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16256000"/>
  <p:notesSz cx="3314700" cy="48704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A38"/>
    <a:srgbClr val="5C292E"/>
    <a:srgbClr val="C33B3B"/>
    <a:srgbClr val="D37D7C"/>
    <a:srgbClr val="F2D9B0"/>
    <a:srgbClr val="CFBF9D"/>
    <a:srgbClr val="CEA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1" autoAdjust="0"/>
  </p:normalViewPr>
  <p:slideViewPr>
    <p:cSldViewPr snapToGrid="0">
      <p:cViewPr varScale="1">
        <p:scale>
          <a:sx n="30" d="100"/>
          <a:sy n="30" d="100"/>
        </p:scale>
        <p:origin x="2178" y="96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877563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r">
              <a:defRPr sz="600"/>
            </a:lvl1pPr>
          </a:lstStyle>
          <a:p>
            <a:fld id="{360FE1BA-D506-40EE-B152-1FC809E35E5F}" type="datetimeFigureOut">
              <a:rPr lang="en-US" smtClean="0"/>
              <a:t>22.01.2020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877563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r">
              <a:defRPr sz="6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77563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r">
              <a:defRPr sz="600"/>
            </a:lvl1pPr>
          </a:lstStyle>
          <a:p>
            <a:fld id="{9D122A5C-B1F3-4931-941D-123ADD0E9CE3}" type="datetimeFigureOut">
              <a:rPr lang="en-US" smtClean="0"/>
              <a:t>22.01.2020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1400" y="609600"/>
            <a:ext cx="1231900" cy="1643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4690" tIns="22345" rIns="44690" bIns="22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31470" y="2343905"/>
            <a:ext cx="2651760" cy="1917740"/>
          </a:xfrm>
          <a:prstGeom prst="rect">
            <a:avLst/>
          </a:prstGeom>
        </p:spPr>
        <p:txBody>
          <a:bodyPr vert="horz" lIns="44690" tIns="22345" rIns="44690" bIns="22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77563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r">
              <a:defRPr sz="6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9B91648-3E62-437A-9B2B-F30287F94D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2525" y="7029450"/>
            <a:ext cx="9886950" cy="512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961BD8-6614-4D8A-9A6F-E5F963382F71}"/>
              </a:ext>
            </a:extLst>
          </p:cNvPr>
          <p:cNvSpPr/>
          <p:nvPr userDrawn="1"/>
        </p:nvSpPr>
        <p:spPr>
          <a:xfrm>
            <a:off x="388374" y="336753"/>
            <a:ext cx="11415252" cy="14817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594799" y="861226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890" y="869455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Diagonal Corner Rectangle 2"/>
          <p:cNvSpPr/>
          <p:nvPr/>
        </p:nvSpPr>
        <p:spPr>
          <a:xfrm>
            <a:off x="-916" y="7512484"/>
            <a:ext cx="12192916" cy="8722139"/>
          </a:xfrm>
          <a:prstGeom prst="snip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 hidden="1">
            <a:extLst>
              <a:ext uri="{FF2B5EF4-FFF2-40B4-BE49-F238E27FC236}">
                <a16:creationId xmlns:a16="http://schemas.microsoft.com/office/drawing/2014/main" xmlns="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0" y="0"/>
            <a:ext cx="12192000" cy="2848986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5" y="258928"/>
            <a:ext cx="2170090" cy="217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23090" y="3057028"/>
            <a:ext cx="11732884" cy="4396773"/>
            <a:chOff x="323090" y="2321532"/>
            <a:chExt cx="11732884" cy="4396773"/>
          </a:xfrm>
        </p:grpSpPr>
        <p:grpSp>
          <p:nvGrpSpPr>
            <p:cNvPr id="30" name="Group 29"/>
            <p:cNvGrpSpPr/>
            <p:nvPr/>
          </p:nvGrpSpPr>
          <p:grpSpPr>
            <a:xfrm>
              <a:off x="582886" y="4944070"/>
              <a:ext cx="1477970" cy="1424993"/>
              <a:chOff x="232030" y="4890837"/>
              <a:chExt cx="1477970" cy="1424993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32030" y="4890837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434642" y="5229938"/>
                <a:ext cx="1039092" cy="708471"/>
                <a:chOff x="434642" y="5229938"/>
                <a:chExt cx="1039092" cy="708471"/>
              </a:xfrm>
            </p:grpSpPr>
            <p:sp>
              <p:nvSpPr>
                <p:cNvPr id="142" name="Freeform: Shape 231">
                  <a:extLst>
                    <a:ext uri="{FF2B5EF4-FFF2-40B4-BE49-F238E27FC236}">
                      <a16:creationId xmlns:a16="http://schemas.microsoft.com/office/drawing/2014/main" xmlns="" id="{9177C0F3-38D9-4606-9E52-C72391D2BC91}"/>
                    </a:ext>
                  </a:extLst>
                </p:cNvPr>
                <p:cNvSpPr/>
                <p:nvPr/>
              </p:nvSpPr>
              <p:spPr>
                <a:xfrm>
                  <a:off x="781006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Freeform: Shape 230">
                  <a:extLst>
                    <a:ext uri="{FF2B5EF4-FFF2-40B4-BE49-F238E27FC236}">
                      <a16:creationId xmlns:a16="http://schemas.microsoft.com/office/drawing/2014/main" xmlns="" id="{6877EC82-8291-4A72-B05C-096D00670784}"/>
                    </a:ext>
                  </a:extLst>
                </p:cNvPr>
                <p:cNvSpPr/>
                <p:nvPr/>
              </p:nvSpPr>
              <p:spPr>
                <a:xfrm>
                  <a:off x="434642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4" name="Freeform: Shape 229">
                  <a:extLst>
                    <a:ext uri="{FF2B5EF4-FFF2-40B4-BE49-F238E27FC236}">
                      <a16:creationId xmlns:a16="http://schemas.microsoft.com/office/drawing/2014/main" xmlns="" id="{D670891D-8B8D-4255-A1F5-524098A30555}"/>
                    </a:ext>
                  </a:extLst>
                </p:cNvPr>
                <p:cNvSpPr/>
                <p:nvPr/>
              </p:nvSpPr>
              <p:spPr>
                <a:xfrm>
                  <a:off x="1127370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602764" y="2427738"/>
              <a:ext cx="1477970" cy="1424993"/>
              <a:chOff x="209358" y="3296293"/>
              <a:chExt cx="1477970" cy="1424993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209358" y="3296293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44" name="Picture 20" descr="Kết quả hình ảnh cho traveler ic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643" y="3596668"/>
                <a:ext cx="777586" cy="77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55158" y="2321532"/>
              <a:ext cx="9600816" cy="12311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02060"/>
                  </a:solidFill>
                </a:rPr>
                <a:t>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khách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/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đến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từ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tỉnh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Hồ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Trung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Quốc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17199" y="4871646"/>
              <a:ext cx="9599019" cy="18466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002060"/>
                  </a:solidFill>
                </a:rPr>
                <a:t>C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tiếp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xúc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gần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với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người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mắc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bệnh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</a:p>
            <a:p>
              <a:pPr algn="just"/>
              <a:r>
                <a:rPr lang="en-US" sz="4000" b="1" dirty="0" err="1" smtClean="0">
                  <a:solidFill>
                    <a:srgbClr val="002060"/>
                  </a:solidFill>
                </a:rPr>
                <a:t>viêm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phổi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cấp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tại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A025D5D5-CF94-406F-9B0D-1B6A88C449C9}"/>
                </a:ext>
              </a:extLst>
            </p:cNvPr>
            <p:cNvSpPr txBox="1"/>
            <p:nvPr/>
          </p:nvSpPr>
          <p:spPr>
            <a:xfrm>
              <a:off x="323090" y="3926820"/>
              <a:ext cx="5588000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rgbClr val="002060"/>
                  </a:solidFill>
                </a:rPr>
                <a:t>HOẶC</a:t>
              </a:r>
              <a:endParaRPr lang="en-US" sz="2400" noProof="1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6675" y="7842821"/>
            <a:ext cx="11426556" cy="7395263"/>
            <a:chOff x="396675" y="6988067"/>
            <a:chExt cx="11426556" cy="7395263"/>
          </a:xfrm>
        </p:grpSpPr>
        <p:pic>
          <p:nvPicPr>
            <p:cNvPr id="1036" name="Picture 12" descr="Kết quả hình ảnh cho hotline ic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75" y="13143576"/>
              <a:ext cx="1906117" cy="861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571236" y="13121446"/>
              <a:ext cx="8763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ĐƯỜNG DÂY NÓNG  </a:t>
              </a:r>
            </a:p>
            <a:p>
              <a:pPr algn="just"/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(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điền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số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đường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dây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nóng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của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địa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phương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)</a:t>
              </a:r>
              <a:endParaRPr lang="en-US" sz="3600" b="1" dirty="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455158" y="7164857"/>
              <a:ext cx="8908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Trong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vòng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>
                  <a:solidFill>
                    <a:srgbClr val="FFFF00"/>
                  </a:solidFill>
                </a:rPr>
                <a:t>14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ngày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98424" y="8562098"/>
              <a:ext cx="8908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Nếu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có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dấu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hiệu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: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SỐT </a:t>
              </a:r>
            </a:p>
            <a:p>
              <a:pPr algn="just"/>
              <a:r>
                <a:rPr lang="en-US" sz="4000" b="1" dirty="0" smtClean="0">
                  <a:solidFill>
                    <a:schemeClr val="bg1"/>
                  </a:solidFill>
                </a:rPr>
                <a:t>                               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HO </a:t>
              </a:r>
            </a:p>
            <a:p>
              <a:pPr algn="just"/>
              <a:r>
                <a:rPr lang="en-US" sz="4000" b="1" dirty="0" smtClean="0">
                  <a:solidFill>
                    <a:srgbClr val="FFFF00"/>
                  </a:solidFill>
                </a:rPr>
                <a:t>                                      KHÓ THỞ</a:t>
              </a:r>
              <a:endParaRPr lang="en-US" sz="4000" b="1" dirty="0">
                <a:solidFill>
                  <a:srgbClr val="FFFF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28544" y="11000004"/>
              <a:ext cx="929468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chemeClr val="bg1"/>
                  </a:solidFill>
                </a:rPr>
                <a:t>Cần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đến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ngay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bệnh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viện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để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được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tư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vấn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khám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điều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trị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kịp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thời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02751" y="698806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4" descr="Kết quả hình ảnh cho 14 calendar ico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774" y="7157406"/>
              <a:ext cx="976182" cy="106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Oval 56"/>
            <p:cNvSpPr/>
            <p:nvPr/>
          </p:nvSpPr>
          <p:spPr>
            <a:xfrm>
              <a:off x="518866" y="8911852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10" descr="Hình ảnh có liên qu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991" y="9154475"/>
              <a:ext cx="735002" cy="89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Oval 55"/>
            <p:cNvSpPr/>
            <p:nvPr/>
          </p:nvSpPr>
          <p:spPr>
            <a:xfrm>
              <a:off x="500599" y="1096894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8791" y="11183658"/>
              <a:ext cx="933281" cy="975703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417199" y="496083"/>
            <a:ext cx="9406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PHÒNG CHỐNG BỆNH VIÊM PHỔI CẤP DO CHỦNG MỚI VI RÚT CORONA</a:t>
            </a:r>
            <a:endParaRPr lang="vi-VN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4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594799" y="861226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890" y="869455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Diagonal Corner Rectangle 2"/>
          <p:cNvSpPr/>
          <p:nvPr/>
        </p:nvSpPr>
        <p:spPr>
          <a:xfrm>
            <a:off x="-916" y="7512484"/>
            <a:ext cx="12192916" cy="8722139"/>
          </a:xfrm>
          <a:prstGeom prst="snip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 hidden="1">
            <a:extLst>
              <a:ext uri="{FF2B5EF4-FFF2-40B4-BE49-F238E27FC236}">
                <a16:creationId xmlns:a16="http://schemas.microsoft.com/office/drawing/2014/main" xmlns="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0" y="0"/>
            <a:ext cx="12192000" cy="2848986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5" y="258928"/>
            <a:ext cx="2170090" cy="217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82886" y="3163234"/>
            <a:ext cx="11473088" cy="4352761"/>
            <a:chOff x="582886" y="2427738"/>
            <a:chExt cx="11473088" cy="4352761"/>
          </a:xfrm>
        </p:grpSpPr>
        <p:grpSp>
          <p:nvGrpSpPr>
            <p:cNvPr id="30" name="Group 29"/>
            <p:cNvGrpSpPr/>
            <p:nvPr/>
          </p:nvGrpSpPr>
          <p:grpSpPr>
            <a:xfrm>
              <a:off x="582886" y="4944070"/>
              <a:ext cx="1477970" cy="1424993"/>
              <a:chOff x="232030" y="4890837"/>
              <a:chExt cx="1477970" cy="1424993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32030" y="4890837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434642" y="5229938"/>
                <a:ext cx="1039092" cy="708471"/>
                <a:chOff x="434642" y="5229938"/>
                <a:chExt cx="1039092" cy="708471"/>
              </a:xfrm>
            </p:grpSpPr>
            <p:sp>
              <p:nvSpPr>
                <p:cNvPr id="142" name="Freeform: Shape 231">
                  <a:extLst>
                    <a:ext uri="{FF2B5EF4-FFF2-40B4-BE49-F238E27FC236}">
                      <a16:creationId xmlns:a16="http://schemas.microsoft.com/office/drawing/2014/main" xmlns="" id="{9177C0F3-38D9-4606-9E52-C72391D2BC91}"/>
                    </a:ext>
                  </a:extLst>
                </p:cNvPr>
                <p:cNvSpPr/>
                <p:nvPr/>
              </p:nvSpPr>
              <p:spPr>
                <a:xfrm>
                  <a:off x="781006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Freeform: Shape 230">
                  <a:extLst>
                    <a:ext uri="{FF2B5EF4-FFF2-40B4-BE49-F238E27FC236}">
                      <a16:creationId xmlns:a16="http://schemas.microsoft.com/office/drawing/2014/main" xmlns="" id="{6877EC82-8291-4A72-B05C-096D00670784}"/>
                    </a:ext>
                  </a:extLst>
                </p:cNvPr>
                <p:cNvSpPr/>
                <p:nvPr/>
              </p:nvSpPr>
              <p:spPr>
                <a:xfrm>
                  <a:off x="434642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4" name="Freeform: Shape 229">
                  <a:extLst>
                    <a:ext uri="{FF2B5EF4-FFF2-40B4-BE49-F238E27FC236}">
                      <a16:creationId xmlns:a16="http://schemas.microsoft.com/office/drawing/2014/main" xmlns="" id="{D670891D-8B8D-4255-A1F5-524098A30555}"/>
                    </a:ext>
                  </a:extLst>
                </p:cNvPr>
                <p:cNvSpPr/>
                <p:nvPr/>
              </p:nvSpPr>
              <p:spPr>
                <a:xfrm>
                  <a:off x="1127370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602764" y="2427738"/>
              <a:ext cx="1477970" cy="1424993"/>
              <a:chOff x="209358" y="3296293"/>
              <a:chExt cx="1477970" cy="1424993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209358" y="3296293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44" name="Picture 20" descr="Kết quả hình ảnh cho traveler ic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643" y="3596668"/>
                <a:ext cx="777586" cy="77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55158" y="2498514"/>
              <a:ext cx="9600816" cy="13542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b="1" dirty="0" smtClean="0">
                  <a:solidFill>
                    <a:srgbClr val="002060"/>
                  </a:solidFill>
                </a:rPr>
                <a:t>If you arrive from Wuhan city, Hubei province, China or endemic areas</a:t>
              </a:r>
              <a:endParaRPr lang="en-US" sz="4400" b="1" dirty="0">
                <a:solidFill>
                  <a:srgbClr val="002060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07220" y="4749174"/>
              <a:ext cx="9599019" cy="20313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400" b="1" dirty="0" smtClean="0">
                  <a:solidFill>
                    <a:srgbClr val="002060"/>
                  </a:solidFill>
                </a:rPr>
                <a:t>Have close contact with acute pneumonia case in Wuhan </a:t>
              </a:r>
              <a:r>
                <a:rPr lang="en-US" sz="4400" b="1" dirty="0">
                  <a:solidFill>
                    <a:srgbClr val="002060"/>
                  </a:solidFill>
                </a:rPr>
                <a:t>city or endemic areas </a:t>
              </a:r>
              <a:endParaRPr lang="en-US" sz="3600" b="1" dirty="0">
                <a:solidFill>
                  <a:srgbClr val="002060"/>
                </a:solidFill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A025D5D5-CF94-406F-9B0D-1B6A88C449C9}"/>
                </a:ext>
              </a:extLst>
            </p:cNvPr>
            <p:cNvSpPr txBox="1"/>
            <p:nvPr/>
          </p:nvSpPr>
          <p:spPr>
            <a:xfrm>
              <a:off x="636447" y="4101549"/>
              <a:ext cx="5588000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rgbClr val="002060"/>
                  </a:solidFill>
                </a:rPr>
                <a:t>OR</a:t>
              </a:r>
              <a:endParaRPr lang="en-US" sz="2400" noProof="1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6675" y="7842821"/>
            <a:ext cx="11721939" cy="7395263"/>
            <a:chOff x="396675" y="6988067"/>
            <a:chExt cx="11721939" cy="7395263"/>
          </a:xfrm>
        </p:grpSpPr>
        <p:pic>
          <p:nvPicPr>
            <p:cNvPr id="1036" name="Picture 12" descr="Kết quả hình ảnh cho hotline ic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75" y="13143576"/>
              <a:ext cx="1906117" cy="861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571236" y="13121446"/>
              <a:ext cx="8763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PLEASE CONTACT HOTLINE</a:t>
              </a:r>
            </a:p>
            <a:p>
              <a:pPr algn="just"/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(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điền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số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đường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dây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nóng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của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địa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phương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)</a:t>
              </a:r>
              <a:endParaRPr lang="en-US" sz="3600" b="1" dirty="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455158" y="7164857"/>
              <a:ext cx="8908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smtClean="0">
                  <a:solidFill>
                    <a:schemeClr val="bg1"/>
                  </a:solidFill>
                </a:rPr>
                <a:t>Within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14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days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98424" y="8562098"/>
              <a:ext cx="951779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chemeClr val="bg1"/>
                  </a:solidFill>
                </a:rPr>
                <a:t>Appear any symptom: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FEVER</a:t>
              </a:r>
            </a:p>
            <a:p>
              <a:r>
                <a:rPr lang="en-US" sz="4000" b="1" dirty="0" smtClean="0">
                  <a:solidFill>
                    <a:schemeClr val="bg1"/>
                  </a:solidFill>
                </a:rPr>
                <a:t>                                   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COUGH </a:t>
              </a:r>
            </a:p>
            <a:p>
              <a:r>
                <a:rPr lang="en-US" sz="4000" b="1" dirty="0" smtClean="0">
                  <a:solidFill>
                    <a:srgbClr val="FFFF00"/>
                  </a:solidFill>
                </a:rPr>
                <a:t>                                          SHORT BREATH</a:t>
              </a:r>
              <a:endParaRPr lang="en-US" sz="4000" b="1" dirty="0">
                <a:solidFill>
                  <a:srgbClr val="FFFF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55158" y="11018799"/>
              <a:ext cx="966345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chemeClr val="bg1"/>
                  </a:solidFill>
                </a:rPr>
                <a:t>Please go to hospital for timely consultation, examination and treatment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02751" y="698806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4" descr="Kết quả hình ảnh cho 14 calendar ico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774" y="7157406"/>
              <a:ext cx="976182" cy="106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Oval 56"/>
            <p:cNvSpPr/>
            <p:nvPr/>
          </p:nvSpPr>
          <p:spPr>
            <a:xfrm>
              <a:off x="518866" y="8911852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10" descr="Hình ảnh có liên qu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991" y="9154475"/>
              <a:ext cx="735002" cy="89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Oval 55"/>
            <p:cNvSpPr/>
            <p:nvPr/>
          </p:nvSpPr>
          <p:spPr>
            <a:xfrm>
              <a:off x="500599" y="1096894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8791" y="11183658"/>
              <a:ext cx="933281" cy="975703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417199" y="496083"/>
            <a:ext cx="9406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TO PREVENT </a:t>
            </a:r>
            <a:r>
              <a:rPr lang="vi-VN" sz="4400" b="1" dirty="0" smtClean="0">
                <a:solidFill>
                  <a:schemeClr val="bg1"/>
                </a:solidFill>
              </a:rPr>
              <a:t>NOVEL CORONAVIRUS ACUTE PNEUMONIA IN CHINA</a:t>
            </a:r>
            <a:endParaRPr lang="vi-VN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852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annon Smith">
      <a:dk1>
        <a:sysClr val="windowText" lastClr="000000"/>
      </a:dk1>
      <a:lt1>
        <a:sysClr val="window" lastClr="FFFFFF"/>
      </a:lt1>
      <a:dk2>
        <a:srgbClr val="262626"/>
      </a:dk2>
      <a:lt2>
        <a:srgbClr val="E7E6E6"/>
      </a:lt2>
      <a:accent1>
        <a:srgbClr val="FF0030"/>
      </a:accent1>
      <a:accent2>
        <a:srgbClr val="F06463"/>
      </a:accent2>
      <a:accent3>
        <a:srgbClr val="F3EF22"/>
      </a:accent3>
      <a:accent4>
        <a:srgbClr val="2A744A"/>
      </a:accent4>
      <a:accent5>
        <a:srgbClr val="FF0030"/>
      </a:accent5>
      <a:accent6>
        <a:srgbClr val="F3EF22"/>
      </a:accent6>
      <a:hlink>
        <a:srgbClr val="FF0030"/>
      </a:hlink>
      <a:folHlink>
        <a:srgbClr val="FF0030"/>
      </a:folHlink>
    </a:clrScheme>
    <a:fontScheme name="Custom 2">
      <a:majorFont>
        <a:latin typeface="Comic Sans MS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7F679DF-2C39-4631-8027-4294492C1725}" vid="{F9C39169-F391-4B73-9304-F92BE77C0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C7F513-037B-408C-8F26-114261EF7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52E3BC-8108-4473-AF33-C93DA317E364}">
  <ds:schemaRefs>
    <ds:schemaRef ds:uri="http://purl.org/dc/dcmitype/"/>
    <ds:schemaRef ds:uri="http://purl.org/dc/terms/"/>
    <ds:schemaRef ds:uri="http://purl.org/dc/elements/1.1/"/>
    <ds:schemaRef ds:uri="http://schemas.microsoft.com/office/2006/documentManagement/types"/>
    <ds:schemaRef ds:uri="16c05727-aa75-4e4a-9b5f-8a80a1165891"/>
    <ds:schemaRef ds:uri="71af3243-3dd4-4a8d-8c0d-dd76da1f02a5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8DCC618-084E-430C-B457-3CD1B78A57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Education infographics poster</Template>
  <TotalTime>0</TotalTime>
  <Words>173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 Theme</vt:lpstr>
      <vt:lpstr>Education Infographic</vt:lpstr>
      <vt:lpstr>Education Infographic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2020-01-15T08:31:15Z</dcterms:created>
  <dcterms:modified xsi:type="dcterms:W3CDTF">2020-01-22T07:20:17Z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