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4" r:id="rId2"/>
    <p:sldId id="321" r:id="rId3"/>
    <p:sldId id="316" r:id="rId4"/>
    <p:sldId id="317" r:id="rId5"/>
    <p:sldId id="318" r:id="rId6"/>
    <p:sldId id="319" r:id="rId7"/>
    <p:sldId id="320" r:id="rId8"/>
    <p:sldId id="322" r:id="rId9"/>
    <p:sldId id="323" r:id="rId10"/>
    <p:sldId id="324" r:id="rId11"/>
    <p:sldId id="325" r:id="rId12"/>
    <p:sldId id="327" r:id="rId13"/>
    <p:sldId id="328" r:id="rId14"/>
    <p:sldId id="329" r:id="rId15"/>
    <p:sldId id="330" r:id="rId16"/>
    <p:sldId id="331" r:id="rId17"/>
    <p:sldId id="332" r:id="rId18"/>
    <p:sldId id="333" r:id="rId19"/>
    <p:sldId id="334"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5757"/>
    <a:srgbClr val="092A04"/>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328" autoAdjust="0"/>
  </p:normalViewPr>
  <p:slideViewPr>
    <p:cSldViewPr snapToGrid="0">
      <p:cViewPr varScale="1">
        <p:scale>
          <a:sx n="73" d="100"/>
          <a:sy n="73" d="100"/>
        </p:scale>
        <p:origin x="582"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pPr/>
              <a:t>07/02/2022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pPr/>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id="{E376143C-E7CB-4CAE-AEE6-58B307254450}"/>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82259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C09D4F9-28C6-43F5-BE69-AD12B4C9334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DE003DE-3279-4546-B2B6-48F9F9B78A2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3916E80-DA42-4419-8ED2-5EEA9B6BD3D5}"/>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194E620-B51F-4CB7-9C7F-D2A082567DED}"/>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2AF3093-B7EE-4A72-88A4-2AD0C02088B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8" name="Footer Placeholder 7">
            <a:extLst>
              <a:ext uri="{FF2B5EF4-FFF2-40B4-BE49-F238E27FC236}">
                <a16:creationId xmlns:a16="http://schemas.microsoft.com/office/drawing/2014/main"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EA55415-D08D-4632-955A-B19CB157856B}"/>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4" name="Footer Placeholder 3">
            <a:extLst>
              <a:ext uri="{FF2B5EF4-FFF2-40B4-BE49-F238E27FC236}">
                <a16:creationId xmlns:a16="http://schemas.microsoft.com/office/drawing/2014/main"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3B90CEF-DAD9-41CD-8A1A-F35B00E8877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3" name="Footer Placeholder 2">
            <a:extLst>
              <a:ext uri="{FF2B5EF4-FFF2-40B4-BE49-F238E27FC236}">
                <a16:creationId xmlns:a16="http://schemas.microsoft.com/office/drawing/2014/main"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1C0437D-4795-4178-A958-5A4E3E58998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B09666C-82B7-42ED-8EF1-772D5E77042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A170618-A0F7-46EA-BF7D-18655790C7D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53156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pPr/>
              <a:t>‹#›</a:t>
            </a:fld>
            <a:endParaRPr lang="vi-VN"/>
          </a:p>
        </p:txBody>
      </p:sp>
      <p:sp>
        <p:nvSpPr>
          <p:cNvPr id="7" name="TextBox 6">
            <a:extLst>
              <a:ext uri="{FF2B5EF4-FFF2-40B4-BE49-F238E27FC236}">
                <a16:creationId xmlns:a16="http://schemas.microsoft.com/office/drawing/2014/main"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39D9F7-B31C-476A-933C-011E17574997}"/>
              </a:ext>
            </a:extLst>
          </p:cNvPr>
          <p:cNvSpPr txBox="1"/>
          <p:nvPr/>
        </p:nvSpPr>
        <p:spPr>
          <a:xfrm>
            <a:off x="-283623" y="1977444"/>
            <a:ext cx="12192000" cy="2308324"/>
          </a:xfrm>
          <a:prstGeom prst="rect">
            <a:avLst/>
          </a:prstGeom>
          <a:noFill/>
        </p:spPr>
        <p:txBody>
          <a:bodyPr wrap="square" rtlCol="0">
            <a:spAutoFit/>
          </a:bodyPr>
          <a:lstStyle/>
          <a:p>
            <a:pPr algn="ctr"/>
            <a:r>
              <a:rPr lang="vi-VN" sz="4800" b="1" dirty="0">
                <a:solidFill>
                  <a:srgbClr val="FF5757"/>
                </a:solidFill>
                <a:latin typeface="Times New Roman" panose="02020603050405020304" pitchFamily="18" charset="0"/>
                <a:cs typeface="Times New Roman" panose="02020603050405020304" pitchFamily="18" charset="0"/>
              </a:rPr>
              <a:t>ĐẠO ĐỨC</a:t>
            </a:r>
          </a:p>
          <a:p>
            <a:pPr algn="ct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Bài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Lịch</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sự</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với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mọi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ng</a:t>
            </a:r>
            <a:r>
              <a:rPr lang="vi-VN"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ư</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ời</a:t>
            </a:r>
            <a:endPar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vi-VN" sz="4800" b="1" dirty="0">
              <a:solidFill>
                <a:srgbClr val="FF575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502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EF36D66-0C64-40BB-B46F-952B82C95F7C}"/>
              </a:ext>
            </a:extLst>
          </p:cNvPr>
          <p:cNvSpPr>
            <a:spLocks noChangeArrowheads="1"/>
          </p:cNvSpPr>
          <p:nvPr/>
        </p:nvSpPr>
        <p:spPr bwMode="auto">
          <a:xfrm>
            <a:off x="891118" y="1302329"/>
            <a:ext cx="10494433"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lão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ăn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xin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vào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ít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gạo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rồi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quát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Thôi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id="{1DF4FBD7-03BD-40AC-AFF6-B77BEE99E419}"/>
              </a:ext>
            </a:extLst>
          </p:cNvPr>
          <p:cNvSpPr>
            <a:spLocks noChangeArrowheads="1"/>
          </p:cNvSpPr>
          <p:nvPr/>
        </p:nvSpPr>
        <p:spPr bwMode="auto">
          <a:xfrm>
            <a:off x="891118" y="2805547"/>
            <a:ext cx="10494433"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t>
            </a:r>
            <a:r>
              <a:rPr lang="vi-VN" altLang="en-US" sz="3867" b="1" dirty="0">
                <a:solidFill>
                  <a:srgbClr val="FF0000"/>
                </a:solidFill>
                <a:latin typeface="Times New Roman" panose="02020603050405020304" pitchFamily="18" charset="0"/>
                <a:cs typeface="Times New Roman" panose="02020603050405020304" pitchFamily="18" charset="0"/>
              </a:rPr>
              <a:t>=&gt;</a:t>
            </a:r>
            <a:r>
              <a:rPr lang="en-US" altLang="en-US" sz="3867" b="1" dirty="0">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làm</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thương</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hoàn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ăn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xin</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gạo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đủ</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011163"/>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C346767D-D056-4568-9616-7A5D09567C9F}"/>
              </a:ext>
            </a:extLst>
          </p:cNvPr>
          <p:cNvSpPr txBox="1">
            <a:spLocks noChangeArrowheads="1"/>
          </p:cNvSpPr>
          <p:nvPr/>
        </p:nvSpPr>
        <p:spPr bwMode="auto">
          <a:xfrm>
            <a:off x="802217" y="1488290"/>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b. </a:t>
            </a:r>
            <a:r>
              <a:rPr lang="en-US" altLang="en-US" sz="3200" b="1" dirty="0" err="1">
                <a:latin typeface="Times New Roman" panose="02020603050405020304" pitchFamily="18" charset="0"/>
                <a:cs typeface="Times New Roman" panose="02020603050405020304" pitchFamily="18" charset="0"/>
              </a:rPr>
              <a:t>Trung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nhường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ghê</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trên</a:t>
            </a:r>
            <a:r>
              <a:rPr lang="en-US" altLang="en-US" sz="3200" b="1" dirty="0">
                <a:latin typeface="Times New Roman" panose="02020603050405020304" pitchFamily="18" charset="0"/>
                <a:cs typeface="Times New Roman" panose="02020603050405020304" pitchFamily="18" charset="0"/>
              </a:rPr>
              <a:t> ô </a:t>
            </a:r>
            <a:r>
              <a:rPr lang="en-US" altLang="en-US" sz="3200" b="1" dirty="0" err="1">
                <a:latin typeface="Times New Roman" panose="02020603050405020304" pitchFamily="18" charset="0"/>
                <a:cs typeface="Times New Roman" panose="02020603050405020304" pitchFamily="18" charset="0"/>
              </a:rPr>
              <a:t>tô</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buýt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nữ</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mang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bầu</a:t>
            </a:r>
            <a:r>
              <a:rPr lang="en-US" altLang="en-US" sz="3200" b="1" dirty="0">
                <a:latin typeface="Times New Roman" panose="02020603050405020304" pitchFamily="18" charset="0"/>
                <a:cs typeface="Times New Roman" panose="02020603050405020304" pitchFamily="18" charset="0"/>
              </a:rPr>
              <a:t>.</a:t>
            </a:r>
          </a:p>
        </p:txBody>
      </p:sp>
      <p:sp>
        <p:nvSpPr>
          <p:cNvPr id="4" name="Text Box 2">
            <a:extLst>
              <a:ext uri="{FF2B5EF4-FFF2-40B4-BE49-F238E27FC236}">
                <a16:creationId xmlns:a16="http://schemas.microsoft.com/office/drawing/2014/main" id="{85CD62F3-6DE1-4A98-9981-B2630B09EDFA}"/>
              </a:ext>
            </a:extLst>
          </p:cNvPr>
          <p:cNvSpPr txBox="1">
            <a:spLocks noChangeArrowheads="1"/>
          </p:cNvSpPr>
          <p:nvPr/>
        </p:nvSpPr>
        <p:spPr bwMode="auto">
          <a:xfrm>
            <a:off x="802217" y="2119731"/>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a:t>
            </a:r>
            <a:r>
              <a:rPr lang="en-US" altLang="en-US" sz="3200" b="1" dirty="0" err="1">
                <a:solidFill>
                  <a:srgbClr val="FF0000"/>
                </a:solidFill>
                <a:latin typeface="Times New Roman" panose="02020603050405020304" pitchFamily="18" charset="0"/>
                <a:cs typeface="Times New Roman" panose="02020603050405020304" pitchFamily="18" charset="0"/>
              </a:rPr>
              <a:t>Nên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làm</a:t>
            </a:r>
            <a:r>
              <a:rPr lang="en-US" altLang="en-US" sz="3200" b="1" dirty="0">
                <a:solidFill>
                  <a:srgbClr val="FF0000"/>
                </a:solidFill>
                <a:latin typeface="Times New Roman" panose="02020603050405020304" pitchFamily="18" charset="0"/>
                <a:cs typeface="Times New Roman" panose="02020603050405020304" pitchFamily="18" charset="0"/>
              </a:rPr>
              <a:t>, vì </a:t>
            </a:r>
            <a:r>
              <a:rPr lang="en-US" altLang="en-US" sz="3200" b="1" dirty="0" err="1">
                <a:solidFill>
                  <a:srgbClr val="FF0000"/>
                </a:solidFill>
                <a:latin typeface="Times New Roman" panose="02020603050405020304" pitchFamily="18" charset="0"/>
                <a:cs typeface="Times New Roman" panose="02020603050405020304" pitchFamily="18" charset="0"/>
              </a:rPr>
              <a:t>đó</a:t>
            </a:r>
            <a:r>
              <a:rPr lang="en-US" altLang="en-US" sz="3200" b="1" dirty="0">
                <a:solidFill>
                  <a:srgbClr val="FF0000"/>
                </a:solidFill>
                <a:latin typeface="Times New Roman" panose="02020603050405020304" pitchFamily="18" charset="0"/>
                <a:cs typeface="Times New Roman" panose="02020603050405020304" pitchFamily="18" charset="0"/>
              </a:rPr>
              <a:t> là </a:t>
            </a:r>
            <a:r>
              <a:rPr lang="en-US" altLang="en-US" sz="3200" b="1" dirty="0" err="1">
                <a:solidFill>
                  <a:srgbClr val="FF0000"/>
                </a:solidFill>
                <a:latin typeface="Times New Roman" panose="02020603050405020304" pitchFamily="18" charset="0"/>
                <a:cs typeface="Times New Roman" panose="02020603050405020304" pitchFamily="18" charset="0"/>
              </a:rPr>
              <a:t>hành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động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đúng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đắn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và</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lịch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sư</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id="{BE653C8C-E31B-4A32-99FA-E5ABB795F8E8}"/>
              </a:ext>
            </a:extLst>
          </p:cNvPr>
          <p:cNvSpPr txBox="1">
            <a:spLocks noChangeArrowheads="1"/>
          </p:cNvSpPr>
          <p:nvPr/>
        </p:nvSpPr>
        <p:spPr bwMode="auto">
          <a:xfrm>
            <a:off x="802217" y="3026250"/>
            <a:ext cx="111760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c. </a:t>
            </a:r>
            <a:r>
              <a:rPr lang="en-US" altLang="en-US" sz="3200" b="1" dirty="0" err="1">
                <a:latin typeface="Times New Roman" panose="02020603050405020304" pitchFamily="18" charset="0"/>
                <a:cs typeface="Times New Roman" panose="02020603050405020304" pitchFamily="18" charset="0"/>
              </a:rPr>
              <a:t>Trong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rạp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chiếu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bóng</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mấy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xem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phim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bình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cười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đùa</a:t>
            </a:r>
            <a:r>
              <a:rPr lang="en-US" altLang="en-US" sz="3200" b="1" dirty="0">
                <a:latin typeface="Times New Roman" panose="02020603050405020304" pitchFamily="18" charset="0"/>
                <a:cs typeface="Times New Roman" panose="02020603050405020304" pitchFamily="18" charset="0"/>
              </a:rPr>
              <a:t>.</a:t>
            </a:r>
          </a:p>
        </p:txBody>
      </p:sp>
      <p:sp>
        <p:nvSpPr>
          <p:cNvPr id="6" name="Text Box 2">
            <a:extLst>
              <a:ext uri="{FF2B5EF4-FFF2-40B4-BE49-F238E27FC236}">
                <a16:creationId xmlns:a16="http://schemas.microsoft.com/office/drawing/2014/main" id="{192C5FD6-1FB1-4C8B-8C2F-9FB1537C9AF4}"/>
              </a:ext>
            </a:extLst>
          </p:cNvPr>
          <p:cNvSpPr txBox="1">
            <a:spLocks noChangeArrowheads="1"/>
          </p:cNvSpPr>
          <p:nvPr/>
        </p:nvSpPr>
        <p:spPr bwMode="auto">
          <a:xfrm>
            <a:off x="802217" y="4191001"/>
            <a:ext cx="11176000" cy="2765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rạp chiếu phim là chỗ công cộng, có nhiều người nên các bạn nhỏ phải giữ trật tự, giữ im lặng cho những người xung quanh....</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91271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800" decel="100000"/>
                                        <p:tgtEl>
                                          <p:spTgt spid="4"/>
                                        </p:tgtEl>
                                      </p:cBhvr>
                                    </p:animEffect>
                                    <p:anim calcmode="lin" valueType="num">
                                      <p:cBhvr>
                                        <p:cTn id="18" dur="800" decel="100000" fill="hold"/>
                                        <p:tgtEl>
                                          <p:spTgt spid="4"/>
                                        </p:tgtEl>
                                        <p:attrNameLst>
                                          <p:attrName>style.rotation</p:attrName>
                                        </p:attrNameLst>
                                      </p:cBhvr>
                                      <p:tavLst>
                                        <p:tav tm="0">
                                          <p:val>
                                            <p:fltVal val="-90"/>
                                          </p:val>
                                        </p:tav>
                                        <p:tav tm="100000">
                                          <p:val>
                                            <p:fltVal val="0"/>
                                          </p:val>
                                        </p:tav>
                                      </p:tavLst>
                                    </p:anim>
                                    <p:anim calcmode="lin" valueType="num">
                                      <p:cBhvr>
                                        <p:cTn id="19" dur="800" decel="100000" fill="hold"/>
                                        <p:tgtEl>
                                          <p:spTgt spid="4"/>
                                        </p:tgtEl>
                                        <p:attrNameLst>
                                          <p:attrName>ppt_x</p:attrName>
                                        </p:attrNameLst>
                                      </p:cBhvr>
                                      <p:tavLst>
                                        <p:tav tm="0">
                                          <p:val>
                                            <p:strVal val="#ppt_x+0.4"/>
                                          </p:val>
                                        </p:tav>
                                        <p:tav tm="100000">
                                          <p:val>
                                            <p:strVal val="#ppt_x-0.05"/>
                                          </p:val>
                                        </p:tav>
                                      </p:tavLst>
                                    </p:anim>
                                    <p:anim calcmode="lin" valueType="num">
                                      <p:cBhvr>
                                        <p:cTn id="20" dur="800" decel="100000" fill="hold"/>
                                        <p:tgtEl>
                                          <p:spTgt spid="4"/>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800" decel="100000"/>
                                        <p:tgtEl>
                                          <p:spTgt spid="5"/>
                                        </p:tgtEl>
                                      </p:cBhvr>
                                    </p:animEffect>
                                    <p:anim calcmode="lin" valueType="num">
                                      <p:cBhvr>
                                        <p:cTn id="28" dur="800" decel="100000" fill="hold"/>
                                        <p:tgtEl>
                                          <p:spTgt spid="5"/>
                                        </p:tgtEl>
                                        <p:attrNameLst>
                                          <p:attrName>style.rotation</p:attrName>
                                        </p:attrNameLst>
                                      </p:cBhvr>
                                      <p:tavLst>
                                        <p:tav tm="0">
                                          <p:val>
                                            <p:fltVal val="-90"/>
                                          </p:val>
                                        </p:tav>
                                        <p:tav tm="100000">
                                          <p:val>
                                            <p:fltVal val="0"/>
                                          </p:val>
                                        </p:tav>
                                      </p:tavLst>
                                    </p:anim>
                                    <p:anim calcmode="lin" valueType="num">
                                      <p:cBhvr>
                                        <p:cTn id="29" dur="800" decel="100000" fill="hold"/>
                                        <p:tgtEl>
                                          <p:spTgt spid="5"/>
                                        </p:tgtEl>
                                        <p:attrNameLst>
                                          <p:attrName>ppt_x</p:attrName>
                                        </p:attrNameLst>
                                      </p:cBhvr>
                                      <p:tavLst>
                                        <p:tav tm="0">
                                          <p:val>
                                            <p:strVal val="#ppt_x+0.4"/>
                                          </p:val>
                                        </p:tav>
                                        <p:tav tm="100000">
                                          <p:val>
                                            <p:strVal val="#ppt_x-0.05"/>
                                          </p:val>
                                        </p:tav>
                                      </p:tavLst>
                                    </p:anim>
                                    <p:anim calcmode="lin" valueType="num">
                                      <p:cBhvr>
                                        <p:cTn id="30" dur="800" decel="100000" fill="hold"/>
                                        <p:tgtEl>
                                          <p:spTgt spid="5"/>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800" decel="100000"/>
                                        <p:tgtEl>
                                          <p:spTgt spid="6"/>
                                        </p:tgtEl>
                                      </p:cBhvr>
                                    </p:animEffect>
                                    <p:anim calcmode="lin" valueType="num">
                                      <p:cBhvr>
                                        <p:cTn id="38" dur="800" decel="100000" fill="hold"/>
                                        <p:tgtEl>
                                          <p:spTgt spid="6"/>
                                        </p:tgtEl>
                                        <p:attrNameLst>
                                          <p:attrName>style.rotation</p:attrName>
                                        </p:attrNameLst>
                                      </p:cBhvr>
                                      <p:tavLst>
                                        <p:tav tm="0">
                                          <p:val>
                                            <p:fltVal val="-90"/>
                                          </p:val>
                                        </p:tav>
                                        <p:tav tm="100000">
                                          <p:val>
                                            <p:fltVal val="0"/>
                                          </p:val>
                                        </p:tav>
                                      </p:tavLst>
                                    </p:anim>
                                    <p:anim calcmode="lin" valueType="num">
                                      <p:cBhvr>
                                        <p:cTn id="39" dur="800" decel="100000" fill="hold"/>
                                        <p:tgtEl>
                                          <p:spTgt spid="6"/>
                                        </p:tgtEl>
                                        <p:attrNameLst>
                                          <p:attrName>ppt_x</p:attrName>
                                        </p:attrNameLst>
                                      </p:cBhvr>
                                      <p:tavLst>
                                        <p:tav tm="0">
                                          <p:val>
                                            <p:strVal val="#ppt_x+0.4"/>
                                          </p:val>
                                        </p:tav>
                                        <p:tav tm="100000">
                                          <p:val>
                                            <p:strVal val="#ppt_x-0.05"/>
                                          </p:val>
                                        </p:tav>
                                      </p:tavLst>
                                    </p:anim>
                                    <p:anim calcmode="lin" valueType="num">
                                      <p:cBhvr>
                                        <p:cTn id="40" dur="800" decel="100000" fill="hold"/>
                                        <p:tgtEl>
                                          <p:spTgt spid="6"/>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4861AF83-FE40-4D41-81F3-927A7FD24875}"/>
              </a:ext>
            </a:extLst>
          </p:cNvPr>
          <p:cNvSpPr txBox="1">
            <a:spLocks noChangeArrowheads="1"/>
          </p:cNvSpPr>
          <p:nvPr/>
        </p:nvSpPr>
        <p:spPr bwMode="auto">
          <a:xfrm>
            <a:off x="556107" y="1247490"/>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d. Do </a:t>
            </a:r>
            <a:r>
              <a:rPr lang="en-US" altLang="en-US" sz="3200" b="1" dirty="0" err="1">
                <a:latin typeface="Times New Roman" panose="02020603050405020304" pitchFamily="18" charset="0"/>
                <a:cs typeface="Times New Roman" panose="02020603050405020304" pitchFamily="18" charset="0"/>
              </a:rPr>
              <a:t>sơ</a:t>
            </a:r>
            <a:r>
              <a:rPr lang="en-US" altLang="en-US" sz="3200" b="1" dirty="0">
                <a:latin typeface="Times New Roman" panose="02020603050405020304" pitchFamily="18" charset="0"/>
                <a:cs typeface="Times New Roman" panose="02020603050405020304" pitchFamily="18" charset="0"/>
              </a:rPr>
              <a:t> ý,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làm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em</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ngã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liền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xin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lỗi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đỡ</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id="{2023B29C-C28F-447B-8168-67A201569BC3}"/>
              </a:ext>
            </a:extLst>
          </p:cNvPr>
          <p:cNvSpPr txBox="1">
            <a:spLocks noChangeArrowheads="1"/>
          </p:cNvSpPr>
          <p:nvPr/>
        </p:nvSpPr>
        <p:spPr bwMode="auto">
          <a:xfrm>
            <a:off x="654051" y="2465042"/>
            <a:ext cx="11315700" cy="2273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Nên làm, vì Lâm làm sai thì Lâm đã biết sửa lại lỗi sai của mình, Lâm không ngần ngại khi xin lỗi một em bé.</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
        <p:nvSpPr>
          <p:cNvPr id="6" name="Text Box 2">
            <a:extLst>
              <a:ext uri="{FF2B5EF4-FFF2-40B4-BE49-F238E27FC236}">
                <a16:creationId xmlns:a16="http://schemas.microsoft.com/office/drawing/2014/main" id="{B90F1EDB-0778-4D4E-9811-E7B181F75C35}"/>
              </a:ext>
            </a:extLst>
          </p:cNvPr>
          <p:cNvSpPr txBox="1">
            <a:spLocks noChangeArrowheads="1"/>
          </p:cNvSpPr>
          <p:nvPr/>
        </p:nvSpPr>
        <p:spPr bwMode="auto">
          <a:xfrm>
            <a:off x="654051" y="3805328"/>
            <a:ext cx="113157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e. Nam </a:t>
            </a:r>
            <a:r>
              <a:rPr lang="en-US" altLang="en-US" sz="3200" b="1" dirty="0" err="1">
                <a:latin typeface="Times New Roman" panose="02020603050405020304" pitchFamily="18" charset="0"/>
                <a:cs typeface="Times New Roman" panose="02020603050405020304" pitchFamily="18" charset="0"/>
              </a:rPr>
              <a:t>đã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con </a:t>
            </a:r>
            <a:r>
              <a:rPr lang="en-US" altLang="en-US" sz="3200" b="1" dirty="0" err="1">
                <a:latin typeface="Times New Roman" panose="02020603050405020304" pitchFamily="18" charset="0"/>
                <a:cs typeface="Times New Roman" panose="02020603050405020304" pitchFamily="18" charset="0"/>
              </a:rPr>
              <a:t>sâu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cặp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sách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của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nga</a:t>
            </a:r>
            <a:r>
              <a:rPr lang="en-US" altLang="en-US" sz="3200" b="1" dirty="0">
                <a:latin typeface="Times New Roman" panose="02020603050405020304" pitchFamily="18" charset="0"/>
                <a:cs typeface="Times New Roman" panose="02020603050405020304" pitchFamily="18" charset="0"/>
              </a:rPr>
              <a:t>.</a:t>
            </a:r>
          </a:p>
        </p:txBody>
      </p:sp>
      <p:sp>
        <p:nvSpPr>
          <p:cNvPr id="7" name="Text Box 2">
            <a:extLst>
              <a:ext uri="{FF2B5EF4-FFF2-40B4-BE49-F238E27FC236}">
                <a16:creationId xmlns:a16="http://schemas.microsoft.com/office/drawing/2014/main" id="{1191EDFD-8313-4655-9B65-587833AE9554}"/>
              </a:ext>
            </a:extLst>
          </p:cNvPr>
          <p:cNvSpPr txBox="1">
            <a:spLocks noChangeArrowheads="1"/>
          </p:cNvSpPr>
          <p:nvPr/>
        </p:nvSpPr>
        <p:spPr bwMode="auto">
          <a:xfrm>
            <a:off x="654051" y="4639319"/>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đó là trò chơi không lành mạnh, dơ bẩn và sẽ làm bạn Nga sợ hãi.</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1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800" decel="100000"/>
                                        <p:tgtEl>
                                          <p:spTgt spid="7"/>
                                        </p:tgtEl>
                                      </p:cBhvr>
                                    </p:animEffect>
                                    <p:anim calcmode="lin" valueType="num">
                                      <p:cBhvr>
                                        <p:cTn id="38" dur="800" decel="100000" fill="hold"/>
                                        <p:tgtEl>
                                          <p:spTgt spid="7"/>
                                        </p:tgtEl>
                                        <p:attrNameLst>
                                          <p:attrName>style.rotation</p:attrName>
                                        </p:attrNameLst>
                                      </p:cBhvr>
                                      <p:tavLst>
                                        <p:tav tm="0">
                                          <p:val>
                                            <p:fltVal val="-90"/>
                                          </p:val>
                                        </p:tav>
                                        <p:tav tm="100000">
                                          <p:val>
                                            <p:fltVal val="0"/>
                                          </p:val>
                                        </p:tav>
                                      </p:tavLst>
                                    </p:anim>
                                    <p:anim calcmode="lin" valueType="num">
                                      <p:cBhvr>
                                        <p:cTn id="39" dur="800" decel="100000" fill="hold"/>
                                        <p:tgtEl>
                                          <p:spTgt spid="7"/>
                                        </p:tgtEl>
                                        <p:attrNameLst>
                                          <p:attrName>ppt_x</p:attrName>
                                        </p:attrNameLst>
                                      </p:cBhvr>
                                      <p:tavLst>
                                        <p:tav tm="0">
                                          <p:val>
                                            <p:strVal val="#ppt_x+0.4"/>
                                          </p:val>
                                        </p:tav>
                                        <p:tav tm="100000">
                                          <p:val>
                                            <p:strVal val="#ppt_x-0.05"/>
                                          </p:val>
                                        </p:tav>
                                      </p:tavLst>
                                    </p:anim>
                                    <p:anim calcmode="lin" valueType="num">
                                      <p:cBhvr>
                                        <p:cTn id="40" dur="800" decel="100000" fill="hold"/>
                                        <p:tgtEl>
                                          <p:spTgt spid="7"/>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5">
            <a:extLst>
              <a:ext uri="{FF2B5EF4-FFF2-40B4-BE49-F238E27FC236}">
                <a16:creationId xmlns:a16="http://schemas.microsoft.com/office/drawing/2014/main" id="{646A74B4-3EF8-4DD2-9685-61AA22F74AB7}"/>
              </a:ext>
            </a:extLst>
          </p:cNvPr>
          <p:cNvSpPr/>
          <p:nvPr/>
        </p:nvSpPr>
        <p:spPr>
          <a:xfrm>
            <a:off x="807991" y="1274618"/>
            <a:ext cx="10746316"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US" sz="5067" b="1" dirty="0">
                <a:solidFill>
                  <a:schemeClr val="tx1"/>
                </a:solidFill>
              </a:rPr>
              <a:t> </a:t>
            </a:r>
            <a:r>
              <a:rPr lang="en-US" sz="5067" b="1" dirty="0" err="1">
                <a:solidFill>
                  <a:srgbClr val="0070C0"/>
                </a:solidFill>
                <a:latin typeface="Times New Roman" pitchFamily="18" charset="0"/>
                <a:cs typeface="Times New Roman" pitchFamily="18" charset="0"/>
              </a:rPr>
              <a:t>Trong</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dưới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đây</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em</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đồng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với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nào</a:t>
            </a:r>
            <a:r>
              <a:rPr lang="en-US" sz="5067"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3492325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7AD31AA-5E90-4B36-9CF6-0B7FE673DE8D}"/>
              </a:ext>
            </a:extLst>
          </p:cNvPr>
          <p:cNvPicPr>
            <a:picLocks noChangeAspect="1"/>
          </p:cNvPicPr>
          <p:nvPr/>
        </p:nvPicPr>
        <p:blipFill rotWithShape="1">
          <a:blip r:embed="rId2">
            <a:extLst>
              <a:ext uri="{28A0092B-C50C-407E-A947-70E740481C1C}">
                <a14:useLocalDpi xmlns:a14="http://schemas.microsoft.com/office/drawing/2010/main" val="0"/>
              </a:ext>
            </a:extLst>
          </a:blip>
          <a:srcRect l="-405" t="30237" r="405" b="6951"/>
          <a:stretch/>
        </p:blipFill>
        <p:spPr>
          <a:xfrm>
            <a:off x="-231059" y="-1"/>
            <a:ext cx="12678985" cy="6858001"/>
          </a:xfrm>
          <a:prstGeom prst="rect">
            <a:avLst/>
          </a:prstGeom>
        </p:spPr>
      </p:pic>
      <p:sp>
        <p:nvSpPr>
          <p:cNvPr id="3" name="Text Box 5">
            <a:extLst>
              <a:ext uri="{FF2B5EF4-FFF2-40B4-BE49-F238E27FC236}">
                <a16:creationId xmlns:a16="http://schemas.microsoft.com/office/drawing/2014/main" id="{D0D76025-99C4-4939-8BE8-AE320BE19B80}"/>
              </a:ext>
            </a:extLst>
          </p:cNvPr>
          <p:cNvSpPr txBox="1">
            <a:spLocks noChangeArrowheads="1"/>
          </p:cNvSpPr>
          <p:nvPr/>
        </p:nvSpPr>
        <p:spPr bwMode="auto">
          <a:xfrm>
            <a:off x="251884" y="228601"/>
            <a:ext cx="96583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a) Chỉ cần lịch sự với người lớn tuổi.</a:t>
            </a:r>
          </a:p>
        </p:txBody>
      </p:sp>
      <p:sp>
        <p:nvSpPr>
          <p:cNvPr id="4" name="Text Box 6">
            <a:extLst>
              <a:ext uri="{FF2B5EF4-FFF2-40B4-BE49-F238E27FC236}">
                <a16:creationId xmlns:a16="http://schemas.microsoft.com/office/drawing/2014/main" id="{52630D0D-9CC9-4DD9-B688-B4C22C844074}"/>
              </a:ext>
            </a:extLst>
          </p:cNvPr>
          <p:cNvSpPr txBox="1">
            <a:spLocks noChangeArrowheads="1"/>
          </p:cNvSpPr>
          <p:nvPr/>
        </p:nvSpPr>
        <p:spPr bwMode="auto">
          <a:xfrm>
            <a:off x="251885" y="889001"/>
            <a:ext cx="118046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b) Phép lịch sự chỉ phù hợp khi ở thành phố, thị xã.</a:t>
            </a:r>
          </a:p>
        </p:txBody>
      </p:sp>
      <p:sp>
        <p:nvSpPr>
          <p:cNvPr id="5" name="Text Box 7">
            <a:extLst>
              <a:ext uri="{FF2B5EF4-FFF2-40B4-BE49-F238E27FC236}">
                <a16:creationId xmlns:a16="http://schemas.microsoft.com/office/drawing/2014/main" id="{3D2C3F48-D82F-48E3-B199-4E107F28153C}"/>
              </a:ext>
            </a:extLst>
          </p:cNvPr>
          <p:cNvSpPr txBox="1">
            <a:spLocks noChangeArrowheads="1"/>
          </p:cNvSpPr>
          <p:nvPr/>
        </p:nvSpPr>
        <p:spPr bwMode="auto">
          <a:xfrm>
            <a:off x="230718" y="160020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6" name="Text Box 8">
            <a:extLst>
              <a:ext uri="{FF2B5EF4-FFF2-40B4-BE49-F238E27FC236}">
                <a16:creationId xmlns:a16="http://schemas.microsoft.com/office/drawing/2014/main" id="{E3452D02-9710-4997-A1C1-2C86102ABD19}"/>
              </a:ext>
            </a:extLst>
          </p:cNvPr>
          <p:cNvSpPr txBox="1">
            <a:spLocks noChangeArrowheads="1"/>
          </p:cNvSpPr>
          <p:nvPr/>
        </p:nvSpPr>
        <p:spPr bwMode="auto">
          <a:xfrm>
            <a:off x="230718" y="2258485"/>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
        <p:nvSpPr>
          <p:cNvPr id="7" name="Text Box 9">
            <a:extLst>
              <a:ext uri="{FF2B5EF4-FFF2-40B4-BE49-F238E27FC236}">
                <a16:creationId xmlns:a16="http://schemas.microsoft.com/office/drawing/2014/main" id="{7F221423-9E8E-4DA2-96C2-1136531B7FE4}"/>
              </a:ext>
            </a:extLst>
          </p:cNvPr>
          <p:cNvSpPr txBox="1">
            <a:spLocks noChangeArrowheads="1"/>
          </p:cNvSpPr>
          <p:nvPr/>
        </p:nvSpPr>
        <p:spPr bwMode="auto">
          <a:xfrm>
            <a:off x="237067" y="3458634"/>
            <a:ext cx="1166706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e) Lịch sự với bạn bè, người thân là không cần thiết.</a:t>
            </a:r>
          </a:p>
        </p:txBody>
      </p:sp>
      <p:sp>
        <p:nvSpPr>
          <p:cNvPr id="8" name="Text Box 10">
            <a:extLst>
              <a:ext uri="{FF2B5EF4-FFF2-40B4-BE49-F238E27FC236}">
                <a16:creationId xmlns:a16="http://schemas.microsoft.com/office/drawing/2014/main" id="{1884F274-3AFA-4742-83D3-78992B9E9573}"/>
              </a:ext>
            </a:extLst>
          </p:cNvPr>
          <p:cNvSpPr txBox="1">
            <a:spLocks noChangeArrowheads="1"/>
          </p:cNvSpPr>
          <p:nvPr/>
        </p:nvSpPr>
        <p:spPr bwMode="auto">
          <a:xfrm>
            <a:off x="251885" y="4267201"/>
            <a:ext cx="11637433"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i="1">
                <a:solidFill>
                  <a:srgbClr val="FF0000"/>
                </a:solidFill>
                <a:latin typeface="Times New Roman" panose="02020603050405020304" pitchFamily="18" charset="0"/>
                <a:cs typeface="Times New Roman" panose="02020603050405020304" pitchFamily="18" charset="0"/>
              </a:rPr>
              <a:t>  * Cần lịch sự với mọi người xung quanh trong cuộc sống hằng ngày vì lịch sự thể hiện nếp sống văn minh. Người lịch sự luôn được mọi người tôn trọng, quý mến.  </a:t>
            </a:r>
          </a:p>
        </p:txBody>
      </p:sp>
      <p:sp>
        <p:nvSpPr>
          <p:cNvPr id="10" name="Text Box 7">
            <a:extLst>
              <a:ext uri="{FF2B5EF4-FFF2-40B4-BE49-F238E27FC236}">
                <a16:creationId xmlns:a16="http://schemas.microsoft.com/office/drawing/2014/main" id="{7F1F7B09-F3A4-40EE-94A8-09DD7B44C0E9}"/>
              </a:ext>
            </a:extLst>
          </p:cNvPr>
          <p:cNvSpPr txBox="1">
            <a:spLocks noChangeArrowheads="1"/>
          </p:cNvSpPr>
          <p:nvPr/>
        </p:nvSpPr>
        <p:spPr bwMode="auto">
          <a:xfrm>
            <a:off x="218018" y="158115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11" name="Text Box 8">
            <a:extLst>
              <a:ext uri="{FF2B5EF4-FFF2-40B4-BE49-F238E27FC236}">
                <a16:creationId xmlns:a16="http://schemas.microsoft.com/office/drawing/2014/main" id="{A6B854F7-7958-4AF8-A3A1-0572D56E0D47}"/>
              </a:ext>
            </a:extLst>
          </p:cNvPr>
          <p:cNvSpPr txBox="1">
            <a:spLocks noChangeArrowheads="1"/>
          </p:cNvSpPr>
          <p:nvPr/>
        </p:nvSpPr>
        <p:spPr bwMode="auto">
          <a:xfrm>
            <a:off x="234952" y="2273301"/>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Tree>
    <p:extLst>
      <p:ext uri="{BB962C8B-B14F-4D97-AF65-F5344CB8AC3E}">
        <p14:creationId xmlns:p14="http://schemas.microsoft.com/office/powerpoint/2010/main" val="2019749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4">
            <a:extLst>
              <a:ext uri="{FF2B5EF4-FFF2-40B4-BE49-F238E27FC236}">
                <a16:creationId xmlns:a16="http://schemas.microsoft.com/office/drawing/2014/main" id="{5EA15495-11FC-46F2-821F-517FF05E6DA3}"/>
              </a:ext>
            </a:extLst>
          </p:cNvPr>
          <p:cNvSpPr>
            <a:spLocks noChangeArrowheads="1" noChangeShapeType="1" noTextEdit="1"/>
          </p:cNvSpPr>
          <p:nvPr/>
        </p:nvSpPr>
        <p:spPr bwMode="auto">
          <a:xfrm>
            <a:off x="3048000" y="1905000"/>
            <a:ext cx="66040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HOẠT ĐỘNG 3:</a:t>
            </a:r>
          </a:p>
        </p:txBody>
      </p:sp>
      <p:sp>
        <p:nvSpPr>
          <p:cNvPr id="4" name="WordArt 5">
            <a:extLst>
              <a:ext uri="{FF2B5EF4-FFF2-40B4-BE49-F238E27FC236}">
                <a16:creationId xmlns:a16="http://schemas.microsoft.com/office/drawing/2014/main" id="{20944B7F-E6D3-491D-95AA-A257AB617925}"/>
              </a:ext>
            </a:extLst>
          </p:cNvPr>
          <p:cNvSpPr>
            <a:spLocks noChangeArrowheads="1" noChangeShapeType="1" noTextEdit="1"/>
          </p:cNvSpPr>
          <p:nvPr/>
        </p:nvSpPr>
        <p:spPr bwMode="auto">
          <a:xfrm>
            <a:off x="2946400" y="3581400"/>
            <a:ext cx="7012517" cy="1676400"/>
          </a:xfrm>
          <a:prstGeom prst="rect">
            <a:avLst/>
          </a:prstGeom>
        </p:spPr>
        <p:txBody>
          <a:bodyPr wrap="none" fromWordArt="1">
            <a:prstTxWarp prst="textPlain">
              <a:avLst>
                <a:gd name="adj" fmla="val 50000"/>
              </a:avLst>
            </a:prstTxWarp>
          </a:bodyPr>
          <a:lstStyle/>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LIÊN HỆ</a:t>
            </a:r>
          </a:p>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THỰC TẾ (BT3)</a:t>
            </a:r>
          </a:p>
        </p:txBody>
      </p:sp>
    </p:spTree>
    <p:extLst>
      <p:ext uri="{BB962C8B-B14F-4D97-AF65-F5344CB8AC3E}">
        <p14:creationId xmlns:p14="http://schemas.microsoft.com/office/powerpoint/2010/main" val="605569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5"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B32898-4497-47AA-B5EC-403EA458D13A}"/>
              </a:ext>
            </a:extLst>
          </p:cNvPr>
          <p:cNvSpPr>
            <a:spLocks noChangeArrowheads="1"/>
          </p:cNvSpPr>
          <p:nvPr/>
        </p:nvSpPr>
        <p:spPr bwMode="auto">
          <a:xfrm>
            <a:off x="721784" y="1058706"/>
            <a:ext cx="11252200"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u="sng" dirty="0">
                <a:solidFill>
                  <a:srgbClr val="FF0000"/>
                </a:solidFill>
                <a:latin typeface="Times New Roman" panose="02020603050405020304" pitchFamily="18" charset="0"/>
                <a:cs typeface="Times New Roman" panose="02020603050405020304" pitchFamily="18" charset="0"/>
              </a:rPr>
              <a:t>Ví dụ</a:t>
            </a:r>
            <a:r>
              <a:rPr lang="en-SG" altLang="en-US" sz="3867" dirty="0">
                <a:solidFill>
                  <a:srgbClr val="FF0000"/>
                </a:solidFill>
                <a:latin typeface="Times New Roman" panose="02020603050405020304" pitchFamily="18" charset="0"/>
                <a:cs typeface="Times New Roman" panose="02020603050405020304" pitchFamily="18" charset="0"/>
              </a:rPr>
              <a:t>:  </a:t>
            </a:r>
          </a:p>
          <a:p>
            <a:pPr eaLnBrk="1" hangingPunct="1"/>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ăn</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uống</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Ă</a:t>
            </a:r>
            <a:r>
              <a:rPr lang="vi-VN" altLang="en-US" sz="3867" b="1" i="1" dirty="0">
                <a:latin typeface="Times New Roman" panose="02020603050405020304" pitchFamily="18" charset="0"/>
                <a:cs typeface="Times New Roman" panose="02020603050405020304" pitchFamily="18" charset="0"/>
              </a:rPr>
              <a:t>n uống không được cười đùa quá đà làm văng thức ăn</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id="{5A66BCEF-77AB-40A8-A57E-8232DBC361F5}"/>
              </a:ext>
            </a:extLst>
          </p:cNvPr>
          <p:cNvSpPr>
            <a:spLocks noChangeArrowheads="1"/>
          </p:cNvSpPr>
          <p:nvPr/>
        </p:nvSpPr>
        <p:spPr bwMode="auto">
          <a:xfrm>
            <a:off x="486256" y="4374767"/>
            <a:ext cx="112522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i="1"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chào</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hỏi</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G</a:t>
            </a:r>
            <a:r>
              <a:rPr lang="vi-VN" altLang="en-US" sz="3867" b="1" i="1" dirty="0">
                <a:latin typeface="Times New Roman" panose="02020603050405020304" pitchFamily="18" charset="0"/>
                <a:cs typeface="Times New Roman" panose="02020603050405020304" pitchFamily="18" charset="0"/>
              </a:rPr>
              <a:t>ặp người lớn phải cúi đầu, vòng tay chào lễ phép</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21D6A1EF-E030-4A6D-BC4A-01BDD325C184}"/>
              </a:ext>
            </a:extLst>
          </p:cNvPr>
          <p:cNvSpPr>
            <a:spLocks noChangeArrowheads="1"/>
          </p:cNvSpPr>
          <p:nvPr/>
        </p:nvSpPr>
        <p:spPr bwMode="auto">
          <a:xfrm>
            <a:off x="721784" y="2942133"/>
            <a:ext cx="11252200"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nói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năng</a:t>
            </a:r>
            <a:r>
              <a:rPr lang="en-SG" altLang="en-US" sz="3867"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năng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nhẹ</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nhàng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nhã</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nhặn</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không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tục</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chửi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bậy</a:t>
            </a:r>
            <a:r>
              <a:rPr lang="en-US"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07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1">
            <a:extLst>
              <a:ext uri="{FF2B5EF4-FFF2-40B4-BE49-F238E27FC236}">
                <a16:creationId xmlns:a16="http://schemas.microsoft.com/office/drawing/2014/main" id="{6546D636-7A0A-4F5B-8454-91FFA96555F8}"/>
              </a:ext>
            </a:extLst>
          </p:cNvPr>
          <p:cNvSpPr txBox="1">
            <a:spLocks noChangeArrowheads="1"/>
          </p:cNvSpPr>
          <p:nvPr/>
        </p:nvSpPr>
        <p:spPr bwMode="auto">
          <a:xfrm>
            <a:off x="687918" y="5234369"/>
            <a:ext cx="1104688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chen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lấn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xe</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buýt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hàng</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5" name="WordArt 2">
            <a:extLst>
              <a:ext uri="{FF2B5EF4-FFF2-40B4-BE49-F238E27FC236}">
                <a16:creationId xmlns:a16="http://schemas.microsoft.com/office/drawing/2014/main" id="{24D7B1B5-0CF3-474B-AE6B-B535832BD115}"/>
              </a:ext>
            </a:extLst>
          </p:cNvPr>
          <p:cNvSpPr>
            <a:spLocks noChangeArrowheads="1" noChangeShapeType="1" noTextEdit="1"/>
          </p:cNvSpPr>
          <p:nvPr/>
        </p:nvSpPr>
        <p:spPr bwMode="auto">
          <a:xfrm>
            <a:off x="1526117" y="238011"/>
            <a:ext cx="9370483" cy="609600"/>
          </a:xfrm>
          <a:prstGeom prst="rect">
            <a:avLst/>
          </a:prstGeom>
        </p:spPr>
        <p:txBody>
          <a:bodyPr wrap="none" fromWordArt="1">
            <a:prstTxWarp prst="textPlain">
              <a:avLst>
                <a:gd name="adj" fmla="val 50593"/>
              </a:avLst>
            </a:prstTxWarp>
            <a:scene3d>
              <a:camera prst="legacyPerspectiveTopLeft"/>
              <a:lightRig rig="legacyNormal3" dir="r"/>
            </a:scene3d>
            <a:sp3d extrusionH="201600" prstMaterial="legacyMetal">
              <a:extrusionClr>
                <a:srgbClr val="FFFFFF"/>
              </a:extrusionClr>
              <a:contourClr>
                <a:srgbClr val="FF0000"/>
              </a:contourClr>
            </a:sp3d>
          </a:bodyPr>
          <a:lstStyle/>
          <a:p>
            <a:pPr algn="dist"/>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Một</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số</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biểu</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hiện</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của</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phép</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lịch</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sự</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a:t>
            </a:r>
          </a:p>
        </p:txBody>
      </p:sp>
      <p:sp>
        <p:nvSpPr>
          <p:cNvPr id="28676" name="Text Box 5">
            <a:extLst>
              <a:ext uri="{FF2B5EF4-FFF2-40B4-BE49-F238E27FC236}">
                <a16:creationId xmlns:a16="http://schemas.microsoft.com/office/drawing/2014/main" id="{81C21C55-CCE5-4F72-B229-69FF1D4D585C}"/>
              </a:ext>
            </a:extLst>
          </p:cNvPr>
          <p:cNvSpPr txBox="1">
            <a:spLocks noChangeArrowheads="1"/>
          </p:cNvSpPr>
          <p:nvPr/>
        </p:nvSpPr>
        <p:spPr bwMode="auto">
          <a:xfrm>
            <a:off x="603251" y="2406575"/>
            <a:ext cx="114956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Lễ</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phép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hỏi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thầy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cô</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thân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lớn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tuổi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gặp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7" name="Text Box 6">
            <a:extLst>
              <a:ext uri="{FF2B5EF4-FFF2-40B4-BE49-F238E27FC236}">
                <a16:creationId xmlns:a16="http://schemas.microsoft.com/office/drawing/2014/main" id="{709711FD-0236-41C7-94F5-12701AA4389C}"/>
              </a:ext>
            </a:extLst>
          </p:cNvPr>
          <p:cNvSpPr txBox="1">
            <a:spLocks noChangeArrowheads="1"/>
          </p:cNvSpPr>
          <p:nvPr/>
        </p:nvSpPr>
        <p:spPr bwMode="auto">
          <a:xfrm>
            <a:off x="687918" y="1746099"/>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cảm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ơn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được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giúp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8" name="Text Box 7">
            <a:extLst>
              <a:ext uri="{FF2B5EF4-FFF2-40B4-BE49-F238E27FC236}">
                <a16:creationId xmlns:a16="http://schemas.microsoft.com/office/drawing/2014/main" id="{6AB58539-C1D4-41F2-9BCF-2315F9F06AB6}"/>
              </a:ext>
            </a:extLst>
          </p:cNvPr>
          <p:cNvSpPr txBox="1">
            <a:spLocks noChangeArrowheads="1"/>
          </p:cNvSpPr>
          <p:nvPr/>
        </p:nvSpPr>
        <p:spPr bwMode="auto">
          <a:xfrm>
            <a:off x="603251" y="3067051"/>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xin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lỗi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làm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phiền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9" name="Text Box 8">
            <a:extLst>
              <a:ext uri="{FF2B5EF4-FFF2-40B4-BE49-F238E27FC236}">
                <a16:creationId xmlns:a16="http://schemas.microsoft.com/office/drawing/2014/main" id="{22CCE778-EB50-412D-9AC5-7615891F454F}"/>
              </a:ext>
            </a:extLst>
          </p:cNvPr>
          <p:cNvSpPr txBox="1">
            <a:spLocks noChangeArrowheads="1"/>
          </p:cNvSpPr>
          <p:nvPr/>
        </p:nvSpPr>
        <p:spPr bwMode="auto">
          <a:xfrm>
            <a:off x="687918" y="3618153"/>
            <a:ext cx="11461749"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Gõ</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cửa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hoặc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bấm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chuông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28680" name="Text Box 9">
            <a:extLst>
              <a:ext uri="{FF2B5EF4-FFF2-40B4-BE49-F238E27FC236}">
                <a16:creationId xmlns:a16="http://schemas.microsoft.com/office/drawing/2014/main" id="{266D5646-5526-47B8-BFB1-B489CEE293B0}"/>
              </a:ext>
            </a:extLst>
          </p:cNvPr>
          <p:cNvSpPr txBox="1">
            <a:spLocks noChangeArrowheads="1"/>
          </p:cNvSpPr>
          <p:nvPr/>
        </p:nvSpPr>
        <p:spPr bwMode="auto">
          <a:xfrm>
            <a:off x="687918" y="4097868"/>
            <a:ext cx="1096433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Ăn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uống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từ</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rơi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vãi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nhai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81" name="Text Box 10">
            <a:extLst>
              <a:ext uri="{FF2B5EF4-FFF2-40B4-BE49-F238E27FC236}">
                <a16:creationId xmlns:a16="http://schemas.microsoft.com/office/drawing/2014/main" id="{1DC29A67-3BEF-42DF-93B8-51A81054CBE6}"/>
              </a:ext>
            </a:extLst>
          </p:cNvPr>
          <p:cNvSpPr txBox="1">
            <a:spLocks noChangeArrowheads="1"/>
          </p:cNvSpPr>
          <p:nvPr/>
        </p:nvSpPr>
        <p:spPr bwMode="auto">
          <a:xfrm>
            <a:off x="696385" y="4705351"/>
            <a:ext cx="11603567"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rgbClr val="000000"/>
                </a:solidFill>
                <a:latin typeface="Times New Roman" panose="02020603050405020304" pitchFamily="18" charset="0"/>
                <a:cs typeface="Times New Roman" panose="02020603050405020304" pitchFamily="18" charset="0"/>
              </a:rPr>
              <a:t>- Biết nhường nhịn, giúp đỡ em bé hoặc những người gặp khó khăn. </a:t>
            </a:r>
          </a:p>
        </p:txBody>
      </p:sp>
      <p:sp>
        <p:nvSpPr>
          <p:cNvPr id="28682" name="Text Box 12">
            <a:extLst>
              <a:ext uri="{FF2B5EF4-FFF2-40B4-BE49-F238E27FC236}">
                <a16:creationId xmlns:a16="http://schemas.microsoft.com/office/drawing/2014/main" id="{5BDFCA33-CF00-4299-8DDF-EFD8AB09ABEB}"/>
              </a:ext>
            </a:extLst>
          </p:cNvPr>
          <p:cNvSpPr txBox="1">
            <a:spLocks noChangeArrowheads="1"/>
          </p:cNvSpPr>
          <p:nvPr/>
        </p:nvSpPr>
        <p:spPr bwMode="auto">
          <a:xfrm>
            <a:off x="603251" y="1151352"/>
            <a:ext cx="114681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năng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nhẹ</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nhã</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nhặn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tục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chửi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bậy</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4009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82"/>
                                        </p:tgtEl>
                                        <p:attrNameLst>
                                          <p:attrName>style.visibility</p:attrName>
                                        </p:attrNameLst>
                                      </p:cBhvr>
                                      <p:to>
                                        <p:strVal val="visible"/>
                                      </p:to>
                                    </p:set>
                                    <p:anim calcmode="lin" valueType="num">
                                      <p:cBhvr additive="base">
                                        <p:cTn id="7" dur="500" fill="hold"/>
                                        <p:tgtEl>
                                          <p:spTgt spid="28682"/>
                                        </p:tgtEl>
                                        <p:attrNameLst>
                                          <p:attrName>ppt_x</p:attrName>
                                        </p:attrNameLst>
                                      </p:cBhvr>
                                      <p:tavLst>
                                        <p:tav tm="0">
                                          <p:val>
                                            <p:strVal val="#ppt_x"/>
                                          </p:val>
                                        </p:tav>
                                        <p:tav tm="100000">
                                          <p:val>
                                            <p:strVal val="#ppt_x"/>
                                          </p:val>
                                        </p:tav>
                                      </p:tavLst>
                                    </p:anim>
                                    <p:anim calcmode="lin" valueType="num">
                                      <p:cBhvr additive="base">
                                        <p:cTn id="8" dur="500" fill="hold"/>
                                        <p:tgtEl>
                                          <p:spTgt spid="28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7"/>
                                        </p:tgtEl>
                                        <p:attrNameLst>
                                          <p:attrName>style.visibility</p:attrName>
                                        </p:attrNameLst>
                                      </p:cBhvr>
                                      <p:to>
                                        <p:strVal val="visible"/>
                                      </p:to>
                                    </p:set>
                                    <p:anim calcmode="lin" valueType="num">
                                      <p:cBhvr additive="base">
                                        <p:cTn id="13" dur="500" fill="hold"/>
                                        <p:tgtEl>
                                          <p:spTgt spid="28677"/>
                                        </p:tgtEl>
                                        <p:attrNameLst>
                                          <p:attrName>ppt_x</p:attrName>
                                        </p:attrNameLst>
                                      </p:cBhvr>
                                      <p:tavLst>
                                        <p:tav tm="0">
                                          <p:val>
                                            <p:strVal val="#ppt_x"/>
                                          </p:val>
                                        </p:tav>
                                        <p:tav tm="100000">
                                          <p:val>
                                            <p:strVal val="#ppt_x"/>
                                          </p:val>
                                        </p:tav>
                                      </p:tavLst>
                                    </p:anim>
                                    <p:anim calcmode="lin" valueType="num">
                                      <p:cBhvr additive="base">
                                        <p:cTn id="1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ppt_x"/>
                                          </p:val>
                                        </p:tav>
                                        <p:tav tm="100000">
                                          <p:val>
                                            <p:strVal val="#ppt_x"/>
                                          </p:val>
                                        </p:tav>
                                      </p:tavLst>
                                    </p:anim>
                                    <p:anim calcmode="lin" valueType="num">
                                      <p:cBhvr additive="base">
                                        <p:cTn id="20"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8"/>
                                        </p:tgtEl>
                                        <p:attrNameLst>
                                          <p:attrName>style.visibility</p:attrName>
                                        </p:attrNameLst>
                                      </p:cBhvr>
                                      <p:to>
                                        <p:strVal val="visible"/>
                                      </p:to>
                                    </p:set>
                                    <p:anim calcmode="lin" valueType="num">
                                      <p:cBhvr additive="base">
                                        <p:cTn id="25" dur="500" fill="hold"/>
                                        <p:tgtEl>
                                          <p:spTgt spid="28678"/>
                                        </p:tgtEl>
                                        <p:attrNameLst>
                                          <p:attrName>ppt_x</p:attrName>
                                        </p:attrNameLst>
                                      </p:cBhvr>
                                      <p:tavLst>
                                        <p:tav tm="0">
                                          <p:val>
                                            <p:strVal val="#ppt_x"/>
                                          </p:val>
                                        </p:tav>
                                        <p:tav tm="100000">
                                          <p:val>
                                            <p:strVal val="#ppt_x"/>
                                          </p:val>
                                        </p:tav>
                                      </p:tavLst>
                                    </p:anim>
                                    <p:anim calcmode="lin" valueType="num">
                                      <p:cBhvr additive="base">
                                        <p:cTn id="26" dur="500" fill="hold"/>
                                        <p:tgtEl>
                                          <p:spTgt spid="2867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8679"/>
                                        </p:tgtEl>
                                        <p:attrNameLst>
                                          <p:attrName>style.visibility</p:attrName>
                                        </p:attrNameLst>
                                      </p:cBhvr>
                                      <p:to>
                                        <p:strVal val="visible"/>
                                      </p:to>
                                    </p:set>
                                    <p:animEffect transition="in" filter="fade">
                                      <p:cBhvr>
                                        <p:cTn id="31" dur="1000"/>
                                        <p:tgtEl>
                                          <p:spTgt spid="28679"/>
                                        </p:tgtEl>
                                      </p:cBhvr>
                                    </p:animEffect>
                                    <p:anim calcmode="lin" valueType="num">
                                      <p:cBhvr>
                                        <p:cTn id="32" dur="1000" fill="hold"/>
                                        <p:tgtEl>
                                          <p:spTgt spid="28679"/>
                                        </p:tgtEl>
                                        <p:attrNameLst>
                                          <p:attrName>ppt_x</p:attrName>
                                        </p:attrNameLst>
                                      </p:cBhvr>
                                      <p:tavLst>
                                        <p:tav tm="0">
                                          <p:val>
                                            <p:strVal val="#ppt_x"/>
                                          </p:val>
                                        </p:tav>
                                        <p:tav tm="100000">
                                          <p:val>
                                            <p:strVal val="#ppt_x"/>
                                          </p:val>
                                        </p:tav>
                                      </p:tavLst>
                                    </p:anim>
                                    <p:anim calcmode="lin" valueType="num">
                                      <p:cBhvr>
                                        <p:cTn id="33" dur="1000" fill="hold"/>
                                        <p:tgtEl>
                                          <p:spTgt spid="2867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8680"/>
                                        </p:tgtEl>
                                        <p:attrNameLst>
                                          <p:attrName>style.visibility</p:attrName>
                                        </p:attrNameLst>
                                      </p:cBhvr>
                                      <p:to>
                                        <p:strVal val="visible"/>
                                      </p:to>
                                    </p:set>
                                    <p:animEffect transition="in" filter="fade">
                                      <p:cBhvr>
                                        <p:cTn id="38" dur="1000"/>
                                        <p:tgtEl>
                                          <p:spTgt spid="28680"/>
                                        </p:tgtEl>
                                      </p:cBhvr>
                                    </p:animEffect>
                                    <p:anim calcmode="lin" valueType="num">
                                      <p:cBhvr>
                                        <p:cTn id="39" dur="1000" fill="hold"/>
                                        <p:tgtEl>
                                          <p:spTgt spid="28680"/>
                                        </p:tgtEl>
                                        <p:attrNameLst>
                                          <p:attrName>ppt_x</p:attrName>
                                        </p:attrNameLst>
                                      </p:cBhvr>
                                      <p:tavLst>
                                        <p:tav tm="0">
                                          <p:val>
                                            <p:strVal val="#ppt_x"/>
                                          </p:val>
                                        </p:tav>
                                        <p:tav tm="100000">
                                          <p:val>
                                            <p:strVal val="#ppt_x"/>
                                          </p:val>
                                        </p:tav>
                                      </p:tavLst>
                                    </p:anim>
                                    <p:anim calcmode="lin" valueType="num">
                                      <p:cBhvr>
                                        <p:cTn id="40" dur="1000" fill="hold"/>
                                        <p:tgtEl>
                                          <p:spTgt spid="28680"/>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28681"/>
                                        </p:tgtEl>
                                        <p:attrNameLst>
                                          <p:attrName>style.visibility</p:attrName>
                                        </p:attrNameLst>
                                      </p:cBhvr>
                                      <p:to>
                                        <p:strVal val="visible"/>
                                      </p:to>
                                    </p:set>
                                    <p:animEffect transition="in" filter="fade">
                                      <p:cBhvr>
                                        <p:cTn id="43" dur="1000"/>
                                        <p:tgtEl>
                                          <p:spTgt spid="28681"/>
                                        </p:tgtEl>
                                      </p:cBhvr>
                                    </p:animEffect>
                                    <p:anim calcmode="lin" valueType="num">
                                      <p:cBhvr>
                                        <p:cTn id="44" dur="1000" fill="hold"/>
                                        <p:tgtEl>
                                          <p:spTgt spid="28681"/>
                                        </p:tgtEl>
                                        <p:attrNameLst>
                                          <p:attrName>ppt_x</p:attrName>
                                        </p:attrNameLst>
                                      </p:cBhvr>
                                      <p:tavLst>
                                        <p:tav tm="0">
                                          <p:val>
                                            <p:strVal val="#ppt_x"/>
                                          </p:val>
                                        </p:tav>
                                        <p:tav tm="100000">
                                          <p:val>
                                            <p:strVal val="#ppt_x"/>
                                          </p:val>
                                        </p:tav>
                                      </p:tavLst>
                                    </p:anim>
                                    <p:anim calcmode="lin" valueType="num">
                                      <p:cBhvr>
                                        <p:cTn id="45" dur="1000" fill="hold"/>
                                        <p:tgtEl>
                                          <p:spTgt spid="28681"/>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8674"/>
                                        </p:tgtEl>
                                        <p:attrNameLst>
                                          <p:attrName>style.visibility</p:attrName>
                                        </p:attrNameLst>
                                      </p:cBhvr>
                                      <p:to>
                                        <p:strVal val="visible"/>
                                      </p:to>
                                    </p:set>
                                    <p:animEffect transition="in" filter="fade">
                                      <p:cBhvr>
                                        <p:cTn id="48" dur="1000"/>
                                        <p:tgtEl>
                                          <p:spTgt spid="28674"/>
                                        </p:tgtEl>
                                      </p:cBhvr>
                                    </p:animEffect>
                                    <p:anim calcmode="lin" valueType="num">
                                      <p:cBhvr>
                                        <p:cTn id="49" dur="1000" fill="hold"/>
                                        <p:tgtEl>
                                          <p:spTgt spid="28674"/>
                                        </p:tgtEl>
                                        <p:attrNameLst>
                                          <p:attrName>ppt_x</p:attrName>
                                        </p:attrNameLst>
                                      </p:cBhvr>
                                      <p:tavLst>
                                        <p:tav tm="0">
                                          <p:val>
                                            <p:strVal val="#ppt_x"/>
                                          </p:val>
                                        </p:tav>
                                        <p:tav tm="100000">
                                          <p:val>
                                            <p:strVal val="#ppt_x"/>
                                          </p:val>
                                        </p:tav>
                                      </p:tavLst>
                                    </p:anim>
                                    <p:anim calcmode="lin" valueType="num">
                                      <p:cBhvr>
                                        <p:cTn id="50" dur="1000" fill="hold"/>
                                        <p:tgtEl>
                                          <p:spTgt spid="286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6" grpId="0"/>
      <p:bldP spid="28677" grpId="0"/>
      <p:bldP spid="28678" grpId="0"/>
      <p:bldP spid="28679" grpId="0"/>
      <p:bldP spid="28680" grpId="0"/>
      <p:bldP spid="28681" grpId="0"/>
      <p:bldP spid="2868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id="{94D2A9AB-E80A-4F90-9E9C-7D9B74F6E6B1}"/>
              </a:ext>
            </a:extLst>
          </p:cNvPr>
          <p:cNvSpPr>
            <a:spLocks noChangeArrowheads="1"/>
          </p:cNvSpPr>
          <p:nvPr/>
        </p:nvSpPr>
        <p:spPr bwMode="auto">
          <a:xfrm>
            <a:off x="374073" y="1614057"/>
            <a:ext cx="11817927" cy="3545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2800" b="1" dirty="0">
                <a:latin typeface="Times New Roman" panose="02020603050405020304" pitchFamily="18" charset="0"/>
                <a:cs typeface="Times New Roman" panose="02020603050405020304" pitchFamily="18" charset="0"/>
              </a:rPr>
              <a:t>  </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Trước khi ăn cơm, phải mời người lớn và mọi người ăn cơm</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cơm không nên chọn,</a:t>
            </a:r>
            <a:r>
              <a:rPr lang="en-US"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đảo thức ăn, phải g</a:t>
            </a:r>
            <a:r>
              <a:rPr lang="en-SG" altLang="en-US" sz="3200" b="1" dirty="0">
                <a:latin typeface="Times New Roman" panose="02020603050405020304" pitchFamily="18" charset="0"/>
                <a:cs typeface="Times New Roman" panose="02020603050405020304" pitchFamily="18" charset="0"/>
              </a:rPr>
              <a:t>ắ</a:t>
            </a:r>
            <a:r>
              <a:rPr lang="vi-VN" altLang="en-US" sz="3200" b="1" dirty="0">
                <a:latin typeface="Times New Roman" panose="02020603050405020304" pitchFamily="18" charset="0"/>
                <a:cs typeface="Times New Roman" panose="02020603050405020304" pitchFamily="18" charset="0"/>
              </a:rPr>
              <a:t>p </a:t>
            </a:r>
            <a:r>
              <a:rPr lang="en-SG" altLang="en-US" sz="3200" b="1" dirty="0" err="1">
                <a:latin typeface="Times New Roman" panose="02020603050405020304" pitchFamily="18" charset="0"/>
                <a:cs typeface="Times New Roman" panose="02020603050405020304" pitchFamily="18" charset="0"/>
              </a:rPr>
              <a:t>thức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ăn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theo</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trình tự</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trên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đĩa</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hoặc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bát</a:t>
            </a:r>
            <a:r>
              <a:rPr lang="en-SG" altLang="en-US" sz="3200" b="1" dirty="0">
                <a:latin typeface="Times New Roman" panose="02020603050405020304" pitchFamily="18" charset="0"/>
                <a:cs typeface="Times New Roman" panose="02020603050405020304" pitchFamily="18" charset="0"/>
              </a:rPr>
              <a:t>.</a:t>
            </a:r>
            <a:endParaRPr lang="vi-VN" altLang="en-US" sz="3200" b="1" dirty="0">
              <a:latin typeface="Times New Roman" panose="02020603050405020304" pitchFamily="18" charset="0"/>
              <a:cs typeface="Times New Roman" panose="02020603050405020304" pitchFamily="18" charset="0"/>
            </a:endParaRP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uống không được cười đùa quá đà làm văng thức ăn</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nói phải chào thưa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gặp người lớn phải cúi đầu, vòng tay chào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Ăn uống xong phải biết rót nước, lấy tăm mời ông bà, bố mẹ....</a:t>
            </a:r>
          </a:p>
        </p:txBody>
      </p:sp>
    </p:spTree>
    <p:extLst>
      <p:ext uri="{BB962C8B-B14F-4D97-AF65-F5344CB8AC3E}">
        <p14:creationId xmlns:p14="http://schemas.microsoft.com/office/powerpoint/2010/main" val="2653661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a:extLst>
              <a:ext uri="{FF2B5EF4-FFF2-40B4-BE49-F238E27FC236}">
                <a16:creationId xmlns:a16="http://schemas.microsoft.com/office/drawing/2014/main" id="{01964B92-910F-4EA6-8D78-36A8BBD946E0}"/>
              </a:ext>
            </a:extLst>
          </p:cNvPr>
          <p:cNvSpPr>
            <a:spLocks noChangeArrowheads="1" noChangeShapeType="1" noTextEdit="1"/>
          </p:cNvSpPr>
          <p:nvPr/>
        </p:nvSpPr>
        <p:spPr bwMode="auto">
          <a:xfrm>
            <a:off x="2260217" y="-110836"/>
            <a:ext cx="8851130" cy="12192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FFFF00"/>
              </a:contourClr>
            </a:sp3d>
          </a:bodyPr>
          <a:lstStyle/>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Một</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số</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câu</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ca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dao</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tục</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ngữ</a:t>
            </a:r>
            <a:endPar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endParaRPr>
          </a:p>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thể</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hiện</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phép</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lịch</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sự</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p>
        </p:txBody>
      </p:sp>
      <p:sp>
        <p:nvSpPr>
          <p:cNvPr id="32771" name="Text Box 4">
            <a:extLst>
              <a:ext uri="{FF2B5EF4-FFF2-40B4-BE49-F238E27FC236}">
                <a16:creationId xmlns:a16="http://schemas.microsoft.com/office/drawing/2014/main" id="{2E4C7BC9-24BA-4AD4-803B-08E81A0D2508}"/>
              </a:ext>
            </a:extLst>
          </p:cNvPr>
          <p:cNvSpPr txBox="1">
            <a:spLocks noChangeArrowheads="1"/>
          </p:cNvSpPr>
          <p:nvPr/>
        </p:nvSpPr>
        <p:spPr bwMode="auto">
          <a:xfrm>
            <a:off x="1325226" y="2058046"/>
            <a:ext cx="102108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1.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chẳng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mất</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tiền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mua</a:t>
            </a:r>
            <a:r>
              <a:rPr lang="en-US" altLang="en-US" sz="3867" b="1" dirty="0">
                <a:solidFill>
                  <a:srgbClr val="000099"/>
                </a:solidFill>
                <a:latin typeface="Times New Roman" panose="02020603050405020304" pitchFamily="18" charset="0"/>
                <a:cs typeface="Times New Roman" panose="02020603050405020304" pitchFamily="18" charset="0"/>
              </a:rPr>
              <a:t/>
            </a:r>
            <a:br>
              <a:rPr lang="en-US" altLang="en-US" sz="3867" b="1" dirty="0">
                <a:solidFill>
                  <a:srgbClr val="000099"/>
                </a:solidFill>
                <a:latin typeface="Times New Roman" panose="02020603050405020304" pitchFamily="18" charset="0"/>
                <a:cs typeface="Times New Roman" panose="02020603050405020304" pitchFamily="18" charset="0"/>
              </a:rPr>
            </a:b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Lựa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mà</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vừa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lòng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nhau</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2" name="Text Box 5">
            <a:extLst>
              <a:ext uri="{FF2B5EF4-FFF2-40B4-BE49-F238E27FC236}">
                <a16:creationId xmlns:a16="http://schemas.microsoft.com/office/drawing/2014/main" id="{0C790036-2973-4F1F-AE62-CBBFBD93EDC2}"/>
              </a:ext>
            </a:extLst>
          </p:cNvPr>
          <p:cNvSpPr txBox="1">
            <a:spLocks noChangeArrowheads="1"/>
          </p:cNvSpPr>
          <p:nvPr/>
        </p:nvSpPr>
        <p:spPr bwMode="auto">
          <a:xfrm>
            <a:off x="1534776" y="3643746"/>
            <a:ext cx="9791700"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2.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ăn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gói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mở</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3" name="Text Box 6">
            <a:extLst>
              <a:ext uri="{FF2B5EF4-FFF2-40B4-BE49-F238E27FC236}">
                <a16:creationId xmlns:a16="http://schemas.microsoft.com/office/drawing/2014/main" id="{F74F2FA3-20AB-4731-A799-0D5F887D0BB5}"/>
              </a:ext>
            </a:extLst>
          </p:cNvPr>
          <p:cNvSpPr txBox="1">
            <a:spLocks noChangeArrowheads="1"/>
          </p:cNvSpPr>
          <p:nvPr/>
        </p:nvSpPr>
        <p:spPr bwMode="auto">
          <a:xfrm>
            <a:off x="1534776" y="4634347"/>
            <a:ext cx="663151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3.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chào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cao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hơn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mâm</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cỗ</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638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WordArt 2">
            <a:extLst>
              <a:ext uri="{FF2B5EF4-FFF2-40B4-BE49-F238E27FC236}">
                <a16:creationId xmlns:a16="http://schemas.microsoft.com/office/drawing/2014/main" id="{B4933D2A-EDD5-43F7-9B54-B3A8F47FCE64}"/>
              </a:ext>
            </a:extLst>
          </p:cNvPr>
          <p:cNvSpPr>
            <a:spLocks noChangeArrowheads="1" noChangeShapeType="1" noTextEdit="1"/>
          </p:cNvSpPr>
          <p:nvPr/>
        </p:nvSpPr>
        <p:spPr bwMode="auto">
          <a:xfrm>
            <a:off x="2641600" y="1600200"/>
            <a:ext cx="6604000" cy="1219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1:</a:t>
            </a:r>
          </a:p>
        </p:txBody>
      </p:sp>
      <p:sp>
        <p:nvSpPr>
          <p:cNvPr id="232452" name="WordArt 4">
            <a:extLst>
              <a:ext uri="{FF2B5EF4-FFF2-40B4-BE49-F238E27FC236}">
                <a16:creationId xmlns:a16="http://schemas.microsoft.com/office/drawing/2014/main" id="{8E61695D-DB22-48CF-9CAE-47061318C06F}"/>
              </a:ext>
            </a:extLst>
          </p:cNvPr>
          <p:cNvSpPr>
            <a:spLocks noChangeArrowheads="1" noChangeShapeType="1" noTextEdit="1"/>
          </p:cNvSpPr>
          <p:nvPr/>
        </p:nvSpPr>
        <p:spPr bwMode="auto">
          <a:xfrm>
            <a:off x="2235200" y="32766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0000FF"/>
                </a:solidFill>
                <a:latin typeface="Times New Roman" panose="02020603050405020304" pitchFamily="18" charset="0"/>
                <a:cs typeface="Times New Roman" panose="02020603050405020304" pitchFamily="18" charset="0"/>
              </a:rPr>
              <a:t>KỂ CHUYỆN</a:t>
            </a:r>
          </a:p>
        </p:txBody>
      </p:sp>
    </p:spTree>
    <p:extLst>
      <p:ext uri="{BB962C8B-B14F-4D97-AF65-F5344CB8AC3E}">
        <p14:creationId xmlns:p14="http://schemas.microsoft.com/office/powerpoint/2010/main" val="363104806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2450"/>
                                        </p:tgtEl>
                                        <p:attrNameLst>
                                          <p:attrName>style.visibility</p:attrName>
                                        </p:attrNameLst>
                                      </p:cBhvr>
                                      <p:to>
                                        <p:strVal val="visible"/>
                                      </p:to>
                                    </p:set>
                                    <p:animEffect transition="in" filter="box(in)">
                                      <p:cBhvr>
                                        <p:cTn id="7" dur="500"/>
                                        <p:tgtEl>
                                          <p:spTgt spid="232450"/>
                                        </p:tgtEl>
                                      </p:cBhvr>
                                    </p:animEffect>
                                  </p:childTnLst>
                                </p:cTn>
                              </p:par>
                              <p:par>
                                <p:cTn id="8" presetID="5" presetClass="entr" presetSubtype="10" fill="hold" nodeType="withEffect">
                                  <p:stCondLst>
                                    <p:cond delay="0"/>
                                  </p:stCondLst>
                                  <p:childTnLst>
                                    <p:set>
                                      <p:cBhvr>
                                        <p:cTn id="9" dur="1" fill="hold">
                                          <p:stCondLst>
                                            <p:cond delay="0"/>
                                          </p:stCondLst>
                                        </p:cTn>
                                        <p:tgtEl>
                                          <p:spTgt spid="232452"/>
                                        </p:tgtEl>
                                        <p:attrNameLst>
                                          <p:attrName>style.visibility</p:attrName>
                                        </p:attrNameLst>
                                      </p:cBhvr>
                                      <p:to>
                                        <p:strVal val="visible"/>
                                      </p:to>
                                    </p:set>
                                    <p:animEffect transition="in" filter="checkerboard(across)">
                                      <p:cBhvr>
                                        <p:cTn id="10" dur="500"/>
                                        <p:tgtEl>
                                          <p:spTgt spid="232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7">
            <a:extLst>
              <a:ext uri="{FF2B5EF4-FFF2-40B4-BE49-F238E27FC236}">
                <a16:creationId xmlns:a16="http://schemas.microsoft.com/office/drawing/2014/main" id="{753727DF-AABB-4B05-B012-24818E6444EB}"/>
              </a:ext>
            </a:extLst>
          </p:cNvPr>
          <p:cNvSpPr>
            <a:spLocks/>
          </p:cNvSpPr>
          <p:nvPr/>
        </p:nvSpPr>
        <p:spPr bwMode="auto">
          <a:xfrm>
            <a:off x="812800" y="762000"/>
            <a:ext cx="1107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12291" name="Subtitle 7">
            <a:extLst>
              <a:ext uri="{FF2B5EF4-FFF2-40B4-BE49-F238E27FC236}">
                <a16:creationId xmlns:a16="http://schemas.microsoft.com/office/drawing/2014/main" id="{D5C14C8F-8DD5-4898-AC35-3DFB156CCC1A}"/>
              </a:ext>
            </a:extLst>
          </p:cNvPr>
          <p:cNvSpPr>
            <a:spLocks/>
          </p:cNvSpPr>
          <p:nvPr/>
        </p:nvSpPr>
        <p:spPr bwMode="auto">
          <a:xfrm>
            <a:off x="812800" y="5334000"/>
            <a:ext cx="1046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223255" name="WordArt 23">
            <a:extLst>
              <a:ext uri="{FF2B5EF4-FFF2-40B4-BE49-F238E27FC236}">
                <a16:creationId xmlns:a16="http://schemas.microsoft.com/office/drawing/2014/main" id="{842E0EB7-E8FA-4093-A15A-55CE68B55786}"/>
              </a:ext>
            </a:extLst>
          </p:cNvPr>
          <p:cNvSpPr>
            <a:spLocks noChangeArrowheads="1" noChangeShapeType="1" noTextEdit="1"/>
          </p:cNvSpPr>
          <p:nvPr/>
        </p:nvSpPr>
        <p:spPr bwMode="auto">
          <a:xfrm>
            <a:off x="2272146" y="-89808"/>
            <a:ext cx="79248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CHUYỆN Ở TIỆM MAY</a:t>
            </a:r>
          </a:p>
        </p:txBody>
      </p:sp>
      <p:sp>
        <p:nvSpPr>
          <p:cNvPr id="12293" name="Text Box 24">
            <a:extLst>
              <a:ext uri="{FF2B5EF4-FFF2-40B4-BE49-F238E27FC236}">
                <a16:creationId xmlns:a16="http://schemas.microsoft.com/office/drawing/2014/main" id="{9C06596D-F96C-48BC-BF4D-C05026139B39}"/>
              </a:ext>
            </a:extLst>
          </p:cNvPr>
          <p:cNvSpPr txBox="1">
            <a:spLocks noChangeArrowheads="1"/>
          </p:cNvSpPr>
          <p:nvPr/>
        </p:nvSpPr>
        <p:spPr bwMode="auto">
          <a:xfrm>
            <a:off x="0" y="0"/>
            <a:ext cx="2540000" cy="63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467" b="1" i="1" dirty="0" err="1">
                <a:solidFill>
                  <a:srgbClr val="000099"/>
                </a:solidFill>
                <a:latin typeface="Times New Roman" panose="02020603050405020304" pitchFamily="18" charset="0"/>
                <a:cs typeface="Times New Roman" panose="02020603050405020304" pitchFamily="18" charset="0"/>
              </a:rPr>
              <a:t>Truyện</a:t>
            </a:r>
            <a:endParaRPr lang="en-US" altLang="en-US" sz="3467" b="1" i="1" dirty="0">
              <a:solidFill>
                <a:srgbClr val="000099"/>
              </a:solidFill>
              <a:latin typeface="Times New Roman" panose="02020603050405020304" pitchFamily="18" charset="0"/>
              <a:cs typeface="Times New Roman" panose="02020603050405020304" pitchFamily="18" charset="0"/>
            </a:endParaRPr>
          </a:p>
        </p:txBody>
      </p:sp>
      <p:pic>
        <p:nvPicPr>
          <p:cNvPr id="12294" name="Picture 8" descr="G:\IMG_20141225_222248-1.jpg">
            <a:extLst>
              <a:ext uri="{FF2B5EF4-FFF2-40B4-BE49-F238E27FC236}">
                <a16:creationId xmlns:a16="http://schemas.microsoft.com/office/drawing/2014/main" id="{1B42009B-1A18-41D8-863D-A352E37E1C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527" y="1241275"/>
            <a:ext cx="11651673" cy="521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3207581"/>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23255"/>
                                        </p:tgtEl>
                                        <p:attrNameLst>
                                          <p:attrName>style.visibility</p:attrName>
                                        </p:attrNameLst>
                                      </p:cBhvr>
                                      <p:to>
                                        <p:strVal val="visible"/>
                                      </p:to>
                                    </p:set>
                                    <p:animEffect transition="in" filter="box(in)">
                                      <p:cBhvr>
                                        <p:cTn id="7" dur="500"/>
                                        <p:tgtEl>
                                          <p:spTgt spid="22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5" name="WordArt 5">
            <a:extLst>
              <a:ext uri="{FF2B5EF4-FFF2-40B4-BE49-F238E27FC236}">
                <a16:creationId xmlns:a16="http://schemas.microsoft.com/office/drawing/2014/main" id="{BB65A615-E27B-46F0-9552-AF602EBC236F}"/>
              </a:ext>
            </a:extLst>
          </p:cNvPr>
          <p:cNvSpPr>
            <a:spLocks noChangeArrowheads="1" noChangeShapeType="1" noTextEdit="1"/>
          </p:cNvSpPr>
          <p:nvPr/>
        </p:nvSpPr>
        <p:spPr bwMode="auto">
          <a:xfrm>
            <a:off x="1898651" y="228600"/>
            <a:ext cx="7112000" cy="1143000"/>
          </a:xfrm>
          <a:prstGeom prst="rect">
            <a:avLst/>
          </a:prstGeom>
        </p:spPr>
        <p:txBody>
          <a:bodyPr wrap="none" fromWordArt="1">
            <a:prstTxWarp prst="textDeflate">
              <a:avLst>
                <a:gd name="adj" fmla="val 18750"/>
              </a:avLst>
            </a:prstTxWarp>
          </a:bodyPr>
          <a:lstStyle/>
          <a:p>
            <a:pPr algn="ctr"/>
            <a:endPar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endParaRPr>
          </a:p>
        </p:txBody>
      </p:sp>
      <p:sp>
        <p:nvSpPr>
          <p:cNvPr id="17421" name="TextBox 1">
            <a:extLst>
              <a:ext uri="{FF2B5EF4-FFF2-40B4-BE49-F238E27FC236}">
                <a16:creationId xmlns:a16="http://schemas.microsoft.com/office/drawing/2014/main" id="{CAA9BF8D-296A-4A91-A24C-E704CAD4BCF8}"/>
              </a:ext>
            </a:extLst>
          </p:cNvPr>
          <p:cNvSpPr txBox="1">
            <a:spLocks noChangeArrowheads="1"/>
          </p:cNvSpPr>
          <p:nvPr/>
        </p:nvSpPr>
        <p:spPr bwMode="auto">
          <a:xfrm>
            <a:off x="845513" y="1181101"/>
            <a:ext cx="10934700" cy="1657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1</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Nhận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xét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về</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cách</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cư</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xử</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Trang </a:t>
            </a:r>
            <a:r>
              <a:rPr lang="en-US" altLang="en-US" sz="3867" b="1" dirty="0" err="1">
                <a:latin typeface="Times New Roman" panose="02020603050405020304" pitchFamily="18" charset="0"/>
                <a:cs typeface="Times New Roman" panose="02020603050405020304" pitchFamily="18" charset="0"/>
              </a:rPr>
              <a:t>và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trong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câu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chuyện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trên</a:t>
            </a:r>
            <a:r>
              <a:rPr lang="en-US" altLang="en-US" sz="3867" b="1" dirty="0">
                <a:latin typeface="Times New Roman" panose="02020603050405020304" pitchFamily="18" charset="0"/>
                <a:cs typeface="Times New Roman" panose="02020603050405020304" pitchFamily="18" charset="0"/>
              </a:rPr>
              <a:t>?</a:t>
            </a:r>
          </a:p>
          <a:p>
            <a:pPr eaLnBrk="1" hangingPunct="1"/>
            <a:endParaRPr lang="en-SG" altLang="en-US" sz="2400" dirty="0"/>
          </a:p>
        </p:txBody>
      </p:sp>
      <p:sp>
        <p:nvSpPr>
          <p:cNvPr id="17422" name="TextBox 19">
            <a:extLst>
              <a:ext uri="{FF2B5EF4-FFF2-40B4-BE49-F238E27FC236}">
                <a16:creationId xmlns:a16="http://schemas.microsoft.com/office/drawing/2014/main" id="{3455F2B2-4344-4B7C-82C8-13A7FBDEFD1C}"/>
              </a:ext>
            </a:extLst>
          </p:cNvPr>
          <p:cNvSpPr txBox="1">
            <a:spLocks noChangeArrowheads="1"/>
          </p:cNvSpPr>
          <p:nvPr/>
        </p:nvSpPr>
        <p:spPr bwMode="auto">
          <a:xfrm>
            <a:off x="1082579" y="2648263"/>
            <a:ext cx="10115551"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Trang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năng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nhẹ</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cảm</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rất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mực</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tuổi</a:t>
            </a:r>
            <a:r>
              <a:rPr lang="en-US" altLang="en-US" sz="3867" b="1" dirty="0">
                <a:solidFill>
                  <a:srgbClr val="FF0000"/>
                </a:solidFill>
                <a:latin typeface="Times New Roman" panose="02020603050405020304" pitchFamily="18" charset="0"/>
                <a:cs typeface="Times New Roman" panose="02020603050405020304" pitchFamily="18" charset="0"/>
              </a:rPr>
              <a:t>.</a:t>
            </a:r>
            <a:endParaRPr lang="en-SG" altLang="en-US" sz="3867" dirty="0">
              <a:solidFill>
                <a:srgbClr val="FF0000"/>
              </a:solidFill>
            </a:endParaRPr>
          </a:p>
        </p:txBody>
      </p:sp>
    </p:spTree>
    <p:extLst>
      <p:ext uri="{BB962C8B-B14F-4D97-AF65-F5344CB8AC3E}">
        <p14:creationId xmlns:p14="http://schemas.microsoft.com/office/powerpoint/2010/main" val="710399155"/>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5525"/>
                                        </p:tgtEl>
                                        <p:attrNameLst>
                                          <p:attrName>style.visibility</p:attrName>
                                        </p:attrNameLst>
                                      </p:cBhvr>
                                      <p:to>
                                        <p:strVal val="visible"/>
                                      </p:to>
                                    </p:set>
                                    <p:animEffect transition="in" filter="box(in)">
                                      <p:cBhvr>
                                        <p:cTn id="7" dur="500"/>
                                        <p:tgtEl>
                                          <p:spTgt spid="2355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21"/>
                                        </p:tgtEl>
                                        <p:attrNameLst>
                                          <p:attrName>style.visibility</p:attrName>
                                        </p:attrNameLst>
                                      </p:cBhvr>
                                      <p:to>
                                        <p:strVal val="visible"/>
                                      </p:to>
                                    </p:set>
                                    <p:anim calcmode="lin" valueType="num">
                                      <p:cBhvr additive="base">
                                        <p:cTn id="12" dur="500" fill="hold"/>
                                        <p:tgtEl>
                                          <p:spTgt spid="17421"/>
                                        </p:tgtEl>
                                        <p:attrNameLst>
                                          <p:attrName>ppt_x</p:attrName>
                                        </p:attrNameLst>
                                      </p:cBhvr>
                                      <p:tavLst>
                                        <p:tav tm="0">
                                          <p:val>
                                            <p:strVal val="#ppt_x"/>
                                          </p:val>
                                        </p:tav>
                                        <p:tav tm="100000">
                                          <p:val>
                                            <p:strVal val="#ppt_x"/>
                                          </p:val>
                                        </p:tav>
                                      </p:tavLst>
                                    </p:anim>
                                    <p:anim calcmode="lin" valueType="num">
                                      <p:cBhvr additive="base">
                                        <p:cTn id="13" dur="500" fill="hold"/>
                                        <p:tgtEl>
                                          <p:spTgt spid="1742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422"/>
                                        </p:tgtEl>
                                        <p:attrNameLst>
                                          <p:attrName>style.visibility</p:attrName>
                                        </p:attrNameLst>
                                      </p:cBhvr>
                                      <p:to>
                                        <p:strVal val="visible"/>
                                      </p:to>
                                    </p:set>
                                    <p:anim calcmode="lin" valueType="num">
                                      <p:cBhvr additive="base">
                                        <p:cTn id="18" dur="500" fill="hold"/>
                                        <p:tgtEl>
                                          <p:spTgt spid="17422"/>
                                        </p:tgtEl>
                                        <p:attrNameLst>
                                          <p:attrName>ppt_x</p:attrName>
                                        </p:attrNameLst>
                                      </p:cBhvr>
                                      <p:tavLst>
                                        <p:tav tm="0">
                                          <p:val>
                                            <p:strVal val="#ppt_x"/>
                                          </p:val>
                                        </p:tav>
                                        <p:tav tm="100000">
                                          <p:val>
                                            <p:strVal val="#ppt_x"/>
                                          </p:val>
                                        </p:tav>
                                      </p:tavLst>
                                    </p:anim>
                                    <p:anim calcmode="lin" valueType="num">
                                      <p:cBhvr additive="base">
                                        <p:cTn id="19" dur="500" fill="hold"/>
                                        <p:tgtEl>
                                          <p:spTgt spid="17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174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id="{836265BC-E4CF-4724-BAB1-C273EBAF30B3}"/>
              </a:ext>
            </a:extLst>
          </p:cNvPr>
          <p:cNvSpPr txBox="1">
            <a:spLocks noChangeArrowheads="1"/>
          </p:cNvSpPr>
          <p:nvPr/>
        </p:nvSpPr>
        <p:spPr bwMode="auto">
          <a:xfrm>
            <a:off x="746030" y="1433947"/>
            <a:ext cx="11195051"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2</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Nếu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sẽ</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khuyên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ấy</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điều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sao</a:t>
            </a:r>
            <a:r>
              <a:rPr lang="en-US" altLang="en-US" sz="3867" b="1" dirty="0">
                <a:latin typeface="Times New Roman" panose="02020603050405020304" pitchFamily="18" charset="0"/>
                <a:cs typeface="Times New Roman" panose="02020603050405020304" pitchFamily="18" charset="0"/>
              </a:rPr>
              <a:t>?</a:t>
            </a:r>
          </a:p>
        </p:txBody>
      </p:sp>
      <p:sp>
        <p:nvSpPr>
          <p:cNvPr id="3" name="Text Box 4">
            <a:extLst>
              <a:ext uri="{FF2B5EF4-FFF2-40B4-BE49-F238E27FC236}">
                <a16:creationId xmlns:a16="http://schemas.microsoft.com/office/drawing/2014/main" id="{A76A093A-2B60-4FE4-A64D-B4425916A64C}"/>
              </a:ext>
            </a:extLst>
          </p:cNvPr>
          <p:cNvSpPr txBox="1">
            <a:spLocks noChangeArrowheads="1"/>
          </p:cNvSpPr>
          <p:nvPr/>
        </p:nvSpPr>
        <p:spPr bwMode="auto">
          <a:xfrm>
            <a:off x="746030" y="3034146"/>
            <a:ext cx="11195049"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Nếu</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của</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sẽ </a:t>
            </a:r>
            <a:r>
              <a:rPr lang="en-US" altLang="en-US" sz="3867" b="1" dirty="0" err="1">
                <a:solidFill>
                  <a:srgbClr val="FF0000"/>
                </a:solidFill>
                <a:latin typeface="Times New Roman" panose="02020603050405020304" pitchFamily="18" charset="0"/>
                <a:cs typeface="Times New Roman" panose="02020603050405020304" pitchFamily="18" charset="0"/>
              </a:rPr>
              <a:t>khuyên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nảy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đê</a:t>
            </a:r>
            <a:r>
              <a:rPr lang="en-US" altLang="en-US" sz="3867" b="1" dirty="0">
                <a:solidFill>
                  <a:srgbClr val="FF0000"/>
                </a:solidFill>
                <a:latin typeface="Times New Roman" panose="02020603050405020304" pitchFamily="18" charset="0"/>
                <a:cs typeface="Times New Roman" panose="02020603050405020304" pitchFamily="18" charset="0"/>
              </a:rPr>
              <a:t>̉ có </a:t>
            </a:r>
            <a:r>
              <a:rPr lang="en-US" altLang="en-US" sz="3867" b="1" dirty="0" err="1">
                <a:solidFill>
                  <a:srgbClr val="FF0000"/>
                </a:solidFill>
                <a:latin typeface="Times New Roman" panose="02020603050405020304" pitchFamily="18" charset="0"/>
                <a:cs typeface="Times New Roman" panose="02020603050405020304" pitchFamily="18" charset="0"/>
              </a:rPr>
              <a:t>những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cử</a:t>
            </a:r>
            <a:r>
              <a:rPr lang="en-US" altLang="en-US" sz="3867" b="1" dirty="0">
                <a:solidFill>
                  <a:srgbClr val="FF0000"/>
                </a:solidFill>
                <a:latin typeface="Times New Roman" panose="02020603050405020304" pitchFamily="18" charset="0"/>
                <a:cs typeface="Times New Roman" panose="02020603050405020304" pitchFamily="18" charset="0"/>
              </a:rPr>
              <a:t> chỉ, </a:t>
            </a:r>
            <a:r>
              <a:rPr lang="en-US" altLang="en-US" sz="3867" b="1" dirty="0" err="1">
                <a:solidFill>
                  <a:srgbClr val="FF0000"/>
                </a:solidFill>
                <a:latin typeface="Times New Roman" panose="02020603050405020304" pitchFamily="18" charset="0"/>
                <a:cs typeface="Times New Roman" panose="02020603050405020304" pitchFamily="18" charset="0"/>
              </a:rPr>
              <a:t>hành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hiện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khác</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93269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91E38F-6371-457B-BBF5-C4B4BF936867}"/>
              </a:ext>
            </a:extLst>
          </p:cNvPr>
          <p:cNvSpPr txBox="1">
            <a:spLocks noChangeArrowheads="1"/>
          </p:cNvSpPr>
          <p:nvPr/>
        </p:nvSpPr>
        <p:spPr bwMode="auto">
          <a:xfrm>
            <a:off x="564382" y="1058218"/>
            <a:ext cx="10380709" cy="504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5733"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là có </a:t>
            </a:r>
            <a:r>
              <a:rPr lang="en-US" altLang="en-US" sz="4400" b="1" dirty="0" err="1">
                <a:solidFill>
                  <a:srgbClr val="FF0000"/>
                </a:solidFill>
                <a:latin typeface="Times New Roman" panose="02020603050405020304" pitchFamily="18" charset="0"/>
                <a:cs typeface="Times New Roman" panose="02020603050405020304" pitchFamily="18" charset="0"/>
              </a:rPr>
              <a:t>lời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cử</a:t>
            </a:r>
            <a:r>
              <a:rPr lang="en-US" altLang="en-US" sz="4400" b="1" dirty="0">
                <a:solidFill>
                  <a:srgbClr val="FF0000"/>
                </a:solidFill>
                <a:latin typeface="Times New Roman" panose="02020603050405020304" pitchFamily="18" charset="0"/>
                <a:cs typeface="Times New Roman" panose="02020603050405020304" pitchFamily="18" charset="0"/>
              </a:rPr>
              <a:t> chỉ, </a:t>
            </a:r>
            <a:r>
              <a:rPr lang="en-US" altLang="en-US" sz="4400" b="1" dirty="0" err="1">
                <a:solidFill>
                  <a:srgbClr val="FF0000"/>
                </a:solidFill>
                <a:latin typeface="Times New Roman" panose="02020603050405020304" pitchFamily="18" charset="0"/>
                <a:cs typeface="Times New Roman" panose="02020603050405020304" pitchFamily="18" charset="0"/>
              </a:rPr>
              <a:t>hành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thê</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hiện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mình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gặp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gỡ</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tiếp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xúc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sự</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em</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cũng</a:t>
            </a:r>
            <a:r>
              <a:rPr lang="en-US" altLang="en-US" sz="4400" b="1" dirty="0">
                <a:solidFill>
                  <a:srgbClr val="FF0000"/>
                </a:solidFill>
                <a:latin typeface="Times New Roman" panose="02020603050405020304" pitchFamily="18" charset="0"/>
                <a:cs typeface="Times New Roman" panose="02020603050405020304" pitchFamily="18" charset="0"/>
              </a:rPr>
              <a:t> sẽ </a:t>
            </a:r>
            <a:r>
              <a:rPr lang="en-US" altLang="en-US" sz="4400" b="1" dirty="0" err="1">
                <a:solidFill>
                  <a:srgbClr val="FF0000"/>
                </a:solidFill>
                <a:latin typeface="Times New Roman" panose="02020603050405020304" pitchFamily="18" charset="0"/>
                <a:cs typeface="Times New Roman" panose="02020603050405020304" pitchFamily="18" charset="0"/>
              </a:rPr>
              <a:t>được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quý</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mến</a:t>
            </a:r>
            <a:r>
              <a:rPr lang="en-US" altLang="en-US" sz="4400" b="1" dirty="0">
                <a:solidFill>
                  <a:srgbClr val="FF0000"/>
                </a:solidFill>
                <a:latin typeface="Times New Roman" panose="02020603050405020304" pitchFamily="18" charset="0"/>
                <a:cs typeface="Times New Roman" panose="02020603050405020304" pitchFamily="18" charset="0"/>
              </a:rPr>
              <a:t>.</a:t>
            </a:r>
          </a:p>
          <a:p>
            <a:pPr algn="just" eaLnBrk="1" hangingPunct="1">
              <a:tabLst>
                <a:tab pos="365760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ăn</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gói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mở</a:t>
            </a:r>
            <a:r>
              <a:rPr lang="en-US" altLang="en-US" sz="3600" b="1" dirty="0">
                <a:latin typeface="Times New Roman" panose="02020603050405020304" pitchFamily="18" charset="0"/>
                <a:cs typeface="Times New Roman" panose="02020603050405020304" pitchFamily="18" charset="0"/>
              </a:rPr>
              <a:t>.</a:t>
            </a:r>
          </a:p>
          <a:p>
            <a:pPr algn="just" eaLnBrk="1" hangingPunct="1">
              <a:tabLst>
                <a:tab pos="4405313" algn="l"/>
                <a:tab pos="755015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Tục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ngữ</a:t>
            </a:r>
            <a:endParaRPr lang="en-US" altLang="en-US" sz="36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1D7F570-990E-4556-B727-57663F355875}"/>
              </a:ext>
            </a:extLst>
          </p:cNvPr>
          <p:cNvSpPr txBox="1"/>
          <p:nvPr/>
        </p:nvSpPr>
        <p:spPr>
          <a:xfrm>
            <a:off x="777202" y="1058218"/>
            <a:ext cx="3191933" cy="980360"/>
          </a:xfrm>
          <a:prstGeom prst="rect">
            <a:avLst/>
          </a:prstGeom>
          <a:noFill/>
        </p:spPr>
        <p:txBody>
          <a:bodyPr lIns="97183" tIns="48591" rIns="97183" bIns="48591">
            <a:spAutoFit/>
          </a:bodyPr>
          <a:lstStyle/>
          <a:p>
            <a:pPr eaLnBrk="1" hangingPunct="1">
              <a:defRPr/>
            </a:pPr>
            <a:r>
              <a:rPr lang="en-US" sz="5733" b="1" u="sng" dirty="0" err="1">
                <a:solidFill>
                  <a:schemeClr val="accent1">
                    <a:lumMod val="10000"/>
                  </a:schemeClr>
                </a:solidFill>
                <a:latin typeface="Times New Roman" pitchFamily="18" charset="0"/>
                <a:cs typeface="Times New Roman" pitchFamily="18" charset="0"/>
              </a:rPr>
              <a:t>Ghi</a:t>
            </a:r>
            <a:r>
              <a:rPr lang="en-US" sz="5733" b="1" u="sng" dirty="0">
                <a:solidFill>
                  <a:schemeClr val="accent1">
                    <a:lumMod val="10000"/>
                  </a:schemeClr>
                </a:solidFill>
                <a:latin typeface="Times New Roman" pitchFamily="18" charset="0"/>
                <a:cs typeface="Times New Roman" pitchFamily="18" charset="0"/>
              </a:rPr>
              <a:t> </a:t>
            </a:r>
            <a:r>
              <a:rPr lang="en-US" sz="5733" b="1" u="sng" dirty="0" err="1">
                <a:solidFill>
                  <a:schemeClr val="accent1">
                    <a:lumMod val="10000"/>
                  </a:schemeClr>
                </a:solidFill>
                <a:latin typeface="Times New Roman" pitchFamily="18" charset="0"/>
                <a:cs typeface="Times New Roman" pitchFamily="18" charset="0"/>
              </a:rPr>
              <a:t>nhớ</a:t>
            </a:r>
            <a:r>
              <a:rPr lang="en-US" sz="5733" b="1" dirty="0">
                <a:solidFill>
                  <a:schemeClr val="accent1">
                    <a:lumMod val="10000"/>
                  </a:schemeClr>
                </a:solidFill>
                <a:latin typeface="Times New Roman" pitchFamily="18" charset="0"/>
                <a:cs typeface="Times New Roman" pitchFamily="18" charset="0"/>
              </a:rPr>
              <a:t>:</a:t>
            </a:r>
            <a:endParaRPr lang="en-SG" sz="5733" dirty="0">
              <a:latin typeface="Arial" charset="0"/>
            </a:endParaRPr>
          </a:p>
        </p:txBody>
      </p:sp>
    </p:spTree>
    <p:extLst>
      <p:ext uri="{BB962C8B-B14F-4D97-AF65-F5344CB8AC3E}">
        <p14:creationId xmlns:p14="http://schemas.microsoft.com/office/powerpoint/2010/main" val="421072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WordArt 2">
            <a:extLst>
              <a:ext uri="{FF2B5EF4-FFF2-40B4-BE49-F238E27FC236}">
                <a16:creationId xmlns:a16="http://schemas.microsoft.com/office/drawing/2014/main" id="{D0FC2A89-5C1D-41A8-9C33-085F5518DB92}"/>
              </a:ext>
            </a:extLst>
          </p:cNvPr>
          <p:cNvSpPr>
            <a:spLocks noChangeArrowheads="1" noChangeShapeType="1" noTextEdit="1"/>
          </p:cNvSpPr>
          <p:nvPr/>
        </p:nvSpPr>
        <p:spPr bwMode="auto">
          <a:xfrm>
            <a:off x="2641600" y="1981200"/>
            <a:ext cx="6604000" cy="838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2:</a:t>
            </a:r>
          </a:p>
        </p:txBody>
      </p:sp>
      <p:sp>
        <p:nvSpPr>
          <p:cNvPr id="241667" name="WordArt 3">
            <a:extLst>
              <a:ext uri="{FF2B5EF4-FFF2-40B4-BE49-F238E27FC236}">
                <a16:creationId xmlns:a16="http://schemas.microsoft.com/office/drawing/2014/main" id="{EF66A61C-C192-4830-B0C9-0EAF749B7A81}"/>
              </a:ext>
            </a:extLst>
          </p:cNvPr>
          <p:cNvSpPr>
            <a:spLocks noChangeArrowheads="1" noChangeShapeType="1" noTextEdit="1"/>
          </p:cNvSpPr>
          <p:nvPr/>
        </p:nvSpPr>
        <p:spPr bwMode="auto">
          <a:xfrm>
            <a:off x="2032000" y="31242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BÀY TỎ Ý KIẾN</a:t>
            </a:r>
          </a:p>
        </p:txBody>
      </p:sp>
    </p:spTree>
    <p:extLst>
      <p:ext uri="{BB962C8B-B14F-4D97-AF65-F5344CB8AC3E}">
        <p14:creationId xmlns:p14="http://schemas.microsoft.com/office/powerpoint/2010/main" val="312741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41666"/>
                                        </p:tgtEl>
                                        <p:attrNameLst>
                                          <p:attrName>style.visibility</p:attrName>
                                        </p:attrNameLst>
                                      </p:cBhvr>
                                      <p:to>
                                        <p:strVal val="visible"/>
                                      </p:to>
                                    </p:set>
                                    <p:animEffect transition="in" filter="box(in)">
                                      <p:cBhvr>
                                        <p:cTn id="7" dur="500"/>
                                        <p:tgtEl>
                                          <p:spTgt spid="241666"/>
                                        </p:tgtEl>
                                      </p:cBhvr>
                                    </p:animEffect>
                                  </p:childTnLst>
                                </p:cTn>
                              </p:par>
                              <p:par>
                                <p:cTn id="8" presetID="5" presetClass="entr" presetSubtype="10" fill="hold" nodeType="withEffect">
                                  <p:stCondLst>
                                    <p:cond delay="0"/>
                                  </p:stCondLst>
                                  <p:childTnLst>
                                    <p:set>
                                      <p:cBhvr>
                                        <p:cTn id="9" dur="1" fill="hold">
                                          <p:stCondLst>
                                            <p:cond delay="0"/>
                                          </p:stCondLst>
                                        </p:cTn>
                                        <p:tgtEl>
                                          <p:spTgt spid="241667"/>
                                        </p:tgtEl>
                                        <p:attrNameLst>
                                          <p:attrName>style.visibility</p:attrName>
                                        </p:attrNameLst>
                                      </p:cBhvr>
                                      <p:to>
                                        <p:strVal val="visible"/>
                                      </p:to>
                                    </p:set>
                                    <p:animEffect transition="in" filter="checkerboard(across)">
                                      <p:cBhvr>
                                        <p:cTn id="10" dur="500"/>
                                        <p:tgtEl>
                                          <p:spTgt spid="241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5">
            <a:extLst>
              <a:ext uri="{FF2B5EF4-FFF2-40B4-BE49-F238E27FC236}">
                <a16:creationId xmlns:a16="http://schemas.microsoft.com/office/drawing/2014/main" id="{A77AA6CB-E336-4183-A1A3-536435C9B8C9}"/>
              </a:ext>
            </a:extLst>
          </p:cNvPr>
          <p:cNvSpPr/>
          <p:nvPr/>
        </p:nvSpPr>
        <p:spPr>
          <a:xfrm>
            <a:off x="1334463" y="1302327"/>
            <a:ext cx="9486900"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SG" sz="5067" b="1" dirty="0" err="1">
                <a:latin typeface="Times New Roman" pitchFamily="18" charset="0"/>
                <a:cs typeface="Times New Roman" pitchFamily="18" charset="0"/>
              </a:rPr>
              <a:t>Những</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hành</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việc</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nào</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sau</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đây</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nên</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sao</a:t>
            </a:r>
            <a:r>
              <a:rPr lang="en-SG" sz="5067" b="1" dirty="0">
                <a:latin typeface="Times New Roman" pitchFamily="18" charset="0"/>
                <a:cs typeface="Times New Roman" pitchFamily="18" charset="0"/>
              </a:rPr>
              <a:t>?</a:t>
            </a:r>
            <a:endParaRPr lang="en-SG" sz="5067" b="1" dirty="0"/>
          </a:p>
        </p:txBody>
      </p:sp>
    </p:spTree>
    <p:extLst>
      <p:ext uri="{BB962C8B-B14F-4D97-AF65-F5344CB8AC3E}">
        <p14:creationId xmlns:p14="http://schemas.microsoft.com/office/powerpoint/2010/main" val="1810034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807F0B36-97E4-472A-884D-304AA198F6E7}"/>
              </a:ext>
            </a:extLst>
          </p:cNvPr>
          <p:cNvSpPr txBox="1">
            <a:spLocks noChangeArrowheads="1"/>
          </p:cNvSpPr>
          <p:nvPr/>
        </p:nvSpPr>
        <p:spPr bwMode="auto">
          <a:xfrm>
            <a:off x="304224" y="1144669"/>
            <a:ext cx="11091333" cy="112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lão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xin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ít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rồi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quát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Thôi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a:t>
            </a:r>
          </a:p>
        </p:txBody>
      </p:sp>
      <p:sp>
        <p:nvSpPr>
          <p:cNvPr id="19459" name="Text Box 2">
            <a:extLst>
              <a:ext uri="{FF2B5EF4-FFF2-40B4-BE49-F238E27FC236}">
                <a16:creationId xmlns:a16="http://schemas.microsoft.com/office/drawing/2014/main" id="{6705859B-A382-42B0-882A-BBBBAD80654F}"/>
              </a:ext>
            </a:extLst>
          </p:cNvPr>
          <p:cNvSpPr txBox="1">
            <a:spLocks noChangeArrowheads="1"/>
          </p:cNvSpPr>
          <p:nvPr/>
        </p:nvSpPr>
        <p:spPr bwMode="auto">
          <a:xfrm>
            <a:off x="472017" y="2544052"/>
            <a:ext cx="111760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0000"/>
                </a:solidFill>
                <a:latin typeface="Times New Roman" panose="02020603050405020304" pitchFamily="18" charset="0"/>
                <a:cs typeface="Times New Roman" panose="02020603050405020304" pitchFamily="18" charset="0"/>
              </a:rPr>
              <a:t>b. </a:t>
            </a:r>
            <a:r>
              <a:rPr lang="en-US" altLang="en-US" sz="2800" b="1" dirty="0" err="1">
                <a:solidFill>
                  <a:srgbClr val="FF0000"/>
                </a:solidFill>
                <a:latin typeface="Times New Roman" panose="02020603050405020304" pitchFamily="18" charset="0"/>
                <a:cs typeface="Times New Roman" panose="02020603050405020304" pitchFamily="18" charset="0"/>
              </a:rPr>
              <a:t>Trung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nhường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ghê</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trên</a:t>
            </a:r>
            <a:r>
              <a:rPr lang="en-US" altLang="en-US" sz="2800" b="1" dirty="0">
                <a:solidFill>
                  <a:srgbClr val="FF0000"/>
                </a:solidFill>
                <a:latin typeface="Times New Roman" panose="02020603050405020304" pitchFamily="18" charset="0"/>
                <a:cs typeface="Times New Roman" panose="02020603050405020304" pitchFamily="18" charset="0"/>
              </a:rPr>
              <a:t> ô </a:t>
            </a:r>
            <a:r>
              <a:rPr lang="en-US" altLang="en-US" sz="2800" b="1" dirty="0" err="1">
                <a:solidFill>
                  <a:srgbClr val="FF0000"/>
                </a:solidFill>
                <a:latin typeface="Times New Roman" panose="02020603050405020304" pitchFamily="18" charset="0"/>
                <a:cs typeface="Times New Roman" panose="02020603050405020304" pitchFamily="18" charset="0"/>
              </a:rPr>
              <a:t>tô</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buýt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cho</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một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phu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nữ</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mang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bầu</a:t>
            </a:r>
            <a:r>
              <a:rPr lang="en-US" altLang="en-US" sz="2800" b="1" dirty="0">
                <a:solidFill>
                  <a:srgbClr val="FF0000"/>
                </a:solidFill>
                <a:latin typeface="Times New Roman" panose="02020603050405020304" pitchFamily="18" charset="0"/>
                <a:cs typeface="Times New Roman" panose="02020603050405020304" pitchFamily="18" charset="0"/>
              </a:rPr>
              <a:t>.</a:t>
            </a:r>
          </a:p>
        </p:txBody>
      </p:sp>
      <p:sp>
        <p:nvSpPr>
          <p:cNvPr id="19460" name="Text Box 2">
            <a:extLst>
              <a:ext uri="{FF2B5EF4-FFF2-40B4-BE49-F238E27FC236}">
                <a16:creationId xmlns:a16="http://schemas.microsoft.com/office/drawing/2014/main" id="{3AB35467-DF54-406C-92B9-0D919FF97EEA}"/>
              </a:ext>
            </a:extLst>
          </p:cNvPr>
          <p:cNvSpPr txBox="1">
            <a:spLocks noChangeArrowheads="1"/>
          </p:cNvSpPr>
          <p:nvPr/>
        </p:nvSpPr>
        <p:spPr bwMode="auto">
          <a:xfrm>
            <a:off x="459318" y="3348335"/>
            <a:ext cx="11176000" cy="959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B0F0"/>
                </a:solidFill>
                <a:latin typeface="Times New Roman" panose="02020603050405020304" pitchFamily="18" charset="0"/>
                <a:cs typeface="Times New Roman" panose="02020603050405020304" pitchFamily="18" charset="0"/>
              </a:rPr>
              <a:t>c. </a:t>
            </a:r>
            <a:r>
              <a:rPr lang="en-US" altLang="en-US" sz="2800" b="1" dirty="0" err="1">
                <a:solidFill>
                  <a:srgbClr val="00B0F0"/>
                </a:solidFill>
                <a:latin typeface="Times New Roman" panose="02020603050405020304" pitchFamily="18" charset="0"/>
                <a:cs typeface="Times New Roman" panose="02020603050405020304" pitchFamily="18" charset="0"/>
              </a:rPr>
              <a:t>Trong</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rạp</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chiếu</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bóng</a:t>
            </a:r>
            <a:r>
              <a:rPr lang="en-US" altLang="en-US" sz="2800" b="1" dirty="0">
                <a:solidFill>
                  <a:srgbClr val="00B0F0"/>
                </a:solidFill>
                <a:latin typeface="Times New Roman" panose="02020603050405020304" pitchFamily="18" charset="0"/>
                <a:cs typeface="Times New Roman" panose="02020603050405020304" pitchFamily="18" charset="0"/>
              </a:rPr>
              <a:t> , </a:t>
            </a:r>
            <a:r>
              <a:rPr lang="en-US" altLang="en-US" sz="2800" b="1" dirty="0" err="1">
                <a:solidFill>
                  <a:srgbClr val="00B0F0"/>
                </a:solidFill>
                <a:latin typeface="Times New Roman" panose="02020603050405020304" pitchFamily="18" charset="0"/>
                <a:cs typeface="Times New Roman" panose="02020603050405020304" pitchFamily="18" charset="0"/>
              </a:rPr>
              <a:t>mấy</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bạn</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nhỏ</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xem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phim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bình</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phẩm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và</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cười</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đùa</a:t>
            </a:r>
            <a:r>
              <a:rPr lang="en-US" altLang="en-US" sz="2800" b="1" dirty="0">
                <a:solidFill>
                  <a:srgbClr val="00B0F0"/>
                </a:solidFill>
                <a:latin typeface="Times New Roman" panose="02020603050405020304" pitchFamily="18" charset="0"/>
                <a:cs typeface="Times New Roman" panose="02020603050405020304" pitchFamily="18" charset="0"/>
              </a:rPr>
              <a:t>.</a:t>
            </a:r>
          </a:p>
        </p:txBody>
      </p:sp>
      <p:sp>
        <p:nvSpPr>
          <p:cNvPr id="19461" name="Text Box 2">
            <a:extLst>
              <a:ext uri="{FF2B5EF4-FFF2-40B4-BE49-F238E27FC236}">
                <a16:creationId xmlns:a16="http://schemas.microsoft.com/office/drawing/2014/main" id="{4C6E817F-B752-4B83-8BCF-EE21FCF2A4D9}"/>
              </a:ext>
            </a:extLst>
          </p:cNvPr>
          <p:cNvSpPr txBox="1">
            <a:spLocks noChangeArrowheads="1"/>
          </p:cNvSpPr>
          <p:nvPr/>
        </p:nvSpPr>
        <p:spPr bwMode="auto">
          <a:xfrm>
            <a:off x="472017" y="4433338"/>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9900"/>
                </a:solidFill>
                <a:latin typeface="Times New Roman" panose="02020603050405020304" pitchFamily="18" charset="0"/>
                <a:cs typeface="Times New Roman" panose="02020603050405020304" pitchFamily="18" charset="0"/>
              </a:rPr>
              <a:t>d. Do </a:t>
            </a:r>
            <a:r>
              <a:rPr lang="en-US" altLang="en-US" sz="2800" b="1" dirty="0" err="1">
                <a:solidFill>
                  <a:srgbClr val="FF9900"/>
                </a:solidFill>
                <a:latin typeface="Times New Roman" panose="02020603050405020304" pitchFamily="18" charset="0"/>
                <a:cs typeface="Times New Roman" panose="02020603050405020304" pitchFamily="18" charset="0"/>
              </a:rPr>
              <a:t>sơ</a:t>
            </a:r>
            <a:r>
              <a:rPr lang="en-US" altLang="en-US" sz="2800" b="1" dirty="0">
                <a:solidFill>
                  <a:srgbClr val="FF9900"/>
                </a:solidFill>
                <a:latin typeface="Times New Roman" panose="02020603050405020304" pitchFamily="18" charset="0"/>
                <a:cs typeface="Times New Roman" panose="02020603050405020304" pitchFamily="18" charset="0"/>
              </a:rPr>
              <a:t> ý,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làm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một</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em</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ngã</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liền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xin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lỗi</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và</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đỡ</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dậy</a:t>
            </a:r>
            <a:r>
              <a:rPr lang="en-US" altLang="en-US" sz="2800" b="1" dirty="0">
                <a:solidFill>
                  <a:srgbClr val="FF9900"/>
                </a:solidFill>
                <a:latin typeface="Times New Roman" panose="02020603050405020304" pitchFamily="18" charset="0"/>
                <a:cs typeface="Times New Roman" panose="02020603050405020304" pitchFamily="18" charset="0"/>
              </a:rPr>
              <a:t>.</a:t>
            </a:r>
          </a:p>
        </p:txBody>
      </p:sp>
      <p:sp>
        <p:nvSpPr>
          <p:cNvPr id="19462" name="Text Box 2">
            <a:extLst>
              <a:ext uri="{FF2B5EF4-FFF2-40B4-BE49-F238E27FC236}">
                <a16:creationId xmlns:a16="http://schemas.microsoft.com/office/drawing/2014/main" id="{DE9E5F1A-B746-418E-BC96-37BAEC468324}"/>
              </a:ext>
            </a:extLst>
          </p:cNvPr>
          <p:cNvSpPr txBox="1">
            <a:spLocks noChangeArrowheads="1"/>
          </p:cNvSpPr>
          <p:nvPr/>
        </p:nvSpPr>
        <p:spPr bwMode="auto">
          <a:xfrm>
            <a:off x="459318" y="5128685"/>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9900"/>
                </a:solidFill>
                <a:latin typeface="Times New Roman" panose="02020603050405020304" pitchFamily="18" charset="0"/>
                <a:cs typeface="Times New Roman" panose="02020603050405020304" pitchFamily="18" charset="0"/>
              </a:rPr>
              <a:t>e. Nam </a:t>
            </a:r>
            <a:r>
              <a:rPr lang="en-US" altLang="en-US" sz="2800" b="1" dirty="0" err="1">
                <a:solidFill>
                  <a:srgbClr val="009900"/>
                </a:solidFill>
                <a:latin typeface="Times New Roman" panose="02020603050405020304" pitchFamily="18" charset="0"/>
                <a:cs typeface="Times New Roman" panose="02020603050405020304" pitchFamily="18" charset="0"/>
              </a:rPr>
              <a:t>đã</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bỏ</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một</a:t>
            </a:r>
            <a:r>
              <a:rPr lang="en-US" altLang="en-US" sz="2800" b="1" dirty="0">
                <a:solidFill>
                  <a:srgbClr val="009900"/>
                </a:solidFill>
                <a:latin typeface="Times New Roman" panose="02020603050405020304" pitchFamily="18" charset="0"/>
                <a:cs typeface="Times New Roman" panose="02020603050405020304" pitchFamily="18" charset="0"/>
              </a:rPr>
              <a:t> con </a:t>
            </a:r>
            <a:r>
              <a:rPr lang="en-US" altLang="en-US" sz="2800" b="1" dirty="0" err="1">
                <a:solidFill>
                  <a:srgbClr val="009900"/>
                </a:solidFill>
                <a:latin typeface="Times New Roman" panose="02020603050405020304" pitchFamily="18" charset="0"/>
                <a:cs typeface="Times New Roman" panose="02020603050405020304" pitchFamily="18" charset="0"/>
              </a:rPr>
              <a:t>sâu</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vào</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cặp</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sách</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của</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bạn</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nga</a:t>
            </a:r>
            <a:r>
              <a:rPr lang="en-US" altLang="en-US" sz="2800" b="1" dirty="0">
                <a:solidFill>
                  <a:srgbClr val="0099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40335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2599</TotalTime>
  <Words>1094</Words>
  <Application>Microsoft Office PowerPoint</Application>
  <PresentationFormat>Widescreen</PresentationFormat>
  <Paragraphs>72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173</cp:revision>
  <dcterms:created xsi:type="dcterms:W3CDTF">2020-04-05T06:59:32Z</dcterms:created>
  <dcterms:modified xsi:type="dcterms:W3CDTF">2022-02-07T09:54:28Z</dcterms:modified>
</cp:coreProperties>
</file>