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25"/>
  </p:notesMasterIdLst>
  <p:sldIdLst>
    <p:sldId id="274" r:id="rId4"/>
    <p:sldId id="257" r:id="rId5"/>
    <p:sldId id="287" r:id="rId6"/>
    <p:sldId id="289" r:id="rId7"/>
    <p:sldId id="265" r:id="rId8"/>
    <p:sldId id="258" r:id="rId9"/>
    <p:sldId id="261" r:id="rId10"/>
    <p:sldId id="262" r:id="rId11"/>
    <p:sldId id="288" r:id="rId12"/>
    <p:sldId id="263" r:id="rId13"/>
    <p:sldId id="275" r:id="rId14"/>
    <p:sldId id="284" r:id="rId15"/>
    <p:sldId id="269" r:id="rId16"/>
    <p:sldId id="268" r:id="rId17"/>
    <p:sldId id="283" r:id="rId18"/>
    <p:sldId id="277" r:id="rId19"/>
    <p:sldId id="278" r:id="rId20"/>
    <p:sldId id="279" r:id="rId21"/>
    <p:sldId id="285" r:id="rId22"/>
    <p:sldId id="28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79" autoAdjust="0"/>
  </p:normalViewPr>
  <p:slideViewPr>
    <p:cSldViewPr>
      <p:cViewPr varScale="1">
        <p:scale>
          <a:sx n="58" d="100"/>
          <a:sy n="58" d="100"/>
        </p:scale>
        <p:origin x="11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E029-5064-45F1-B351-6363D66382A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EC881-D6ED-4F23-A3A5-F74012801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8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28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vi-VN" dirty="0"/>
              <a:t>Nêu</a:t>
            </a:r>
            <a:r>
              <a:rPr lang="vi-VN" baseline="0" dirty="0"/>
              <a:t> nhận xét kết quả ở 2 cột. Từ kết quả đó con rút ra kết luận gì?</a:t>
            </a:r>
          </a:p>
          <a:p>
            <a:r>
              <a:rPr lang="en-US" baseline="0" dirty="0"/>
              <a:t>-</a:t>
            </a:r>
            <a:r>
              <a:rPr lang="vi-VN" baseline="0" dirty="0"/>
              <a:t> Muốn nhân một tổng các số thập phân với một số thập phân ta làm thế nào?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92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Để tính nhanh giá trị biểu thức này con đã áp dụng kiến thức nào?</a:t>
            </a:r>
          </a:p>
          <a:p>
            <a:r>
              <a:rPr lang="vi-VN" baseline="0"/>
              <a:t>? Muốn nhân một tổng các số thập phân với một số thập phân ta làm thế nào?</a:t>
            </a:r>
          </a:p>
          <a:p>
            <a:r>
              <a:rPr lang="vi-VN" baseline="0"/>
              <a:t>Bài tập này giúp con hoàn thành được mục tiêu nào của bài?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86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91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683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0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6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Chốt:</a:t>
            </a:r>
            <a:r>
              <a:rPr lang="vi-VN" baseline="0" dirty="0"/>
              <a:t> nêu cách cộng, trừ hai số thập phân. Khi thực hiện các phép tính +, - cần lưu ý gì?</a:t>
            </a:r>
          </a:p>
          <a:p>
            <a:r>
              <a:rPr lang="vi-VN" baseline="0" dirty="0"/>
              <a:t>Muốn nhân 1 số thập phân với 1 số thập phân ta làm thê nào? Cách đặt tính của phép </a:t>
            </a:r>
            <a:r>
              <a:rPr lang="en-US" baseline="0" dirty="0" smtClean="0"/>
              <a:t> </a:t>
            </a:r>
            <a:r>
              <a:rPr lang="vi-VN" baseline="0" dirty="0" smtClean="0"/>
              <a:t>nhân </a:t>
            </a:r>
            <a:r>
              <a:rPr lang="vi-VN" baseline="0" dirty="0"/>
              <a:t>có gì khác với cách đặt tính của phép +,-?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6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chơi</a:t>
            </a:r>
            <a:r>
              <a:rPr lang="en-US" dirty="0"/>
              <a:t> TC qua BT </a:t>
            </a:r>
            <a:r>
              <a:rPr lang="en-US" dirty="0" err="1"/>
              <a:t>này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2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- Nêu cách nhân nhẩm một số thập phân với 10; 100; 1000;....</a:t>
            </a:r>
          </a:p>
          <a:p>
            <a:pPr marL="171450" indent="-171450">
              <a:buFontTx/>
              <a:buChar char="-"/>
            </a:pPr>
            <a:r>
              <a:rPr lang="vi-VN" baseline="0"/>
              <a:t>Muốn nhân nhẩm 1 số thập phân với 0,1; 0.01; 0,001;.....ta làm thế nào?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baseline="0"/>
              <a:t>Bài tập 1,2  giúp chúng ta hoàn thành được mục tiêu nào của bài?</a:t>
            </a: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9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23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Chốt:</a:t>
            </a:r>
            <a:r>
              <a:rPr lang="vi-VN" baseline="0" dirty="0"/>
              <a:t> bài toán này thuộc dạng toán nào chúng ta đã học? Ngoài cách làm này chúng ta còn có cách nào khác không?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vi-VN" dirty="0"/>
              <a:t>Trong các cách</a:t>
            </a:r>
            <a:r>
              <a:rPr lang="vi-VN" baseline="0" dirty="0"/>
              <a:t> giải bài toán 3 này em sẽ lựa chọn nào? Vì sao?</a:t>
            </a:r>
          </a:p>
          <a:p>
            <a:r>
              <a:rPr lang="en-US" baseline="0" dirty="0"/>
              <a:t>- </a:t>
            </a:r>
            <a:r>
              <a:rPr lang="vi-VN" baseline="0" dirty="0"/>
              <a:t>Bài này giúp em hoàn thành được mục tiêu nào của bài?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1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4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4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5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5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42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45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5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06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26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53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2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06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28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4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20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72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89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45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15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8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57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62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76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9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2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2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4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2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8C0F-19F5-48B7-BF45-8FDD2182290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8C0F-19F5-48B7-BF45-8FDD2182290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8C0F-19F5-48B7-BF45-8FDD2182290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8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gif"/><Relationship Id="rId3" Type="http://schemas.openxmlformats.org/officeDocument/2006/relationships/image" Target="../media/image7.jpeg"/><Relationship Id="rId7" Type="http://schemas.openxmlformats.org/officeDocument/2006/relationships/slide" Target="slide19.xml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slide" Target="slide20.xml"/><Relationship Id="rId4" Type="http://schemas.openxmlformats.org/officeDocument/2006/relationships/slide" Target="slide18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20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11" Type="http://schemas.openxmlformats.org/officeDocument/2006/relationships/image" Target="../media/image19.gif"/><Relationship Id="rId5" Type="http://schemas.openxmlformats.org/officeDocument/2006/relationships/image" Target="../media/image16.gif"/><Relationship Id="rId10" Type="http://schemas.openxmlformats.org/officeDocument/2006/relationships/image" Target="../media/image18.gif"/><Relationship Id="rId4" Type="http://schemas.openxmlformats.org/officeDocument/2006/relationships/image" Target="../media/image15.jpg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6" Type="http://schemas.openxmlformats.org/officeDocument/2006/relationships/audio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9.gif"/><Relationship Id="rId5" Type="http://schemas.openxmlformats.org/officeDocument/2006/relationships/image" Target="../media/image15.jpg"/><Relationship Id="rId10" Type="http://schemas.openxmlformats.org/officeDocument/2006/relationships/image" Target="../media/image18.gif"/><Relationship Id="rId4" Type="http://schemas.openxmlformats.org/officeDocument/2006/relationships/audio" Target="../media/audio2.wav"/><Relationship Id="rId9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0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19.gif"/><Relationship Id="rId5" Type="http://schemas.openxmlformats.org/officeDocument/2006/relationships/image" Target="../media/image16.gif"/><Relationship Id="rId10" Type="http://schemas.openxmlformats.org/officeDocument/2006/relationships/image" Target="../media/image18.gif"/><Relationship Id="rId4" Type="http://schemas.openxmlformats.org/officeDocument/2006/relationships/image" Target="../media/image3.jpg"/><Relationship Id="rId9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2667000"/>
            <a:ext cx="7162800" cy="20154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BÀI: LUYỆN TẬP CHUNG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Trang 61, 62</a:t>
            </a:r>
            <a:endParaRPr lang="en-US" sz="4400" b="1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7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52600" y="833969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 sz="3200" b="1" u="sng" dirty="0">
                <a:latin typeface="+mj-lt"/>
              </a:rPr>
              <a:t>Bài 3: </a:t>
            </a:r>
            <a:r>
              <a:rPr lang="vi-VN" altLang="en-US" sz="3200" b="1" dirty="0">
                <a:latin typeface="+mj-lt"/>
              </a:rPr>
              <a:t>Mua 5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vi-VN" altLang="en-US" sz="3200" b="1" dirty="0">
                <a:latin typeface="+mj-lt"/>
              </a:rPr>
              <a:t>kg đường phải trả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vi-VN" altLang="en-US" sz="3200" b="1" dirty="0">
                <a:latin typeface="+mj-lt"/>
              </a:rPr>
              <a:t>đồng. Hỏi mua 3,5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vi-VN" altLang="en-US" sz="3200" b="1" dirty="0">
                <a:latin typeface="+mj-lt"/>
              </a:rPr>
              <a:t>kg đường cùng loại phải trả ít hơn bao nhiêu tiền?</a:t>
            </a:r>
            <a:r>
              <a:rPr lang="en-US" altLang="en-US" sz="3200" b="1" dirty="0">
                <a:latin typeface="+mj-lt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CV 405)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95600" y="2735772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 sz="3200" b="1" u="sng" dirty="0">
                <a:solidFill>
                  <a:srgbClr val="0000FF"/>
                </a:solidFill>
                <a:latin typeface="+mj-lt"/>
              </a:rPr>
              <a:t>Tóm tắt: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6200" y="343312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 sz="3200" dirty="0">
                <a:latin typeface="+mj-lt"/>
              </a:rPr>
              <a:t>5</a:t>
            </a:r>
            <a:r>
              <a:rPr lang="en-US" altLang="en-US" sz="3200" dirty="0">
                <a:latin typeface="+mj-lt"/>
              </a:rPr>
              <a:t> </a:t>
            </a:r>
            <a:r>
              <a:rPr lang="vi-VN" altLang="en-US" sz="3200" dirty="0">
                <a:latin typeface="+mj-lt"/>
              </a:rPr>
              <a:t>kg: 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105 0</a:t>
            </a:r>
            <a:r>
              <a:rPr lang="vi-VN" altLang="en-US" sz="3200" dirty="0">
                <a:latin typeface="+mj-lt"/>
              </a:rPr>
              <a:t>00 đồng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86200" y="4061769"/>
            <a:ext cx="495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 sz="3200" dirty="0">
                <a:latin typeface="+mj-lt"/>
              </a:rPr>
              <a:t>3,5</a:t>
            </a:r>
            <a:r>
              <a:rPr lang="en-US" altLang="en-US" sz="3200" dirty="0">
                <a:latin typeface="+mj-lt"/>
              </a:rPr>
              <a:t> </a:t>
            </a:r>
            <a:r>
              <a:rPr lang="vi-VN" altLang="en-US" sz="3200" dirty="0">
                <a:latin typeface="+mj-lt"/>
              </a:rPr>
              <a:t>kg</a:t>
            </a:r>
            <a:r>
              <a:rPr lang="en-US" altLang="en-US" sz="3200" dirty="0">
                <a:latin typeface="+mj-lt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latin typeface="+mj-lt"/>
              </a:rPr>
              <a:t> </a:t>
            </a:r>
            <a:r>
              <a:rPr lang="vi-VN" altLang="en-US" sz="3200" dirty="0">
                <a:latin typeface="+mj-lt"/>
              </a:rPr>
              <a:t>ít hơn</a:t>
            </a:r>
            <a:r>
              <a:rPr lang="en-US" altLang="en-US" sz="3200" dirty="0">
                <a:latin typeface="+mj-lt"/>
              </a:rPr>
              <a:t> </a:t>
            </a:r>
            <a:r>
              <a:rPr lang="vi-VN" altLang="en-US" sz="3200" dirty="0">
                <a:latin typeface="+mj-lt"/>
              </a:rPr>
              <a:t>... đồng?</a:t>
            </a:r>
          </a:p>
        </p:txBody>
      </p:sp>
    </p:spTree>
    <p:extLst>
      <p:ext uri="{BB962C8B-B14F-4D97-AF65-F5344CB8AC3E}">
        <p14:creationId xmlns:p14="http://schemas.microsoft.com/office/powerpoint/2010/main" val="21540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39292"/>
            <a:ext cx="8915400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                               </a:t>
            </a:r>
            <a:r>
              <a:rPr lang="vi-VN" altLang="en-US" sz="3200" b="1" u="sng" dirty="0">
                <a:solidFill>
                  <a:srgbClr val="FF0000"/>
                </a:solidFill>
                <a:latin typeface="+mj-lt"/>
              </a:rPr>
              <a:t>Bài giải</a:t>
            </a:r>
            <a:r>
              <a:rPr lang="vi-VN" altLang="en-US" sz="3200" dirty="0">
                <a:latin typeface="+mj-lt"/>
              </a:rPr>
              <a:t/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Mua 1 kg đường thì hết số tiền là: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5 =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21 000 </a:t>
            </a:r>
            <a:r>
              <a:rPr lang="vi-VN" altLang="en-US" sz="3200" dirty="0">
                <a:latin typeface="+mj-lt"/>
              </a:rPr>
              <a:t>(đồng)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6400" y="2133601"/>
            <a:ext cx="89154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Mua 3,5 kg đường thì hết số tiền là: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21 000 </a:t>
            </a:r>
            <a:r>
              <a:rPr lang="vi-VN" altLang="en-US" sz="3200" dirty="0">
                <a:latin typeface="+mj-lt"/>
              </a:rPr>
              <a:t>x 3,5 =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73 500 </a:t>
            </a:r>
            <a:r>
              <a:rPr lang="vi-VN" altLang="en-US" sz="3200" dirty="0">
                <a:latin typeface="+mj-lt"/>
              </a:rPr>
              <a:t>(đồng)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60073" y="3430012"/>
            <a:ext cx="725532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Mua 3,5 kg đường cùng loại phải trả ít  hơn số tiền là: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105000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73 500 </a:t>
            </a:r>
            <a:r>
              <a:rPr lang="vi-VN" altLang="en-US" sz="3200" dirty="0">
                <a:latin typeface="+mj-lt"/>
              </a:rPr>
              <a:t>=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31 500 </a:t>
            </a:r>
            <a:r>
              <a:rPr lang="vi-VN" altLang="en-US" sz="3200" dirty="0">
                <a:latin typeface="+mj-lt"/>
              </a:rPr>
              <a:t>(đồng)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                   Đáp số: 31 500 đồng.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77816" y="1750493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Cách 1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: rút về đơn vị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288296" y="1073497"/>
            <a:ext cx="533400" cy="290899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2600" y="39292"/>
            <a:ext cx="8915400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                               </a:t>
            </a:r>
            <a:r>
              <a:rPr lang="vi-VN" altLang="en-US" sz="3200" b="1" u="sng" dirty="0">
                <a:solidFill>
                  <a:srgbClr val="FF0000"/>
                </a:solidFill>
                <a:latin typeface="+mj-lt"/>
              </a:rPr>
              <a:t>Bài giải</a:t>
            </a:r>
            <a:r>
              <a:rPr lang="vi-VN" altLang="en-US" sz="3200" dirty="0">
                <a:latin typeface="+mj-lt"/>
              </a:rPr>
              <a:t/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Mua 1 kg đường thì hết số tiền là: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105000 : 5 = 21 000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33600" y="2164141"/>
            <a:ext cx="89154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3,5</a:t>
            </a:r>
            <a:r>
              <a:rPr lang="en-US" altLang="en-US" sz="3200" dirty="0">
                <a:latin typeface="+mj-lt"/>
              </a:rPr>
              <a:t> </a:t>
            </a:r>
            <a:r>
              <a:rPr lang="vi-VN" altLang="en-US" sz="3200" dirty="0">
                <a:latin typeface="+mj-lt"/>
              </a:rPr>
              <a:t>kg đường ít hơn 5kg đường  là: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    5 – 3,5 = 1,5 (kg)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3600" y="3535740"/>
            <a:ext cx="8915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Mua 3,5 kg đường cùng loại phải trả ít  hơn số tiền là: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21 0</a:t>
            </a:r>
            <a:r>
              <a:rPr lang="vi-VN" altLang="en-US" sz="3200" dirty="0">
                <a:latin typeface="+mj-lt"/>
              </a:rPr>
              <a:t>00 x 1,5 = 31 500 (đồng)</a:t>
            </a:r>
          </a:p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                           Đáp số: 31 500 đồng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304801"/>
            <a:ext cx="1544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Cách </a:t>
            </a:r>
            <a:r>
              <a:rPr lang="en-US" sz="3200" b="1" u="sng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: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07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1905000" y="3048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buFont typeface="Wingdings" panose="05000000000000000000" pitchFamily="2" charset="2"/>
              <a:buChar char="v"/>
            </a:pPr>
            <a:r>
              <a:rPr lang="en-US" altLang="en-US" sz="2800" b="1" u="sng" dirty="0" err="1">
                <a:latin typeface="Times New Roman" pitchFamily="18" charset="0"/>
              </a:rPr>
              <a:t>Bài</a:t>
            </a:r>
            <a:r>
              <a:rPr lang="en-US" altLang="en-US" sz="2800" b="1" u="sng" dirty="0">
                <a:latin typeface="Times New Roman" pitchFamily="18" charset="0"/>
              </a:rPr>
              <a:t> 4</a:t>
            </a:r>
            <a:r>
              <a:rPr lang="vi-VN" altLang="en-US" sz="2800" b="1" u="sng" dirty="0">
                <a:latin typeface="Times New Roman" pitchFamily="18" charset="0"/>
              </a:rPr>
              <a:t> </a:t>
            </a:r>
            <a:r>
              <a:rPr lang="vi-VN" altLang="en-US" sz="2800" b="1" dirty="0">
                <a:latin typeface="Times New Roman" pitchFamily="18" charset="0"/>
              </a:rPr>
              <a:t>(</a:t>
            </a:r>
            <a:r>
              <a:rPr lang="en-US" altLang="en-US" sz="2800" b="1" dirty="0">
                <a:latin typeface="Times New Roman" pitchFamily="18" charset="0"/>
              </a:rPr>
              <a:t>a</a:t>
            </a:r>
            <a:r>
              <a:rPr lang="vi-VN" altLang="en-US" sz="2800" b="1" dirty="0">
                <a:latin typeface="Times New Roman" pitchFamily="18" charset="0"/>
              </a:rPr>
              <a:t>)</a:t>
            </a:r>
            <a:r>
              <a:rPr lang="en-US" altLang="en-US" sz="2800" b="1" dirty="0"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</a:rPr>
              <a:t> so </a:t>
            </a:r>
            <a:r>
              <a:rPr lang="en-US" altLang="en-US" sz="2800" b="1" dirty="0" err="1">
                <a:latin typeface="Times New Roman" pitchFamily="18" charset="0"/>
              </a:rPr>
              <a:t>sánh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giá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trị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</a:rPr>
              <a:t>  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                     (a + b) x c</a:t>
            </a:r>
            <a:r>
              <a:rPr lang="en-US" altLang="en-US" sz="2800" b="1" dirty="0">
                <a:solidFill>
                  <a:srgbClr val="281CCA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281CCA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a x c + b x c</a:t>
            </a:r>
          </a:p>
        </p:txBody>
      </p:sp>
      <p:graphicFrame>
        <p:nvGraphicFramePr>
          <p:cNvPr id="5" name="Group 7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00984625"/>
              </p:ext>
            </p:extLst>
          </p:nvPr>
        </p:nvGraphicFramePr>
        <p:xfrm>
          <a:off x="1600200" y="1814934"/>
          <a:ext cx="8991600" cy="2299869"/>
        </p:xfrm>
        <a:graphic>
          <a:graphicData uri="http://schemas.openxmlformats.org/drawingml/2006/table">
            <a:tbl>
              <a:tblPr/>
              <a:tblGrid>
                <a:gridCol w="712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1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65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2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 + b) x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x c + b x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3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ectangle 78"/>
          <p:cNvSpPr>
            <a:spLocks noChangeArrowheads="1"/>
          </p:cNvSpPr>
          <p:nvPr/>
        </p:nvSpPr>
        <p:spPr bwMode="auto">
          <a:xfrm>
            <a:off x="2514600" y="4267200"/>
            <a:ext cx="693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latin typeface="Times New Roman" pitchFamily="18" charset="0"/>
              </a:rPr>
              <a:t>Nhận xét:         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(a + b) x c = a x c + b x 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66900" y="4926017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just"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Khi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tổng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các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thập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với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một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thập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, ta có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thê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̉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lấy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từng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hạng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của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tổng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với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rồi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cộng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các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kết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quả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với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7342" y="258633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(2,4 + 3,8) x 1,2 = 7,44</a:t>
            </a:r>
            <a:endParaRPr lang="en-US" sz="2400" b="1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2586338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2,4 x 1,2 + 3,8 x 1,2 = 7,44</a:t>
            </a:r>
            <a:endParaRPr lang="en-US" sz="2400" b="1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42453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(6,5 + 2,7) x 0,8 = 7,36</a:t>
            </a:r>
            <a:endParaRPr lang="en-US" sz="2400" b="1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42900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6,5 x 0,8 + 2,7 x 0,8 = 7,36</a:t>
            </a:r>
            <a:endParaRPr lang="en-US" sz="2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06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8800" y="304803"/>
            <a:ext cx="8686800" cy="75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altLang="en-US" sz="3200" b="1" u="sng" dirty="0">
                <a:latin typeface="+mj-lt"/>
              </a:rPr>
              <a:t>Bài 4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vi-VN" altLang="en-US" sz="3200" b="1" dirty="0">
                <a:latin typeface="+mj-lt"/>
              </a:rPr>
              <a:t>(b): Tính bằng cách thuận tiện nhất: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8800" y="2362201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9,3 x 6,7 + 9,3 x 3,3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72200" y="1295401"/>
            <a:ext cx="430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7,8 x 0,35 + 0,35 x 2,2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28800" y="3008532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9,3 x (6,7 + 3,3)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12471" y="3687520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9,3 x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39686" y="4413805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93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76400" y="1295401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3200" b="1">
                <a:latin typeface="+mj-lt"/>
              </a:rPr>
              <a:t>   </a:t>
            </a:r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9,3 x 6,7 + 9,3 x 3,3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72200" y="3055485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(7,8 + 2,2) x 0,35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72200" y="3743981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 0,35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72200" y="4410084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3,5.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02086" y="2362201"/>
            <a:ext cx="4484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7,8 x 0,35 + 0,35 x 2,2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07081" y="2769326"/>
            <a:ext cx="5568459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Vận dụng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8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555EA4-F00B-431C-B665-58DC8538AA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778" l="4961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3181351" y="152400"/>
            <a:ext cx="5829297" cy="43013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E0A47F-DE0D-4AFB-A019-3B65ECEF2308}"/>
              </a:ext>
            </a:extLst>
          </p:cNvPr>
          <p:cNvSpPr/>
          <p:nvPr/>
        </p:nvSpPr>
        <p:spPr>
          <a:xfrm>
            <a:off x="2768616" y="4130562"/>
            <a:ext cx="6676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pic>
        <p:nvPicPr>
          <p:cNvPr id="18" name="chrysanthemum">
            <a:hlinkClick r:id="" action="ppaction://media"/>
            <a:extLst>
              <a:ext uri="{FF2B5EF4-FFF2-40B4-BE49-F238E27FC236}">
                <a16:creationId xmlns:a16="http://schemas.microsoft.com/office/drawing/2014/main" xmlns="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5445" y="-800100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2222E-6 3.33333E-6 L 4.72222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1537505" y="2391944"/>
            <a:ext cx="9144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87" y="1655114"/>
            <a:ext cx="1476884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94" y="1143001"/>
            <a:ext cx="1545470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5" y="1655113"/>
            <a:ext cx="1476884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51" y="1143000"/>
            <a:ext cx="1545470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55113"/>
            <a:ext cx="1476884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07" y="1143000"/>
            <a:ext cx="1545470" cy="13839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06" y="3484134"/>
            <a:ext cx="4571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06" y="3484134"/>
            <a:ext cx="4571999" cy="3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13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2" y="4860845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8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8968907" y="4057622"/>
            <a:ext cx="1102995" cy="1190625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Vỗ</a:t>
            </a:r>
            <a:r>
              <a:rPr lang="en-US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khen</a:t>
            </a:r>
            <a:r>
              <a:rPr lang="en-US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lang="en-US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1905001" y="275771"/>
            <a:ext cx="721722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Câu 1: Biểu thức nào có giá trị bằng biểu thức (2,4 + 3,8) x 1,2?</a:t>
            </a:r>
            <a:endParaRPr lang="en-US" sz="3200" b="1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1904999" y="2131123"/>
            <a:ext cx="7217227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2,4 x 1,2 + 3,8 x 1,2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3342703" y="5025486"/>
            <a:ext cx="2438330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3699047" y="3423165"/>
            <a:ext cx="1733204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2" y="5457470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543427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44" y="3975251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2" y="3822038"/>
            <a:ext cx="535781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502882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8968906" y="3797427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Giỏi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1905000" y="2455592"/>
            <a:ext cx="6738852" cy="8456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15,74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3647494" y="4602835"/>
            <a:ext cx="1828748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3625055" y="3909016"/>
            <a:ext cx="1733204" cy="674636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4950351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543426" y="4002995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796529"/>
            <a:ext cx="371475" cy="328613"/>
          </a:xfrm>
          <a:prstGeom prst="rect">
            <a:avLst/>
          </a:prstGeom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xmlns="" id="{08CC7D07-8477-4662-9126-11054D829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61" y="1054475"/>
            <a:ext cx="847807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 2: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+ 3,5 x 2,64</a:t>
            </a:r>
          </a:p>
        </p:txBody>
      </p:sp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4343400" y="2057401"/>
            <a:ext cx="3505200" cy="167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</a:t>
            </a:r>
            <a:endParaRPr lang="en-US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075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13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2" y="4860845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8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8968907" y="4057622"/>
            <a:ext cx="1102995" cy="1190625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Tuyệt</a:t>
            </a:r>
            <a:r>
              <a:rPr lang="en-US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vời</a:t>
            </a:r>
            <a:endParaRPr lang="en-US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1905001" y="330200"/>
            <a:ext cx="7615402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 3: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7,5 x 0,01 + 2,5 x 0,01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1905000" y="2131123"/>
            <a:ext cx="7615402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0,1</a:t>
            </a:r>
            <a:endParaRPr lang="en-US" sz="36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3342703" y="5025486"/>
            <a:ext cx="2438330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3625056" y="4069021"/>
            <a:ext cx="1733204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2" y="5457470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543427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20" y="3822034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2" y="3822038"/>
            <a:ext cx="535781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828801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+mj-lt"/>
              </a:rPr>
              <a:t>- Nêu lại những nội dung kiến thức đã được củng cố trong tiết học.</a:t>
            </a:r>
            <a:endParaRPr lang="en-US" sz="36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6595" y="3505707"/>
            <a:ext cx="717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CBBS : </a:t>
            </a:r>
            <a:r>
              <a:rPr lang="fr-FR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fr-FR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0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20445" y="3425224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    A.  9,65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4E0FD4DF-ED97-40BE-93ED-9F03B7DA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005" y="3435179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    B.  96,5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C90F5114-70E8-4D16-A565-8B15F07A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455286"/>
            <a:ext cx="2553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    C.  0,965</a:t>
            </a:r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xmlns="" id="{D6037AD2-9DE1-4D03-B20E-ACE54D5CE439}"/>
              </a:ext>
            </a:extLst>
          </p:cNvPr>
          <p:cNvSpPr/>
          <p:nvPr/>
        </p:nvSpPr>
        <p:spPr>
          <a:xfrm>
            <a:off x="2286000" y="457201"/>
            <a:ext cx="7772400" cy="1667043"/>
          </a:xfrm>
          <a:prstGeom prst="bevel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quả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biểu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thức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0,4 x 9,65 x 0,25</a:t>
            </a: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xmlns="" id="{A97404FB-EF8A-4033-8C24-8A222BACCDA2}"/>
              </a:ext>
            </a:extLst>
          </p:cNvPr>
          <p:cNvSpPr/>
          <p:nvPr/>
        </p:nvSpPr>
        <p:spPr>
          <a:xfrm>
            <a:off x="7772400" y="3276601"/>
            <a:ext cx="838200" cy="953229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9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24200" y="2844226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A.  7,85</a:t>
            </a:r>
            <a:r>
              <a:rPr lang="vi-VN" altLang="en-US" sz="3200" dirty="0"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x (40</a:t>
            </a:r>
            <a:r>
              <a:rPr lang="vi-VN" altLang="en-US" sz="3200" dirty="0"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+ 60) </a:t>
            </a: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xmlns="" id="{0F24E54D-52AA-4FC9-98D2-8CFFB5C5BDCF}"/>
              </a:ext>
            </a:extLst>
          </p:cNvPr>
          <p:cNvSpPr/>
          <p:nvPr/>
        </p:nvSpPr>
        <p:spPr>
          <a:xfrm>
            <a:off x="2209800" y="538120"/>
            <a:ext cx="7772400" cy="1667043"/>
          </a:xfrm>
          <a:prstGeom prst="bevel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nào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đúng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40 x 7,85 + 7,85 x 60 </a:t>
            </a:r>
          </a:p>
          <a:p>
            <a:pPr algn="ctr">
              <a:spcBef>
                <a:spcPct val="50000"/>
              </a:spcBef>
            </a:pP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xmlns="" id="{727E3182-7A20-4F6D-823B-F5ACEDA28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75676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B.  7,85</a:t>
            </a:r>
            <a:r>
              <a:rPr lang="vi-VN" altLang="en-US" sz="3200" dirty="0"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x (60</a:t>
            </a:r>
            <a:r>
              <a:rPr lang="vi-VN" altLang="en-US" sz="3200" dirty="0"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+ 40) 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xmlns="" id="{5C7EB354-F3C0-4BB8-A8B9-E5F5C4C9F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707126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C.  (40</a:t>
            </a:r>
            <a:r>
              <a:rPr lang="vi-VN" altLang="en-US" sz="3200" dirty="0"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+ 60) x 7,85 </a:t>
            </a: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xmlns="" id="{D6A6ABE5-2D5E-4A14-95C4-4CBC7F69E7A8}"/>
              </a:ext>
            </a:extLst>
          </p:cNvPr>
          <p:cNvSpPr/>
          <p:nvPr/>
        </p:nvSpPr>
        <p:spPr>
          <a:xfrm>
            <a:off x="2924433" y="4539376"/>
            <a:ext cx="838200" cy="953229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le: Hollow 18">
            <a:extLst>
              <a:ext uri="{FF2B5EF4-FFF2-40B4-BE49-F238E27FC236}">
                <a16:creationId xmlns:a16="http://schemas.microsoft.com/office/drawing/2014/main" xmlns="" id="{97C8BBB7-5EDE-42AE-B963-D9D3998CAF64}"/>
              </a:ext>
            </a:extLst>
          </p:cNvPr>
          <p:cNvSpPr/>
          <p:nvPr/>
        </p:nvSpPr>
        <p:spPr>
          <a:xfrm>
            <a:off x="2932671" y="2697069"/>
            <a:ext cx="838200" cy="953229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08714" y="451760"/>
            <a:ext cx="3135086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  <a:endParaRPr lang="en-US" sz="44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1098" y="1302842"/>
            <a:ext cx="7608393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thập phân.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595" y="3649655"/>
            <a:ext cx="7414805" cy="1962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thập 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thập phân thông qua các bài tập 1,2 , 3 , 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1097" y="2756533"/>
            <a:ext cx="7467600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giải toán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 lệ dạng 1.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xmlns="" id="{90BA876B-76DF-4524-ADD8-CDB75476B83E}"/>
              </a:ext>
            </a:extLst>
          </p:cNvPr>
          <p:cNvSpPr/>
          <p:nvPr/>
        </p:nvSpPr>
        <p:spPr bwMode="auto">
          <a:xfrm>
            <a:off x="2133601" y="1722242"/>
            <a:ext cx="468807" cy="35497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xmlns="" id="{6115ED0D-4A72-4804-9945-CC62EB515ABF}"/>
              </a:ext>
            </a:extLst>
          </p:cNvPr>
          <p:cNvSpPr/>
          <p:nvPr/>
        </p:nvSpPr>
        <p:spPr bwMode="auto">
          <a:xfrm>
            <a:off x="2174789" y="2987937"/>
            <a:ext cx="468807" cy="35497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DA9432CC-E854-40F0-B714-FFFC13850684}"/>
              </a:ext>
            </a:extLst>
          </p:cNvPr>
          <p:cNvSpPr/>
          <p:nvPr/>
        </p:nvSpPr>
        <p:spPr bwMode="auto">
          <a:xfrm>
            <a:off x="2174789" y="3981814"/>
            <a:ext cx="468807" cy="35497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9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2281536"/>
            <a:ext cx="4953000" cy="1604667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98548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0700" y="1354014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a) </a:t>
            </a:r>
            <a:r>
              <a:rPr lang="en-US" altLang="en-US" sz="2800" b="1" dirty="0">
                <a:latin typeface="Times New Roman" pitchFamily="18" charset="0"/>
              </a:rPr>
              <a:t>375,86 + 29,05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38700" y="1354014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b) </a:t>
            </a:r>
            <a:r>
              <a:rPr lang="en-US" altLang="en-US" sz="2800" b="1">
                <a:latin typeface="Times New Roman" pitchFamily="18" charset="0"/>
              </a:rPr>
              <a:t>80,475 – 26,827 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115300" y="1354014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c) </a:t>
            </a:r>
            <a:r>
              <a:rPr lang="en-US" altLang="en-US" sz="2800" b="1">
                <a:latin typeface="Times New Roman" pitchFamily="18" charset="0"/>
              </a:rPr>
              <a:t>48,16  x  3,4 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81200" y="588869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latin typeface="Times New Roman" pitchFamily="18" charset="0"/>
              </a:rPr>
              <a:t>Bài</a:t>
            </a:r>
            <a:r>
              <a:rPr lang="en-US" altLang="en-US" sz="3200" b="1" u="sng" dirty="0">
                <a:latin typeface="Times New Roman" pitchFamily="18" charset="0"/>
              </a:rPr>
              <a:t> 1: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vi-VN" altLang="en-US" sz="3200" b="1" dirty="0">
                <a:latin typeface="Times New Roman" pitchFamily="18" charset="0"/>
              </a:rPr>
              <a:t>Đặt tính rồi tính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265363" y="4010475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404,91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5313365" y="3950151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53,648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8839201" y="3824739"/>
            <a:ext cx="1082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</a:rPr>
              <a:t>19264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8658226" y="4358139"/>
            <a:ext cx="1082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</a:rPr>
              <a:t>14448</a:t>
            </a: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8624888" y="4940751"/>
            <a:ext cx="13516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163,744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174875" y="2873827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375,86 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382838" y="3407227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 29,05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70075" y="3178627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 +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189163" y="3940627"/>
            <a:ext cx="1295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299075" y="2815089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80,475   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243513" y="3319914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 26,827 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918075" y="3050039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 - 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243513" y="3888239"/>
            <a:ext cx="1295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804275" y="280715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48,16   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8651879" y="3188151"/>
            <a:ext cx="30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</a:rPr>
              <a:t>x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9164638" y="3258001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 3,4 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763000" y="3783468"/>
            <a:ext cx="1295400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51875" y="4864552"/>
            <a:ext cx="1295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0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 txBox="1">
            <a:spLocks noChangeArrowheads="1"/>
          </p:cNvSpPr>
          <p:nvPr/>
        </p:nvSpPr>
        <p:spPr>
          <a:xfrm>
            <a:off x="4495800" y="3124200"/>
            <a:ext cx="4861008" cy="1524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c) 0,68 x 10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    0,68 x 0,1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123910" y="385559"/>
            <a:ext cx="61867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en-US" altLang="en-US" sz="3200" b="1" u="sng" dirty="0" err="1">
                <a:latin typeface="Times New Roman" pitchFamily="18" charset="0"/>
              </a:rPr>
              <a:t>Bài</a:t>
            </a:r>
            <a:r>
              <a:rPr lang="en-US" altLang="en-US" sz="3200" b="1" u="sng" dirty="0">
                <a:latin typeface="Times New Roman" pitchFamily="18" charset="0"/>
              </a:rPr>
              <a:t> 2: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Tính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nhẩm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2153485" y="1142544"/>
            <a:ext cx="5155614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lphaLcParenR"/>
            </a:pPr>
            <a:r>
              <a:rPr lang="en-US" altLang="en-US" sz="3200" dirty="0">
                <a:latin typeface="Times New Roman" pitchFamily="18" charset="0"/>
              </a:rPr>
              <a:t>78,29 x 10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</a:rPr>
              <a:t>    78,29 x 0,1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6553200" y="1142544"/>
            <a:ext cx="38100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</a:rPr>
              <a:t>b) 265,307 x 100   265,307 x 0,01</a:t>
            </a:r>
          </a:p>
        </p:txBody>
      </p:sp>
    </p:spTree>
    <p:extLst>
      <p:ext uri="{BB962C8B-B14F-4D97-AF65-F5344CB8AC3E}">
        <p14:creationId xmlns:p14="http://schemas.microsoft.com/office/powerpoint/2010/main" val="21540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 txBox="1">
            <a:spLocks noChangeArrowheads="1"/>
          </p:cNvSpPr>
          <p:nvPr/>
        </p:nvSpPr>
        <p:spPr>
          <a:xfrm>
            <a:off x="3580105" y="4074051"/>
            <a:ext cx="4861008" cy="1524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c) 0,68 x 10  =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    0,68 x 0,1 =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123910" y="385559"/>
            <a:ext cx="199089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en-US" altLang="en-US" sz="3200" b="1" dirty="0" err="1">
                <a:latin typeface="Times New Roman" pitchFamily="18" charset="0"/>
              </a:rPr>
              <a:t>Đáp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án</a:t>
            </a:r>
            <a:r>
              <a:rPr lang="en-US" altLang="en-US" sz="3200" b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3518193" y="1026052"/>
            <a:ext cx="5155614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lphaLcParenR"/>
            </a:pPr>
            <a:r>
              <a:rPr lang="en-US" altLang="en-US" sz="3200" b="1" dirty="0">
                <a:latin typeface="Times New Roman" pitchFamily="18" charset="0"/>
              </a:rPr>
              <a:t>78,29 x 10   =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latin typeface="Times New Roman" pitchFamily="18" charset="0"/>
              </a:rPr>
              <a:t>    78,29 x 0,1  =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6242260" y="1134912"/>
            <a:ext cx="2062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782,9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6256547" y="1889079"/>
            <a:ext cx="191494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7,829</a:t>
            </a:r>
            <a:endParaRPr lang="en-US" sz="3200" dirty="0">
              <a:solidFill>
                <a:schemeClr val="hlink"/>
              </a:solidFill>
              <a:latin typeface="Times New Roman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3538831" y="2508778"/>
            <a:ext cx="6039434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latin typeface="Times New Roman" pitchFamily="18" charset="0"/>
              </a:rPr>
              <a:t>b) 265,307 x 100  =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latin typeface="Times New Roman" pitchFamily="18" charset="0"/>
              </a:rPr>
              <a:t>    265,307 x 0,01 =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6901168" y="2605618"/>
            <a:ext cx="26084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26530,7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6833807" y="3396750"/>
            <a:ext cx="2798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2,65307</a:t>
            </a:r>
            <a:endParaRPr lang="en-US" altLang="en-US" sz="32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6141872" y="4172691"/>
            <a:ext cx="1325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6,8</a:t>
            </a: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6120714" y="4976781"/>
            <a:ext cx="1982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0,068</a:t>
            </a:r>
          </a:p>
        </p:txBody>
      </p:sp>
    </p:spTree>
    <p:extLst>
      <p:ext uri="{BB962C8B-B14F-4D97-AF65-F5344CB8AC3E}">
        <p14:creationId xmlns:p14="http://schemas.microsoft.com/office/powerpoint/2010/main" val="416572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1011</Words>
  <Application>Microsoft Office PowerPoint</Application>
  <PresentationFormat>Widescreen</PresentationFormat>
  <Paragraphs>145</Paragraphs>
  <Slides>21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Open Sans Extrabold</vt:lpstr>
      <vt:lpstr>Tahoma</vt:lpstr>
      <vt:lpstr>Times New Roman</vt:lpstr>
      <vt:lpstr>Wingdings</vt:lpstr>
      <vt:lpstr>等线</vt:lpstr>
      <vt:lpstr>Office Theme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55</cp:revision>
  <dcterms:created xsi:type="dcterms:W3CDTF">2021-08-22T14:45:02Z</dcterms:created>
  <dcterms:modified xsi:type="dcterms:W3CDTF">2021-11-28T16:57:15Z</dcterms:modified>
</cp:coreProperties>
</file>