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70" r:id="rId3"/>
    <p:sldId id="272" r:id="rId4"/>
    <p:sldId id="274" r:id="rId5"/>
    <p:sldId id="275" r:id="rId6"/>
    <p:sldId id="276" r:id="rId7"/>
    <p:sldId id="277" r:id="rId8"/>
    <p:sldId id="278" r:id="rId9"/>
    <p:sldId id="279" r:id="rId10"/>
    <p:sldId id="280" r:id="rId1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3399FF"/>
    <a:srgbClr val="CCFF33"/>
    <a:srgbClr val="66FF66"/>
    <a:srgbClr val="FFFF99"/>
    <a:srgbClr val="FF3300"/>
    <a:srgbClr val="FFCCFF"/>
    <a:srgbClr val="00FF00"/>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2672" autoAdjust="0"/>
    <p:restoredTop sz="94660"/>
  </p:normalViewPr>
  <p:slideViewPr>
    <p:cSldViewPr>
      <p:cViewPr varScale="1">
        <p:scale>
          <a:sx n="38" d="100"/>
          <a:sy n="38" d="100"/>
        </p:scale>
        <p:origin x="-148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01FFCC4-EC70-4AD9-A49C-9C36CCFD8AC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837345-A832-45C0-A744-B871B0E1D2C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D7C1F58-B3A0-429A-93CE-B1E53F8417B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115CF62-F912-4029-97C2-66975AD1159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E180EA1-C72A-468B-91DB-9324E33115D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39AE96C-1DCE-4649-A29A-07001C687D8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6132500-6C81-439B-8A8D-F6E21520E52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0EB2A46-580A-449A-8099-76A95D7D859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7AB83B1-D3BD-4C90-B229-3F1D2A42084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0B12C4F-44DC-4508-BBFC-0021E74001B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8F038F8-7B3E-4CAC-8E67-D9357E61929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eaLnBrk="1" hangingPunct="1">
              <a:defRPr sz="1400">
                <a:latin typeface="Arial" panose="020B0604020202020204"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ctr" eaLnBrk="1" hangingPunct="1">
              <a:defRPr sz="1400">
                <a:latin typeface="Arial" panose="020B0604020202020204"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087FEE35-46CB-4C5A-925B-28DFE321946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WordArt 4"/>
          <p:cNvSpPr>
            <a:spLocks noChangeArrowheads="1" noChangeShapeType="1" noTextEdit="1"/>
          </p:cNvSpPr>
          <p:nvPr/>
        </p:nvSpPr>
        <p:spPr bwMode="auto">
          <a:xfrm>
            <a:off x="1295400" y="3886200"/>
            <a:ext cx="6234113" cy="2133600"/>
          </a:xfrm>
          <a:prstGeom prst="rect">
            <a:avLst/>
          </a:prstGeom>
        </p:spPr>
        <p:txBody>
          <a:bodyPr wrap="none" fromWordArt="1">
            <a:prstTxWarp prst="textDeflate">
              <a:avLst>
                <a:gd name="adj" fmla="val 26227"/>
              </a:avLst>
            </a:prstTxWarp>
          </a:bodyPr>
          <a:lstStyle/>
          <a:p>
            <a:pPr algn="ctr"/>
            <a:r>
              <a:rPr lang="en-US" sz="3600" b="1" kern="10">
                <a:ln w="9525">
                  <a:solidFill>
                    <a:srgbClr val="0000FF"/>
                  </a:solidFill>
                  <a:round/>
                  <a:headEnd/>
                  <a:tailEnd/>
                </a:ln>
                <a:solidFill>
                  <a:srgbClr val="00FF99"/>
                </a:solidFill>
                <a:latin typeface="Arial"/>
                <a:cs typeface="Arial"/>
              </a:rPr>
              <a:t>ĐẠO ĐỨC LỚP 3</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ChangeArrowheads="1"/>
          </p:cNvSpPr>
          <p:nvPr/>
        </p:nvSpPr>
        <p:spPr bwMode="auto">
          <a:xfrm>
            <a:off x="0" y="0"/>
            <a:ext cx="9144000" cy="6858000"/>
          </a:xfrm>
          <a:prstGeom prst="rect">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a:extLst>
            <a:ext uri="{AF507438-7753-43E0-B8FC-AC1667EBCBE1}"/>
          </a:extLst>
        </p:spPr>
        <p:txBody>
          <a:bodyPr wrap="none" anchor="ctr"/>
          <a:lstStyle/>
          <a:p>
            <a:pPr algn="ctr">
              <a:defRPr/>
            </a:pPr>
            <a:endParaRPr lang="en-US" sz="2800">
              <a:solidFill>
                <a:srgbClr val="0000FF"/>
              </a:solidFill>
              <a:latin typeface="Arial"/>
            </a:endParaRPr>
          </a:p>
        </p:txBody>
      </p:sp>
      <p:sp>
        <p:nvSpPr>
          <p:cNvPr id="11267" name="Text Box 3"/>
          <p:cNvSpPr txBox="1">
            <a:spLocks noChangeArrowheads="1"/>
          </p:cNvSpPr>
          <p:nvPr/>
        </p:nvSpPr>
        <p:spPr bwMode="auto">
          <a:xfrm>
            <a:off x="0" y="0"/>
            <a:ext cx="8534400" cy="523875"/>
          </a:xfrm>
          <a:prstGeom prst="rect">
            <a:avLst/>
          </a:prstGeom>
          <a:noFill/>
          <a:ln w="9525">
            <a:noFill/>
            <a:miter lim="800000"/>
            <a:headEnd/>
            <a:tailEnd/>
          </a:ln>
        </p:spPr>
        <p:txBody>
          <a:bodyPr>
            <a:spAutoFit/>
          </a:bodyPr>
          <a:lstStyle/>
          <a:p>
            <a:pPr>
              <a:spcBef>
                <a:spcPct val="50000"/>
              </a:spcBef>
            </a:pPr>
            <a:r>
              <a:rPr lang="en-US" sz="2800" b="1" u="sng"/>
              <a:t>Đạo đức: </a:t>
            </a:r>
            <a:endParaRPr lang="en-US" sz="3200" b="1"/>
          </a:p>
        </p:txBody>
      </p:sp>
      <p:sp>
        <p:nvSpPr>
          <p:cNvPr id="11268" name="Text Box 4"/>
          <p:cNvSpPr txBox="1">
            <a:spLocks noChangeArrowheads="1"/>
          </p:cNvSpPr>
          <p:nvPr/>
        </p:nvSpPr>
        <p:spPr bwMode="auto">
          <a:xfrm>
            <a:off x="1600200" y="654050"/>
            <a:ext cx="7543800" cy="954088"/>
          </a:xfrm>
          <a:prstGeom prst="rect">
            <a:avLst/>
          </a:prstGeom>
          <a:noFill/>
          <a:ln w="9525">
            <a:noFill/>
            <a:miter lim="800000"/>
            <a:headEnd/>
            <a:tailEnd/>
          </a:ln>
        </p:spPr>
        <p:txBody>
          <a:bodyPr>
            <a:spAutoFit/>
          </a:bodyPr>
          <a:lstStyle/>
          <a:p>
            <a:pPr algn="ctr">
              <a:spcBef>
                <a:spcPct val="50000"/>
              </a:spcBef>
            </a:pPr>
            <a:r>
              <a:rPr lang="en-US" sz="2800" b="1">
                <a:solidFill>
                  <a:srgbClr val="FF3300"/>
                </a:solidFill>
              </a:rPr>
              <a:t>Quan tâm, chăm sóc ông bà, cha mẹ, anh chị em</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5" name="Rectangle 5"/>
          <p:cNvSpPr>
            <a:spLocks noChangeArrowheads="1"/>
          </p:cNvSpPr>
          <p:nvPr/>
        </p:nvSpPr>
        <p:spPr bwMode="auto">
          <a:xfrm>
            <a:off x="0" y="0"/>
            <a:ext cx="9144000" cy="6858000"/>
          </a:xfrm>
          <a:prstGeom prst="rect">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a:extLst>
            <a:ext uri="{AF507438-7753-43E0-B8FC-AC1667EBCBE1}"/>
          </a:extLst>
        </p:spPr>
        <p:txBody>
          <a:bodyPr wrap="none" anchor="ctr"/>
          <a:lstStyle/>
          <a:p>
            <a:pPr algn="ctr">
              <a:defRPr/>
            </a:pPr>
            <a:endParaRPr lang="en-US" sz="2800">
              <a:solidFill>
                <a:srgbClr val="0000FF"/>
              </a:solidFill>
              <a:latin typeface="Arial"/>
            </a:endParaRPr>
          </a:p>
        </p:txBody>
      </p:sp>
      <p:sp>
        <p:nvSpPr>
          <p:cNvPr id="3075" name="Text Box 23"/>
          <p:cNvSpPr txBox="1">
            <a:spLocks noChangeArrowheads="1"/>
          </p:cNvSpPr>
          <p:nvPr/>
        </p:nvSpPr>
        <p:spPr bwMode="auto">
          <a:xfrm>
            <a:off x="914400" y="0"/>
            <a:ext cx="7620000" cy="1160463"/>
          </a:xfrm>
          <a:prstGeom prst="rect">
            <a:avLst/>
          </a:prstGeom>
          <a:noFill/>
          <a:ln w="9525">
            <a:noFill/>
            <a:miter lim="800000"/>
            <a:headEnd/>
            <a:tailEnd/>
          </a:ln>
        </p:spPr>
        <p:txBody>
          <a:bodyPr>
            <a:spAutoFit/>
          </a:bodyPr>
          <a:lstStyle/>
          <a:p>
            <a:pPr algn="ctr">
              <a:spcBef>
                <a:spcPct val="50000"/>
              </a:spcBef>
            </a:pPr>
            <a:endParaRPr lang="en-US" sz="2800" b="1"/>
          </a:p>
          <a:p>
            <a:pPr algn="ctr">
              <a:spcBef>
                <a:spcPct val="50000"/>
              </a:spcBef>
            </a:pPr>
            <a:r>
              <a:rPr lang="en-US" sz="2800" b="1" u="sng"/>
              <a:t>Đạo đức</a:t>
            </a:r>
            <a:endParaRPr lang="en-US" sz="3200" b="1"/>
          </a:p>
        </p:txBody>
      </p:sp>
      <p:sp>
        <p:nvSpPr>
          <p:cNvPr id="3076" name="WordArt 25"/>
          <p:cNvSpPr>
            <a:spLocks noChangeArrowheads="1" noChangeShapeType="1" noTextEdit="1"/>
          </p:cNvSpPr>
          <p:nvPr/>
        </p:nvSpPr>
        <p:spPr bwMode="auto">
          <a:xfrm>
            <a:off x="3505200" y="1828800"/>
            <a:ext cx="2557463" cy="542925"/>
          </a:xfrm>
          <a:prstGeom prst="rect">
            <a:avLst/>
          </a:prstGeom>
        </p:spPr>
        <p:txBody>
          <a:bodyPr wrap="none" fromWordArt="1">
            <a:prstTxWarp prst="textPlain">
              <a:avLst>
                <a:gd name="adj" fmla="val 50000"/>
              </a:avLst>
            </a:prstTxWarp>
          </a:bodyPr>
          <a:lstStyle/>
          <a:p>
            <a:pPr algn="ctr"/>
            <a:r>
              <a:rPr lang="en-US" sz="3600" kern="10">
                <a:ln w="12700">
                  <a:solidFill>
                    <a:srgbClr val="3333CC"/>
                  </a:solidFill>
                  <a:round/>
                  <a:headEnd/>
                  <a:tailEnd/>
                </a:ln>
                <a:solidFill>
                  <a:srgbClr val="B2B2B2">
                    <a:alpha val="50195"/>
                  </a:srgbClr>
                </a:solidFill>
                <a:effectLst>
                  <a:outerShdw dist="45791" dir="2021404" algn="ctr" rotWithShape="0">
                    <a:srgbClr val="9999FF"/>
                  </a:outerShdw>
                </a:effectLst>
                <a:latin typeface="Arial"/>
                <a:cs typeface="Arial"/>
              </a:rPr>
              <a:t>Bài cũ:</a:t>
            </a:r>
          </a:p>
        </p:txBody>
      </p:sp>
      <p:sp>
        <p:nvSpPr>
          <p:cNvPr id="20507" name="Text Box 27"/>
          <p:cNvSpPr txBox="1">
            <a:spLocks noChangeArrowheads="1"/>
          </p:cNvSpPr>
          <p:nvPr/>
        </p:nvSpPr>
        <p:spPr bwMode="auto">
          <a:xfrm>
            <a:off x="838200" y="2711450"/>
            <a:ext cx="7696200" cy="946150"/>
          </a:xfrm>
          <a:prstGeom prst="rect">
            <a:avLst/>
          </a:prstGeom>
          <a:noFill/>
          <a:ln w="9525">
            <a:noFill/>
            <a:miter lim="800000"/>
            <a:headEnd/>
            <a:tailEnd/>
          </a:ln>
        </p:spPr>
        <p:txBody>
          <a:bodyPr>
            <a:spAutoFit/>
          </a:bodyPr>
          <a:lstStyle/>
          <a:p>
            <a:r>
              <a:rPr lang="en-US" sz="2800">
                <a:solidFill>
                  <a:srgbClr val="0000FF"/>
                </a:solidFill>
              </a:rPr>
              <a:t>1/Em hãy kể những việc mình đã tự làm?</a:t>
            </a:r>
          </a:p>
          <a:p>
            <a:r>
              <a:rPr lang="en-US" sz="2800">
                <a:solidFill>
                  <a:srgbClr val="0000FF"/>
                </a:solidFill>
              </a:rPr>
              <a:t>Em làm việc đó như thế nào?</a:t>
            </a:r>
            <a:endParaRPr lang="en-US" sz="2800"/>
          </a:p>
        </p:txBody>
      </p:sp>
      <p:sp>
        <p:nvSpPr>
          <p:cNvPr id="20508" name="Text Box 28"/>
          <p:cNvSpPr txBox="1">
            <a:spLocks noChangeArrowheads="1"/>
          </p:cNvSpPr>
          <p:nvPr/>
        </p:nvSpPr>
        <p:spPr bwMode="auto">
          <a:xfrm>
            <a:off x="533400" y="3886200"/>
            <a:ext cx="8001000" cy="954088"/>
          </a:xfrm>
          <a:prstGeom prst="rect">
            <a:avLst/>
          </a:prstGeom>
          <a:noFill/>
          <a:ln w="9525">
            <a:noFill/>
            <a:miter lim="800000"/>
            <a:headEnd/>
            <a:tailEnd/>
          </a:ln>
        </p:spPr>
        <p:txBody>
          <a:bodyPr>
            <a:spAutoFit/>
          </a:bodyPr>
          <a:lstStyle/>
          <a:p>
            <a:pPr eaLnBrk="1" hangingPunct="1">
              <a:spcBef>
                <a:spcPct val="50000"/>
              </a:spcBef>
            </a:pPr>
            <a:r>
              <a:rPr lang="en-US" sz="2800">
                <a:solidFill>
                  <a:srgbClr val="0000FF"/>
                </a:solidFill>
              </a:rPr>
              <a:t>2/Em cảm như thế nào sau khi hòan thành công việc?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507"/>
                                        </p:tgtEl>
                                        <p:attrNameLst>
                                          <p:attrName>style.visibility</p:attrName>
                                        </p:attrNameLst>
                                      </p:cBhvr>
                                      <p:to>
                                        <p:strVal val="visible"/>
                                      </p:to>
                                    </p:set>
                                    <p:anim calcmode="lin" valueType="num">
                                      <p:cBhvr additive="base">
                                        <p:cTn id="7" dur="500" fill="hold"/>
                                        <p:tgtEl>
                                          <p:spTgt spid="20507"/>
                                        </p:tgtEl>
                                        <p:attrNameLst>
                                          <p:attrName>ppt_x</p:attrName>
                                        </p:attrNameLst>
                                      </p:cBhvr>
                                      <p:tavLst>
                                        <p:tav tm="0">
                                          <p:val>
                                            <p:strVal val="0-#ppt_w/2"/>
                                          </p:val>
                                        </p:tav>
                                        <p:tav tm="100000">
                                          <p:val>
                                            <p:strVal val="#ppt_x"/>
                                          </p:val>
                                        </p:tav>
                                      </p:tavLst>
                                    </p:anim>
                                    <p:anim calcmode="lin" valueType="num">
                                      <p:cBhvr additive="base">
                                        <p:cTn id="8" dur="500" fill="hold"/>
                                        <p:tgtEl>
                                          <p:spTgt spid="2050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508"/>
                                        </p:tgtEl>
                                        <p:attrNameLst>
                                          <p:attrName>style.visibility</p:attrName>
                                        </p:attrNameLst>
                                      </p:cBhvr>
                                      <p:to>
                                        <p:strVal val="visible"/>
                                      </p:to>
                                    </p:set>
                                    <p:anim calcmode="lin" valueType="num">
                                      <p:cBhvr additive="base">
                                        <p:cTn id="13" dur="500" fill="hold"/>
                                        <p:tgtEl>
                                          <p:spTgt spid="20508"/>
                                        </p:tgtEl>
                                        <p:attrNameLst>
                                          <p:attrName>ppt_x</p:attrName>
                                        </p:attrNameLst>
                                      </p:cBhvr>
                                      <p:tavLst>
                                        <p:tav tm="0">
                                          <p:val>
                                            <p:strVal val="0-#ppt_w/2"/>
                                          </p:val>
                                        </p:tav>
                                        <p:tav tm="100000">
                                          <p:val>
                                            <p:strVal val="#ppt_x"/>
                                          </p:val>
                                        </p:tav>
                                      </p:tavLst>
                                    </p:anim>
                                    <p:anim calcmode="lin" valueType="num">
                                      <p:cBhvr additive="base">
                                        <p:cTn id="14" dur="500" fill="hold"/>
                                        <p:tgtEl>
                                          <p:spTgt spid="2050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7" grpId="0"/>
      <p:bldP spid="2050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0" y="0"/>
            <a:ext cx="9144000" cy="6858000"/>
          </a:xfrm>
          <a:prstGeom prst="rect">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a:extLst>
            <a:ext uri="{AF507438-7753-43E0-B8FC-AC1667EBCBE1}"/>
          </a:extLst>
        </p:spPr>
        <p:txBody>
          <a:bodyPr wrap="none" anchor="ctr"/>
          <a:lstStyle/>
          <a:p>
            <a:pPr algn="ctr">
              <a:defRPr/>
            </a:pPr>
            <a:endParaRPr lang="en-US" sz="2400">
              <a:solidFill>
                <a:srgbClr val="0000FF"/>
              </a:solidFill>
              <a:latin typeface="Arial"/>
            </a:endParaRPr>
          </a:p>
        </p:txBody>
      </p:sp>
      <p:sp>
        <p:nvSpPr>
          <p:cNvPr id="24586" name="Text Box 10"/>
          <p:cNvSpPr txBox="1">
            <a:spLocks noChangeArrowheads="1"/>
          </p:cNvSpPr>
          <p:nvPr/>
        </p:nvSpPr>
        <p:spPr bwMode="auto">
          <a:xfrm>
            <a:off x="1828800" y="1295400"/>
            <a:ext cx="7315200" cy="1200150"/>
          </a:xfrm>
          <a:prstGeom prst="rect">
            <a:avLst/>
          </a:prstGeom>
          <a:solidFill>
            <a:srgbClr val="FFFF99"/>
          </a:solidFill>
          <a:ln w="9525">
            <a:noFill/>
            <a:miter lim="800000"/>
            <a:headEnd/>
            <a:tailEnd/>
          </a:ln>
        </p:spPr>
        <p:txBody>
          <a:bodyPr>
            <a:spAutoFit/>
          </a:bodyPr>
          <a:lstStyle/>
          <a:p>
            <a:pPr>
              <a:spcBef>
                <a:spcPct val="50000"/>
              </a:spcBef>
            </a:pPr>
            <a:r>
              <a:rPr lang="en-US" sz="2400" b="1"/>
              <a:t>    </a:t>
            </a:r>
            <a:r>
              <a:rPr lang="en-US" sz="2400">
                <a:solidFill>
                  <a:srgbClr val="0000FF"/>
                </a:solidFill>
              </a:rPr>
              <a:t>Em hãy nhớ lại và kể cho các bạn trong nhóm nghe về sự yêu thương, quan tâm,chăm sóc của ông bà, cha mẹ đối với em.</a:t>
            </a:r>
          </a:p>
        </p:txBody>
      </p:sp>
      <p:sp>
        <p:nvSpPr>
          <p:cNvPr id="24587" name="Text Box 11"/>
          <p:cNvSpPr txBox="1">
            <a:spLocks noChangeArrowheads="1"/>
          </p:cNvSpPr>
          <p:nvPr/>
        </p:nvSpPr>
        <p:spPr bwMode="auto">
          <a:xfrm>
            <a:off x="1600200" y="654050"/>
            <a:ext cx="7543800" cy="461963"/>
          </a:xfrm>
          <a:prstGeom prst="rect">
            <a:avLst/>
          </a:prstGeom>
          <a:noFill/>
          <a:ln w="9525">
            <a:noFill/>
            <a:miter lim="800000"/>
            <a:headEnd/>
            <a:tailEnd/>
          </a:ln>
        </p:spPr>
        <p:txBody>
          <a:bodyPr>
            <a:spAutoFit/>
          </a:bodyPr>
          <a:lstStyle/>
          <a:p>
            <a:pPr algn="ctr">
              <a:spcBef>
                <a:spcPct val="50000"/>
              </a:spcBef>
            </a:pPr>
            <a:r>
              <a:rPr lang="en-US" sz="2400" b="1">
                <a:solidFill>
                  <a:srgbClr val="FF3300"/>
                </a:solidFill>
              </a:rPr>
              <a:t>Quan tâm, chăm sóc ông bà, cha mẹ, anh chị em</a:t>
            </a:r>
          </a:p>
        </p:txBody>
      </p:sp>
      <p:pic>
        <p:nvPicPr>
          <p:cNvPr id="24588" name="Picture 12" descr="Ảnh-0008"/>
          <p:cNvPicPr>
            <a:picLocks noChangeAspect="1" noChangeArrowheads="1"/>
          </p:cNvPicPr>
          <p:nvPr/>
        </p:nvPicPr>
        <p:blipFill>
          <a:blip r:embed="rId2"/>
          <a:srcRect/>
          <a:stretch>
            <a:fillRect/>
          </a:stretch>
        </p:blipFill>
        <p:spPr bwMode="auto">
          <a:xfrm>
            <a:off x="0" y="2667000"/>
            <a:ext cx="9144000" cy="4191000"/>
          </a:xfrm>
          <a:prstGeom prst="rect">
            <a:avLst/>
          </a:prstGeom>
          <a:noFill/>
          <a:ln w="9525">
            <a:noFill/>
            <a:miter lim="800000"/>
            <a:headEnd/>
            <a:tailEnd/>
          </a:ln>
        </p:spPr>
      </p:pic>
      <p:sp>
        <p:nvSpPr>
          <p:cNvPr id="24592" name="AutoShape 16"/>
          <p:cNvSpPr>
            <a:spLocks noChangeArrowheads="1"/>
          </p:cNvSpPr>
          <p:nvPr/>
        </p:nvSpPr>
        <p:spPr bwMode="auto">
          <a:xfrm>
            <a:off x="0" y="1066800"/>
            <a:ext cx="2057400" cy="1371600"/>
          </a:xfrm>
          <a:prstGeom prst="irregularSeal1">
            <a:avLst/>
          </a:prstGeom>
          <a:solidFill>
            <a:schemeClr val="accent1"/>
          </a:solidFill>
          <a:ln w="9525">
            <a:solidFill>
              <a:schemeClr val="tx1"/>
            </a:solidFill>
            <a:miter lim="800000"/>
            <a:headEnd/>
            <a:tailEnd/>
          </a:ln>
        </p:spPr>
        <p:txBody>
          <a:bodyPr wrap="none" anchor="ctr"/>
          <a:lstStyle/>
          <a:p>
            <a:endParaRPr lang="en-US" sz="1600"/>
          </a:p>
        </p:txBody>
      </p:sp>
      <p:sp>
        <p:nvSpPr>
          <p:cNvPr id="24593" name="Text Box 17"/>
          <p:cNvSpPr txBox="1">
            <a:spLocks noChangeArrowheads="1"/>
          </p:cNvSpPr>
          <p:nvPr/>
        </p:nvSpPr>
        <p:spPr bwMode="auto">
          <a:xfrm>
            <a:off x="457200" y="1462088"/>
            <a:ext cx="1219200" cy="338137"/>
          </a:xfrm>
          <a:prstGeom prst="rect">
            <a:avLst/>
          </a:prstGeom>
          <a:noFill/>
          <a:ln w="9525">
            <a:noFill/>
            <a:miter lim="800000"/>
            <a:headEnd/>
            <a:tailEnd/>
          </a:ln>
        </p:spPr>
        <p:txBody>
          <a:bodyPr>
            <a:spAutoFit/>
          </a:bodyPr>
          <a:lstStyle/>
          <a:p>
            <a:pPr algn="ctr"/>
            <a:r>
              <a:rPr lang="en-US" sz="1600" b="1">
                <a:solidFill>
                  <a:srgbClr val="FF3300"/>
                </a:solidFill>
              </a:rPr>
              <a:t>Bài tập 1</a:t>
            </a:r>
            <a:endParaRPr lang="en-US" sz="1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4587"/>
                                        </p:tgtEl>
                                        <p:attrNameLst>
                                          <p:attrName>style.visibility</p:attrName>
                                        </p:attrNameLst>
                                      </p:cBhvr>
                                      <p:to>
                                        <p:strVal val="visible"/>
                                      </p:to>
                                    </p:set>
                                    <p:anim calcmode="lin" valueType="num">
                                      <p:cBhvr>
                                        <p:cTn id="7" dur="500" fill="hold"/>
                                        <p:tgtEl>
                                          <p:spTgt spid="24587"/>
                                        </p:tgtEl>
                                        <p:attrNameLst>
                                          <p:attrName>ppt_w</p:attrName>
                                        </p:attrNameLst>
                                      </p:cBhvr>
                                      <p:tavLst>
                                        <p:tav tm="0">
                                          <p:val>
                                            <p:fltVal val="0"/>
                                          </p:val>
                                        </p:tav>
                                        <p:tav tm="100000">
                                          <p:val>
                                            <p:strVal val="#ppt_w"/>
                                          </p:val>
                                        </p:tav>
                                      </p:tavLst>
                                    </p:anim>
                                    <p:anim calcmode="lin" valueType="num">
                                      <p:cBhvr>
                                        <p:cTn id="8" dur="500" fill="hold"/>
                                        <p:tgtEl>
                                          <p:spTgt spid="24587"/>
                                        </p:tgtEl>
                                        <p:attrNameLst>
                                          <p:attrName>ppt_h</p:attrName>
                                        </p:attrNameLst>
                                      </p:cBhvr>
                                      <p:tavLst>
                                        <p:tav tm="0">
                                          <p:val>
                                            <p:fltVal val="0"/>
                                          </p:val>
                                        </p:tav>
                                        <p:tav tm="100000">
                                          <p:val>
                                            <p:strVal val="#ppt_h"/>
                                          </p:val>
                                        </p:tav>
                                      </p:tavLst>
                                    </p:anim>
                                    <p:animEffect transition="in" filter="fade">
                                      <p:cBhvr>
                                        <p:cTn id="9" dur="500"/>
                                        <p:tgtEl>
                                          <p:spTgt spid="2458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34" presetClass="entr" presetSubtype="0" fill="hold" nodeType="clickEffect">
                                  <p:stCondLst>
                                    <p:cond delay="0"/>
                                  </p:stCondLst>
                                  <p:childTnLst>
                                    <p:set>
                                      <p:cBhvr>
                                        <p:cTn id="13" dur="1" fill="hold">
                                          <p:stCondLst>
                                            <p:cond delay="0"/>
                                          </p:stCondLst>
                                        </p:cTn>
                                        <p:tgtEl>
                                          <p:spTgt spid="24586"/>
                                        </p:tgtEl>
                                        <p:attrNameLst>
                                          <p:attrName>style.visibility</p:attrName>
                                        </p:attrNameLst>
                                      </p:cBhvr>
                                      <p:to>
                                        <p:strVal val="visible"/>
                                      </p:to>
                                    </p:set>
                                    <p:anim from="(-#ppt_w/2)" to="(#ppt_x)" calcmode="lin" valueType="num">
                                      <p:cBhvr>
                                        <p:cTn id="14" dur="600" fill="hold">
                                          <p:stCondLst>
                                            <p:cond delay="0"/>
                                          </p:stCondLst>
                                        </p:cTn>
                                        <p:tgtEl>
                                          <p:spTgt spid="24586"/>
                                        </p:tgtEl>
                                        <p:attrNameLst>
                                          <p:attrName>ppt_x</p:attrName>
                                        </p:attrNameLst>
                                      </p:cBhvr>
                                    </p:anim>
                                    <p:anim from="0" to="-1.0" calcmode="lin" valueType="num">
                                      <p:cBhvr>
                                        <p:cTn id="15" dur="200" decel="50000" autoRev="1" fill="hold">
                                          <p:stCondLst>
                                            <p:cond delay="600"/>
                                          </p:stCondLst>
                                        </p:cTn>
                                        <p:tgtEl>
                                          <p:spTgt spid="24586"/>
                                        </p:tgtEl>
                                        <p:attrNameLst>
                                          <p:attrName>xshear</p:attrName>
                                        </p:attrNameLst>
                                      </p:cBhvr>
                                    </p:anim>
                                    <p:animScale>
                                      <p:cBhvr>
                                        <p:cTn id="16" dur="200" decel="100000" autoRev="1" fill="hold">
                                          <p:stCondLst>
                                            <p:cond delay="600"/>
                                          </p:stCondLst>
                                        </p:cTn>
                                        <p:tgtEl>
                                          <p:spTgt spid="24586"/>
                                        </p:tgtEl>
                                      </p:cBhvr>
                                      <p:from x="100000" y="100000"/>
                                      <p:to x="80000" y="100000"/>
                                    </p:animScale>
                                    <p:anim by="(#ppt_h/3+#ppt_w*0.1)" calcmode="lin" valueType="num">
                                      <p:cBhvr additive="sum">
                                        <p:cTn id="17" dur="200" decel="100000" autoRev="1" fill="hold">
                                          <p:stCondLst>
                                            <p:cond delay="600"/>
                                          </p:stCondLst>
                                        </p:cTn>
                                        <p:tgtEl>
                                          <p:spTgt spid="24586"/>
                                        </p:tgtEl>
                                        <p:attrNameLst>
                                          <p:attrName>ppt_x</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24593"/>
                                        </p:tgtEl>
                                        <p:attrNameLst>
                                          <p:attrName>style.visibility</p:attrName>
                                        </p:attrNameLst>
                                      </p:cBhvr>
                                      <p:to>
                                        <p:strVal val="visible"/>
                                      </p:to>
                                    </p:set>
                                    <p:anim calcmode="lin" valueType="num">
                                      <p:cBhvr>
                                        <p:cTn id="22" dur="500" fill="hold"/>
                                        <p:tgtEl>
                                          <p:spTgt spid="24593"/>
                                        </p:tgtEl>
                                        <p:attrNameLst>
                                          <p:attrName>ppt_w</p:attrName>
                                        </p:attrNameLst>
                                      </p:cBhvr>
                                      <p:tavLst>
                                        <p:tav tm="0">
                                          <p:val>
                                            <p:fltVal val="0"/>
                                          </p:val>
                                        </p:tav>
                                        <p:tav tm="100000">
                                          <p:val>
                                            <p:strVal val="#ppt_w"/>
                                          </p:val>
                                        </p:tav>
                                      </p:tavLst>
                                    </p:anim>
                                    <p:anim calcmode="lin" valueType="num">
                                      <p:cBhvr>
                                        <p:cTn id="23" dur="500" fill="hold"/>
                                        <p:tgtEl>
                                          <p:spTgt spid="24593"/>
                                        </p:tgtEl>
                                        <p:attrNameLst>
                                          <p:attrName>ppt_h</p:attrName>
                                        </p:attrNameLst>
                                      </p:cBhvr>
                                      <p:tavLst>
                                        <p:tav tm="0">
                                          <p:val>
                                            <p:fltVal val="0"/>
                                          </p:val>
                                        </p:tav>
                                        <p:tav tm="100000">
                                          <p:val>
                                            <p:strVal val="#ppt_h"/>
                                          </p:val>
                                        </p:tav>
                                      </p:tavLst>
                                    </p:anim>
                                    <p:animEffect transition="in" filter="fade">
                                      <p:cBhvr>
                                        <p:cTn id="24" dur="500"/>
                                        <p:tgtEl>
                                          <p:spTgt spid="24593"/>
                                        </p:tgtEl>
                                      </p:cBhvr>
                                    </p:animEffect>
                                  </p:childTnLst>
                                </p:cTn>
                              </p:par>
                              <p:par>
                                <p:cTn id="25" presetID="53" presetClass="entr" presetSubtype="0" fill="hold" grpId="0" nodeType="withEffect">
                                  <p:stCondLst>
                                    <p:cond delay="0"/>
                                  </p:stCondLst>
                                  <p:childTnLst>
                                    <p:set>
                                      <p:cBhvr>
                                        <p:cTn id="26" dur="1" fill="hold">
                                          <p:stCondLst>
                                            <p:cond delay="0"/>
                                          </p:stCondLst>
                                        </p:cTn>
                                        <p:tgtEl>
                                          <p:spTgt spid="24592"/>
                                        </p:tgtEl>
                                        <p:attrNameLst>
                                          <p:attrName>style.visibility</p:attrName>
                                        </p:attrNameLst>
                                      </p:cBhvr>
                                      <p:to>
                                        <p:strVal val="visible"/>
                                      </p:to>
                                    </p:set>
                                    <p:anim calcmode="lin" valueType="num">
                                      <p:cBhvr>
                                        <p:cTn id="27" dur="500" fill="hold"/>
                                        <p:tgtEl>
                                          <p:spTgt spid="24592"/>
                                        </p:tgtEl>
                                        <p:attrNameLst>
                                          <p:attrName>ppt_w</p:attrName>
                                        </p:attrNameLst>
                                      </p:cBhvr>
                                      <p:tavLst>
                                        <p:tav tm="0">
                                          <p:val>
                                            <p:fltVal val="0"/>
                                          </p:val>
                                        </p:tav>
                                        <p:tav tm="100000">
                                          <p:val>
                                            <p:strVal val="#ppt_w"/>
                                          </p:val>
                                        </p:tav>
                                      </p:tavLst>
                                    </p:anim>
                                    <p:anim calcmode="lin" valueType="num">
                                      <p:cBhvr>
                                        <p:cTn id="28" dur="500" fill="hold"/>
                                        <p:tgtEl>
                                          <p:spTgt spid="24592"/>
                                        </p:tgtEl>
                                        <p:attrNameLst>
                                          <p:attrName>ppt_h</p:attrName>
                                        </p:attrNameLst>
                                      </p:cBhvr>
                                      <p:tavLst>
                                        <p:tav tm="0">
                                          <p:val>
                                            <p:fltVal val="0"/>
                                          </p:val>
                                        </p:tav>
                                        <p:tav tm="100000">
                                          <p:val>
                                            <p:strVal val="#ppt_h"/>
                                          </p:val>
                                        </p:tav>
                                      </p:tavLst>
                                    </p:anim>
                                    <p:animEffect transition="in" filter="fade">
                                      <p:cBhvr>
                                        <p:cTn id="29" dur="500"/>
                                        <p:tgtEl>
                                          <p:spTgt spid="24592"/>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1" presetClass="entr" presetSubtype="4" fill="hold" nodeType="clickEffect">
                                  <p:stCondLst>
                                    <p:cond delay="0"/>
                                  </p:stCondLst>
                                  <p:childTnLst>
                                    <p:set>
                                      <p:cBhvr>
                                        <p:cTn id="33" dur="1" fill="hold">
                                          <p:stCondLst>
                                            <p:cond delay="0"/>
                                          </p:stCondLst>
                                        </p:cTn>
                                        <p:tgtEl>
                                          <p:spTgt spid="24588"/>
                                        </p:tgtEl>
                                        <p:attrNameLst>
                                          <p:attrName>style.visibility</p:attrName>
                                        </p:attrNameLst>
                                      </p:cBhvr>
                                      <p:to>
                                        <p:strVal val="visible"/>
                                      </p:to>
                                    </p:set>
                                    <p:animEffect transition="in" filter="wheel(4)">
                                      <p:cBhvr>
                                        <p:cTn id="34" dur="1000"/>
                                        <p:tgtEl>
                                          <p:spTgt spid="245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7" grpId="0"/>
      <p:bldP spid="24592" grpId="0" animBg="1"/>
      <p:bldP spid="2459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0" y="0"/>
            <a:ext cx="9144000" cy="6858000"/>
          </a:xfrm>
          <a:prstGeom prst="rect">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a:extLst>
            <a:ext uri="{AF507438-7753-43E0-B8FC-AC1667EBCBE1}"/>
          </a:extLst>
        </p:spPr>
        <p:txBody>
          <a:bodyPr wrap="none" anchor="ctr"/>
          <a:lstStyle/>
          <a:p>
            <a:pPr algn="ctr">
              <a:defRPr/>
            </a:pPr>
            <a:endParaRPr lang="en-US" sz="2800">
              <a:solidFill>
                <a:srgbClr val="0000FF"/>
              </a:solidFill>
              <a:latin typeface="Arial"/>
            </a:endParaRPr>
          </a:p>
        </p:txBody>
      </p:sp>
      <p:sp>
        <p:nvSpPr>
          <p:cNvPr id="5123" name="Text Box 5"/>
          <p:cNvSpPr txBox="1">
            <a:spLocks noChangeArrowheads="1"/>
          </p:cNvSpPr>
          <p:nvPr/>
        </p:nvSpPr>
        <p:spPr bwMode="auto">
          <a:xfrm>
            <a:off x="1600200" y="654050"/>
            <a:ext cx="7543800" cy="954088"/>
          </a:xfrm>
          <a:prstGeom prst="rect">
            <a:avLst/>
          </a:prstGeom>
          <a:noFill/>
          <a:ln w="9525">
            <a:noFill/>
            <a:miter lim="800000"/>
            <a:headEnd/>
            <a:tailEnd/>
          </a:ln>
        </p:spPr>
        <p:txBody>
          <a:bodyPr>
            <a:spAutoFit/>
          </a:bodyPr>
          <a:lstStyle/>
          <a:p>
            <a:pPr algn="ctr">
              <a:spcBef>
                <a:spcPct val="50000"/>
              </a:spcBef>
            </a:pPr>
            <a:r>
              <a:rPr lang="en-US" sz="2800" b="1">
                <a:solidFill>
                  <a:srgbClr val="FF3300"/>
                </a:solidFill>
              </a:rPr>
              <a:t>Quan tâm, chăm sóc ông bà, cha mẹ, anh chị em</a:t>
            </a:r>
          </a:p>
        </p:txBody>
      </p:sp>
      <p:pic>
        <p:nvPicPr>
          <p:cNvPr id="37897" name="Picture 9" descr="Ảnh-0096"/>
          <p:cNvPicPr>
            <a:picLocks noChangeAspect="1" noChangeArrowheads="1"/>
          </p:cNvPicPr>
          <p:nvPr/>
        </p:nvPicPr>
        <p:blipFill>
          <a:blip r:embed="rId2"/>
          <a:srcRect/>
          <a:stretch>
            <a:fillRect/>
          </a:stretch>
        </p:blipFill>
        <p:spPr bwMode="auto">
          <a:xfrm>
            <a:off x="0" y="2209800"/>
            <a:ext cx="2773363" cy="4572000"/>
          </a:xfrm>
          <a:prstGeom prst="rect">
            <a:avLst/>
          </a:prstGeom>
          <a:noFill/>
          <a:ln w="9525">
            <a:noFill/>
            <a:miter lim="800000"/>
            <a:headEnd/>
            <a:tailEnd/>
          </a:ln>
        </p:spPr>
      </p:pic>
      <p:pic>
        <p:nvPicPr>
          <p:cNvPr id="37898" name="Picture 10" descr="Ảnh-0103"/>
          <p:cNvPicPr>
            <a:picLocks noChangeAspect="1" noChangeArrowheads="1"/>
          </p:cNvPicPr>
          <p:nvPr/>
        </p:nvPicPr>
        <p:blipFill>
          <a:blip r:embed="rId3"/>
          <a:srcRect/>
          <a:stretch>
            <a:fillRect/>
          </a:stretch>
        </p:blipFill>
        <p:spPr bwMode="auto">
          <a:xfrm>
            <a:off x="6019800" y="2209800"/>
            <a:ext cx="3124200" cy="4572000"/>
          </a:xfrm>
          <a:prstGeom prst="rect">
            <a:avLst/>
          </a:prstGeom>
          <a:noFill/>
          <a:ln w="9525">
            <a:noFill/>
            <a:miter lim="800000"/>
            <a:headEnd/>
            <a:tailEnd/>
          </a:ln>
        </p:spPr>
      </p:pic>
      <p:pic>
        <p:nvPicPr>
          <p:cNvPr id="37899" name="Picture 11" descr="Ảnh-0003"/>
          <p:cNvPicPr>
            <a:picLocks noChangeAspect="1" noChangeArrowheads="1"/>
          </p:cNvPicPr>
          <p:nvPr/>
        </p:nvPicPr>
        <p:blipFill>
          <a:blip r:embed="rId4"/>
          <a:srcRect/>
          <a:stretch>
            <a:fillRect/>
          </a:stretch>
        </p:blipFill>
        <p:spPr bwMode="auto">
          <a:xfrm>
            <a:off x="2590800" y="2209800"/>
            <a:ext cx="3429000" cy="4572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37897"/>
                                        </p:tgtEl>
                                        <p:attrNameLst>
                                          <p:attrName>style.visibility</p:attrName>
                                        </p:attrNameLst>
                                      </p:cBhvr>
                                      <p:to>
                                        <p:strVal val="visible"/>
                                      </p:to>
                                    </p:set>
                                    <p:animEffect transition="in" filter="wedge">
                                      <p:cBhvr>
                                        <p:cTn id="7" dur="1000"/>
                                        <p:tgtEl>
                                          <p:spTgt spid="37897"/>
                                        </p:tgtEl>
                                      </p:cBhvr>
                                    </p:animEffect>
                                  </p:childTnLst>
                                </p:cTn>
                              </p:par>
                              <p:par>
                                <p:cTn id="8" presetID="20" presetClass="entr" presetSubtype="0" fill="hold" nodeType="withEffect">
                                  <p:stCondLst>
                                    <p:cond delay="0"/>
                                  </p:stCondLst>
                                  <p:childTnLst>
                                    <p:set>
                                      <p:cBhvr>
                                        <p:cTn id="9" dur="1" fill="hold">
                                          <p:stCondLst>
                                            <p:cond delay="0"/>
                                          </p:stCondLst>
                                        </p:cTn>
                                        <p:tgtEl>
                                          <p:spTgt spid="37899"/>
                                        </p:tgtEl>
                                        <p:attrNameLst>
                                          <p:attrName>style.visibility</p:attrName>
                                        </p:attrNameLst>
                                      </p:cBhvr>
                                      <p:to>
                                        <p:strVal val="visible"/>
                                      </p:to>
                                    </p:set>
                                    <p:animEffect transition="in" filter="wedge">
                                      <p:cBhvr>
                                        <p:cTn id="10" dur="1000"/>
                                        <p:tgtEl>
                                          <p:spTgt spid="37899"/>
                                        </p:tgtEl>
                                      </p:cBhvr>
                                    </p:animEffect>
                                  </p:childTnLst>
                                </p:cTn>
                              </p:par>
                              <p:par>
                                <p:cTn id="11" presetID="20" presetClass="entr" presetSubtype="0" fill="hold" nodeType="withEffect">
                                  <p:stCondLst>
                                    <p:cond delay="0"/>
                                  </p:stCondLst>
                                  <p:childTnLst>
                                    <p:set>
                                      <p:cBhvr>
                                        <p:cTn id="12" dur="1" fill="hold">
                                          <p:stCondLst>
                                            <p:cond delay="0"/>
                                          </p:stCondLst>
                                        </p:cTn>
                                        <p:tgtEl>
                                          <p:spTgt spid="37898"/>
                                        </p:tgtEl>
                                        <p:attrNameLst>
                                          <p:attrName>style.visibility</p:attrName>
                                        </p:attrNameLst>
                                      </p:cBhvr>
                                      <p:to>
                                        <p:strVal val="visible"/>
                                      </p:to>
                                    </p:set>
                                    <p:animEffect transition="in" filter="wedge">
                                      <p:cBhvr>
                                        <p:cTn id="13" dur="1000"/>
                                        <p:tgtEl>
                                          <p:spTgt spid="378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0" y="0"/>
            <a:ext cx="9144000" cy="6858000"/>
          </a:xfrm>
          <a:prstGeom prst="rect">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a:extLst>
            <a:ext uri="{AF507438-7753-43E0-B8FC-AC1667EBCBE1}"/>
          </a:extLst>
        </p:spPr>
        <p:txBody>
          <a:bodyPr wrap="none" anchor="ctr"/>
          <a:lstStyle/>
          <a:p>
            <a:pPr algn="ctr">
              <a:defRPr/>
            </a:pPr>
            <a:endParaRPr lang="en-US" sz="2400">
              <a:solidFill>
                <a:srgbClr val="0000FF"/>
              </a:solidFill>
              <a:latin typeface="Arial"/>
            </a:endParaRPr>
          </a:p>
        </p:txBody>
      </p:sp>
      <p:sp>
        <p:nvSpPr>
          <p:cNvPr id="6147" name="Text Box 4"/>
          <p:cNvSpPr txBox="1">
            <a:spLocks noChangeArrowheads="1"/>
          </p:cNvSpPr>
          <p:nvPr/>
        </p:nvSpPr>
        <p:spPr bwMode="auto">
          <a:xfrm>
            <a:off x="1600200" y="654050"/>
            <a:ext cx="7543800" cy="461963"/>
          </a:xfrm>
          <a:prstGeom prst="rect">
            <a:avLst/>
          </a:prstGeom>
          <a:noFill/>
          <a:ln w="9525">
            <a:noFill/>
            <a:miter lim="800000"/>
            <a:headEnd/>
            <a:tailEnd/>
          </a:ln>
        </p:spPr>
        <p:txBody>
          <a:bodyPr>
            <a:spAutoFit/>
          </a:bodyPr>
          <a:lstStyle/>
          <a:p>
            <a:pPr algn="ctr">
              <a:spcBef>
                <a:spcPct val="50000"/>
              </a:spcBef>
            </a:pPr>
            <a:r>
              <a:rPr lang="en-US" sz="2400" b="1">
                <a:solidFill>
                  <a:srgbClr val="FF3300"/>
                </a:solidFill>
              </a:rPr>
              <a:t>Quan tâm, chăm sóc ông bà, cha mẹ, anh chị em</a:t>
            </a:r>
          </a:p>
        </p:txBody>
      </p:sp>
      <p:sp>
        <p:nvSpPr>
          <p:cNvPr id="38918" name="AutoShape 6"/>
          <p:cNvSpPr>
            <a:spLocks noChangeArrowheads="1"/>
          </p:cNvSpPr>
          <p:nvPr/>
        </p:nvSpPr>
        <p:spPr bwMode="auto">
          <a:xfrm>
            <a:off x="0" y="1066800"/>
            <a:ext cx="2057400" cy="1371600"/>
          </a:xfrm>
          <a:prstGeom prst="irregularSeal1">
            <a:avLst/>
          </a:prstGeom>
          <a:solidFill>
            <a:schemeClr val="accent1"/>
          </a:solidFill>
          <a:ln w="9525">
            <a:solidFill>
              <a:schemeClr val="tx1"/>
            </a:solidFill>
            <a:miter lim="800000"/>
            <a:headEnd/>
            <a:tailEnd/>
          </a:ln>
        </p:spPr>
        <p:txBody>
          <a:bodyPr wrap="none" anchor="ctr"/>
          <a:lstStyle/>
          <a:p>
            <a:endParaRPr lang="en-US" sz="1600"/>
          </a:p>
        </p:txBody>
      </p:sp>
      <p:sp>
        <p:nvSpPr>
          <p:cNvPr id="38919" name="Text Box 7"/>
          <p:cNvSpPr txBox="1">
            <a:spLocks noChangeArrowheads="1"/>
          </p:cNvSpPr>
          <p:nvPr/>
        </p:nvSpPr>
        <p:spPr bwMode="auto">
          <a:xfrm>
            <a:off x="457200" y="1462088"/>
            <a:ext cx="1219200" cy="338137"/>
          </a:xfrm>
          <a:prstGeom prst="rect">
            <a:avLst/>
          </a:prstGeom>
          <a:noFill/>
          <a:ln w="9525">
            <a:noFill/>
            <a:miter lim="800000"/>
            <a:headEnd/>
            <a:tailEnd/>
          </a:ln>
        </p:spPr>
        <p:txBody>
          <a:bodyPr>
            <a:spAutoFit/>
          </a:bodyPr>
          <a:lstStyle/>
          <a:p>
            <a:pPr algn="ctr"/>
            <a:r>
              <a:rPr lang="en-US" sz="1600" b="1">
                <a:solidFill>
                  <a:srgbClr val="FF3300"/>
                </a:solidFill>
              </a:rPr>
              <a:t>Bài tập 2</a:t>
            </a:r>
            <a:endParaRPr lang="en-US" sz="1600"/>
          </a:p>
        </p:txBody>
      </p:sp>
      <p:sp>
        <p:nvSpPr>
          <p:cNvPr id="38920" name="Text Box 8"/>
          <p:cNvSpPr txBox="1">
            <a:spLocks noChangeArrowheads="1"/>
          </p:cNvSpPr>
          <p:nvPr/>
        </p:nvSpPr>
        <p:spPr bwMode="auto">
          <a:xfrm>
            <a:off x="2209800" y="1295400"/>
            <a:ext cx="6553200" cy="461963"/>
          </a:xfrm>
          <a:prstGeom prst="rect">
            <a:avLst/>
          </a:prstGeom>
          <a:noFill/>
          <a:ln w="9525">
            <a:noFill/>
            <a:miter lim="800000"/>
            <a:headEnd/>
            <a:tailEnd/>
          </a:ln>
        </p:spPr>
        <p:txBody>
          <a:bodyPr>
            <a:spAutoFit/>
          </a:bodyPr>
          <a:lstStyle/>
          <a:p>
            <a:pPr algn="ctr">
              <a:spcBef>
                <a:spcPct val="50000"/>
              </a:spcBef>
            </a:pPr>
            <a:r>
              <a:rPr lang="en-US" sz="2400" b="1">
                <a:solidFill>
                  <a:srgbClr val="0000FF"/>
                </a:solidFill>
              </a:rPr>
              <a:t>Bó hoa đẹp nhất</a:t>
            </a:r>
            <a:endParaRPr lang="en-US" sz="2400">
              <a:solidFill>
                <a:srgbClr val="0000FF"/>
              </a:solidFill>
            </a:endParaRPr>
          </a:p>
        </p:txBody>
      </p:sp>
      <p:sp>
        <p:nvSpPr>
          <p:cNvPr id="38921" name="Text Box 9"/>
          <p:cNvSpPr txBox="1">
            <a:spLocks noChangeArrowheads="1"/>
          </p:cNvSpPr>
          <p:nvPr/>
        </p:nvSpPr>
        <p:spPr bwMode="auto">
          <a:xfrm>
            <a:off x="457200" y="2203450"/>
            <a:ext cx="4648200" cy="4400550"/>
          </a:xfrm>
          <a:prstGeom prst="rect">
            <a:avLst/>
          </a:prstGeom>
          <a:solidFill>
            <a:srgbClr val="FFFF99"/>
          </a:solidFill>
          <a:ln w="9525">
            <a:noFill/>
            <a:miter lim="800000"/>
            <a:headEnd/>
            <a:tailEnd/>
          </a:ln>
        </p:spPr>
        <p:txBody>
          <a:bodyPr>
            <a:spAutoFit/>
          </a:bodyPr>
          <a:lstStyle/>
          <a:p>
            <a:pPr>
              <a:spcBef>
                <a:spcPct val="50000"/>
              </a:spcBef>
            </a:pPr>
            <a:r>
              <a:rPr lang="en-US" sz="1600"/>
              <a:t>    </a:t>
            </a:r>
            <a:r>
              <a:rPr lang="en-US" sz="1600" b="1"/>
              <a:t>Ly biết từ khi sinh em My</a:t>
            </a:r>
            <a:r>
              <a:rPr lang="en-US" sz="1600"/>
              <a:t>, m</a:t>
            </a:r>
            <a:r>
              <a:rPr lang="en-US" sz="1600" b="1"/>
              <a:t>ẹ đã quên hẳn việc tổ chức sinh nhật cho mẹ. Nhưng sinh nhật của hai chị em thì bao giờ mẹ cũng nhớ.</a:t>
            </a:r>
          </a:p>
          <a:p>
            <a:pPr>
              <a:spcBef>
                <a:spcPct val="50000"/>
              </a:spcBef>
            </a:pPr>
            <a:r>
              <a:rPr lang="en-US" sz="1600" b="1"/>
              <a:t>     Hôm nay là sinh nhật mẹ, Ly băn khoăn không biết nên tặng quà gì cho mẹ. Trong khi mẹ lúi húi nấu cơm dưới bếp. Ly bế em My ra ngõ chơi. Em My tụt xuống đất, chạy loăng quăng thích thú. Nó chỉ bông dâm bụt đỏ chói đòi chị hái. À phải rồi, mẹ rất yêu hoa mà ! Ly hái những bông hoa cúc dại mọc đầy bên đường xếp thành một bó. Bên cạnh những bông cúc trắng xinh xinh, Ly cài thêm những bông hoa dâm bụt đỏ tươi rực rỡ. Hai chị em My vào nhà với bó hoa tặng mẹ ngày sinh nhật. Mẹ vui mừng ôm hai chị em vào lòng và nói:” Đây là bó hoa đẹp nhất mà mẹ được tặng đấy!”.</a:t>
            </a:r>
          </a:p>
        </p:txBody>
      </p:sp>
      <p:pic>
        <p:nvPicPr>
          <p:cNvPr id="38922" name="Picture 10" descr="Ảnh-0007(2)"/>
          <p:cNvPicPr>
            <a:picLocks noChangeAspect="1" noChangeArrowheads="1"/>
          </p:cNvPicPr>
          <p:nvPr/>
        </p:nvPicPr>
        <p:blipFill>
          <a:blip r:embed="rId2"/>
          <a:srcRect/>
          <a:stretch>
            <a:fillRect/>
          </a:stretch>
        </p:blipFill>
        <p:spPr bwMode="auto">
          <a:xfrm>
            <a:off x="5105400" y="2209800"/>
            <a:ext cx="4038600" cy="4648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8919"/>
                                        </p:tgtEl>
                                        <p:attrNameLst>
                                          <p:attrName>style.visibility</p:attrName>
                                        </p:attrNameLst>
                                      </p:cBhvr>
                                      <p:to>
                                        <p:strVal val="visible"/>
                                      </p:to>
                                    </p:set>
                                    <p:anim calcmode="lin" valueType="num">
                                      <p:cBhvr>
                                        <p:cTn id="7" dur="500" fill="hold"/>
                                        <p:tgtEl>
                                          <p:spTgt spid="38919"/>
                                        </p:tgtEl>
                                        <p:attrNameLst>
                                          <p:attrName>ppt_w</p:attrName>
                                        </p:attrNameLst>
                                      </p:cBhvr>
                                      <p:tavLst>
                                        <p:tav tm="0">
                                          <p:val>
                                            <p:fltVal val="0"/>
                                          </p:val>
                                        </p:tav>
                                        <p:tav tm="100000">
                                          <p:val>
                                            <p:strVal val="#ppt_w"/>
                                          </p:val>
                                        </p:tav>
                                      </p:tavLst>
                                    </p:anim>
                                    <p:anim calcmode="lin" valueType="num">
                                      <p:cBhvr>
                                        <p:cTn id="8" dur="500" fill="hold"/>
                                        <p:tgtEl>
                                          <p:spTgt spid="38919"/>
                                        </p:tgtEl>
                                        <p:attrNameLst>
                                          <p:attrName>ppt_h</p:attrName>
                                        </p:attrNameLst>
                                      </p:cBhvr>
                                      <p:tavLst>
                                        <p:tav tm="0">
                                          <p:val>
                                            <p:fltVal val="0"/>
                                          </p:val>
                                        </p:tav>
                                        <p:tav tm="100000">
                                          <p:val>
                                            <p:strVal val="#ppt_h"/>
                                          </p:val>
                                        </p:tav>
                                      </p:tavLst>
                                    </p:anim>
                                    <p:animEffect transition="in" filter="fade">
                                      <p:cBhvr>
                                        <p:cTn id="9" dur="500"/>
                                        <p:tgtEl>
                                          <p:spTgt spid="38919"/>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38918"/>
                                        </p:tgtEl>
                                        <p:attrNameLst>
                                          <p:attrName>style.visibility</p:attrName>
                                        </p:attrNameLst>
                                      </p:cBhvr>
                                      <p:to>
                                        <p:strVal val="visible"/>
                                      </p:to>
                                    </p:set>
                                    <p:anim calcmode="lin" valueType="num">
                                      <p:cBhvr>
                                        <p:cTn id="12" dur="500" fill="hold"/>
                                        <p:tgtEl>
                                          <p:spTgt spid="38918"/>
                                        </p:tgtEl>
                                        <p:attrNameLst>
                                          <p:attrName>ppt_w</p:attrName>
                                        </p:attrNameLst>
                                      </p:cBhvr>
                                      <p:tavLst>
                                        <p:tav tm="0">
                                          <p:val>
                                            <p:fltVal val="0"/>
                                          </p:val>
                                        </p:tav>
                                        <p:tav tm="100000">
                                          <p:val>
                                            <p:strVal val="#ppt_w"/>
                                          </p:val>
                                        </p:tav>
                                      </p:tavLst>
                                    </p:anim>
                                    <p:anim calcmode="lin" valueType="num">
                                      <p:cBhvr>
                                        <p:cTn id="13" dur="500" fill="hold"/>
                                        <p:tgtEl>
                                          <p:spTgt spid="38918"/>
                                        </p:tgtEl>
                                        <p:attrNameLst>
                                          <p:attrName>ppt_h</p:attrName>
                                        </p:attrNameLst>
                                      </p:cBhvr>
                                      <p:tavLst>
                                        <p:tav tm="0">
                                          <p:val>
                                            <p:fltVal val="0"/>
                                          </p:val>
                                        </p:tav>
                                        <p:tav tm="100000">
                                          <p:val>
                                            <p:strVal val="#ppt_h"/>
                                          </p:val>
                                        </p:tav>
                                      </p:tavLst>
                                    </p:anim>
                                    <p:animEffect transition="in" filter="fade">
                                      <p:cBhvr>
                                        <p:cTn id="14" dur="500"/>
                                        <p:tgtEl>
                                          <p:spTgt spid="3891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38920"/>
                                        </p:tgtEl>
                                        <p:attrNameLst>
                                          <p:attrName>style.visibility</p:attrName>
                                        </p:attrNameLst>
                                      </p:cBhvr>
                                      <p:to>
                                        <p:strVal val="visible"/>
                                      </p:to>
                                    </p:set>
                                    <p:anim calcmode="lin" valueType="num">
                                      <p:cBhvr>
                                        <p:cTn id="19" dur="500" fill="hold"/>
                                        <p:tgtEl>
                                          <p:spTgt spid="38920"/>
                                        </p:tgtEl>
                                        <p:attrNameLst>
                                          <p:attrName>ppt_w</p:attrName>
                                        </p:attrNameLst>
                                      </p:cBhvr>
                                      <p:tavLst>
                                        <p:tav tm="0">
                                          <p:val>
                                            <p:fltVal val="0"/>
                                          </p:val>
                                        </p:tav>
                                        <p:tav tm="100000">
                                          <p:val>
                                            <p:strVal val="#ppt_w"/>
                                          </p:val>
                                        </p:tav>
                                      </p:tavLst>
                                    </p:anim>
                                    <p:anim calcmode="lin" valueType="num">
                                      <p:cBhvr>
                                        <p:cTn id="20" dur="500" fill="hold"/>
                                        <p:tgtEl>
                                          <p:spTgt spid="38920"/>
                                        </p:tgtEl>
                                        <p:attrNameLst>
                                          <p:attrName>ppt_h</p:attrName>
                                        </p:attrNameLst>
                                      </p:cBhvr>
                                      <p:tavLst>
                                        <p:tav tm="0">
                                          <p:val>
                                            <p:fltVal val="0"/>
                                          </p:val>
                                        </p:tav>
                                        <p:tav tm="100000">
                                          <p:val>
                                            <p:strVal val="#ppt_h"/>
                                          </p:val>
                                        </p:tav>
                                      </p:tavLst>
                                    </p:anim>
                                    <p:animEffect transition="in" filter="fade">
                                      <p:cBhvr>
                                        <p:cTn id="21" dur="500"/>
                                        <p:tgtEl>
                                          <p:spTgt spid="3892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0" presetClass="entr" presetSubtype="0" fill="hold" grpId="0" nodeType="clickEffect">
                                  <p:stCondLst>
                                    <p:cond delay="0"/>
                                  </p:stCondLst>
                                  <p:childTnLst>
                                    <p:set>
                                      <p:cBhvr>
                                        <p:cTn id="25" dur="1" fill="hold">
                                          <p:stCondLst>
                                            <p:cond delay="0"/>
                                          </p:stCondLst>
                                        </p:cTn>
                                        <p:tgtEl>
                                          <p:spTgt spid="38921"/>
                                        </p:tgtEl>
                                        <p:attrNameLst>
                                          <p:attrName>style.visibility</p:attrName>
                                        </p:attrNameLst>
                                      </p:cBhvr>
                                      <p:to>
                                        <p:strVal val="visible"/>
                                      </p:to>
                                    </p:set>
                                    <p:animEffect transition="in" filter="wedge">
                                      <p:cBhvr>
                                        <p:cTn id="26" dur="2000"/>
                                        <p:tgtEl>
                                          <p:spTgt spid="38921"/>
                                        </p:tgtEl>
                                      </p:cBhvr>
                                    </p:animEffect>
                                  </p:childTnLst>
                                </p:cTn>
                              </p:par>
                              <p:par>
                                <p:cTn id="27" presetID="20" presetClass="entr" presetSubtype="0" fill="hold" nodeType="withEffect">
                                  <p:stCondLst>
                                    <p:cond delay="0"/>
                                  </p:stCondLst>
                                  <p:childTnLst>
                                    <p:set>
                                      <p:cBhvr>
                                        <p:cTn id="28" dur="1" fill="hold">
                                          <p:stCondLst>
                                            <p:cond delay="0"/>
                                          </p:stCondLst>
                                        </p:cTn>
                                        <p:tgtEl>
                                          <p:spTgt spid="38922"/>
                                        </p:tgtEl>
                                        <p:attrNameLst>
                                          <p:attrName>style.visibility</p:attrName>
                                        </p:attrNameLst>
                                      </p:cBhvr>
                                      <p:to>
                                        <p:strVal val="visible"/>
                                      </p:to>
                                    </p:set>
                                    <p:animEffect transition="in" filter="wedge">
                                      <p:cBhvr>
                                        <p:cTn id="29" dur="2000"/>
                                        <p:tgtEl>
                                          <p:spTgt spid="389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8" grpId="0" animBg="1"/>
      <p:bldP spid="38919" grpId="0"/>
      <p:bldP spid="38920" grpId="0"/>
      <p:bldP spid="3892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0" y="0"/>
            <a:ext cx="9144000" cy="6858000"/>
          </a:xfrm>
          <a:prstGeom prst="rect">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a:extLst>
            <a:ext uri="{AF507438-7753-43E0-B8FC-AC1667EBCBE1}"/>
          </a:extLst>
        </p:spPr>
        <p:txBody>
          <a:bodyPr wrap="none" anchor="ctr"/>
          <a:lstStyle/>
          <a:p>
            <a:pPr algn="ctr">
              <a:defRPr/>
            </a:pPr>
            <a:endParaRPr lang="en-US" sz="2400">
              <a:solidFill>
                <a:srgbClr val="0000FF"/>
              </a:solidFill>
              <a:latin typeface="Arial"/>
            </a:endParaRPr>
          </a:p>
        </p:txBody>
      </p:sp>
      <p:sp>
        <p:nvSpPr>
          <p:cNvPr id="7171" name="Text Box 4"/>
          <p:cNvSpPr txBox="1">
            <a:spLocks noChangeArrowheads="1"/>
          </p:cNvSpPr>
          <p:nvPr/>
        </p:nvSpPr>
        <p:spPr bwMode="auto">
          <a:xfrm>
            <a:off x="1600200" y="654050"/>
            <a:ext cx="7543800" cy="461963"/>
          </a:xfrm>
          <a:prstGeom prst="rect">
            <a:avLst/>
          </a:prstGeom>
          <a:noFill/>
          <a:ln w="9525">
            <a:noFill/>
            <a:miter lim="800000"/>
            <a:headEnd/>
            <a:tailEnd/>
          </a:ln>
        </p:spPr>
        <p:txBody>
          <a:bodyPr>
            <a:spAutoFit/>
          </a:bodyPr>
          <a:lstStyle/>
          <a:p>
            <a:pPr algn="ctr">
              <a:spcBef>
                <a:spcPct val="50000"/>
              </a:spcBef>
            </a:pPr>
            <a:r>
              <a:rPr lang="en-US" sz="2400" b="1">
                <a:solidFill>
                  <a:srgbClr val="FF3300"/>
                </a:solidFill>
              </a:rPr>
              <a:t>Quan tâm, chăm sóc ông bà, cha mẹ, anh chị em</a:t>
            </a:r>
          </a:p>
        </p:txBody>
      </p:sp>
      <p:pic>
        <p:nvPicPr>
          <p:cNvPr id="7172" name="Picture 5"/>
          <p:cNvPicPr>
            <a:picLocks noChangeAspect="1" noChangeArrowheads="1"/>
          </p:cNvPicPr>
          <p:nvPr/>
        </p:nvPicPr>
        <p:blipFill>
          <a:blip r:embed="rId2"/>
          <a:srcRect/>
          <a:stretch>
            <a:fillRect/>
          </a:stretch>
        </p:blipFill>
        <p:spPr bwMode="auto">
          <a:xfrm>
            <a:off x="0" y="1828800"/>
            <a:ext cx="4343400" cy="4038600"/>
          </a:xfrm>
          <a:prstGeom prst="rect">
            <a:avLst/>
          </a:prstGeom>
          <a:noFill/>
          <a:ln w="9525">
            <a:noFill/>
            <a:miter lim="800000"/>
            <a:headEnd/>
            <a:tailEnd/>
          </a:ln>
        </p:spPr>
      </p:pic>
      <p:sp>
        <p:nvSpPr>
          <p:cNvPr id="39942" name="AutoShape 6"/>
          <p:cNvSpPr>
            <a:spLocks noChangeArrowheads="1"/>
          </p:cNvSpPr>
          <p:nvPr/>
        </p:nvSpPr>
        <p:spPr bwMode="auto">
          <a:xfrm>
            <a:off x="4648200" y="1676400"/>
            <a:ext cx="4495800" cy="4800600"/>
          </a:xfrm>
          <a:prstGeom prst="cloudCallout">
            <a:avLst>
              <a:gd name="adj1" fmla="val -56602"/>
              <a:gd name="adj2" fmla="val -3537"/>
            </a:avLst>
          </a:prstGeom>
          <a:gradFill rotWithShape="1">
            <a:gsLst>
              <a:gs pos="0">
                <a:schemeClr val="bg2"/>
              </a:gs>
              <a:gs pos="100000">
                <a:srgbClr val="FFFFFF"/>
              </a:gs>
            </a:gsLst>
            <a:lin ang="5400000" scaled="1"/>
          </a:gradFill>
          <a:ln w="9525">
            <a:solidFill>
              <a:srgbClr val="FF3300"/>
            </a:solidFill>
            <a:round/>
            <a:headEnd/>
            <a:tailEnd/>
          </a:ln>
        </p:spPr>
        <p:txBody>
          <a:bodyPr anchor="ctr"/>
          <a:lstStyle/>
          <a:p>
            <a:pPr eaLnBrk="1" hangingPunct="1"/>
            <a:endParaRPr lang="en-US" sz="2000"/>
          </a:p>
          <a:p>
            <a:pPr eaLnBrk="1" hangingPunct="1"/>
            <a:r>
              <a:rPr lang="en-US" sz="2400" b="1">
                <a:solidFill>
                  <a:srgbClr val="0000FF"/>
                </a:solidFill>
              </a:rPr>
              <a:t>a) - Chị em Ly đã làm gì nhân dịp sinh nhật mẹ ?</a:t>
            </a:r>
          </a:p>
          <a:p>
            <a:pPr eaLnBrk="1" hangingPunct="1"/>
            <a:r>
              <a:rPr lang="en-US" sz="2400" b="1">
                <a:solidFill>
                  <a:srgbClr val="0000FF"/>
                </a:solidFill>
              </a:rPr>
              <a:t>b) - Vì sao mẹ Ly lại nói rằng bó hoa mà chị em Ly tặng mẹ là bó hoa đẹp nhất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9942"/>
                                        </p:tgtEl>
                                        <p:attrNameLst>
                                          <p:attrName>style.visibility</p:attrName>
                                        </p:attrNameLst>
                                      </p:cBhvr>
                                      <p:to>
                                        <p:strVal val="visible"/>
                                      </p:to>
                                    </p:set>
                                    <p:animEffect transition="in" filter="strips(downLeft)">
                                      <p:cBhvr>
                                        <p:cTn id="7" dur="500"/>
                                        <p:tgtEl>
                                          <p:spTgt spid="399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0" y="0"/>
            <a:ext cx="9144000" cy="6858000"/>
          </a:xfrm>
          <a:prstGeom prst="rect">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a:extLst>
            <a:ext uri="{AF507438-7753-43E0-B8FC-AC1667EBCBE1}"/>
          </a:extLst>
        </p:spPr>
        <p:txBody>
          <a:bodyPr wrap="none" anchor="ctr"/>
          <a:lstStyle/>
          <a:p>
            <a:pPr algn="ctr">
              <a:defRPr/>
            </a:pPr>
            <a:endParaRPr lang="en-US" sz="2800">
              <a:solidFill>
                <a:srgbClr val="0000FF"/>
              </a:solidFill>
              <a:latin typeface="Arial"/>
            </a:endParaRPr>
          </a:p>
        </p:txBody>
      </p:sp>
      <p:sp>
        <p:nvSpPr>
          <p:cNvPr id="8195" name="Text Box 4"/>
          <p:cNvSpPr txBox="1">
            <a:spLocks noChangeArrowheads="1"/>
          </p:cNvSpPr>
          <p:nvPr/>
        </p:nvSpPr>
        <p:spPr bwMode="auto">
          <a:xfrm>
            <a:off x="1600200" y="654050"/>
            <a:ext cx="7543800" cy="954088"/>
          </a:xfrm>
          <a:prstGeom prst="rect">
            <a:avLst/>
          </a:prstGeom>
          <a:noFill/>
          <a:ln w="9525">
            <a:noFill/>
            <a:miter lim="800000"/>
            <a:headEnd/>
            <a:tailEnd/>
          </a:ln>
        </p:spPr>
        <p:txBody>
          <a:bodyPr>
            <a:spAutoFit/>
          </a:bodyPr>
          <a:lstStyle/>
          <a:p>
            <a:pPr algn="ctr">
              <a:spcBef>
                <a:spcPct val="50000"/>
              </a:spcBef>
            </a:pPr>
            <a:r>
              <a:rPr lang="en-US" sz="2800" b="1">
                <a:solidFill>
                  <a:srgbClr val="FF3300"/>
                </a:solidFill>
              </a:rPr>
              <a:t>Quan tâm, chăm sóc ông bà, cha mẹ, anh chị em</a:t>
            </a:r>
          </a:p>
        </p:txBody>
      </p:sp>
      <p:sp>
        <p:nvSpPr>
          <p:cNvPr id="40965" name="AutoShape 5"/>
          <p:cNvSpPr>
            <a:spLocks noChangeArrowheads="1"/>
          </p:cNvSpPr>
          <p:nvPr/>
        </p:nvSpPr>
        <p:spPr bwMode="auto">
          <a:xfrm>
            <a:off x="0" y="1066800"/>
            <a:ext cx="2057400" cy="1371600"/>
          </a:xfrm>
          <a:prstGeom prst="irregularSeal1">
            <a:avLst/>
          </a:prstGeom>
          <a:solidFill>
            <a:schemeClr val="accent1"/>
          </a:solidFill>
          <a:ln w="9525">
            <a:solidFill>
              <a:schemeClr val="tx1"/>
            </a:solidFill>
            <a:miter lim="800000"/>
            <a:headEnd/>
            <a:tailEnd/>
          </a:ln>
        </p:spPr>
        <p:txBody>
          <a:bodyPr wrap="none" anchor="ctr"/>
          <a:lstStyle/>
          <a:p>
            <a:endParaRPr lang="en-US"/>
          </a:p>
        </p:txBody>
      </p:sp>
      <p:sp>
        <p:nvSpPr>
          <p:cNvPr id="40966" name="Text Box 6"/>
          <p:cNvSpPr txBox="1">
            <a:spLocks noChangeArrowheads="1"/>
          </p:cNvSpPr>
          <p:nvPr/>
        </p:nvSpPr>
        <p:spPr bwMode="auto">
          <a:xfrm>
            <a:off x="457200" y="1462088"/>
            <a:ext cx="1219200" cy="366712"/>
          </a:xfrm>
          <a:prstGeom prst="rect">
            <a:avLst/>
          </a:prstGeom>
          <a:noFill/>
          <a:ln w="9525">
            <a:noFill/>
            <a:miter lim="800000"/>
            <a:headEnd/>
            <a:tailEnd/>
          </a:ln>
        </p:spPr>
        <p:txBody>
          <a:bodyPr>
            <a:spAutoFit/>
          </a:bodyPr>
          <a:lstStyle/>
          <a:p>
            <a:pPr algn="ctr"/>
            <a:r>
              <a:rPr lang="en-US" b="1">
                <a:solidFill>
                  <a:srgbClr val="FF3300"/>
                </a:solidFill>
              </a:rPr>
              <a:t>Bài tập 3</a:t>
            </a:r>
            <a:endParaRPr lang="en-US"/>
          </a:p>
        </p:txBody>
      </p:sp>
      <p:sp>
        <p:nvSpPr>
          <p:cNvPr id="40969" name="Text Box 9"/>
          <p:cNvSpPr txBox="1">
            <a:spLocks noChangeArrowheads="1"/>
          </p:cNvSpPr>
          <p:nvPr/>
        </p:nvSpPr>
        <p:spPr bwMode="auto">
          <a:xfrm>
            <a:off x="2057400" y="1492250"/>
            <a:ext cx="7086600" cy="1154113"/>
          </a:xfrm>
          <a:prstGeom prst="rect">
            <a:avLst/>
          </a:prstGeom>
          <a:noFill/>
          <a:ln w="9525">
            <a:noFill/>
            <a:miter lim="800000"/>
            <a:headEnd/>
            <a:tailEnd/>
          </a:ln>
        </p:spPr>
        <p:txBody>
          <a:bodyPr>
            <a:spAutoFit/>
          </a:bodyPr>
          <a:lstStyle/>
          <a:p>
            <a:pPr>
              <a:spcBef>
                <a:spcPct val="50000"/>
              </a:spcBef>
            </a:pPr>
            <a:r>
              <a:rPr lang="en-US" sz="2300" b="1">
                <a:solidFill>
                  <a:srgbClr val="FF3300"/>
                </a:solidFill>
              </a:rPr>
              <a:t>Em có nhận xét gì về cách cư xử của các bạn nhỏ trong các tình huống dưới đây đối với ông bà, cha mẹ ?</a:t>
            </a:r>
            <a:endParaRPr lang="en-US" sz="2300"/>
          </a:p>
        </p:txBody>
      </p:sp>
      <p:sp>
        <p:nvSpPr>
          <p:cNvPr id="40970" name="Text Box 10"/>
          <p:cNvSpPr txBox="1">
            <a:spLocks noChangeArrowheads="1"/>
          </p:cNvSpPr>
          <p:nvPr/>
        </p:nvSpPr>
        <p:spPr bwMode="auto">
          <a:xfrm>
            <a:off x="381000" y="2740025"/>
            <a:ext cx="3276600" cy="2898775"/>
          </a:xfrm>
          <a:prstGeom prst="rect">
            <a:avLst/>
          </a:prstGeom>
          <a:noFill/>
          <a:ln w="9525">
            <a:noFill/>
            <a:miter lim="800000"/>
            <a:headEnd/>
            <a:tailEnd/>
          </a:ln>
        </p:spPr>
        <p:txBody>
          <a:bodyPr>
            <a:spAutoFit/>
          </a:bodyPr>
          <a:lstStyle/>
          <a:p>
            <a:pPr>
              <a:spcBef>
                <a:spcPct val="50000"/>
              </a:spcBef>
            </a:pPr>
            <a:r>
              <a:rPr lang="en-US" sz="2300" b="1">
                <a:solidFill>
                  <a:srgbClr val="0000FF"/>
                </a:solidFill>
              </a:rPr>
              <a:t>a) Bao giờ sau bữa ăn, Hương cũng nhanh nhẹn rót nước, lấy tăm cho ông bà, cha mẹ. Những lúc rảnh rỗi, Hương còn nhổ tóc sâu, đọc báo cho ông bà nghe.</a:t>
            </a:r>
            <a:endParaRPr lang="en-US" sz="2300">
              <a:solidFill>
                <a:srgbClr val="0000FF"/>
              </a:solidFill>
            </a:endParaRPr>
          </a:p>
        </p:txBody>
      </p:sp>
      <p:pic>
        <p:nvPicPr>
          <p:cNvPr id="40971" name="Picture 11" descr="Ảnh-0008(1)"/>
          <p:cNvPicPr>
            <a:picLocks noChangeAspect="1" noChangeArrowheads="1"/>
          </p:cNvPicPr>
          <p:nvPr/>
        </p:nvPicPr>
        <p:blipFill>
          <a:blip r:embed="rId2"/>
          <a:srcRect/>
          <a:stretch>
            <a:fillRect/>
          </a:stretch>
        </p:blipFill>
        <p:spPr bwMode="auto">
          <a:xfrm>
            <a:off x="4495800" y="2514600"/>
            <a:ext cx="4419600" cy="3962400"/>
          </a:xfrm>
          <a:prstGeom prst="rect">
            <a:avLst/>
          </a:prstGeom>
          <a:noFill/>
          <a:ln w="9525">
            <a:noFill/>
            <a:miter lim="800000"/>
            <a:headEnd/>
            <a:tailEnd/>
          </a:ln>
        </p:spPr>
      </p:pic>
      <p:pic>
        <p:nvPicPr>
          <p:cNvPr id="40973" name="Picture 13" descr="Ảnh-0009(1)"/>
          <p:cNvPicPr>
            <a:picLocks noChangeAspect="1" noChangeArrowheads="1"/>
          </p:cNvPicPr>
          <p:nvPr/>
        </p:nvPicPr>
        <p:blipFill>
          <a:blip r:embed="rId3"/>
          <a:srcRect/>
          <a:stretch>
            <a:fillRect/>
          </a:stretch>
        </p:blipFill>
        <p:spPr bwMode="auto">
          <a:xfrm>
            <a:off x="4419600" y="2514600"/>
            <a:ext cx="4495800" cy="3962400"/>
          </a:xfrm>
          <a:prstGeom prst="rect">
            <a:avLst/>
          </a:prstGeom>
          <a:noFill/>
          <a:ln w="9525">
            <a:noFill/>
            <a:miter lim="800000"/>
            <a:headEnd/>
            <a:tailEnd/>
          </a:ln>
        </p:spPr>
      </p:pic>
      <p:sp>
        <p:nvSpPr>
          <p:cNvPr id="40976" name="Text Box 16"/>
          <p:cNvSpPr txBox="1">
            <a:spLocks noChangeArrowheads="1"/>
          </p:cNvSpPr>
          <p:nvPr/>
        </p:nvSpPr>
        <p:spPr bwMode="auto">
          <a:xfrm>
            <a:off x="381000" y="2895600"/>
            <a:ext cx="3505200" cy="2759075"/>
          </a:xfrm>
          <a:prstGeom prst="rect">
            <a:avLst/>
          </a:prstGeom>
          <a:noFill/>
          <a:ln w="9525">
            <a:noFill/>
            <a:miter lim="800000"/>
            <a:headEnd/>
            <a:tailEnd/>
          </a:ln>
        </p:spPr>
        <p:txBody>
          <a:bodyPr>
            <a:spAutoFit/>
          </a:bodyPr>
          <a:lstStyle/>
          <a:p>
            <a:pPr>
              <a:spcBef>
                <a:spcPct val="50000"/>
              </a:spcBef>
            </a:pPr>
            <a:r>
              <a:rPr lang="en-US" sz="2500" b="1">
                <a:solidFill>
                  <a:srgbClr val="0000FF"/>
                </a:solidFill>
              </a:rPr>
              <a:t>b) Sâm đang chơi với các bạn ở đầu ngõ thì thấy bà ngoại ở quê ra chơi. Sâm vội chạy đến lục túi bà tìm quà rồi quay lại chơi tiếp với các bạn.</a:t>
            </a:r>
            <a:endParaRPr lang="en-US" sz="2500">
              <a:solidFill>
                <a:srgbClr val="0000FF"/>
              </a:solidFill>
            </a:endParaRPr>
          </a:p>
        </p:txBody>
      </p:sp>
      <p:pic>
        <p:nvPicPr>
          <p:cNvPr id="40978" name="Picture 18" descr="Ảnh-0010(1)"/>
          <p:cNvPicPr>
            <a:picLocks noChangeAspect="1" noChangeArrowheads="1"/>
          </p:cNvPicPr>
          <p:nvPr/>
        </p:nvPicPr>
        <p:blipFill>
          <a:blip r:embed="rId4"/>
          <a:srcRect/>
          <a:stretch>
            <a:fillRect/>
          </a:stretch>
        </p:blipFill>
        <p:spPr bwMode="auto">
          <a:xfrm>
            <a:off x="4419600" y="2438400"/>
            <a:ext cx="4495800" cy="4114800"/>
          </a:xfrm>
          <a:prstGeom prst="rect">
            <a:avLst/>
          </a:prstGeom>
          <a:noFill/>
          <a:ln w="9525">
            <a:noFill/>
            <a:miter lim="800000"/>
            <a:headEnd/>
            <a:tailEnd/>
          </a:ln>
        </p:spPr>
      </p:pic>
      <p:sp>
        <p:nvSpPr>
          <p:cNvPr id="40979" name="Text Box 19"/>
          <p:cNvSpPr txBox="1">
            <a:spLocks noChangeArrowheads="1"/>
          </p:cNvSpPr>
          <p:nvPr/>
        </p:nvSpPr>
        <p:spPr bwMode="auto">
          <a:xfrm>
            <a:off x="304800" y="2743200"/>
            <a:ext cx="3429000" cy="3554413"/>
          </a:xfrm>
          <a:prstGeom prst="rect">
            <a:avLst/>
          </a:prstGeom>
          <a:noFill/>
          <a:ln w="9525">
            <a:noFill/>
            <a:miter lim="800000"/>
            <a:headEnd/>
            <a:tailEnd/>
          </a:ln>
        </p:spPr>
        <p:txBody>
          <a:bodyPr>
            <a:spAutoFit/>
          </a:bodyPr>
          <a:lstStyle/>
          <a:p>
            <a:pPr>
              <a:spcBef>
                <a:spcPct val="50000"/>
              </a:spcBef>
            </a:pPr>
            <a:r>
              <a:rPr lang="en-US" sz="2500" b="1">
                <a:solidFill>
                  <a:srgbClr val="0000FF"/>
                </a:solidFill>
              </a:rPr>
              <a:t>c) Mấy hôm  nay, bố Phong bận việc ở cơ quan. Vừa ăn tối xong, bố đã phải ngồi vào bàn làm việc. Thấy vậy, Phong vặn nhỏ tivi và dỗ dành em bé để em khỏi vào quấy bố.</a:t>
            </a:r>
            <a:endParaRPr lang="en-US" sz="25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0966"/>
                                        </p:tgtEl>
                                        <p:attrNameLst>
                                          <p:attrName>style.visibility</p:attrName>
                                        </p:attrNameLst>
                                      </p:cBhvr>
                                      <p:to>
                                        <p:strVal val="visible"/>
                                      </p:to>
                                    </p:set>
                                    <p:anim calcmode="lin" valueType="num">
                                      <p:cBhvr>
                                        <p:cTn id="7" dur="500" fill="hold"/>
                                        <p:tgtEl>
                                          <p:spTgt spid="40966"/>
                                        </p:tgtEl>
                                        <p:attrNameLst>
                                          <p:attrName>ppt_w</p:attrName>
                                        </p:attrNameLst>
                                      </p:cBhvr>
                                      <p:tavLst>
                                        <p:tav tm="0">
                                          <p:val>
                                            <p:fltVal val="0"/>
                                          </p:val>
                                        </p:tav>
                                        <p:tav tm="100000">
                                          <p:val>
                                            <p:strVal val="#ppt_w"/>
                                          </p:val>
                                        </p:tav>
                                      </p:tavLst>
                                    </p:anim>
                                    <p:anim calcmode="lin" valueType="num">
                                      <p:cBhvr>
                                        <p:cTn id="8" dur="500" fill="hold"/>
                                        <p:tgtEl>
                                          <p:spTgt spid="40966"/>
                                        </p:tgtEl>
                                        <p:attrNameLst>
                                          <p:attrName>ppt_h</p:attrName>
                                        </p:attrNameLst>
                                      </p:cBhvr>
                                      <p:tavLst>
                                        <p:tav tm="0">
                                          <p:val>
                                            <p:fltVal val="0"/>
                                          </p:val>
                                        </p:tav>
                                        <p:tav tm="100000">
                                          <p:val>
                                            <p:strVal val="#ppt_h"/>
                                          </p:val>
                                        </p:tav>
                                      </p:tavLst>
                                    </p:anim>
                                    <p:animEffect transition="in" filter="fade">
                                      <p:cBhvr>
                                        <p:cTn id="9" dur="500"/>
                                        <p:tgtEl>
                                          <p:spTgt spid="40966"/>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40965"/>
                                        </p:tgtEl>
                                        <p:attrNameLst>
                                          <p:attrName>style.visibility</p:attrName>
                                        </p:attrNameLst>
                                      </p:cBhvr>
                                      <p:to>
                                        <p:strVal val="visible"/>
                                      </p:to>
                                    </p:set>
                                    <p:anim calcmode="lin" valueType="num">
                                      <p:cBhvr>
                                        <p:cTn id="12" dur="500" fill="hold"/>
                                        <p:tgtEl>
                                          <p:spTgt spid="40965"/>
                                        </p:tgtEl>
                                        <p:attrNameLst>
                                          <p:attrName>ppt_w</p:attrName>
                                        </p:attrNameLst>
                                      </p:cBhvr>
                                      <p:tavLst>
                                        <p:tav tm="0">
                                          <p:val>
                                            <p:fltVal val="0"/>
                                          </p:val>
                                        </p:tav>
                                        <p:tav tm="100000">
                                          <p:val>
                                            <p:strVal val="#ppt_w"/>
                                          </p:val>
                                        </p:tav>
                                      </p:tavLst>
                                    </p:anim>
                                    <p:anim calcmode="lin" valueType="num">
                                      <p:cBhvr>
                                        <p:cTn id="13" dur="500" fill="hold"/>
                                        <p:tgtEl>
                                          <p:spTgt spid="40965"/>
                                        </p:tgtEl>
                                        <p:attrNameLst>
                                          <p:attrName>ppt_h</p:attrName>
                                        </p:attrNameLst>
                                      </p:cBhvr>
                                      <p:tavLst>
                                        <p:tav tm="0">
                                          <p:val>
                                            <p:fltVal val="0"/>
                                          </p:val>
                                        </p:tav>
                                        <p:tav tm="100000">
                                          <p:val>
                                            <p:strVal val="#ppt_h"/>
                                          </p:val>
                                        </p:tav>
                                      </p:tavLst>
                                    </p:anim>
                                    <p:animEffect transition="in" filter="fade">
                                      <p:cBhvr>
                                        <p:cTn id="14" dur="500"/>
                                        <p:tgtEl>
                                          <p:spTgt spid="4096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40969"/>
                                        </p:tgtEl>
                                        <p:attrNameLst>
                                          <p:attrName>style.visibility</p:attrName>
                                        </p:attrNameLst>
                                      </p:cBhvr>
                                      <p:to>
                                        <p:strVal val="visible"/>
                                      </p:to>
                                    </p:set>
                                    <p:anim calcmode="lin" valueType="num">
                                      <p:cBhvr>
                                        <p:cTn id="19" dur="500" fill="hold"/>
                                        <p:tgtEl>
                                          <p:spTgt spid="40969"/>
                                        </p:tgtEl>
                                        <p:attrNameLst>
                                          <p:attrName>ppt_w</p:attrName>
                                        </p:attrNameLst>
                                      </p:cBhvr>
                                      <p:tavLst>
                                        <p:tav tm="0">
                                          <p:val>
                                            <p:fltVal val="0"/>
                                          </p:val>
                                        </p:tav>
                                        <p:tav tm="100000">
                                          <p:val>
                                            <p:strVal val="#ppt_w"/>
                                          </p:val>
                                        </p:tav>
                                      </p:tavLst>
                                    </p:anim>
                                    <p:anim calcmode="lin" valueType="num">
                                      <p:cBhvr>
                                        <p:cTn id="20" dur="500" fill="hold"/>
                                        <p:tgtEl>
                                          <p:spTgt spid="40969"/>
                                        </p:tgtEl>
                                        <p:attrNameLst>
                                          <p:attrName>ppt_h</p:attrName>
                                        </p:attrNameLst>
                                      </p:cBhvr>
                                      <p:tavLst>
                                        <p:tav tm="0">
                                          <p:val>
                                            <p:fltVal val="0"/>
                                          </p:val>
                                        </p:tav>
                                        <p:tav tm="100000">
                                          <p:val>
                                            <p:strVal val="#ppt_h"/>
                                          </p:val>
                                        </p:tav>
                                      </p:tavLst>
                                    </p:anim>
                                    <p:animEffect transition="in" filter="fade">
                                      <p:cBhvr>
                                        <p:cTn id="21" dur="500"/>
                                        <p:tgtEl>
                                          <p:spTgt spid="40969"/>
                                        </p:tgtEl>
                                      </p:cBhvr>
                                    </p:animEffect>
                                  </p:childTnLst>
                                </p:cTn>
                              </p:par>
                              <p:par>
                                <p:cTn id="22" presetID="21" presetClass="entr" presetSubtype="4" fill="hold" nodeType="withEffect">
                                  <p:stCondLst>
                                    <p:cond delay="0"/>
                                  </p:stCondLst>
                                  <p:childTnLst>
                                    <p:set>
                                      <p:cBhvr>
                                        <p:cTn id="23" dur="1" fill="hold">
                                          <p:stCondLst>
                                            <p:cond delay="0"/>
                                          </p:stCondLst>
                                        </p:cTn>
                                        <p:tgtEl>
                                          <p:spTgt spid="40971"/>
                                        </p:tgtEl>
                                        <p:attrNameLst>
                                          <p:attrName>style.visibility</p:attrName>
                                        </p:attrNameLst>
                                      </p:cBhvr>
                                      <p:to>
                                        <p:strVal val="visible"/>
                                      </p:to>
                                    </p:set>
                                    <p:animEffect transition="in" filter="wheel(4)">
                                      <p:cBhvr>
                                        <p:cTn id="24" dur="1000"/>
                                        <p:tgtEl>
                                          <p:spTgt spid="40971"/>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3" presetClass="entr" presetSubtype="0" fill="hold" grpId="0" nodeType="clickEffect">
                                  <p:stCondLst>
                                    <p:cond delay="0"/>
                                  </p:stCondLst>
                                  <p:childTnLst>
                                    <p:set>
                                      <p:cBhvr>
                                        <p:cTn id="28" dur="1" fill="hold">
                                          <p:stCondLst>
                                            <p:cond delay="0"/>
                                          </p:stCondLst>
                                        </p:cTn>
                                        <p:tgtEl>
                                          <p:spTgt spid="40970"/>
                                        </p:tgtEl>
                                        <p:attrNameLst>
                                          <p:attrName>style.visibility</p:attrName>
                                        </p:attrNameLst>
                                      </p:cBhvr>
                                      <p:to>
                                        <p:strVal val="visible"/>
                                      </p:to>
                                    </p:set>
                                    <p:anim calcmode="lin" valueType="num">
                                      <p:cBhvr>
                                        <p:cTn id="29" dur="500" fill="hold"/>
                                        <p:tgtEl>
                                          <p:spTgt spid="40970"/>
                                        </p:tgtEl>
                                        <p:attrNameLst>
                                          <p:attrName>ppt_w</p:attrName>
                                        </p:attrNameLst>
                                      </p:cBhvr>
                                      <p:tavLst>
                                        <p:tav tm="0">
                                          <p:val>
                                            <p:fltVal val="0"/>
                                          </p:val>
                                        </p:tav>
                                        <p:tav tm="100000">
                                          <p:val>
                                            <p:strVal val="#ppt_w"/>
                                          </p:val>
                                        </p:tav>
                                      </p:tavLst>
                                    </p:anim>
                                    <p:anim calcmode="lin" valueType="num">
                                      <p:cBhvr>
                                        <p:cTn id="30" dur="500" fill="hold"/>
                                        <p:tgtEl>
                                          <p:spTgt spid="40970"/>
                                        </p:tgtEl>
                                        <p:attrNameLst>
                                          <p:attrName>ppt_h</p:attrName>
                                        </p:attrNameLst>
                                      </p:cBhvr>
                                      <p:tavLst>
                                        <p:tav tm="0">
                                          <p:val>
                                            <p:fltVal val="0"/>
                                          </p:val>
                                        </p:tav>
                                        <p:tav tm="100000">
                                          <p:val>
                                            <p:strVal val="#ppt_h"/>
                                          </p:val>
                                        </p:tav>
                                      </p:tavLst>
                                    </p:anim>
                                    <p:animEffect transition="in" filter="fade">
                                      <p:cBhvr>
                                        <p:cTn id="31" dur="500"/>
                                        <p:tgtEl>
                                          <p:spTgt spid="40970"/>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4" presetClass="exit" presetSubtype="16" fill="hold" grpId="1" nodeType="clickEffect">
                                  <p:stCondLst>
                                    <p:cond delay="0"/>
                                  </p:stCondLst>
                                  <p:childTnLst>
                                    <p:animEffect transition="out" filter="box(in)">
                                      <p:cBhvr>
                                        <p:cTn id="35" dur="500"/>
                                        <p:tgtEl>
                                          <p:spTgt spid="40970"/>
                                        </p:tgtEl>
                                      </p:cBhvr>
                                    </p:animEffect>
                                    <p:set>
                                      <p:cBhvr>
                                        <p:cTn id="36" dur="1" fill="hold">
                                          <p:stCondLst>
                                            <p:cond delay="499"/>
                                          </p:stCondLst>
                                        </p:cTn>
                                        <p:tgtEl>
                                          <p:spTgt spid="40970"/>
                                        </p:tgtEl>
                                        <p:attrNameLst>
                                          <p:attrName>style.visibility</p:attrName>
                                        </p:attrNameLst>
                                      </p:cBhvr>
                                      <p:to>
                                        <p:strVal val="hidden"/>
                                      </p:to>
                                    </p:set>
                                  </p:childTnLst>
                                </p:cTn>
                              </p:par>
                              <p:par>
                                <p:cTn id="37" presetID="4" presetClass="exit" presetSubtype="16" fill="hold" nodeType="withEffect">
                                  <p:stCondLst>
                                    <p:cond delay="0"/>
                                  </p:stCondLst>
                                  <p:childTnLst>
                                    <p:animEffect transition="out" filter="box(in)">
                                      <p:cBhvr>
                                        <p:cTn id="38" dur="500"/>
                                        <p:tgtEl>
                                          <p:spTgt spid="40971"/>
                                        </p:tgtEl>
                                      </p:cBhvr>
                                    </p:animEffect>
                                    <p:set>
                                      <p:cBhvr>
                                        <p:cTn id="39" dur="1" fill="hold">
                                          <p:stCondLst>
                                            <p:cond delay="499"/>
                                          </p:stCondLst>
                                        </p:cTn>
                                        <p:tgtEl>
                                          <p:spTgt spid="40971"/>
                                        </p:tgtEl>
                                        <p:attrNameLst>
                                          <p:attrName>style.visibility</p:attrName>
                                        </p:attrNameLst>
                                      </p:cBhvr>
                                      <p:to>
                                        <p:strVal val="hidden"/>
                                      </p:to>
                                    </p:set>
                                  </p:childTnLst>
                                </p:cTn>
                              </p:par>
                              <p:par>
                                <p:cTn id="40" presetID="5" presetClass="entr" presetSubtype="10" fill="hold" nodeType="withEffect">
                                  <p:stCondLst>
                                    <p:cond delay="0"/>
                                  </p:stCondLst>
                                  <p:childTnLst>
                                    <p:set>
                                      <p:cBhvr>
                                        <p:cTn id="41" dur="1" fill="hold">
                                          <p:stCondLst>
                                            <p:cond delay="0"/>
                                          </p:stCondLst>
                                        </p:cTn>
                                        <p:tgtEl>
                                          <p:spTgt spid="40973"/>
                                        </p:tgtEl>
                                        <p:attrNameLst>
                                          <p:attrName>style.visibility</p:attrName>
                                        </p:attrNameLst>
                                      </p:cBhvr>
                                      <p:to>
                                        <p:strVal val="visible"/>
                                      </p:to>
                                    </p:set>
                                    <p:animEffect transition="in" filter="checkerboard(across)">
                                      <p:cBhvr>
                                        <p:cTn id="42" dur="500"/>
                                        <p:tgtEl>
                                          <p:spTgt spid="4097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53" presetClass="entr" presetSubtype="0" fill="hold" grpId="0" nodeType="clickEffect">
                                  <p:stCondLst>
                                    <p:cond delay="0"/>
                                  </p:stCondLst>
                                  <p:childTnLst>
                                    <p:set>
                                      <p:cBhvr>
                                        <p:cTn id="46" dur="1" fill="hold">
                                          <p:stCondLst>
                                            <p:cond delay="0"/>
                                          </p:stCondLst>
                                        </p:cTn>
                                        <p:tgtEl>
                                          <p:spTgt spid="40976"/>
                                        </p:tgtEl>
                                        <p:attrNameLst>
                                          <p:attrName>style.visibility</p:attrName>
                                        </p:attrNameLst>
                                      </p:cBhvr>
                                      <p:to>
                                        <p:strVal val="visible"/>
                                      </p:to>
                                    </p:set>
                                    <p:anim calcmode="lin" valueType="num">
                                      <p:cBhvr>
                                        <p:cTn id="47" dur="500" fill="hold"/>
                                        <p:tgtEl>
                                          <p:spTgt spid="40976"/>
                                        </p:tgtEl>
                                        <p:attrNameLst>
                                          <p:attrName>ppt_w</p:attrName>
                                        </p:attrNameLst>
                                      </p:cBhvr>
                                      <p:tavLst>
                                        <p:tav tm="0">
                                          <p:val>
                                            <p:fltVal val="0"/>
                                          </p:val>
                                        </p:tav>
                                        <p:tav tm="100000">
                                          <p:val>
                                            <p:strVal val="#ppt_w"/>
                                          </p:val>
                                        </p:tav>
                                      </p:tavLst>
                                    </p:anim>
                                    <p:anim calcmode="lin" valueType="num">
                                      <p:cBhvr>
                                        <p:cTn id="48" dur="500" fill="hold"/>
                                        <p:tgtEl>
                                          <p:spTgt spid="40976"/>
                                        </p:tgtEl>
                                        <p:attrNameLst>
                                          <p:attrName>ppt_h</p:attrName>
                                        </p:attrNameLst>
                                      </p:cBhvr>
                                      <p:tavLst>
                                        <p:tav tm="0">
                                          <p:val>
                                            <p:fltVal val="0"/>
                                          </p:val>
                                        </p:tav>
                                        <p:tav tm="100000">
                                          <p:val>
                                            <p:strVal val="#ppt_h"/>
                                          </p:val>
                                        </p:tav>
                                      </p:tavLst>
                                    </p:anim>
                                    <p:animEffect transition="in" filter="fade">
                                      <p:cBhvr>
                                        <p:cTn id="49" dur="500"/>
                                        <p:tgtEl>
                                          <p:spTgt spid="40976"/>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4" presetClass="exit" presetSubtype="16" fill="hold" grpId="1" nodeType="clickEffect">
                                  <p:stCondLst>
                                    <p:cond delay="0"/>
                                  </p:stCondLst>
                                  <p:childTnLst>
                                    <p:animEffect transition="out" filter="box(in)">
                                      <p:cBhvr>
                                        <p:cTn id="53" dur="500"/>
                                        <p:tgtEl>
                                          <p:spTgt spid="40976"/>
                                        </p:tgtEl>
                                      </p:cBhvr>
                                    </p:animEffect>
                                    <p:set>
                                      <p:cBhvr>
                                        <p:cTn id="54" dur="1" fill="hold">
                                          <p:stCondLst>
                                            <p:cond delay="499"/>
                                          </p:stCondLst>
                                        </p:cTn>
                                        <p:tgtEl>
                                          <p:spTgt spid="40976"/>
                                        </p:tgtEl>
                                        <p:attrNameLst>
                                          <p:attrName>style.visibility</p:attrName>
                                        </p:attrNameLst>
                                      </p:cBhvr>
                                      <p:to>
                                        <p:strVal val="hidden"/>
                                      </p:to>
                                    </p:set>
                                  </p:childTnLst>
                                </p:cTn>
                              </p:par>
                              <p:par>
                                <p:cTn id="55" presetID="4" presetClass="exit" presetSubtype="16" fill="hold" nodeType="withEffect">
                                  <p:stCondLst>
                                    <p:cond delay="0"/>
                                  </p:stCondLst>
                                  <p:childTnLst>
                                    <p:animEffect transition="out" filter="box(in)">
                                      <p:cBhvr>
                                        <p:cTn id="56" dur="500"/>
                                        <p:tgtEl>
                                          <p:spTgt spid="40973"/>
                                        </p:tgtEl>
                                      </p:cBhvr>
                                    </p:animEffect>
                                    <p:set>
                                      <p:cBhvr>
                                        <p:cTn id="57" dur="1" fill="hold">
                                          <p:stCondLst>
                                            <p:cond delay="499"/>
                                          </p:stCondLst>
                                        </p:cTn>
                                        <p:tgtEl>
                                          <p:spTgt spid="40973"/>
                                        </p:tgtEl>
                                        <p:attrNameLst>
                                          <p:attrName>style.visibility</p:attrName>
                                        </p:attrNameLst>
                                      </p:cBhvr>
                                      <p:to>
                                        <p:strVal val="hidden"/>
                                      </p:to>
                                    </p:set>
                                  </p:childTnLst>
                                </p:cTn>
                              </p:par>
                              <p:par>
                                <p:cTn id="58" presetID="34" presetClass="entr" presetSubtype="0" fill="hold" nodeType="withEffect">
                                  <p:stCondLst>
                                    <p:cond delay="0"/>
                                  </p:stCondLst>
                                  <p:childTnLst>
                                    <p:set>
                                      <p:cBhvr>
                                        <p:cTn id="59" dur="1" fill="hold">
                                          <p:stCondLst>
                                            <p:cond delay="0"/>
                                          </p:stCondLst>
                                        </p:cTn>
                                        <p:tgtEl>
                                          <p:spTgt spid="40978"/>
                                        </p:tgtEl>
                                        <p:attrNameLst>
                                          <p:attrName>style.visibility</p:attrName>
                                        </p:attrNameLst>
                                      </p:cBhvr>
                                      <p:to>
                                        <p:strVal val="visible"/>
                                      </p:to>
                                    </p:set>
                                    <p:anim from="(-#ppt_w/2)" to="(#ppt_x)" calcmode="lin" valueType="num">
                                      <p:cBhvr>
                                        <p:cTn id="60" dur="600" fill="hold">
                                          <p:stCondLst>
                                            <p:cond delay="0"/>
                                          </p:stCondLst>
                                        </p:cTn>
                                        <p:tgtEl>
                                          <p:spTgt spid="40978"/>
                                        </p:tgtEl>
                                        <p:attrNameLst>
                                          <p:attrName>ppt_x</p:attrName>
                                        </p:attrNameLst>
                                      </p:cBhvr>
                                    </p:anim>
                                    <p:anim from="0" to="-1.0" calcmode="lin" valueType="num">
                                      <p:cBhvr>
                                        <p:cTn id="61" dur="200" decel="50000" autoRev="1" fill="hold">
                                          <p:stCondLst>
                                            <p:cond delay="600"/>
                                          </p:stCondLst>
                                        </p:cTn>
                                        <p:tgtEl>
                                          <p:spTgt spid="40978"/>
                                        </p:tgtEl>
                                        <p:attrNameLst>
                                          <p:attrName>xshear</p:attrName>
                                        </p:attrNameLst>
                                      </p:cBhvr>
                                    </p:anim>
                                    <p:animScale>
                                      <p:cBhvr>
                                        <p:cTn id="62" dur="200" decel="100000" autoRev="1" fill="hold">
                                          <p:stCondLst>
                                            <p:cond delay="600"/>
                                          </p:stCondLst>
                                        </p:cTn>
                                        <p:tgtEl>
                                          <p:spTgt spid="40978"/>
                                        </p:tgtEl>
                                      </p:cBhvr>
                                      <p:from x="100000" y="100000"/>
                                      <p:to x="80000" y="100000"/>
                                    </p:animScale>
                                    <p:anim by="(#ppt_h/3+#ppt_w*0.1)" calcmode="lin" valueType="num">
                                      <p:cBhvr additive="sum">
                                        <p:cTn id="63" dur="200" decel="100000" autoRev="1" fill="hold">
                                          <p:stCondLst>
                                            <p:cond delay="600"/>
                                          </p:stCondLst>
                                        </p:cTn>
                                        <p:tgtEl>
                                          <p:spTgt spid="40978"/>
                                        </p:tgtEl>
                                        <p:attrNameLst>
                                          <p:attrName>ppt_x</p:attrName>
                                        </p:attrNameLst>
                                      </p:cBhvr>
                                    </p:anim>
                                  </p:childTnLst>
                                </p:cTn>
                              </p:par>
                            </p:childTnLst>
                          </p:cTn>
                        </p:par>
                      </p:childTnLst>
                    </p:cTn>
                  </p:par>
                  <p:par>
                    <p:cTn id="64" fill="hold" nodeType="clickPar">
                      <p:stCondLst>
                        <p:cond delay="indefinite"/>
                      </p:stCondLst>
                      <p:childTnLst>
                        <p:par>
                          <p:cTn id="65" fill="hold" nodeType="withGroup">
                            <p:stCondLst>
                              <p:cond delay="0"/>
                            </p:stCondLst>
                            <p:childTnLst>
                              <p:par>
                                <p:cTn id="66" presetID="53" presetClass="entr" presetSubtype="0" fill="hold" grpId="0" nodeType="clickEffect">
                                  <p:stCondLst>
                                    <p:cond delay="0"/>
                                  </p:stCondLst>
                                  <p:childTnLst>
                                    <p:set>
                                      <p:cBhvr>
                                        <p:cTn id="67" dur="1" fill="hold">
                                          <p:stCondLst>
                                            <p:cond delay="0"/>
                                          </p:stCondLst>
                                        </p:cTn>
                                        <p:tgtEl>
                                          <p:spTgt spid="40979"/>
                                        </p:tgtEl>
                                        <p:attrNameLst>
                                          <p:attrName>style.visibility</p:attrName>
                                        </p:attrNameLst>
                                      </p:cBhvr>
                                      <p:to>
                                        <p:strVal val="visible"/>
                                      </p:to>
                                    </p:set>
                                    <p:anim calcmode="lin" valueType="num">
                                      <p:cBhvr>
                                        <p:cTn id="68" dur="500" fill="hold"/>
                                        <p:tgtEl>
                                          <p:spTgt spid="40979"/>
                                        </p:tgtEl>
                                        <p:attrNameLst>
                                          <p:attrName>ppt_w</p:attrName>
                                        </p:attrNameLst>
                                      </p:cBhvr>
                                      <p:tavLst>
                                        <p:tav tm="0">
                                          <p:val>
                                            <p:fltVal val="0"/>
                                          </p:val>
                                        </p:tav>
                                        <p:tav tm="100000">
                                          <p:val>
                                            <p:strVal val="#ppt_w"/>
                                          </p:val>
                                        </p:tav>
                                      </p:tavLst>
                                    </p:anim>
                                    <p:anim calcmode="lin" valueType="num">
                                      <p:cBhvr>
                                        <p:cTn id="69" dur="500" fill="hold"/>
                                        <p:tgtEl>
                                          <p:spTgt spid="40979"/>
                                        </p:tgtEl>
                                        <p:attrNameLst>
                                          <p:attrName>ppt_h</p:attrName>
                                        </p:attrNameLst>
                                      </p:cBhvr>
                                      <p:tavLst>
                                        <p:tav tm="0">
                                          <p:val>
                                            <p:fltVal val="0"/>
                                          </p:val>
                                        </p:tav>
                                        <p:tav tm="100000">
                                          <p:val>
                                            <p:strVal val="#ppt_h"/>
                                          </p:val>
                                        </p:tav>
                                      </p:tavLst>
                                    </p:anim>
                                    <p:animEffect transition="in" filter="fade">
                                      <p:cBhvr>
                                        <p:cTn id="70" dur="500"/>
                                        <p:tgtEl>
                                          <p:spTgt spid="409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5" grpId="0" animBg="1"/>
      <p:bldP spid="40966" grpId="0"/>
      <p:bldP spid="40969" grpId="0"/>
      <p:bldP spid="40970" grpId="0"/>
      <p:bldP spid="40970" grpId="1"/>
      <p:bldP spid="40976" grpId="0"/>
      <p:bldP spid="40976" grpId="1"/>
      <p:bldP spid="4097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0" y="0"/>
            <a:ext cx="9144000" cy="6858000"/>
          </a:xfrm>
          <a:prstGeom prst="rect">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a:extLst>
            <a:ext uri="{AF507438-7753-43E0-B8FC-AC1667EBCBE1}"/>
          </a:extLst>
        </p:spPr>
        <p:txBody>
          <a:bodyPr wrap="none" anchor="ctr"/>
          <a:lstStyle/>
          <a:p>
            <a:pPr algn="ctr">
              <a:defRPr/>
            </a:pPr>
            <a:endParaRPr lang="en-US" sz="2800">
              <a:solidFill>
                <a:srgbClr val="0000FF"/>
              </a:solidFill>
              <a:latin typeface="Arial"/>
            </a:endParaRPr>
          </a:p>
        </p:txBody>
      </p:sp>
      <p:sp>
        <p:nvSpPr>
          <p:cNvPr id="9219" name="Text Box 3"/>
          <p:cNvSpPr txBox="1">
            <a:spLocks noChangeArrowheads="1"/>
          </p:cNvSpPr>
          <p:nvPr/>
        </p:nvSpPr>
        <p:spPr bwMode="auto">
          <a:xfrm>
            <a:off x="0" y="0"/>
            <a:ext cx="8534400" cy="523875"/>
          </a:xfrm>
          <a:prstGeom prst="rect">
            <a:avLst/>
          </a:prstGeom>
          <a:noFill/>
          <a:ln w="9525">
            <a:noFill/>
            <a:miter lim="800000"/>
            <a:headEnd/>
            <a:tailEnd/>
          </a:ln>
        </p:spPr>
        <p:txBody>
          <a:bodyPr>
            <a:spAutoFit/>
          </a:bodyPr>
          <a:lstStyle/>
          <a:p>
            <a:pPr>
              <a:spcBef>
                <a:spcPct val="50000"/>
              </a:spcBef>
            </a:pPr>
            <a:r>
              <a:rPr lang="en-US" sz="2800" b="1" u="sng"/>
              <a:t>Đạo đức: </a:t>
            </a:r>
            <a:endParaRPr lang="en-US" sz="3200" b="1"/>
          </a:p>
        </p:txBody>
      </p:sp>
      <p:sp>
        <p:nvSpPr>
          <p:cNvPr id="9220" name="Text Box 4"/>
          <p:cNvSpPr txBox="1">
            <a:spLocks noChangeArrowheads="1"/>
          </p:cNvSpPr>
          <p:nvPr/>
        </p:nvSpPr>
        <p:spPr bwMode="auto">
          <a:xfrm>
            <a:off x="1600200" y="654050"/>
            <a:ext cx="7543800" cy="954088"/>
          </a:xfrm>
          <a:prstGeom prst="rect">
            <a:avLst/>
          </a:prstGeom>
          <a:noFill/>
          <a:ln w="9525">
            <a:noFill/>
            <a:miter lim="800000"/>
            <a:headEnd/>
            <a:tailEnd/>
          </a:ln>
        </p:spPr>
        <p:txBody>
          <a:bodyPr>
            <a:spAutoFit/>
          </a:bodyPr>
          <a:lstStyle/>
          <a:p>
            <a:pPr algn="ctr">
              <a:spcBef>
                <a:spcPct val="50000"/>
              </a:spcBef>
            </a:pPr>
            <a:r>
              <a:rPr lang="en-US" sz="2800" b="1">
                <a:solidFill>
                  <a:srgbClr val="FF3300"/>
                </a:solidFill>
              </a:rPr>
              <a:t>Quan tâm, chăm sóc ông bà, cha mẹ, anh chị em</a:t>
            </a:r>
          </a:p>
        </p:txBody>
      </p:sp>
      <p:sp>
        <p:nvSpPr>
          <p:cNvPr id="9221" name="AutoShape 6"/>
          <p:cNvSpPr>
            <a:spLocks noChangeArrowheads="1"/>
          </p:cNvSpPr>
          <p:nvPr/>
        </p:nvSpPr>
        <p:spPr bwMode="auto">
          <a:xfrm>
            <a:off x="0" y="1066800"/>
            <a:ext cx="2057400" cy="1371600"/>
          </a:xfrm>
          <a:prstGeom prst="irregularSeal1">
            <a:avLst/>
          </a:prstGeom>
          <a:solidFill>
            <a:schemeClr val="accent1"/>
          </a:solidFill>
          <a:ln w="9525">
            <a:solidFill>
              <a:schemeClr val="tx1"/>
            </a:solidFill>
            <a:miter lim="800000"/>
            <a:headEnd/>
            <a:tailEnd/>
          </a:ln>
        </p:spPr>
        <p:txBody>
          <a:bodyPr wrap="none" anchor="ctr"/>
          <a:lstStyle/>
          <a:p>
            <a:endParaRPr lang="en-US"/>
          </a:p>
        </p:txBody>
      </p:sp>
      <p:sp>
        <p:nvSpPr>
          <p:cNvPr id="9222" name="Text Box 7"/>
          <p:cNvSpPr txBox="1">
            <a:spLocks noChangeArrowheads="1"/>
          </p:cNvSpPr>
          <p:nvPr/>
        </p:nvSpPr>
        <p:spPr bwMode="auto">
          <a:xfrm>
            <a:off x="457200" y="1462088"/>
            <a:ext cx="1219200" cy="366712"/>
          </a:xfrm>
          <a:prstGeom prst="rect">
            <a:avLst/>
          </a:prstGeom>
          <a:noFill/>
          <a:ln w="9525">
            <a:noFill/>
            <a:miter lim="800000"/>
            <a:headEnd/>
            <a:tailEnd/>
          </a:ln>
        </p:spPr>
        <p:txBody>
          <a:bodyPr>
            <a:spAutoFit/>
          </a:bodyPr>
          <a:lstStyle/>
          <a:p>
            <a:pPr algn="ctr"/>
            <a:r>
              <a:rPr lang="en-US" b="1">
                <a:solidFill>
                  <a:srgbClr val="FF3300"/>
                </a:solidFill>
              </a:rPr>
              <a:t>Bài tập 3</a:t>
            </a:r>
            <a:endParaRPr lang="en-US"/>
          </a:p>
        </p:txBody>
      </p:sp>
      <p:sp>
        <p:nvSpPr>
          <p:cNvPr id="9223" name="Text Box 8"/>
          <p:cNvSpPr txBox="1">
            <a:spLocks noChangeArrowheads="1"/>
          </p:cNvSpPr>
          <p:nvPr/>
        </p:nvSpPr>
        <p:spPr bwMode="auto">
          <a:xfrm>
            <a:off x="2057400" y="1492250"/>
            <a:ext cx="7086600" cy="1154113"/>
          </a:xfrm>
          <a:prstGeom prst="rect">
            <a:avLst/>
          </a:prstGeom>
          <a:noFill/>
          <a:ln w="9525">
            <a:noFill/>
            <a:miter lim="800000"/>
            <a:headEnd/>
            <a:tailEnd/>
          </a:ln>
        </p:spPr>
        <p:txBody>
          <a:bodyPr>
            <a:spAutoFit/>
          </a:bodyPr>
          <a:lstStyle/>
          <a:p>
            <a:pPr>
              <a:spcBef>
                <a:spcPct val="50000"/>
              </a:spcBef>
            </a:pPr>
            <a:r>
              <a:rPr lang="en-US" sz="2300" b="1">
                <a:solidFill>
                  <a:srgbClr val="FF3300"/>
                </a:solidFill>
              </a:rPr>
              <a:t>Em có nhận xét gì về cách cư xử của các bạn nhỏ trong các tình huống dưới đây đối với ông bà, cha mẹ ?</a:t>
            </a:r>
            <a:endParaRPr lang="en-US" sz="2300"/>
          </a:p>
        </p:txBody>
      </p:sp>
      <p:pic>
        <p:nvPicPr>
          <p:cNvPr id="41993" name="Picture 9" descr="Ảnh-0016"/>
          <p:cNvPicPr>
            <a:picLocks noChangeAspect="1" noChangeArrowheads="1"/>
          </p:cNvPicPr>
          <p:nvPr/>
        </p:nvPicPr>
        <p:blipFill>
          <a:blip r:embed="rId2"/>
          <a:srcRect/>
          <a:stretch>
            <a:fillRect/>
          </a:stretch>
        </p:blipFill>
        <p:spPr bwMode="auto">
          <a:xfrm>
            <a:off x="4038600" y="2438400"/>
            <a:ext cx="4800600" cy="4114800"/>
          </a:xfrm>
          <a:prstGeom prst="rect">
            <a:avLst/>
          </a:prstGeom>
          <a:noFill/>
          <a:ln w="9525">
            <a:noFill/>
            <a:miter lim="800000"/>
            <a:headEnd/>
            <a:tailEnd/>
          </a:ln>
        </p:spPr>
      </p:pic>
      <p:sp>
        <p:nvSpPr>
          <p:cNvPr id="41994" name="Text Box 10"/>
          <p:cNvSpPr txBox="1">
            <a:spLocks noChangeArrowheads="1"/>
          </p:cNvSpPr>
          <p:nvPr/>
        </p:nvSpPr>
        <p:spPr bwMode="auto">
          <a:xfrm>
            <a:off x="533400" y="2743200"/>
            <a:ext cx="2667000" cy="3554413"/>
          </a:xfrm>
          <a:prstGeom prst="rect">
            <a:avLst/>
          </a:prstGeom>
          <a:noFill/>
          <a:ln w="9525">
            <a:noFill/>
            <a:miter lim="800000"/>
            <a:headEnd/>
            <a:tailEnd/>
          </a:ln>
        </p:spPr>
        <p:txBody>
          <a:bodyPr>
            <a:spAutoFit/>
          </a:bodyPr>
          <a:lstStyle/>
          <a:p>
            <a:pPr>
              <a:spcBef>
                <a:spcPct val="50000"/>
              </a:spcBef>
            </a:pPr>
            <a:r>
              <a:rPr lang="en-US" sz="2500" b="1">
                <a:solidFill>
                  <a:srgbClr val="0000FF"/>
                </a:solidFill>
              </a:rPr>
              <a:t>d) Hôm nay bố mẹ đi làm vắng, chỉ có Linh ở nhà trông em. Linh mải chơi nhảy dây với bạn, để em bé ngã sưng cả trán. </a:t>
            </a:r>
            <a:endParaRPr lang="en-US" sz="2500">
              <a:solidFill>
                <a:srgbClr val="0000FF"/>
              </a:solidFill>
            </a:endParaRPr>
          </a:p>
        </p:txBody>
      </p:sp>
      <p:pic>
        <p:nvPicPr>
          <p:cNvPr id="41995" name="Picture 11" descr="Ảnh-0012(1)"/>
          <p:cNvPicPr>
            <a:picLocks noChangeAspect="1" noChangeArrowheads="1"/>
          </p:cNvPicPr>
          <p:nvPr/>
        </p:nvPicPr>
        <p:blipFill>
          <a:blip r:embed="rId3"/>
          <a:srcRect/>
          <a:stretch>
            <a:fillRect/>
          </a:stretch>
        </p:blipFill>
        <p:spPr bwMode="auto">
          <a:xfrm>
            <a:off x="4038600" y="2438400"/>
            <a:ext cx="4800600" cy="4191000"/>
          </a:xfrm>
          <a:prstGeom prst="rect">
            <a:avLst/>
          </a:prstGeom>
          <a:noFill/>
          <a:ln w="9525">
            <a:noFill/>
            <a:miter lim="800000"/>
            <a:headEnd/>
            <a:tailEnd/>
          </a:ln>
        </p:spPr>
      </p:pic>
      <p:sp>
        <p:nvSpPr>
          <p:cNvPr id="41996" name="Text Box 12"/>
          <p:cNvSpPr txBox="1">
            <a:spLocks noChangeArrowheads="1"/>
          </p:cNvSpPr>
          <p:nvPr/>
        </p:nvSpPr>
        <p:spPr bwMode="auto">
          <a:xfrm>
            <a:off x="533400" y="2895600"/>
            <a:ext cx="2743200" cy="3940175"/>
          </a:xfrm>
          <a:prstGeom prst="rect">
            <a:avLst/>
          </a:prstGeom>
          <a:noFill/>
          <a:ln w="9525">
            <a:noFill/>
            <a:miter lim="800000"/>
            <a:headEnd/>
            <a:tailEnd/>
          </a:ln>
        </p:spPr>
        <p:txBody>
          <a:bodyPr>
            <a:spAutoFit/>
          </a:bodyPr>
          <a:lstStyle/>
          <a:p>
            <a:pPr>
              <a:spcBef>
                <a:spcPct val="50000"/>
              </a:spcBef>
            </a:pPr>
            <a:r>
              <a:rPr lang="en-US" sz="2500" b="1">
                <a:solidFill>
                  <a:srgbClr val="0000FF"/>
                </a:solidFill>
              </a:rPr>
              <a:t>đ) Thấy mẹ bị ốm, Hồng không đi chơi. Em quanh quẩn bên mẹ: lúc rót nước, lúc lấy thuốc, lúc lại thay khăn chườm trán cho mẹ,... </a:t>
            </a:r>
            <a:endParaRPr lang="en-US" sz="25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nodeType="withEffect">
                                  <p:stCondLst>
                                    <p:cond delay="0"/>
                                  </p:stCondLst>
                                  <p:childTnLst>
                                    <p:set>
                                      <p:cBhvr>
                                        <p:cTn id="6" dur="1" fill="hold">
                                          <p:stCondLst>
                                            <p:cond delay="0"/>
                                          </p:stCondLst>
                                        </p:cTn>
                                        <p:tgtEl>
                                          <p:spTgt spid="41993"/>
                                        </p:tgtEl>
                                        <p:attrNameLst>
                                          <p:attrName>style.visibility</p:attrName>
                                        </p:attrNameLst>
                                      </p:cBhvr>
                                      <p:to>
                                        <p:strVal val="visible"/>
                                      </p:to>
                                    </p:set>
                                    <p:animEffect transition="in" filter="strips(downLeft)">
                                      <p:cBhvr>
                                        <p:cTn id="7" dur="500"/>
                                        <p:tgtEl>
                                          <p:spTgt spid="4199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41994"/>
                                        </p:tgtEl>
                                        <p:attrNameLst>
                                          <p:attrName>style.visibility</p:attrName>
                                        </p:attrNameLst>
                                      </p:cBhvr>
                                      <p:to>
                                        <p:strVal val="visible"/>
                                      </p:to>
                                    </p:set>
                                    <p:anim calcmode="lin" valueType="num">
                                      <p:cBhvr>
                                        <p:cTn id="12" dur="500" fill="hold"/>
                                        <p:tgtEl>
                                          <p:spTgt spid="41994"/>
                                        </p:tgtEl>
                                        <p:attrNameLst>
                                          <p:attrName>ppt_w</p:attrName>
                                        </p:attrNameLst>
                                      </p:cBhvr>
                                      <p:tavLst>
                                        <p:tav tm="0">
                                          <p:val>
                                            <p:fltVal val="0"/>
                                          </p:val>
                                        </p:tav>
                                        <p:tav tm="100000">
                                          <p:val>
                                            <p:strVal val="#ppt_w"/>
                                          </p:val>
                                        </p:tav>
                                      </p:tavLst>
                                    </p:anim>
                                    <p:anim calcmode="lin" valueType="num">
                                      <p:cBhvr>
                                        <p:cTn id="13" dur="500" fill="hold"/>
                                        <p:tgtEl>
                                          <p:spTgt spid="41994"/>
                                        </p:tgtEl>
                                        <p:attrNameLst>
                                          <p:attrName>ppt_h</p:attrName>
                                        </p:attrNameLst>
                                      </p:cBhvr>
                                      <p:tavLst>
                                        <p:tav tm="0">
                                          <p:val>
                                            <p:fltVal val="0"/>
                                          </p:val>
                                        </p:tav>
                                        <p:tav tm="100000">
                                          <p:val>
                                            <p:strVal val="#ppt_h"/>
                                          </p:val>
                                        </p:tav>
                                      </p:tavLst>
                                    </p:anim>
                                    <p:animEffect transition="in" filter="fade">
                                      <p:cBhvr>
                                        <p:cTn id="14" dur="500"/>
                                        <p:tgtEl>
                                          <p:spTgt spid="4199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xit" presetSubtype="16" fill="hold" grpId="1" nodeType="clickEffect">
                                  <p:stCondLst>
                                    <p:cond delay="0"/>
                                  </p:stCondLst>
                                  <p:childTnLst>
                                    <p:animEffect transition="out" filter="box(in)">
                                      <p:cBhvr>
                                        <p:cTn id="18" dur="500"/>
                                        <p:tgtEl>
                                          <p:spTgt spid="41994"/>
                                        </p:tgtEl>
                                      </p:cBhvr>
                                    </p:animEffect>
                                    <p:set>
                                      <p:cBhvr>
                                        <p:cTn id="19" dur="1" fill="hold">
                                          <p:stCondLst>
                                            <p:cond delay="499"/>
                                          </p:stCondLst>
                                        </p:cTn>
                                        <p:tgtEl>
                                          <p:spTgt spid="41994"/>
                                        </p:tgtEl>
                                        <p:attrNameLst>
                                          <p:attrName>style.visibility</p:attrName>
                                        </p:attrNameLst>
                                      </p:cBhvr>
                                      <p:to>
                                        <p:strVal val="hidden"/>
                                      </p:to>
                                    </p:set>
                                  </p:childTnLst>
                                </p:cTn>
                              </p:par>
                              <p:par>
                                <p:cTn id="20" presetID="4" presetClass="exit" presetSubtype="16" fill="hold" nodeType="withEffect">
                                  <p:stCondLst>
                                    <p:cond delay="0"/>
                                  </p:stCondLst>
                                  <p:childTnLst>
                                    <p:animEffect transition="out" filter="box(in)">
                                      <p:cBhvr>
                                        <p:cTn id="21" dur="500"/>
                                        <p:tgtEl>
                                          <p:spTgt spid="41993"/>
                                        </p:tgtEl>
                                      </p:cBhvr>
                                    </p:animEffect>
                                    <p:set>
                                      <p:cBhvr>
                                        <p:cTn id="22" dur="1" fill="hold">
                                          <p:stCondLst>
                                            <p:cond delay="499"/>
                                          </p:stCondLst>
                                        </p:cTn>
                                        <p:tgtEl>
                                          <p:spTgt spid="41993"/>
                                        </p:tgtEl>
                                        <p:attrNameLst>
                                          <p:attrName>style.visibility</p:attrName>
                                        </p:attrNameLst>
                                      </p:cBhvr>
                                      <p:to>
                                        <p:strVal val="hidden"/>
                                      </p:to>
                                    </p:set>
                                  </p:childTnLst>
                                </p:cTn>
                              </p:par>
                              <p:par>
                                <p:cTn id="23" presetID="18" presetClass="entr" presetSubtype="12" fill="hold" nodeType="withEffect">
                                  <p:stCondLst>
                                    <p:cond delay="0"/>
                                  </p:stCondLst>
                                  <p:childTnLst>
                                    <p:set>
                                      <p:cBhvr>
                                        <p:cTn id="24" dur="1" fill="hold">
                                          <p:stCondLst>
                                            <p:cond delay="0"/>
                                          </p:stCondLst>
                                        </p:cTn>
                                        <p:tgtEl>
                                          <p:spTgt spid="41995"/>
                                        </p:tgtEl>
                                        <p:attrNameLst>
                                          <p:attrName>style.visibility</p:attrName>
                                        </p:attrNameLst>
                                      </p:cBhvr>
                                      <p:to>
                                        <p:strVal val="visible"/>
                                      </p:to>
                                    </p:set>
                                    <p:animEffect transition="in" filter="strips(downLeft)">
                                      <p:cBhvr>
                                        <p:cTn id="25" dur="500"/>
                                        <p:tgtEl>
                                          <p:spTgt spid="41995"/>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53" presetClass="entr" presetSubtype="0" fill="hold" grpId="0" nodeType="clickEffect">
                                  <p:stCondLst>
                                    <p:cond delay="0"/>
                                  </p:stCondLst>
                                  <p:childTnLst>
                                    <p:set>
                                      <p:cBhvr>
                                        <p:cTn id="29" dur="1" fill="hold">
                                          <p:stCondLst>
                                            <p:cond delay="0"/>
                                          </p:stCondLst>
                                        </p:cTn>
                                        <p:tgtEl>
                                          <p:spTgt spid="41996"/>
                                        </p:tgtEl>
                                        <p:attrNameLst>
                                          <p:attrName>style.visibility</p:attrName>
                                        </p:attrNameLst>
                                      </p:cBhvr>
                                      <p:to>
                                        <p:strVal val="visible"/>
                                      </p:to>
                                    </p:set>
                                    <p:anim calcmode="lin" valueType="num">
                                      <p:cBhvr>
                                        <p:cTn id="30" dur="500" fill="hold"/>
                                        <p:tgtEl>
                                          <p:spTgt spid="41996"/>
                                        </p:tgtEl>
                                        <p:attrNameLst>
                                          <p:attrName>ppt_w</p:attrName>
                                        </p:attrNameLst>
                                      </p:cBhvr>
                                      <p:tavLst>
                                        <p:tav tm="0">
                                          <p:val>
                                            <p:fltVal val="0"/>
                                          </p:val>
                                        </p:tav>
                                        <p:tav tm="100000">
                                          <p:val>
                                            <p:strVal val="#ppt_w"/>
                                          </p:val>
                                        </p:tav>
                                      </p:tavLst>
                                    </p:anim>
                                    <p:anim calcmode="lin" valueType="num">
                                      <p:cBhvr>
                                        <p:cTn id="31" dur="500" fill="hold"/>
                                        <p:tgtEl>
                                          <p:spTgt spid="41996"/>
                                        </p:tgtEl>
                                        <p:attrNameLst>
                                          <p:attrName>ppt_h</p:attrName>
                                        </p:attrNameLst>
                                      </p:cBhvr>
                                      <p:tavLst>
                                        <p:tav tm="0">
                                          <p:val>
                                            <p:fltVal val="0"/>
                                          </p:val>
                                        </p:tav>
                                        <p:tav tm="100000">
                                          <p:val>
                                            <p:strVal val="#ppt_h"/>
                                          </p:val>
                                        </p:tav>
                                      </p:tavLst>
                                    </p:anim>
                                    <p:animEffect transition="in" filter="fade">
                                      <p:cBhvr>
                                        <p:cTn id="32" dur="500"/>
                                        <p:tgtEl>
                                          <p:spTgt spid="419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4" grpId="0"/>
      <p:bldP spid="41994" grpId="1"/>
      <p:bldP spid="4199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0" y="0"/>
            <a:ext cx="9144000" cy="6858000"/>
          </a:xfrm>
          <a:prstGeom prst="rect">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a:extLst>
            <a:ext uri="{AF507438-7753-43E0-B8FC-AC1667EBCBE1}"/>
          </a:extLst>
        </p:spPr>
        <p:txBody>
          <a:bodyPr wrap="none" anchor="ctr"/>
          <a:lstStyle/>
          <a:p>
            <a:pPr algn="ctr">
              <a:defRPr/>
            </a:pPr>
            <a:endParaRPr lang="en-US" sz="2800">
              <a:solidFill>
                <a:srgbClr val="0000FF"/>
              </a:solidFill>
              <a:latin typeface="Arial"/>
            </a:endParaRPr>
          </a:p>
        </p:txBody>
      </p:sp>
      <p:sp>
        <p:nvSpPr>
          <p:cNvPr id="10243" name="Text Box 3"/>
          <p:cNvSpPr txBox="1">
            <a:spLocks noChangeArrowheads="1"/>
          </p:cNvSpPr>
          <p:nvPr/>
        </p:nvSpPr>
        <p:spPr bwMode="auto">
          <a:xfrm>
            <a:off x="0" y="0"/>
            <a:ext cx="8534400" cy="523875"/>
          </a:xfrm>
          <a:prstGeom prst="rect">
            <a:avLst/>
          </a:prstGeom>
          <a:noFill/>
          <a:ln w="9525">
            <a:noFill/>
            <a:miter lim="800000"/>
            <a:headEnd/>
            <a:tailEnd/>
          </a:ln>
        </p:spPr>
        <p:txBody>
          <a:bodyPr>
            <a:spAutoFit/>
          </a:bodyPr>
          <a:lstStyle/>
          <a:p>
            <a:pPr>
              <a:spcBef>
                <a:spcPct val="50000"/>
              </a:spcBef>
            </a:pPr>
            <a:r>
              <a:rPr lang="en-US" sz="2800" b="1" u="sng"/>
              <a:t>Đạo đức: </a:t>
            </a:r>
            <a:endParaRPr lang="en-US" sz="3200" b="1"/>
          </a:p>
        </p:txBody>
      </p:sp>
      <p:sp>
        <p:nvSpPr>
          <p:cNvPr id="10244" name="Text Box 4"/>
          <p:cNvSpPr txBox="1">
            <a:spLocks noChangeArrowheads="1"/>
          </p:cNvSpPr>
          <p:nvPr/>
        </p:nvSpPr>
        <p:spPr bwMode="auto">
          <a:xfrm>
            <a:off x="1600200" y="654050"/>
            <a:ext cx="7543800" cy="954088"/>
          </a:xfrm>
          <a:prstGeom prst="rect">
            <a:avLst/>
          </a:prstGeom>
          <a:noFill/>
          <a:ln w="9525">
            <a:noFill/>
            <a:miter lim="800000"/>
            <a:headEnd/>
            <a:tailEnd/>
          </a:ln>
        </p:spPr>
        <p:txBody>
          <a:bodyPr>
            <a:spAutoFit/>
          </a:bodyPr>
          <a:lstStyle/>
          <a:p>
            <a:pPr algn="ctr">
              <a:spcBef>
                <a:spcPct val="50000"/>
              </a:spcBef>
            </a:pPr>
            <a:r>
              <a:rPr lang="en-US" sz="2800" b="1">
                <a:solidFill>
                  <a:srgbClr val="FF3300"/>
                </a:solidFill>
              </a:rPr>
              <a:t>Quan tâm, chăm sóc ông bà, cha mẹ, anh chị em</a:t>
            </a:r>
          </a:p>
        </p:txBody>
      </p:sp>
      <p:sp>
        <p:nvSpPr>
          <p:cNvPr id="10245" name="WordArt 6"/>
          <p:cNvSpPr>
            <a:spLocks noChangeArrowheads="1" noChangeShapeType="1" noTextEdit="1"/>
          </p:cNvSpPr>
          <p:nvPr/>
        </p:nvSpPr>
        <p:spPr bwMode="auto">
          <a:xfrm>
            <a:off x="3048000" y="1524000"/>
            <a:ext cx="2697163" cy="762000"/>
          </a:xfrm>
          <a:prstGeom prst="rect">
            <a:avLst/>
          </a:prstGeom>
        </p:spPr>
        <p:txBody>
          <a:bodyPr wrap="none" fromWordArt="1">
            <a:prstTxWarp prst="textFadeUp">
              <a:avLst>
                <a:gd name="adj" fmla="val 9991"/>
              </a:avLst>
            </a:prstTxWarp>
          </a:bodyPr>
          <a:lstStyle/>
          <a:p>
            <a:pPr algn="ctr"/>
            <a:r>
              <a:rPr lang="en-US" sz="3600" kern="10">
                <a:ln w="12700">
                  <a:solidFill>
                    <a:srgbClr val="FF0066"/>
                  </a:solidFill>
                  <a:round/>
                  <a:headEnd/>
                  <a:tailEnd/>
                </a:ln>
                <a:solidFill>
                  <a:srgbClr val="66FF33"/>
                </a:solidFill>
                <a:effectLst>
                  <a:outerShdw dist="35921" dir="2700000" sy="50000" rotWithShape="0">
                    <a:srgbClr val="875B0D">
                      <a:alpha val="70000"/>
                    </a:srgbClr>
                  </a:outerShdw>
                </a:effectLst>
                <a:latin typeface="Arial"/>
                <a:cs typeface="Arial"/>
              </a:rPr>
              <a:t>Củng cố:</a:t>
            </a:r>
          </a:p>
        </p:txBody>
      </p:sp>
      <p:sp>
        <p:nvSpPr>
          <p:cNvPr id="43015" name="Text Box 7"/>
          <p:cNvSpPr txBox="1">
            <a:spLocks noChangeArrowheads="1"/>
          </p:cNvSpPr>
          <p:nvPr/>
        </p:nvSpPr>
        <p:spPr bwMode="auto">
          <a:xfrm>
            <a:off x="914400" y="2590800"/>
            <a:ext cx="6324600" cy="519113"/>
          </a:xfrm>
          <a:prstGeom prst="rect">
            <a:avLst/>
          </a:prstGeom>
          <a:noFill/>
          <a:ln w="9525">
            <a:noFill/>
            <a:miter lim="800000"/>
            <a:headEnd/>
            <a:tailEnd/>
          </a:ln>
        </p:spPr>
        <p:txBody>
          <a:bodyPr>
            <a:spAutoFit/>
          </a:bodyPr>
          <a:lstStyle/>
          <a:p>
            <a:pPr>
              <a:spcBef>
                <a:spcPct val="50000"/>
              </a:spcBef>
            </a:pPr>
            <a:r>
              <a:rPr lang="en-US" sz="2800">
                <a:solidFill>
                  <a:srgbClr val="0000FF"/>
                </a:solidFill>
              </a:rPr>
              <a:t>* Ta vừa học xong bài gì?</a:t>
            </a:r>
          </a:p>
        </p:txBody>
      </p:sp>
      <p:sp>
        <p:nvSpPr>
          <p:cNvPr id="43016" name="Text Box 8"/>
          <p:cNvSpPr txBox="1">
            <a:spLocks noChangeArrowheads="1"/>
          </p:cNvSpPr>
          <p:nvPr/>
        </p:nvSpPr>
        <p:spPr bwMode="auto">
          <a:xfrm>
            <a:off x="762000" y="3505200"/>
            <a:ext cx="7162800" cy="946150"/>
          </a:xfrm>
          <a:prstGeom prst="rect">
            <a:avLst/>
          </a:prstGeom>
          <a:noFill/>
          <a:ln w="9525">
            <a:noFill/>
            <a:miter lim="800000"/>
            <a:headEnd/>
            <a:tailEnd/>
          </a:ln>
        </p:spPr>
        <p:txBody>
          <a:bodyPr>
            <a:spAutoFit/>
          </a:bodyPr>
          <a:lstStyle/>
          <a:p>
            <a:pPr>
              <a:spcBef>
                <a:spcPct val="50000"/>
              </a:spcBef>
            </a:pPr>
            <a:r>
              <a:rPr lang="en-US" sz="2800">
                <a:solidFill>
                  <a:srgbClr val="0000FF"/>
                </a:solidFill>
              </a:rPr>
              <a:t>* Em đã làm gì để thể hiện sự quan tâm, chăm sóc ông bà, cha mẹ, anh chị em?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3015"/>
                                        </p:tgtEl>
                                        <p:attrNameLst>
                                          <p:attrName>style.visibility</p:attrName>
                                        </p:attrNameLst>
                                      </p:cBhvr>
                                      <p:to>
                                        <p:strVal val="visible"/>
                                      </p:to>
                                    </p:set>
                                    <p:anim calcmode="lin" valueType="num">
                                      <p:cBhvr>
                                        <p:cTn id="7" dur="500" fill="hold"/>
                                        <p:tgtEl>
                                          <p:spTgt spid="43015"/>
                                        </p:tgtEl>
                                        <p:attrNameLst>
                                          <p:attrName>ppt_w</p:attrName>
                                        </p:attrNameLst>
                                      </p:cBhvr>
                                      <p:tavLst>
                                        <p:tav tm="0">
                                          <p:val>
                                            <p:fltVal val="0"/>
                                          </p:val>
                                        </p:tav>
                                        <p:tav tm="100000">
                                          <p:val>
                                            <p:strVal val="#ppt_w"/>
                                          </p:val>
                                        </p:tav>
                                      </p:tavLst>
                                    </p:anim>
                                    <p:anim calcmode="lin" valueType="num">
                                      <p:cBhvr>
                                        <p:cTn id="8" dur="500" fill="hold"/>
                                        <p:tgtEl>
                                          <p:spTgt spid="43015"/>
                                        </p:tgtEl>
                                        <p:attrNameLst>
                                          <p:attrName>ppt_h</p:attrName>
                                        </p:attrNameLst>
                                      </p:cBhvr>
                                      <p:tavLst>
                                        <p:tav tm="0">
                                          <p:val>
                                            <p:fltVal val="0"/>
                                          </p:val>
                                        </p:tav>
                                        <p:tav tm="100000">
                                          <p:val>
                                            <p:strVal val="#ppt_h"/>
                                          </p:val>
                                        </p:tav>
                                      </p:tavLst>
                                    </p:anim>
                                    <p:animEffect transition="in" filter="fade">
                                      <p:cBhvr>
                                        <p:cTn id="9" dur="500"/>
                                        <p:tgtEl>
                                          <p:spTgt spid="4301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43016"/>
                                        </p:tgtEl>
                                        <p:attrNameLst>
                                          <p:attrName>style.visibility</p:attrName>
                                        </p:attrNameLst>
                                      </p:cBhvr>
                                      <p:to>
                                        <p:strVal val="visible"/>
                                      </p:to>
                                    </p:set>
                                    <p:anim calcmode="lin" valueType="num">
                                      <p:cBhvr>
                                        <p:cTn id="14" dur="500" fill="hold"/>
                                        <p:tgtEl>
                                          <p:spTgt spid="43016"/>
                                        </p:tgtEl>
                                        <p:attrNameLst>
                                          <p:attrName>ppt_w</p:attrName>
                                        </p:attrNameLst>
                                      </p:cBhvr>
                                      <p:tavLst>
                                        <p:tav tm="0">
                                          <p:val>
                                            <p:fltVal val="0"/>
                                          </p:val>
                                        </p:tav>
                                        <p:tav tm="100000">
                                          <p:val>
                                            <p:strVal val="#ppt_w"/>
                                          </p:val>
                                        </p:tav>
                                      </p:tavLst>
                                    </p:anim>
                                    <p:anim calcmode="lin" valueType="num">
                                      <p:cBhvr>
                                        <p:cTn id="15" dur="500" fill="hold"/>
                                        <p:tgtEl>
                                          <p:spTgt spid="43016"/>
                                        </p:tgtEl>
                                        <p:attrNameLst>
                                          <p:attrName>ppt_h</p:attrName>
                                        </p:attrNameLst>
                                      </p:cBhvr>
                                      <p:tavLst>
                                        <p:tav tm="0">
                                          <p:val>
                                            <p:fltVal val="0"/>
                                          </p:val>
                                        </p:tav>
                                        <p:tav tm="100000">
                                          <p:val>
                                            <p:strVal val="#ppt_h"/>
                                          </p:val>
                                        </p:tav>
                                      </p:tavLst>
                                    </p:anim>
                                    <p:animEffect transition="in" filter="fade">
                                      <p:cBhvr>
                                        <p:cTn id="16" dur="500"/>
                                        <p:tgtEl>
                                          <p:spTgt spid="430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5" grpId="0"/>
      <p:bldP spid="43016"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352</TotalTime>
  <Words>714</Words>
  <Application>Microsoft PowerPoint</Application>
  <PresentationFormat>On-screen Show (4:3)</PresentationFormat>
  <Paragraphs>39</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Default Design</vt:lpstr>
      <vt:lpstr>Slide 1</vt:lpstr>
      <vt:lpstr>Slide 2</vt:lpstr>
      <vt:lpstr>Slide 3</vt:lpstr>
      <vt:lpstr>Slide 4</vt:lpstr>
      <vt:lpstr>Slide 5</vt:lpstr>
      <vt:lpstr>Slide 6</vt:lpstr>
      <vt:lpstr>Slide 7</vt:lpstr>
      <vt:lpstr>Slide 8</vt:lpstr>
      <vt:lpstr>Slide 9</vt:lpstr>
      <vt:lpstr>Slide 10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CSTeam</cp:lastModifiedBy>
  <cp:revision>70</cp:revision>
  <cp:lastPrinted>1601-01-01T00:00:00Z</cp:lastPrinted>
  <dcterms:created xsi:type="dcterms:W3CDTF">1601-01-01T00:00:00Z</dcterms:created>
  <dcterms:modified xsi:type="dcterms:W3CDTF">2016-06-29T09:52:58Z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