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0" r:id="rId3"/>
  </p:sldMasterIdLst>
  <p:sldIdLst>
    <p:sldId id="312" r:id="rId4"/>
    <p:sldId id="269" r:id="rId5"/>
    <p:sldId id="270" r:id="rId6"/>
    <p:sldId id="271" r:id="rId7"/>
    <p:sldId id="274" r:id="rId8"/>
    <p:sldId id="273" r:id="rId9"/>
    <p:sldId id="314" r:id="rId10"/>
    <p:sldId id="258" r:id="rId11"/>
    <p:sldId id="259" r:id="rId12"/>
    <p:sldId id="260" r:id="rId13"/>
    <p:sldId id="261" r:id="rId14"/>
    <p:sldId id="262" r:id="rId15"/>
    <p:sldId id="263" r:id="rId16"/>
    <p:sldId id="315" r:id="rId17"/>
    <p:sldId id="264" r:id="rId18"/>
    <p:sldId id="265" r:id="rId19"/>
    <p:sldId id="268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09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4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747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2EDA-A03B-4148-9CBB-8E7382590F9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A33D5-63B7-4CBB-9FC2-BBC5D3644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8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020F-7000-4823-B2D4-A560CCED8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64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1D0942-79A3-4E2D-B666-9CA481BE17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D89D467-DF5A-4141-9514-7FFFB199C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69EA3E8-4CD2-4361-8BA2-A4726212A40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86B951D-AC05-4173-969B-B89478D9CC4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D18F9CF-E10B-4687-86A4-097C4FA4971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5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6202D9A-EA9F-4871-AFE6-BADC41D1465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187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F6FAA4-C023-46BF-88EE-208207D1BE77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8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82B490B-0525-4383-AB6B-B277F38A49B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9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58514FA-288D-4E59-8562-E2740AE889F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8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61D368C-5ABF-48A1-B958-EFEDBCC64AE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C0676C9-0B1F-47A2-BF80-E32DCFE5EBB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12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6A020F-7000-4823-B2D4-A560CCED82F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1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B5E2EDA-A03B-4148-9CBB-8E7382590F9D}" type="datetimeFigureOut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31/10/2021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A0A33D5-63B7-4CBB-9FC2-BBC5D3644B2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9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1595-ED91-4994-93F6-31546BEE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41-0D3E-4455-8D29-13629BCE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9426-A197-45F8-8646-15B59A9D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7DE6-2B1D-4B5D-AA3E-9432CB90C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431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8D09-4BF2-498A-A632-5B83A53B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A0306-B303-41EB-8AA4-EAA7867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1EA92-FDC2-4D26-AD12-50F43313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4E3C-A929-48C3-B752-8A325CC4B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52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C180-91D5-4ED6-A63D-6FBD6F92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39700-1612-47A9-9173-64009A63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A432-ADB5-46D9-88AC-BE3F2CB1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8F2B-CF80-47F5-8ED5-2E6E68510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41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4305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C8507-C18B-430E-837E-533FF06F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1A79F-0835-4839-A8B4-B9AF962A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C8DDE-B898-43C7-B23C-0C5A8645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D4E9-0B01-461D-B2FF-C0B65B458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68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6F9D85-0A0C-4715-AFF8-BFDFEF25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5039DA-A272-4E74-B158-7363A8C3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249F6D-D1BB-4E03-BC52-7005E006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4CF8-7EFE-4F46-8E50-48B002444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055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20E0C4-6A7C-4BA5-A164-D8862F8C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C4C8A7-491E-4B4C-8260-9FA86627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3114A2-949F-4A60-8C2D-1468EE88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C54B-00D9-4A32-90E9-72765AB5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33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B80F0C-54FB-4DDA-80F4-50B304EE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5E3512-04F7-4B86-8AEF-96E4ECDC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CCBF4E-C37A-4789-86C1-58422D7E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1001-679B-46FB-9883-E6D8DCB95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992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FCBC8A-4892-4C8A-A529-711A7996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B69B8-E6E2-4147-A8CE-32904C11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2D0A83-2DCD-40C5-8D91-3D91FD65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4628-748F-4C03-9A07-720A66D36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92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FA5D78-68D1-4DA7-A6C1-9F2474FE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B549D3-F43F-48BF-BC0D-89A6EF4B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E9019C-1826-4886-8B78-CA402BAA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D021-7023-4C4F-B691-1421891C4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45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5154B-F943-422B-9E36-13ED1A51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761A-F266-419A-86AE-E1CAC9D5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2E92-BC02-472A-B460-7FE87E71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80A3-7F3D-49DC-951C-2A922BBD7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9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F473-4C50-46FF-825B-30DDB83C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8AC6-51C1-45E1-9210-67DC7311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8CC08-A9BB-481D-ADEB-77E5BC4D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78F5-877E-41C4-B723-56A720867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58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899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345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08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379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89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0F6E-00B1-45CF-86D1-C95BEB2127E0}" type="datetimeFigureOut">
              <a:rPr lang="en-SG" smtClean="0"/>
              <a:t>31/10/2021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3ED5-7A54-4B9F-8C7F-B35A92C394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smtClean="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54FDF8E-A2AA-45FB-B6D6-4B124F7E9E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5147EB-65F7-496C-8D08-19216E6777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F26A76-7029-4DF6-BF28-BBB30C86E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B618-260B-4FC7-B586-2118D783D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C4F2-7B46-474F-A6D5-BBF58B4C1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6521-6EE5-4D20-8D16-9A9D688D0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8375A0-8538-47EA-9E27-29ECCEBA2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33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9E3F49B8-1A1A-4248-AAD3-356F087B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880E3167-A3B9-40C8-9CCB-53138187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06CCDB79-BA0D-4691-9ECF-BA2FE5F3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7" name="Rectangle 12">
            <a:extLst>
              <a:ext uri="{FF2B5EF4-FFF2-40B4-BE49-F238E27FC236}">
                <a16:creationId xmlns:a16="http://schemas.microsoft.com/office/drawing/2014/main" id="{52512E56-E6E5-4A45-82A4-D39354BA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28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8" name="Rectangle 15">
            <a:extLst>
              <a:ext uri="{FF2B5EF4-FFF2-40B4-BE49-F238E27FC236}">
                <a16:creationId xmlns:a16="http://schemas.microsoft.com/office/drawing/2014/main" id="{5DCF88F4-B854-475D-B469-1FC42766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799" name="Rectangle 28">
            <a:extLst>
              <a:ext uri="{FF2B5EF4-FFF2-40B4-BE49-F238E27FC236}">
                <a16:creationId xmlns:a16="http://schemas.microsoft.com/office/drawing/2014/main" id="{C40B18EB-33FF-425A-A4C1-3EA1C4A8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  <a:extLst>
              <a:ext uri="{FF2B5EF4-FFF2-40B4-BE49-F238E27FC236}">
                <a16:creationId xmlns:a16="http://schemas.microsoft.com/office/drawing/2014/main" id="{7EAFC749-E00E-4DB3-A85E-75DB4688B401}"/>
              </a:ext>
            </a:extLst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FE759A-2DA2-4FCC-AAB5-2B655C45AD80}"/>
              </a:ext>
            </a:extLst>
          </p:cNvPr>
          <p:cNvSpPr txBox="1"/>
          <p:nvPr/>
        </p:nvSpPr>
        <p:spPr>
          <a:xfrm>
            <a:off x="2438496" y="3054548"/>
            <a:ext cx="7391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sz="4800" dirty="0"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2" name="Picture 25" descr="C:\Users\acer\Documents\giáo án of bé\hình động 1.gif">
            <a:extLst>
              <a:ext uri="{FF2B5EF4-FFF2-40B4-BE49-F238E27FC236}">
                <a16:creationId xmlns:a16="http://schemas.microsoft.com/office/drawing/2014/main" id="{58F092B2-B9EB-4A7F-BBB6-EC04431C1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0"/>
            <a:ext cx="120673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5" descr="C:\Users\acer\Documents\giáo án of bé\hình động 1.gif">
            <a:extLst>
              <a:ext uri="{FF2B5EF4-FFF2-40B4-BE49-F238E27FC236}">
                <a16:creationId xmlns:a16="http://schemas.microsoft.com/office/drawing/2014/main" id="{0485B6D8-9F6C-453D-B696-85647166E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854450"/>
            <a:ext cx="1219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Box 2">
            <a:extLst>
              <a:ext uri="{FF2B5EF4-FFF2-40B4-BE49-F238E27FC236}">
                <a16:creationId xmlns:a16="http://schemas.microsoft.com/office/drawing/2014/main" id="{A34063F9-C366-46A3-B4F8-ED95113C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127126"/>
            <a:ext cx="8686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THƯỢNG THANH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" name="Group 106"/>
          <p:cNvGraphicFramePr>
            <a:graphicFrameLocks noGrp="1"/>
          </p:cNvGraphicFramePr>
          <p:nvPr>
            <p:ph/>
          </p:nvPr>
        </p:nvGraphicFramePr>
        <p:xfrm>
          <a:off x="101600" y="971551"/>
          <a:ext cx="11988800" cy="37338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7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334434" y="1667933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2089151" y="1682751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3744385" y="1697567"/>
            <a:ext cx="10086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5729817" y="1667933"/>
            <a:ext cx="5838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7361767" y="1667933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8978901" y="1667933"/>
            <a:ext cx="7697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10786534" y="1667933"/>
            <a:ext cx="92845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1" y="244475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1930401" y="236855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hm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2825751"/>
            <a:ext cx="1500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hm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5668434" y="2368551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7112001" y="236855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8877301" y="2292351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10515600" y="2444751"/>
            <a:ext cx="1175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8636001" y="2794001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mm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3594100" y="2895601"/>
            <a:ext cx="1375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812800" y="1058334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486400" y="1058334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</p:txBody>
      </p:sp>
      <p:sp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7924800" y="1058333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 mét</a:t>
            </a:r>
          </a:p>
        </p:txBody>
      </p:sp>
      <p:sp>
        <p:nvSpPr>
          <p:cNvPr id="9267" name="Text Box 90"/>
          <p:cNvSpPr txBox="1">
            <a:spLocks noChangeArrowheads="1"/>
          </p:cNvSpPr>
          <p:nvPr/>
        </p:nvSpPr>
        <p:spPr bwMode="auto">
          <a:xfrm>
            <a:off x="3454400" y="-25399"/>
            <a:ext cx="6096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4978400" y="2889251"/>
            <a:ext cx="1828800" cy="12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67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6908800" y="2404533"/>
            <a:ext cx="172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cm</a:t>
            </a:r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1625600" y="2825751"/>
            <a:ext cx="1705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dam</a:t>
            </a: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4978400" y="3302001"/>
            <a:ext cx="1558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=100cm</a:t>
            </a:r>
          </a:p>
        </p:txBody>
      </p:sp>
      <p:sp>
        <p:nvSpPr>
          <p:cNvPr id="6242" name="Text Box 98"/>
          <p:cNvSpPr txBox="1">
            <a:spLocks noChangeArrowheads="1"/>
          </p:cNvSpPr>
          <p:nvPr/>
        </p:nvSpPr>
        <p:spPr bwMode="auto">
          <a:xfrm>
            <a:off x="3657601" y="2444751"/>
            <a:ext cx="126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dam</a:t>
            </a:r>
          </a:p>
        </p:txBody>
      </p:sp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6908801" y="3403601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=100mm</a:t>
            </a:r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1625600" y="3282951"/>
            <a:ext cx="1478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 m</a:t>
            </a:r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0" y="3282951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m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4978401" y="3708401"/>
            <a:ext cx="19223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=1000mm</a:t>
            </a:r>
          </a:p>
        </p:txBody>
      </p:sp>
      <p:sp>
        <p:nvSpPr>
          <p:cNvPr id="32" name="Cloud 31"/>
          <p:cNvSpPr/>
          <p:nvPr/>
        </p:nvSpPr>
        <p:spPr bwMode="auto">
          <a:xfrm>
            <a:off x="1032933" y="4851400"/>
            <a:ext cx="9753600" cy="13208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Em có nhận xét gì về các đơn vị đo độ dài liền nhau?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ngsana New" panose="02020603050405020304" pitchFamily="18" charset="-34"/>
              <a:cs typeface="Times New Roman" panose="02020603050405020304" pitchFamily="18" charset="0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609600" y="4897967"/>
            <a:ext cx="11684000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độ dài liên tiếp gấp, kém nhau 10 lần.</a:t>
            </a:r>
            <a:endParaRPr lang="vi-VN" altLang="en-US" sz="3733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9" grpId="0"/>
      <p:bldP spid="6209" grpId="1"/>
      <p:bldP spid="6210" grpId="0"/>
      <p:bldP spid="6211" grpId="0"/>
      <p:bldP spid="6211" grpId="1"/>
      <p:bldP spid="6212" grpId="0"/>
      <p:bldP spid="6213" grpId="0" build="allAtOnce"/>
      <p:bldP spid="6214" grpId="0"/>
      <p:bldP spid="6215" grpId="0"/>
      <p:bldP spid="6216" grpId="0"/>
      <p:bldP spid="6217" grpId="0"/>
      <p:bldP spid="6218" grpId="0"/>
      <p:bldP spid="6219" grpId="0"/>
      <p:bldP spid="6221" grpId="0"/>
      <p:bldP spid="6227" grpId="0"/>
      <p:bldP spid="6229" grpId="0"/>
      <p:bldP spid="6230" grpId="0"/>
      <p:bldP spid="6231" grpId="0"/>
      <p:bldP spid="6237" grpId="0"/>
      <p:bldP spid="6238" grpId="0"/>
      <p:bldP spid="6241" grpId="0"/>
      <p:bldP spid="6242" grpId="0"/>
      <p:bldP spid="6243" grpId="0"/>
      <p:bldP spid="6244" grpId="0"/>
      <p:bldP spid="6246" grpId="0"/>
      <p:bldP spid="6247" grpId="0"/>
      <p:bldP spid="32" grpId="0" animBg="1"/>
      <p:bldP spid="32" grpId="1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11200" y="177801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Bài 1: Số ?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914400" y="1295401"/>
            <a:ext cx="10464800" cy="4689041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1km   =  …  </a:t>
            </a:r>
            <a:r>
              <a:rPr lang="en-US" sz="4267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1m  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…   dm</a:t>
            </a: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1km   = …   m		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1m  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…   cm</a:t>
            </a: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1hm   =  …  dam	     1m  = …   mm</a:t>
            </a: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1hm   =  …  m		     1dm = …  cm</a:t>
            </a: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1dam = …   m		     1cm = …   m</a:t>
            </a:r>
          </a:p>
        </p:txBody>
      </p:sp>
      <p:cxnSp>
        <p:nvCxnSpPr>
          <p:cNvPr id="7" name="Straight Connector 6"/>
          <p:cNvCxnSpPr>
            <a:stCxn id="8197" idx="0"/>
            <a:endCxn id="8197" idx="2"/>
          </p:cNvCxnSpPr>
          <p:nvPr/>
        </p:nvCxnSpPr>
        <p:spPr bwMode="auto">
          <a:xfrm>
            <a:off x="6146800" y="1295401"/>
            <a:ext cx="0" cy="47201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loud 5"/>
          <p:cNvSpPr/>
          <p:nvPr/>
        </p:nvSpPr>
        <p:spPr bwMode="auto">
          <a:xfrm>
            <a:off x="4267200" y="0"/>
            <a:ext cx="7112000" cy="11938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4267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4267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1 </a:t>
            </a:r>
            <a:r>
              <a:rPr lang="en-US" sz="4267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yêu</a:t>
            </a:r>
            <a:r>
              <a:rPr lang="en-US" sz="4267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cầu</a:t>
            </a:r>
            <a:r>
              <a:rPr lang="en-US" sz="4267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8"/>
          <p:cNvSpPr/>
          <p:nvPr/>
        </p:nvSpPr>
        <p:spPr>
          <a:xfrm>
            <a:off x="4978401" y="143933"/>
            <a:ext cx="5558367" cy="95038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7" name="AutoShape 339"/>
          <p:cNvSpPr>
            <a:spLocks noChangeArrowheads="1"/>
          </p:cNvSpPr>
          <p:nvPr/>
        </p:nvSpPr>
        <p:spPr bwMode="auto">
          <a:xfrm>
            <a:off x="711200" y="4495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1hm =   …   m</a:t>
            </a:r>
          </a:p>
        </p:txBody>
      </p:sp>
      <p:sp>
        <p:nvSpPr>
          <p:cNvPr id="7500" name="AutoShape 332"/>
          <p:cNvSpPr>
            <a:spLocks noChangeArrowheads="1"/>
          </p:cNvSpPr>
          <p:nvPr/>
        </p:nvSpPr>
        <p:spPr bwMode="auto">
          <a:xfrm>
            <a:off x="711200" y="2209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1km =  …    m</a:t>
            </a:r>
          </a:p>
        </p:txBody>
      </p:sp>
      <p:sp>
        <p:nvSpPr>
          <p:cNvPr id="7502" name="AutoShape 334"/>
          <p:cNvSpPr>
            <a:spLocks noChangeArrowheads="1"/>
          </p:cNvSpPr>
          <p:nvPr/>
        </p:nvSpPr>
        <p:spPr bwMode="auto">
          <a:xfrm>
            <a:off x="6096000" y="2209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1m =  …   dm</a:t>
            </a:r>
          </a:p>
        </p:txBody>
      </p:sp>
      <p:sp>
        <p:nvSpPr>
          <p:cNvPr id="7503" name="AutoShape 335"/>
          <p:cNvSpPr>
            <a:spLocks noChangeArrowheads="1"/>
          </p:cNvSpPr>
          <p:nvPr/>
        </p:nvSpPr>
        <p:spPr bwMode="auto">
          <a:xfrm>
            <a:off x="711200" y="2971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1km =   …     m</a:t>
            </a:r>
          </a:p>
        </p:txBody>
      </p:sp>
      <p:sp>
        <p:nvSpPr>
          <p:cNvPr id="7504" name="AutoShape 336"/>
          <p:cNvSpPr>
            <a:spLocks noChangeArrowheads="1"/>
          </p:cNvSpPr>
          <p:nvPr/>
        </p:nvSpPr>
        <p:spPr bwMode="auto">
          <a:xfrm>
            <a:off x="6096000" y="2971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1m =  …    cm</a:t>
            </a:r>
          </a:p>
        </p:txBody>
      </p:sp>
      <p:sp>
        <p:nvSpPr>
          <p:cNvPr id="7505" name="AutoShape 337"/>
          <p:cNvSpPr>
            <a:spLocks noChangeArrowheads="1"/>
          </p:cNvSpPr>
          <p:nvPr/>
        </p:nvSpPr>
        <p:spPr bwMode="auto">
          <a:xfrm>
            <a:off x="711200" y="3733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1hm =  …  dam</a:t>
            </a:r>
          </a:p>
        </p:txBody>
      </p:sp>
      <p:sp>
        <p:nvSpPr>
          <p:cNvPr id="7506" name="AutoShape 338"/>
          <p:cNvSpPr>
            <a:spLocks noChangeArrowheads="1"/>
          </p:cNvSpPr>
          <p:nvPr/>
        </p:nvSpPr>
        <p:spPr bwMode="auto">
          <a:xfrm>
            <a:off x="6096000" y="3733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1m =   …    mm</a:t>
            </a:r>
          </a:p>
        </p:txBody>
      </p:sp>
      <p:sp>
        <p:nvSpPr>
          <p:cNvPr id="7508" name="AutoShape 340"/>
          <p:cNvSpPr>
            <a:spLocks noChangeArrowheads="1"/>
          </p:cNvSpPr>
          <p:nvPr/>
        </p:nvSpPr>
        <p:spPr bwMode="auto">
          <a:xfrm>
            <a:off x="6096000" y="4495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1dm =  …  cm</a:t>
            </a:r>
          </a:p>
        </p:txBody>
      </p:sp>
      <p:sp>
        <p:nvSpPr>
          <p:cNvPr id="7509" name="AutoShape 341"/>
          <p:cNvSpPr>
            <a:spLocks noChangeArrowheads="1"/>
          </p:cNvSpPr>
          <p:nvPr/>
        </p:nvSpPr>
        <p:spPr bwMode="auto">
          <a:xfrm>
            <a:off x="711200" y="5257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1dam =  …    m</a:t>
            </a:r>
          </a:p>
        </p:txBody>
      </p:sp>
      <p:sp>
        <p:nvSpPr>
          <p:cNvPr id="7510" name="AutoShape 342"/>
          <p:cNvSpPr>
            <a:spLocks noChangeArrowheads="1"/>
          </p:cNvSpPr>
          <p:nvPr/>
        </p:nvSpPr>
        <p:spPr bwMode="auto">
          <a:xfrm>
            <a:off x="6096000" y="5257800"/>
            <a:ext cx="5384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267" b="1" dirty="0">
                <a:solidFill>
                  <a:schemeClr val="bg2"/>
                </a:solidFill>
                <a:latin typeface="Arial" charset="0"/>
                <a:cs typeface="Arial" charset="0"/>
              </a:rPr>
              <a:t>1cm =   …mm</a:t>
            </a:r>
          </a:p>
        </p:txBody>
      </p:sp>
      <p:sp>
        <p:nvSpPr>
          <p:cNvPr id="7511" name="AutoShape 343"/>
          <p:cNvSpPr>
            <a:spLocks noChangeArrowheads="1"/>
          </p:cNvSpPr>
          <p:nvPr/>
        </p:nvSpPr>
        <p:spPr bwMode="auto">
          <a:xfrm>
            <a:off x="711200" y="2209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21" name="AutoShape 353"/>
          <p:cNvSpPr>
            <a:spLocks noChangeArrowheads="1"/>
          </p:cNvSpPr>
          <p:nvPr/>
        </p:nvSpPr>
        <p:spPr bwMode="auto">
          <a:xfrm>
            <a:off x="6096000" y="2209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22" name="AutoShape 354"/>
          <p:cNvSpPr>
            <a:spLocks noChangeArrowheads="1"/>
          </p:cNvSpPr>
          <p:nvPr/>
        </p:nvSpPr>
        <p:spPr bwMode="auto">
          <a:xfrm>
            <a:off x="711200" y="2971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523" name="AutoShape 355"/>
          <p:cNvSpPr>
            <a:spLocks noChangeArrowheads="1"/>
          </p:cNvSpPr>
          <p:nvPr/>
        </p:nvSpPr>
        <p:spPr bwMode="auto">
          <a:xfrm>
            <a:off x="6096000" y="2971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24" name="AutoShape 356"/>
          <p:cNvSpPr>
            <a:spLocks noChangeArrowheads="1"/>
          </p:cNvSpPr>
          <p:nvPr/>
        </p:nvSpPr>
        <p:spPr bwMode="auto">
          <a:xfrm>
            <a:off x="711200" y="3733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25" name="AutoShape 357"/>
          <p:cNvSpPr>
            <a:spLocks noChangeArrowheads="1"/>
          </p:cNvSpPr>
          <p:nvPr/>
        </p:nvSpPr>
        <p:spPr bwMode="auto">
          <a:xfrm>
            <a:off x="6096000" y="3733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526" name="AutoShape 358"/>
          <p:cNvSpPr>
            <a:spLocks noChangeArrowheads="1"/>
          </p:cNvSpPr>
          <p:nvPr/>
        </p:nvSpPr>
        <p:spPr bwMode="auto">
          <a:xfrm>
            <a:off x="711200" y="4495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527" name="AutoShape 359"/>
          <p:cNvSpPr>
            <a:spLocks noChangeArrowheads="1"/>
          </p:cNvSpPr>
          <p:nvPr/>
        </p:nvSpPr>
        <p:spPr bwMode="auto">
          <a:xfrm>
            <a:off x="6096000" y="4495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28" name="AutoShape 360"/>
          <p:cNvSpPr>
            <a:spLocks noChangeArrowheads="1"/>
          </p:cNvSpPr>
          <p:nvPr/>
        </p:nvSpPr>
        <p:spPr bwMode="auto">
          <a:xfrm>
            <a:off x="711200" y="5257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529" name="AutoShape 361"/>
          <p:cNvSpPr>
            <a:spLocks noChangeArrowheads="1"/>
          </p:cNvSpPr>
          <p:nvPr/>
        </p:nvSpPr>
        <p:spPr bwMode="auto">
          <a:xfrm>
            <a:off x="6096000" y="5257800"/>
            <a:ext cx="53848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530" name="Text Box 362"/>
          <p:cNvSpPr txBox="1">
            <a:spLocks noChangeArrowheads="1"/>
          </p:cNvSpPr>
          <p:nvPr/>
        </p:nvSpPr>
        <p:spPr bwMode="auto">
          <a:xfrm>
            <a:off x="3454400" y="2209801"/>
            <a:ext cx="10160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531" name="Text Box 363"/>
          <p:cNvSpPr txBox="1">
            <a:spLocks noChangeArrowheads="1"/>
          </p:cNvSpPr>
          <p:nvPr/>
        </p:nvSpPr>
        <p:spPr bwMode="auto">
          <a:xfrm>
            <a:off x="8432800" y="2209800"/>
            <a:ext cx="13208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532" name="Text Box 364"/>
          <p:cNvSpPr txBox="1">
            <a:spLocks noChangeArrowheads="1"/>
          </p:cNvSpPr>
          <p:nvPr/>
        </p:nvSpPr>
        <p:spPr bwMode="auto">
          <a:xfrm>
            <a:off x="3293533" y="2997824"/>
            <a:ext cx="17272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1000</a:t>
            </a:r>
          </a:p>
        </p:txBody>
      </p:sp>
      <p:sp>
        <p:nvSpPr>
          <p:cNvPr id="7533" name="Text Box 365"/>
          <p:cNvSpPr txBox="1">
            <a:spLocks noChangeArrowheads="1"/>
          </p:cNvSpPr>
          <p:nvPr/>
        </p:nvSpPr>
        <p:spPr bwMode="auto">
          <a:xfrm>
            <a:off x="8534401" y="2978306"/>
            <a:ext cx="1452033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100</a:t>
            </a:r>
          </a:p>
        </p:txBody>
      </p:sp>
      <p:sp>
        <p:nvSpPr>
          <p:cNvPr id="7534" name="Text Box 366"/>
          <p:cNvSpPr txBox="1">
            <a:spLocks noChangeArrowheads="1"/>
          </p:cNvSpPr>
          <p:nvPr/>
        </p:nvSpPr>
        <p:spPr bwMode="auto">
          <a:xfrm>
            <a:off x="3352800" y="3733801"/>
            <a:ext cx="9144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535" name="Text Box 367"/>
          <p:cNvSpPr txBox="1">
            <a:spLocks noChangeArrowheads="1"/>
          </p:cNvSpPr>
          <p:nvPr/>
        </p:nvSpPr>
        <p:spPr bwMode="auto">
          <a:xfrm>
            <a:off x="8246534" y="3733801"/>
            <a:ext cx="17399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1000</a:t>
            </a:r>
          </a:p>
        </p:txBody>
      </p:sp>
      <p:sp>
        <p:nvSpPr>
          <p:cNvPr id="7536" name="Text Box 368"/>
          <p:cNvSpPr txBox="1">
            <a:spLocks noChangeArrowheads="1"/>
          </p:cNvSpPr>
          <p:nvPr/>
        </p:nvSpPr>
        <p:spPr bwMode="auto">
          <a:xfrm>
            <a:off x="3352800" y="4508812"/>
            <a:ext cx="1248834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100</a:t>
            </a:r>
          </a:p>
        </p:txBody>
      </p:sp>
      <p:sp>
        <p:nvSpPr>
          <p:cNvPr id="7537" name="Text Box 369"/>
          <p:cNvSpPr txBox="1">
            <a:spLocks noChangeArrowheads="1"/>
          </p:cNvSpPr>
          <p:nvPr/>
        </p:nvSpPr>
        <p:spPr bwMode="auto">
          <a:xfrm>
            <a:off x="8737600" y="4489294"/>
            <a:ext cx="1248833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538" name="Text Box 370"/>
          <p:cNvSpPr txBox="1">
            <a:spLocks noChangeArrowheads="1"/>
          </p:cNvSpPr>
          <p:nvPr/>
        </p:nvSpPr>
        <p:spPr bwMode="auto">
          <a:xfrm>
            <a:off x="3556000" y="5244789"/>
            <a:ext cx="914400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539" name="Text Box 371"/>
          <p:cNvSpPr txBox="1">
            <a:spLocks noChangeArrowheads="1"/>
          </p:cNvSpPr>
          <p:nvPr/>
        </p:nvSpPr>
        <p:spPr bwMode="auto">
          <a:xfrm>
            <a:off x="8619067" y="5251294"/>
            <a:ext cx="1134533" cy="748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b="1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296" name="WordArt 6"/>
          <p:cNvSpPr>
            <a:spLocks noChangeArrowheads="1" noChangeShapeType="1" noTextEdit="1"/>
          </p:cNvSpPr>
          <p:nvPr/>
        </p:nvSpPr>
        <p:spPr bwMode="auto">
          <a:xfrm>
            <a:off x="2235201" y="685800"/>
            <a:ext cx="78359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Ô SỐ </a:t>
            </a:r>
          </a:p>
        </p:txBody>
      </p:sp>
    </p:spTree>
    <p:extLst>
      <p:ext uri="{BB962C8B-B14F-4D97-AF65-F5344CB8AC3E}">
        <p14:creationId xmlns:p14="http://schemas.microsoft.com/office/powerpoint/2010/main" val="30193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7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7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7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7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7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7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0"/>
                  </p:tgtEl>
                </p:cond>
              </p:nextCondLst>
            </p:seq>
          </p:childTnLst>
        </p:cTn>
      </p:par>
    </p:tnLst>
    <p:bldLst>
      <p:bldP spid="7507" grpId="0" animBg="1"/>
      <p:bldP spid="7500" grpId="0" animBg="1"/>
      <p:bldP spid="7502" grpId="0" animBg="1"/>
      <p:bldP spid="7503" grpId="0" animBg="1"/>
      <p:bldP spid="7504" grpId="0" animBg="1"/>
      <p:bldP spid="7505" grpId="0" animBg="1"/>
      <p:bldP spid="7506" grpId="0" animBg="1"/>
      <p:bldP spid="7508" grpId="0" animBg="1"/>
      <p:bldP spid="7509" grpId="0" animBg="1"/>
      <p:bldP spid="7510" grpId="0" animBg="1"/>
      <p:bldP spid="7511" grpId="0" animBg="1"/>
      <p:bldP spid="7521" grpId="0" animBg="1"/>
      <p:bldP spid="7522" grpId="0" animBg="1"/>
      <p:bldP spid="7523" grpId="0" animBg="1"/>
      <p:bldP spid="7524" grpId="0" animBg="1"/>
      <p:bldP spid="7525" grpId="0" animBg="1"/>
      <p:bldP spid="7526" grpId="0" animBg="1"/>
      <p:bldP spid="7527" grpId="0" animBg="1"/>
      <p:bldP spid="7528" grpId="0" animBg="1"/>
      <p:bldP spid="7529" grpId="0" animBg="1"/>
      <p:bldP spid="7530" grpId="0" animBg="1"/>
      <p:bldP spid="7530" grpId="1" animBg="1"/>
      <p:bldP spid="7531" grpId="0" animBg="1"/>
      <p:bldP spid="7531" grpId="1" animBg="1"/>
      <p:bldP spid="7532" grpId="0" animBg="1"/>
      <p:bldP spid="7532" grpId="1" animBg="1"/>
      <p:bldP spid="7533" grpId="0" animBg="1"/>
      <p:bldP spid="7533" grpId="1" animBg="1"/>
      <p:bldP spid="7534" grpId="0" animBg="1"/>
      <p:bldP spid="7534" grpId="1" animBg="1"/>
      <p:bldP spid="7535" grpId="0" animBg="1"/>
      <p:bldP spid="7535" grpId="1" animBg="1"/>
      <p:bldP spid="7536" grpId="0" animBg="1"/>
      <p:bldP spid="7536" grpId="1" animBg="1"/>
      <p:bldP spid="7537" grpId="0" animBg="1"/>
      <p:bldP spid="7537" grpId="1" animBg="1"/>
      <p:bldP spid="7538" grpId="0" animBg="1"/>
      <p:bldP spid="7538" grpId="1" animBg="1"/>
      <p:bldP spid="7539" grpId="0" animBg="1"/>
      <p:bldP spid="75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540000" y="279401"/>
            <a:ext cx="355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 ?</a:t>
            </a:r>
            <a:endParaRPr lang="en-US" altLang="en-US" sz="3733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016000" y="1833034"/>
            <a:ext cx="3454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8hm =…....m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16000" y="2641601"/>
            <a:ext cx="355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9hm  =…....m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914400" y="3429001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7dam =…....m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096000" y="1803401"/>
            <a:ext cx="4267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 8m =…....dm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299200" y="2565401"/>
            <a:ext cx="3860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6m =…....cm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00800" y="3403601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8cm =…....mm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43200" y="1803400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vi-VN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44800" y="2652184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49600" y="3414184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60784" y="1803400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721600" y="2554817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128000" y="3393017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5283200" y="177800"/>
            <a:ext cx="5892800" cy="11938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3733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Bài</a:t>
            </a:r>
            <a:r>
              <a:rPr lang="en-US" sz="3733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2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gì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Cloud 20"/>
          <p:cNvSpPr/>
          <p:nvPr/>
        </p:nvSpPr>
        <p:spPr>
          <a:xfrm>
            <a:off x="5283201" y="345018"/>
            <a:ext cx="5558367" cy="95038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14400" y="4241801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3dam =…....m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00800" y="4275667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4dm =…....mm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0" y="4216400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75600" y="4294717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20" grpId="0" animBg="1"/>
      <p:bldP spid="20" grpId="1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7004" y="581074"/>
            <a:ext cx="49481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Tính (theo mẫu)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66203" y="2155874"/>
            <a:ext cx="4775200" cy="685800"/>
          </a:xfrm>
          <a:prstGeom prst="rect">
            <a:avLst/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32dam 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7803" y="2994074"/>
            <a:ext cx="3860800" cy="838200"/>
          </a:xfrm>
          <a:prstGeom prst="round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25m x 2 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7803" y="4035474"/>
            <a:ext cx="3962400" cy="83820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15km x 4 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54203" y="3019474"/>
            <a:ext cx="3860800" cy="838200"/>
          </a:xfrm>
          <a:prstGeom prst="round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36hm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54203" y="4035474"/>
            <a:ext cx="3860800" cy="838200"/>
          </a:xfrm>
          <a:prstGeom prst="round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70km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7 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3803" y="2155875"/>
            <a:ext cx="142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endParaRPr lang="vi-VN" alt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06203" y="3019475"/>
            <a:ext cx="142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07803" y="4062992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92603" y="3019475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12hm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92603" y="4109559"/>
            <a:ext cx="142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10km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951003" y="2155874"/>
            <a:ext cx="4368800" cy="685800"/>
          </a:xfrm>
          <a:prstGeom prst="rect">
            <a:avLst/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96cm 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=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86636" y="2160010"/>
            <a:ext cx="223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13720" y="2164341"/>
            <a:ext cx="223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54419" y="2155875"/>
            <a:ext cx="223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681503" y="2172807"/>
            <a:ext cx="223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67803" y="5051474"/>
            <a:ext cx="4267200" cy="83820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34cm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154203" y="5051474"/>
            <a:ext cx="3962400" cy="83820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55dm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86636" y="5125559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204cm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681503" y="5100159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11dm</a:t>
            </a: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550203" y="1277458"/>
            <a:ext cx="6197600" cy="776816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6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5325404" y="981125"/>
            <a:ext cx="6625167" cy="819149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3733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Bài</a:t>
            </a:r>
            <a:r>
              <a:rPr lang="en-US" sz="3733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3733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3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gì</a:t>
            </a:r>
            <a:r>
              <a:rPr lang="en-US" sz="3733" dirty="0"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829444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2" grpId="0"/>
      <p:bldP spid="33" grpId="0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" name="Group 106"/>
          <p:cNvGraphicFramePr>
            <a:graphicFrameLocks noGrp="1"/>
          </p:cNvGraphicFramePr>
          <p:nvPr>
            <p:ph/>
          </p:nvPr>
        </p:nvGraphicFramePr>
        <p:xfrm>
          <a:off x="101600" y="1625600"/>
          <a:ext cx="11988800" cy="37338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7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44" name="Text Box 64"/>
          <p:cNvSpPr txBox="1">
            <a:spLocks noChangeArrowheads="1"/>
          </p:cNvSpPr>
          <p:nvPr/>
        </p:nvSpPr>
        <p:spPr bwMode="auto">
          <a:xfrm>
            <a:off x="334434" y="2321984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13345" name="Text Box 65"/>
          <p:cNvSpPr txBox="1">
            <a:spLocks noChangeArrowheads="1"/>
          </p:cNvSpPr>
          <p:nvPr/>
        </p:nvSpPr>
        <p:spPr bwMode="auto">
          <a:xfrm>
            <a:off x="2089151" y="2336800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</a:p>
        </p:txBody>
      </p:sp>
      <p:sp>
        <p:nvSpPr>
          <p:cNvPr id="13346" name="Text Box 66"/>
          <p:cNvSpPr txBox="1">
            <a:spLocks noChangeArrowheads="1"/>
          </p:cNvSpPr>
          <p:nvPr/>
        </p:nvSpPr>
        <p:spPr bwMode="auto">
          <a:xfrm>
            <a:off x="3744385" y="2351617"/>
            <a:ext cx="10086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</a:p>
        </p:txBody>
      </p:sp>
      <p:sp>
        <p:nvSpPr>
          <p:cNvPr id="13347" name="Text Box 67"/>
          <p:cNvSpPr txBox="1">
            <a:spLocks noChangeArrowheads="1"/>
          </p:cNvSpPr>
          <p:nvPr/>
        </p:nvSpPr>
        <p:spPr bwMode="auto">
          <a:xfrm>
            <a:off x="5729817" y="2321984"/>
            <a:ext cx="5838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348" name="Text Box 68"/>
          <p:cNvSpPr txBox="1">
            <a:spLocks noChangeArrowheads="1"/>
          </p:cNvSpPr>
          <p:nvPr/>
        </p:nvSpPr>
        <p:spPr bwMode="auto">
          <a:xfrm>
            <a:off x="7361767" y="2321984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13349" name="Text Box 69"/>
          <p:cNvSpPr txBox="1">
            <a:spLocks noChangeArrowheads="1"/>
          </p:cNvSpPr>
          <p:nvPr/>
        </p:nvSpPr>
        <p:spPr bwMode="auto">
          <a:xfrm>
            <a:off x="8978901" y="2321984"/>
            <a:ext cx="7697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3350" name="Text Box 70"/>
          <p:cNvSpPr txBox="1">
            <a:spLocks noChangeArrowheads="1"/>
          </p:cNvSpPr>
          <p:nvPr/>
        </p:nvSpPr>
        <p:spPr bwMode="auto">
          <a:xfrm>
            <a:off x="10786534" y="2321984"/>
            <a:ext cx="92845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3351" name="Text Box 71"/>
          <p:cNvSpPr txBox="1">
            <a:spLocks noChangeArrowheads="1"/>
          </p:cNvSpPr>
          <p:nvPr/>
        </p:nvSpPr>
        <p:spPr bwMode="auto">
          <a:xfrm>
            <a:off x="1" y="309880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</a:p>
        </p:txBody>
      </p:sp>
      <p:sp>
        <p:nvSpPr>
          <p:cNvPr id="13352" name="Text Box 72"/>
          <p:cNvSpPr txBox="1">
            <a:spLocks noChangeArrowheads="1"/>
          </p:cNvSpPr>
          <p:nvPr/>
        </p:nvSpPr>
        <p:spPr bwMode="auto">
          <a:xfrm>
            <a:off x="1930401" y="302260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hm</a:t>
            </a:r>
          </a:p>
        </p:txBody>
      </p:sp>
      <p:sp>
        <p:nvSpPr>
          <p:cNvPr id="13353" name="Text Box 73"/>
          <p:cNvSpPr txBox="1">
            <a:spLocks noChangeArrowheads="1"/>
          </p:cNvSpPr>
          <p:nvPr/>
        </p:nvSpPr>
        <p:spPr bwMode="auto">
          <a:xfrm>
            <a:off x="0" y="3479801"/>
            <a:ext cx="1500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hm</a:t>
            </a:r>
          </a:p>
        </p:txBody>
      </p:sp>
      <p:sp>
        <p:nvSpPr>
          <p:cNvPr id="13354" name="Text Box 74"/>
          <p:cNvSpPr txBox="1">
            <a:spLocks noChangeArrowheads="1"/>
          </p:cNvSpPr>
          <p:nvPr/>
        </p:nvSpPr>
        <p:spPr bwMode="auto">
          <a:xfrm>
            <a:off x="5668434" y="3022601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13355" name="Text Box 75"/>
          <p:cNvSpPr txBox="1">
            <a:spLocks noChangeArrowheads="1"/>
          </p:cNvSpPr>
          <p:nvPr/>
        </p:nvSpPr>
        <p:spPr bwMode="auto">
          <a:xfrm>
            <a:off x="7112001" y="302260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sp>
        <p:nvSpPr>
          <p:cNvPr id="13356" name="Text Box 76"/>
          <p:cNvSpPr txBox="1">
            <a:spLocks noChangeArrowheads="1"/>
          </p:cNvSpPr>
          <p:nvPr/>
        </p:nvSpPr>
        <p:spPr bwMode="auto">
          <a:xfrm>
            <a:off x="8877301" y="2946401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</a:p>
        </p:txBody>
      </p:sp>
      <p:sp>
        <p:nvSpPr>
          <p:cNvPr id="13357" name="Text Box 77"/>
          <p:cNvSpPr txBox="1">
            <a:spLocks noChangeArrowheads="1"/>
          </p:cNvSpPr>
          <p:nvPr/>
        </p:nvSpPr>
        <p:spPr bwMode="auto">
          <a:xfrm>
            <a:off x="10515600" y="3098801"/>
            <a:ext cx="1175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  <p:sp>
        <p:nvSpPr>
          <p:cNvPr id="13358" name="Text Box 82"/>
          <p:cNvSpPr txBox="1">
            <a:spLocks noChangeArrowheads="1"/>
          </p:cNvSpPr>
          <p:nvPr/>
        </p:nvSpPr>
        <p:spPr bwMode="auto">
          <a:xfrm>
            <a:off x="8636001" y="3448051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mm</a:t>
            </a:r>
          </a:p>
        </p:txBody>
      </p:sp>
      <p:sp>
        <p:nvSpPr>
          <p:cNvPr id="13359" name="Text Box 83"/>
          <p:cNvSpPr txBox="1">
            <a:spLocks noChangeArrowheads="1"/>
          </p:cNvSpPr>
          <p:nvPr/>
        </p:nvSpPr>
        <p:spPr bwMode="auto">
          <a:xfrm>
            <a:off x="3594100" y="3549651"/>
            <a:ext cx="1375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</a:t>
            </a:r>
          </a:p>
        </p:txBody>
      </p:sp>
      <p:sp>
        <p:nvSpPr>
          <p:cNvPr id="13360" name="Text Box 85"/>
          <p:cNvSpPr txBox="1">
            <a:spLocks noChangeArrowheads="1"/>
          </p:cNvSpPr>
          <p:nvPr/>
        </p:nvSpPr>
        <p:spPr bwMode="auto">
          <a:xfrm>
            <a:off x="812800" y="1712385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1" name="Text Box 86"/>
          <p:cNvSpPr txBox="1">
            <a:spLocks noChangeArrowheads="1"/>
          </p:cNvSpPr>
          <p:nvPr/>
        </p:nvSpPr>
        <p:spPr bwMode="auto">
          <a:xfrm>
            <a:off x="5486400" y="1712385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</p:txBody>
      </p:sp>
      <p:sp>
        <p:nvSpPr>
          <p:cNvPr id="13362" name="Text Box 87"/>
          <p:cNvSpPr txBox="1">
            <a:spLocks noChangeArrowheads="1"/>
          </p:cNvSpPr>
          <p:nvPr/>
        </p:nvSpPr>
        <p:spPr bwMode="auto">
          <a:xfrm>
            <a:off x="7924800" y="1712384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Nhỏ hơn mét</a:t>
            </a:r>
          </a:p>
        </p:txBody>
      </p:sp>
      <p:sp>
        <p:nvSpPr>
          <p:cNvPr id="5171" name="Text Box 90"/>
          <p:cNvSpPr txBox="1">
            <a:spLocks noChangeArrowheads="1"/>
          </p:cNvSpPr>
          <p:nvPr/>
        </p:nvSpPr>
        <p:spPr bwMode="auto">
          <a:xfrm>
            <a:off x="3454400" y="628651"/>
            <a:ext cx="6096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4" name="Text Box 92"/>
          <p:cNvSpPr txBox="1">
            <a:spLocks noChangeArrowheads="1"/>
          </p:cNvSpPr>
          <p:nvPr/>
        </p:nvSpPr>
        <p:spPr bwMode="auto">
          <a:xfrm>
            <a:off x="4978400" y="3543301"/>
            <a:ext cx="1828800" cy="12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67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5" name="Text Box 93"/>
          <p:cNvSpPr txBox="1">
            <a:spLocks noChangeArrowheads="1"/>
          </p:cNvSpPr>
          <p:nvPr/>
        </p:nvSpPr>
        <p:spPr bwMode="auto">
          <a:xfrm>
            <a:off x="6908800" y="3058584"/>
            <a:ext cx="172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cm</a:t>
            </a:r>
          </a:p>
        </p:txBody>
      </p:sp>
      <p:sp>
        <p:nvSpPr>
          <p:cNvPr id="13366" name="Text Box 94"/>
          <p:cNvSpPr txBox="1">
            <a:spLocks noChangeArrowheads="1"/>
          </p:cNvSpPr>
          <p:nvPr/>
        </p:nvSpPr>
        <p:spPr bwMode="auto">
          <a:xfrm>
            <a:off x="1625600" y="3479801"/>
            <a:ext cx="1705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dam</a:t>
            </a:r>
          </a:p>
        </p:txBody>
      </p:sp>
      <p:sp>
        <p:nvSpPr>
          <p:cNvPr id="13367" name="Text Box 97"/>
          <p:cNvSpPr txBox="1">
            <a:spLocks noChangeArrowheads="1"/>
          </p:cNvSpPr>
          <p:nvPr/>
        </p:nvSpPr>
        <p:spPr bwMode="auto">
          <a:xfrm>
            <a:off x="4978400" y="3956051"/>
            <a:ext cx="1558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=100cm</a:t>
            </a:r>
          </a:p>
        </p:txBody>
      </p:sp>
      <p:sp>
        <p:nvSpPr>
          <p:cNvPr id="13368" name="Text Box 98"/>
          <p:cNvSpPr txBox="1">
            <a:spLocks noChangeArrowheads="1"/>
          </p:cNvSpPr>
          <p:nvPr/>
        </p:nvSpPr>
        <p:spPr bwMode="auto">
          <a:xfrm>
            <a:off x="3657601" y="3098801"/>
            <a:ext cx="126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dam</a:t>
            </a:r>
          </a:p>
        </p:txBody>
      </p:sp>
      <p:sp>
        <p:nvSpPr>
          <p:cNvPr id="13369" name="Text Box 99"/>
          <p:cNvSpPr txBox="1">
            <a:spLocks noChangeArrowheads="1"/>
          </p:cNvSpPr>
          <p:nvPr/>
        </p:nvSpPr>
        <p:spPr bwMode="auto">
          <a:xfrm>
            <a:off x="6908801" y="4057651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=100mm</a:t>
            </a:r>
          </a:p>
        </p:txBody>
      </p:sp>
      <p:sp>
        <p:nvSpPr>
          <p:cNvPr id="13370" name="Text Box 100"/>
          <p:cNvSpPr txBox="1">
            <a:spLocks noChangeArrowheads="1"/>
          </p:cNvSpPr>
          <p:nvPr/>
        </p:nvSpPr>
        <p:spPr bwMode="auto">
          <a:xfrm>
            <a:off x="1625600" y="3937001"/>
            <a:ext cx="1478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 m</a:t>
            </a:r>
          </a:p>
        </p:txBody>
      </p:sp>
      <p:sp>
        <p:nvSpPr>
          <p:cNvPr id="13371" name="Text Box 102"/>
          <p:cNvSpPr txBox="1">
            <a:spLocks noChangeArrowheads="1"/>
          </p:cNvSpPr>
          <p:nvPr/>
        </p:nvSpPr>
        <p:spPr bwMode="auto">
          <a:xfrm>
            <a:off x="0" y="3937001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m</a:t>
            </a:r>
          </a:p>
        </p:txBody>
      </p:sp>
      <p:sp>
        <p:nvSpPr>
          <p:cNvPr id="13372" name="Text Box 103"/>
          <p:cNvSpPr txBox="1">
            <a:spLocks noChangeArrowheads="1"/>
          </p:cNvSpPr>
          <p:nvPr/>
        </p:nvSpPr>
        <p:spPr bwMode="auto">
          <a:xfrm>
            <a:off x="4978401" y="4362451"/>
            <a:ext cx="19223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=1000mm</a:t>
            </a:r>
          </a:p>
        </p:txBody>
      </p:sp>
      <p:sp>
        <p:nvSpPr>
          <p:cNvPr id="13373" name="Text Box 3"/>
          <p:cNvSpPr txBox="1">
            <a:spLocks noChangeArrowheads="1"/>
          </p:cNvSpPr>
          <p:nvPr/>
        </p:nvSpPr>
        <p:spPr bwMode="auto">
          <a:xfrm>
            <a:off x="311152" y="260351"/>
            <a:ext cx="2330449" cy="7489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altLang="en-US" sz="3733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5384800" y="3200400"/>
            <a:ext cx="17272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60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03200" y="1752601"/>
            <a:ext cx="375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8hm  =     …m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759200" y="2438401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  6m =      … dm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26400" y="1676401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3cm =      …mm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0" y="5181601"/>
            <a:ext cx="416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7dam =    ….  m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8229600" y="4876801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4dm =     …mm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470400" y="4343401"/>
            <a:ext cx="3657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5m =     … cm</a:t>
            </a:r>
          </a:p>
        </p:txBody>
      </p:sp>
      <p:sp>
        <p:nvSpPr>
          <p:cNvPr id="14346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41600" y="609600"/>
            <a:ext cx="71120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SG" sz="4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NHANH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1828800" y="5791200"/>
            <a:ext cx="1727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70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9448800" y="2438400"/>
            <a:ext cx="17272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30</a:t>
            </a: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9956800" y="5562600"/>
            <a:ext cx="1320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400</a:t>
            </a:r>
          </a:p>
          <a:p>
            <a:pPr algn="ctr">
              <a:defRPr/>
            </a:pP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40" name="Picture 25" descr="Picture6"/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66" y="5486245"/>
            <a:ext cx="2540000" cy="14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1930400" y="2438400"/>
            <a:ext cx="1422400" cy="68580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800</a:t>
            </a:r>
          </a:p>
        </p:txBody>
      </p:sp>
      <p:pic>
        <p:nvPicPr>
          <p:cNvPr id="43" name="Picture 13" descr="4016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5814944"/>
            <a:ext cx="172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5892800" y="5105400"/>
            <a:ext cx="15240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467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500</a:t>
            </a:r>
          </a:p>
        </p:txBody>
      </p:sp>
      <p:pic>
        <p:nvPicPr>
          <p:cNvPr id="49" name="Picture 20" descr="tomm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5025121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disney-tig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16" y="4290329"/>
            <a:ext cx="416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h55727284700e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149725"/>
            <a:ext cx="406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 descr="donald-duck-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137025"/>
            <a:ext cx="40417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181641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12)-TJ1431-Tom-C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34962"/>
            <a:ext cx="416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98" y="2806562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 descr="quyennlMickey-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303883"/>
            <a:ext cx="406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133600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6" descr="262_33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70" y="1434962"/>
            <a:ext cx="406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16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-0.116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L 0.00834 -0.111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417 -0.1166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834 -0.105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00417 -0.11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39" grpId="0"/>
      <p:bldP spid="41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021115" y="1068614"/>
            <a:ext cx="7543800" cy="7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7054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7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  <a:sym typeface="Wingdings" panose="05000000000000000000" pitchFamily="2" charset="2"/>
              </a:rPr>
              <a:t>Dặn</a:t>
            </a:r>
            <a:r>
              <a:rPr lang="en-US" altLang="en-US" sz="4267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  <a:sym typeface="Wingdings" panose="05000000000000000000" pitchFamily="2" charset="2"/>
              </a:rPr>
              <a:t>dò</a:t>
            </a:r>
            <a:endParaRPr lang="en-US" altLang="en-US" sz="4267" b="1" dirty="0">
              <a:solidFill>
                <a:srgbClr val="002060"/>
              </a:solidFill>
              <a:latin typeface="Snap ITC" panose="04040A07060A02020202" pitchFamily="8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8549" y="2169281"/>
            <a:ext cx="9823451" cy="1733999"/>
          </a:xfrm>
          <a:prstGeom prst="rect">
            <a:avLst/>
          </a:prstGeom>
        </p:spPr>
        <p:txBody>
          <a:bodyPr lIns="91435" tIns="45719" rIns="91435" bIns="45719">
            <a:spAutoFit/>
          </a:bodyPr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9pPr>
          </a:lstStyle>
          <a:p>
            <a:pPr algn="just" defTabSz="914309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/>
            </a:pP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Hoàn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thành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Vở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Toán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.</a:t>
            </a:r>
          </a:p>
          <a:p>
            <a:pPr algn="just" defTabSz="914309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/>
            </a:pP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Chuẩn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bị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bài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luyện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tập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</a:t>
            </a:r>
            <a:r>
              <a:rPr lang="en-US" altLang="en-US" sz="4267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trang</a:t>
            </a:r>
            <a:r>
              <a:rPr lang="en-US" altLang="en-US" sz="4267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ngsana New" panose="02020603050405020304" pitchFamily="18" charset="-34"/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36817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>
            <a:extLst>
              <a:ext uri="{FF2B5EF4-FFF2-40B4-BE49-F238E27FC236}">
                <a16:creationId xmlns:a16="http://schemas.microsoft.com/office/drawing/2014/main" id="{F6E47138-F791-49D0-9084-FA757F8A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317751"/>
            <a:ext cx="657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pic>
        <p:nvPicPr>
          <p:cNvPr id="34819" name="Picture 6" descr="Related image">
            <a:extLst>
              <a:ext uri="{FF2B5EF4-FFF2-40B4-BE49-F238E27FC236}">
                <a16:creationId xmlns:a16="http://schemas.microsoft.com/office/drawing/2014/main" id="{08A947ED-FBA8-4CC4-9A8A-B41E454960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934" flipH="1">
            <a:off x="8439150" y="1597025"/>
            <a:ext cx="2109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Related image">
            <a:extLst>
              <a:ext uri="{FF2B5EF4-FFF2-40B4-BE49-F238E27FC236}">
                <a16:creationId xmlns:a16="http://schemas.microsoft.com/office/drawing/2014/main" id="{25CE0F1F-8750-45FE-A579-CDD09DD53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693">
            <a:off x="1682751" y="1590675"/>
            <a:ext cx="2085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Related image">
            <a:extLst>
              <a:ext uri="{FF2B5EF4-FFF2-40B4-BE49-F238E27FC236}">
                <a16:creationId xmlns:a16="http://schemas.microsoft.com/office/drawing/2014/main" id="{B21C4C74-DB4F-4984-BD91-E222BE0970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Related image">
            <a:extLst>
              <a:ext uri="{FF2B5EF4-FFF2-40B4-BE49-F238E27FC236}">
                <a16:creationId xmlns:a16="http://schemas.microsoft.com/office/drawing/2014/main" id="{E50F2938-541A-4269-B95D-EEFCFFB432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67" dirty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3067" dirty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3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58704" y="217640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026" y="830739"/>
            <a:ext cx="74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hm = …....   m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248680" y="830739"/>
            <a:ext cx="1378264" cy="568632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26945" y="216487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53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22214" y="215493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026" y="830739"/>
            <a:ext cx="74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hm  = …....    m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426399" y="945133"/>
            <a:ext cx="1401728" cy="431641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74751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endParaRPr lang="en-US" sz="53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3445" y="216780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026" y="830739"/>
            <a:ext cx="74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dam = ….... m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611091" y="853219"/>
            <a:ext cx="914175" cy="50402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74751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53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3445" y="216780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026" y="830739"/>
            <a:ext cx="74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= ….... mm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382880" y="841490"/>
            <a:ext cx="914175" cy="50402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483245" y="1470458"/>
            <a:ext cx="74854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11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2021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  <a:endParaRPr lang="en-US" altLang="en-US" sz="16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26547" y="3380510"/>
            <a:ext cx="4203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dài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93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2616201"/>
            <a:ext cx="924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endParaRPr lang="en-US" altLang="en-US" sz="7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 bwMode="auto">
          <a:xfrm>
            <a:off x="101600" y="279400"/>
            <a:ext cx="11887200" cy="25400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5867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Em hãy kể tên các đơn vị đo độ dài đã học?</a:t>
            </a:r>
            <a:endParaRPr lang="en-US" sz="5867" dirty="0">
              <a:solidFill>
                <a:srgbClr val="009900"/>
              </a:solidFill>
              <a:latin typeface="Times New Roman" panose="02020603050405020304" pitchFamily="18" charset="0"/>
              <a:ea typeface="Angsana New" panose="02020603050405020304" pitchFamily="18" charset="-34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1968"/>
            <a:ext cx="3873500" cy="42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4572000" y="3632201"/>
            <a:ext cx="7518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km, hm, dam, m, dm, cm, mm</a:t>
            </a:r>
            <a:endParaRPr lang="vi-VN" altLang="en-US" sz="4267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562</Words>
  <Application>Microsoft Office PowerPoint</Application>
  <PresentationFormat>Widescreen</PresentationFormat>
  <Paragraphs>205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HP001 4 hàng</vt:lpstr>
      <vt:lpstr>Snap ITC</vt:lpstr>
      <vt:lpstr>Times New Roman</vt:lpstr>
      <vt:lpstr>UTM Cooper Black</vt:lpstr>
      <vt:lpstr>Wingdings</vt:lpstr>
      <vt:lpstr>Office Theme</vt:lpstr>
      <vt:lpstr>2_Default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Bông Sao</dc:title>
  <dc:creator>Mai Gia Tuệ</dc:creator>
  <cp:lastModifiedBy>Admin</cp:lastModifiedBy>
  <cp:revision>39</cp:revision>
  <dcterms:created xsi:type="dcterms:W3CDTF">2021-10-24T12:19:23Z</dcterms:created>
  <dcterms:modified xsi:type="dcterms:W3CDTF">2021-10-31T13:09:54Z</dcterms:modified>
</cp:coreProperties>
</file>