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33"/>
  </p:notesMasterIdLst>
  <p:sldIdLst>
    <p:sldId id="259" r:id="rId5"/>
    <p:sldId id="260" r:id="rId6"/>
    <p:sldId id="257" r:id="rId7"/>
    <p:sldId id="258" r:id="rId8"/>
    <p:sldId id="261" r:id="rId9"/>
    <p:sldId id="262" r:id="rId10"/>
    <p:sldId id="263" r:id="rId11"/>
    <p:sldId id="264" r:id="rId12"/>
    <p:sldId id="265" r:id="rId13"/>
    <p:sldId id="266" r:id="rId14"/>
    <p:sldId id="267" r:id="rId15"/>
    <p:sldId id="268" r:id="rId16"/>
    <p:sldId id="284"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40205-170F-415F-A155-6AF1B725E994}" type="datetimeFigureOut">
              <a:rPr lang="en-US" smtClean="0"/>
              <a:t>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601C2-9870-449B-AA69-188C8FF5D800}" type="slidenum">
              <a:rPr lang="en-US" smtClean="0"/>
              <a:t>‹#›</a:t>
            </a:fld>
            <a:endParaRPr lang="en-US"/>
          </a:p>
        </p:txBody>
      </p:sp>
    </p:spTree>
    <p:extLst>
      <p:ext uri="{BB962C8B-B14F-4D97-AF65-F5344CB8AC3E}">
        <p14:creationId xmlns:p14="http://schemas.microsoft.com/office/powerpoint/2010/main" val="3816146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42754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12</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365653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405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15</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3313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16</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281771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17</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688333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18</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29173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19</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207584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20</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18193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21</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335321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22</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9483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3</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1065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24</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999220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25</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712974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26</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951882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27</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934857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28</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97299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4</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14767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5</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29162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fontAlgn="base">
              <a:spcBef>
                <a:spcPct val="0"/>
              </a:spcBef>
              <a:spcAft>
                <a:spcPct val="0"/>
              </a:spcAft>
              <a:defRPr/>
            </a:pPr>
            <a:r>
              <a:rPr lang="en-US" altLang="zh-CN">
                <a:solidFill>
                  <a:prstClr val="black"/>
                </a:solidFill>
              </a:rPr>
              <a:t>3</a:t>
            </a:r>
            <a:endParaRPr lang="zh-CN" altLang="en-US">
              <a:solidFill>
                <a:prstClr val="black"/>
              </a:solidFill>
            </a:endParaRPr>
          </a:p>
        </p:txBody>
      </p:sp>
    </p:spTree>
    <p:extLst>
      <p:ext uri="{BB962C8B-B14F-4D97-AF65-F5344CB8AC3E}">
        <p14:creationId xmlns:p14="http://schemas.microsoft.com/office/powerpoint/2010/main" val="347213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8</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1553133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fontAlgn="base">
              <a:spcBef>
                <a:spcPct val="0"/>
              </a:spcBef>
              <a:spcAft>
                <a:spcPct val="0"/>
              </a:spcAft>
              <a:defRPr/>
            </a:pPr>
            <a:r>
              <a:rPr lang="en-US" altLang="zh-CN">
                <a:solidFill>
                  <a:prstClr val="black"/>
                </a:solidFill>
              </a:rPr>
              <a:t>3</a:t>
            </a:r>
            <a:endParaRPr lang="zh-CN" altLang="en-US">
              <a:solidFill>
                <a:prstClr val="black"/>
              </a:solidFill>
            </a:endParaRPr>
          </a:p>
        </p:txBody>
      </p:sp>
    </p:spTree>
    <p:extLst>
      <p:ext uri="{BB962C8B-B14F-4D97-AF65-F5344CB8AC3E}">
        <p14:creationId xmlns:p14="http://schemas.microsoft.com/office/powerpoint/2010/main" val="220479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10</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241450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AC9D047-1C12-4CEA-A369-FB09B98F0562}" type="slidenum">
              <a:rPr lang="zh-CN" altLang="en-US" smtClean="0">
                <a:solidFill>
                  <a:prstClr val="black"/>
                </a:solidFill>
                <a:latin typeface="等线" panose="020F0502020204030204"/>
                <a:ea typeface="等线" panose="020B0604020202020204" charset="-122"/>
              </a:rPr>
              <a:pPr>
                <a:defRPr/>
              </a:pPr>
              <a:t>11</a:t>
            </a:fld>
            <a:endParaRPr lang="zh-CN" altLang="en-US">
              <a:solidFill>
                <a:prstClr val="black"/>
              </a:solidFill>
              <a:latin typeface="等线" panose="020F0502020204030204"/>
              <a:ea typeface="等线" panose="020B0604020202020204" charset="-122"/>
            </a:endParaRPr>
          </a:p>
        </p:txBody>
      </p:sp>
    </p:spTree>
    <p:extLst>
      <p:ext uri="{BB962C8B-B14F-4D97-AF65-F5344CB8AC3E}">
        <p14:creationId xmlns:p14="http://schemas.microsoft.com/office/powerpoint/2010/main" val="355153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39937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358222070"/>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9820830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66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92089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88889936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63311"/>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34455274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9264" y="-161434"/>
            <a:ext cx="1614308" cy="1731414"/>
          </a:xfrm>
          <a:prstGeom prst="rect">
            <a:avLst/>
          </a:prstGeom>
        </p:spPr>
      </p:pic>
      <p:sp>
        <p:nvSpPr>
          <p:cNvPr id="3" name="TextBox 2"/>
          <p:cNvSpPr txBox="1"/>
          <p:nvPr userDrawn="1"/>
        </p:nvSpPr>
        <p:spPr>
          <a:xfrm>
            <a:off x="8630" y="6396335"/>
            <a:ext cx="1754909" cy="461665"/>
          </a:xfrm>
          <a:prstGeom prst="rect">
            <a:avLst/>
          </a:prstGeom>
          <a:noFill/>
        </p:spPr>
        <p:txBody>
          <a:bodyPr wrap="square" rtlCol="0">
            <a:spAutoFit/>
          </a:bodyPr>
          <a:lstStyle/>
          <a:p>
            <a:r>
              <a:rPr lang="en-US" sz="2400" dirty="0" err="1">
                <a:solidFill>
                  <a:srgbClr val="5B9BD5">
                    <a:lumMod val="60000"/>
                    <a:lumOff val="40000"/>
                  </a:srgbClr>
                </a:solidFill>
                <a:latin typeface="UTM A&amp;S Heartbeat" panose="02040603050506020204" pitchFamily="18" charset="0"/>
              </a:rPr>
              <a:t>Măng</a:t>
            </a:r>
            <a:r>
              <a:rPr lang="en-US" sz="2400" dirty="0">
                <a:solidFill>
                  <a:srgbClr val="5B9BD5">
                    <a:lumMod val="60000"/>
                    <a:lumOff val="40000"/>
                  </a:srgbClr>
                </a:solidFill>
                <a:latin typeface="UTM A&amp;S Heartbeat" panose="02040603050506020204" pitchFamily="18" charset="0"/>
              </a:rPr>
              <a:t> Non</a:t>
            </a:r>
          </a:p>
        </p:txBody>
      </p:sp>
      <p:pic>
        <p:nvPicPr>
          <p:cNvPr id="5" name="Picture 4">
            <a:extLst>
              <a:ext uri="{FF2B5EF4-FFF2-40B4-BE49-F238E27FC236}">
                <a16:creationId xmlns:a16="http://schemas.microsoft.com/office/drawing/2014/main" id="{F2A75583-C704-40AC-98DC-E10131896B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6" name="Rectangle 5">
            <a:extLst>
              <a:ext uri="{FF2B5EF4-FFF2-40B4-BE49-F238E27FC236}">
                <a16:creationId xmlns:a16="http://schemas.microsoft.com/office/drawing/2014/main" id="{32CBF83F-70FB-43BC-ACF7-89E3E06016E2}"/>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501727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defRPr/>
            </a:pPr>
            <a:r>
              <a:rPr lang="en-US" altLang="zh-CN">
                <a:solidFill>
                  <a:prstClr val="black">
                    <a:tint val="75000"/>
                  </a:prstClr>
                </a:solidFill>
              </a:rPr>
              <a:t>2019/5/29</a:t>
            </a:r>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defRPr/>
            </a:pPr>
            <a:r>
              <a:rPr lang="en-US" altLang="zh-CN">
                <a:solidFill>
                  <a:prstClr val="black">
                    <a:tint val="75000"/>
                  </a:prstClr>
                </a:solidFill>
              </a:rPr>
              <a:t>‹#›</a:t>
            </a:r>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27F0EEDA-A453-4CE7-8C48-D0997F5551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8" name="Rectangle 7">
            <a:extLst>
              <a:ext uri="{FF2B5EF4-FFF2-40B4-BE49-F238E27FC236}">
                <a16:creationId xmlns:a16="http://schemas.microsoft.com/office/drawing/2014/main" id="{E04C5E62-3831-4923-9A34-CFFA81113EBC}"/>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A4A5D78-4330-4F00-966A-F3A48400651A}"/>
              </a:ext>
            </a:extLst>
          </p:cNvPr>
          <p:cNvSpPr txBox="1"/>
          <p:nvPr userDrawn="1"/>
        </p:nvSpPr>
        <p:spPr>
          <a:xfrm>
            <a:off x="11014681" y="17956"/>
            <a:ext cx="1754909" cy="461665"/>
          </a:xfrm>
          <a:prstGeom prst="rect">
            <a:avLst/>
          </a:prstGeom>
          <a:noFill/>
        </p:spPr>
        <p:txBody>
          <a:bodyPr wrap="square" rtlCol="0">
            <a:spAutoFit/>
          </a:bodyPr>
          <a:lstStyle/>
          <a:p>
            <a:r>
              <a:rPr lang="en-US" sz="2400" dirty="0" err="1">
                <a:solidFill>
                  <a:srgbClr val="00BDBC">
                    <a:lumMod val="60000"/>
                    <a:lumOff val="40000"/>
                  </a:srgbClr>
                </a:solidFill>
                <a:latin typeface="UTM A&amp;S Heartbeat" panose="02040603050506020204" pitchFamily="18" charset="0"/>
              </a:rPr>
              <a:t>Măng</a:t>
            </a:r>
            <a:r>
              <a:rPr lang="en-US" sz="2400" dirty="0">
                <a:solidFill>
                  <a:srgbClr val="00BDBC">
                    <a:lumMod val="60000"/>
                    <a:lumOff val="40000"/>
                  </a:srgbClr>
                </a:solidFill>
                <a:latin typeface="UTM A&amp;S Heartbeat" panose="02040603050506020204" pitchFamily="18" charset="0"/>
              </a:rPr>
              <a:t> Non</a:t>
            </a:r>
          </a:p>
        </p:txBody>
      </p:sp>
    </p:spTree>
    <p:extLst>
      <p:ext uri="{BB962C8B-B14F-4D97-AF65-F5344CB8AC3E}">
        <p14:creationId xmlns:p14="http://schemas.microsoft.com/office/powerpoint/2010/main" val="3677723397"/>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9264" y="-161434"/>
            <a:ext cx="1614308" cy="1731414"/>
          </a:xfrm>
          <a:prstGeom prst="rect">
            <a:avLst/>
          </a:prstGeom>
        </p:spPr>
      </p:pic>
      <p:sp>
        <p:nvSpPr>
          <p:cNvPr id="3" name="TextBox 2"/>
          <p:cNvSpPr txBox="1"/>
          <p:nvPr userDrawn="1"/>
        </p:nvSpPr>
        <p:spPr>
          <a:xfrm>
            <a:off x="8630" y="6396335"/>
            <a:ext cx="1754909" cy="461665"/>
          </a:xfrm>
          <a:prstGeom prst="rect">
            <a:avLst/>
          </a:prstGeom>
          <a:noFill/>
        </p:spPr>
        <p:txBody>
          <a:bodyPr wrap="square" rtlCol="0">
            <a:spAutoFit/>
          </a:bodyPr>
          <a:lstStyle/>
          <a:p>
            <a:r>
              <a:rPr lang="en-US" sz="2400" dirty="0" err="1">
                <a:solidFill>
                  <a:srgbClr val="5B9BD5">
                    <a:lumMod val="60000"/>
                    <a:lumOff val="40000"/>
                  </a:srgbClr>
                </a:solidFill>
                <a:latin typeface="UTM A&amp;S Heartbeat" panose="02040603050506020204" pitchFamily="18" charset="0"/>
              </a:rPr>
              <a:t>Măng</a:t>
            </a:r>
            <a:r>
              <a:rPr lang="en-US" sz="2400" dirty="0">
                <a:solidFill>
                  <a:srgbClr val="5B9BD5">
                    <a:lumMod val="60000"/>
                    <a:lumOff val="40000"/>
                  </a:srgbClr>
                </a:solidFill>
                <a:latin typeface="UTM A&amp;S Heartbeat" panose="02040603050506020204" pitchFamily="18" charset="0"/>
              </a:rPr>
              <a:t> Non</a:t>
            </a:r>
          </a:p>
        </p:txBody>
      </p:sp>
      <p:pic>
        <p:nvPicPr>
          <p:cNvPr id="5" name="Picture 4">
            <a:extLst>
              <a:ext uri="{FF2B5EF4-FFF2-40B4-BE49-F238E27FC236}">
                <a16:creationId xmlns:a16="http://schemas.microsoft.com/office/drawing/2014/main" id="{F2A75583-C704-40AC-98DC-E10131896B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6" name="Rectangle 5">
            <a:extLst>
              <a:ext uri="{FF2B5EF4-FFF2-40B4-BE49-F238E27FC236}">
                <a16:creationId xmlns:a16="http://schemas.microsoft.com/office/drawing/2014/main" id="{32CBF83F-70FB-43BC-ACF7-89E3E06016E2}"/>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179445"/>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49264" y="-161434"/>
            <a:ext cx="1614308" cy="1731414"/>
          </a:xfrm>
          <a:prstGeom prst="rect">
            <a:avLst/>
          </a:prstGeom>
        </p:spPr>
      </p:pic>
      <p:sp>
        <p:nvSpPr>
          <p:cNvPr id="3" name="TextBox 2"/>
          <p:cNvSpPr txBox="1"/>
          <p:nvPr userDrawn="1"/>
        </p:nvSpPr>
        <p:spPr>
          <a:xfrm>
            <a:off x="8630" y="6396335"/>
            <a:ext cx="1754909" cy="461665"/>
          </a:xfrm>
          <a:prstGeom prst="rect">
            <a:avLst/>
          </a:prstGeom>
          <a:noFill/>
        </p:spPr>
        <p:txBody>
          <a:bodyPr wrap="square" rtlCol="0">
            <a:spAutoFit/>
          </a:bodyPr>
          <a:lstStyle/>
          <a:p>
            <a:r>
              <a:rPr lang="en-US" sz="2400" dirty="0" err="1">
                <a:solidFill>
                  <a:srgbClr val="5B9BD5">
                    <a:lumMod val="60000"/>
                    <a:lumOff val="40000"/>
                  </a:srgbClr>
                </a:solidFill>
                <a:latin typeface="UTM A&amp;S Heartbeat" panose="02040603050506020204" pitchFamily="18" charset="0"/>
              </a:rPr>
              <a:t>Măng</a:t>
            </a:r>
            <a:r>
              <a:rPr lang="en-US" sz="2400" dirty="0">
                <a:solidFill>
                  <a:srgbClr val="5B9BD5">
                    <a:lumMod val="60000"/>
                    <a:lumOff val="40000"/>
                  </a:srgbClr>
                </a:solidFill>
                <a:latin typeface="UTM A&amp;S Heartbeat" panose="02040603050506020204" pitchFamily="18" charset="0"/>
              </a:rPr>
              <a:t> Non</a:t>
            </a:r>
          </a:p>
        </p:txBody>
      </p:sp>
      <p:pic>
        <p:nvPicPr>
          <p:cNvPr id="5" name="Picture 4">
            <a:extLst>
              <a:ext uri="{FF2B5EF4-FFF2-40B4-BE49-F238E27FC236}">
                <a16:creationId xmlns:a16="http://schemas.microsoft.com/office/drawing/2014/main" id="{F2A75583-C704-40AC-98DC-E10131896B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90966" y="6627167"/>
            <a:ext cx="1414395" cy="2271853"/>
          </a:xfrm>
          <a:prstGeom prst="rect">
            <a:avLst/>
          </a:prstGeom>
        </p:spPr>
      </p:pic>
      <p:sp>
        <p:nvSpPr>
          <p:cNvPr id="6" name="Rectangle 5">
            <a:extLst>
              <a:ext uri="{FF2B5EF4-FFF2-40B4-BE49-F238E27FC236}">
                <a16:creationId xmlns:a16="http://schemas.microsoft.com/office/drawing/2014/main" id="{32CBF83F-70FB-43BC-ACF7-89E3E06016E2}"/>
              </a:ext>
            </a:extLst>
          </p:cNvPr>
          <p:cNvSpPr/>
          <p:nvPr userDrawn="1"/>
        </p:nvSpPr>
        <p:spPr>
          <a:xfrm>
            <a:off x="2666816" y="7261936"/>
            <a:ext cx="6096000" cy="1754326"/>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a:t>
            </a:r>
            <a:r>
              <a:rPr lang="en-US">
                <a:solidFill>
                  <a:srgbClr val="002060"/>
                </a:solidFill>
                <a:latin typeface="Times New Roman" panose="02020603050405020304" pitchFamily="18" charset="0"/>
                <a:cs typeface="Times New Roman" panose="02020603050405020304" pitchFamily="18" charset="0"/>
              </a:rPr>
              <a:t>liệu – Quà </a:t>
            </a:r>
            <a:r>
              <a:rPr lang="en-US" dirty="0">
                <a:solidFill>
                  <a:srgbClr val="002060"/>
                </a:solidFill>
                <a:latin typeface="Times New Roman" panose="02020603050405020304" pitchFamily="18" charset="0"/>
                <a:cs typeface="Times New Roman" panose="02020603050405020304" pitchFamily="18" charset="0"/>
              </a:rPr>
              <a:t>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539386"/>
      </p:ext>
    </p:extLst>
  </p:cSld>
  <p:clrMap bg1="lt1" tx1="dk1" bg2="lt2" tx2="dk2" accent1="accent1" accent2="accent2" accent3="accent3" accent4="accent4" accent5="accent5" accent6="accent6" hlink="hlink" folHlink="folHlink"/>
  <p:sldLayoutIdLst>
    <p:sldLayoutId id="2147483670" r:id="rId1"/>
    <p:sldLayoutId id="2147483671" r:id="rId2"/>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5.jpeg"/><Relationship Id="rId5" Type="http://schemas.microsoft.com/office/2007/relationships/hdphoto" Target="../media/hdphoto8.wdp"/><Relationship Id="rId10" Type="http://schemas.openxmlformats.org/officeDocument/2006/relationships/image" Target="../media/image44.jpeg"/><Relationship Id="rId4" Type="http://schemas.openxmlformats.org/officeDocument/2006/relationships/image" Target="../media/image41.png"/><Relationship Id="rId9" Type="http://schemas.microsoft.com/office/2007/relationships/hdphoto" Target="../media/hdphoto10.wdp"/><Relationship Id="rId1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9.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9.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4929795" y="975374"/>
            <a:ext cx="5276385" cy="1446550"/>
          </a:xfrm>
          <a:prstGeom prst="rect">
            <a:avLst/>
          </a:prstGeom>
          <a:noFill/>
        </p:spPr>
        <p:txBody>
          <a:bodyPr wrap="square" rtlCol="0">
            <a:spAutoFit/>
          </a:bodyPr>
          <a:lstStyle/>
          <a:p>
            <a:pPr algn="dist">
              <a:defRPr/>
            </a:pPr>
            <a:r>
              <a:rPr lang="en-US" altLang="zh-CN" sz="8800" dirty="0" err="1">
                <a:solidFill>
                  <a:srgbClr val="ED7D31"/>
                </a:solidFill>
                <a:latin typeface="UTM Tam Le" panose="02040603050506020204" pitchFamily="18" charset="0"/>
                <a:ea typeface="方正稚艺简体" panose="03000509000000000000" pitchFamily="65" charset="-122"/>
              </a:rPr>
              <a:t>Khởi</a:t>
            </a:r>
            <a:r>
              <a:rPr lang="en-US" altLang="zh-CN" sz="8800" dirty="0">
                <a:solidFill>
                  <a:srgbClr val="ED7D31"/>
                </a:solidFill>
                <a:latin typeface="UTM Tam Le" panose="02040603050506020204" pitchFamily="18" charset="0"/>
                <a:ea typeface="方正稚艺简体" panose="03000509000000000000" pitchFamily="65" charset="-122"/>
              </a:rPr>
              <a:t> </a:t>
            </a:r>
            <a:r>
              <a:rPr lang="en-US" altLang="zh-CN" sz="8800" dirty="0" err="1">
                <a:solidFill>
                  <a:srgbClr val="ED7D31"/>
                </a:solidFill>
                <a:latin typeface="UTM Tam Le" panose="02040603050506020204" pitchFamily="18" charset="0"/>
                <a:ea typeface="方正稚艺简体" panose="03000509000000000000" pitchFamily="65" charset="-122"/>
              </a:rPr>
              <a:t>động</a:t>
            </a:r>
            <a:endParaRPr lang="en-US" altLang="zh-CN" sz="7200" dirty="0">
              <a:solidFill>
                <a:srgbClr val="ED7D31"/>
              </a:solidFill>
              <a:latin typeface="UTM Tam Le" panose="02040603050506020204" pitchFamily="18" charset="0"/>
              <a:ea typeface="方正稚艺简体" panose="03000509000000000000" pitchFamily="65" charset="-122"/>
            </a:endParaRPr>
          </a:p>
        </p:txBody>
      </p:sp>
    </p:spTree>
    <p:extLst>
      <p:ext uri="{BB962C8B-B14F-4D97-AF65-F5344CB8AC3E}">
        <p14:creationId xmlns:p14="http://schemas.microsoft.com/office/powerpoint/2010/main" val="815906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19669E2-F16C-4B24-89D6-C0790079C581}"/>
              </a:ext>
            </a:extLst>
          </p:cNvPr>
          <p:cNvPicPr>
            <a:picLocks noChangeAspect="1"/>
          </p:cNvPicPr>
          <p:nvPr/>
        </p:nvPicPr>
        <p:blipFill rotWithShape="1">
          <a:blip r:embed="rId4">
            <a:extLst>
              <a:ext uri="{28A0092B-C50C-407E-A947-70E740481C1C}">
                <a14:useLocalDpi xmlns:a14="http://schemas.microsoft.com/office/drawing/2010/main" val="0"/>
              </a:ext>
            </a:extLst>
          </a:blip>
          <a:srcRect t="26479" b="16853"/>
          <a:stretch/>
        </p:blipFill>
        <p:spPr>
          <a:xfrm>
            <a:off x="1586437" y="4956970"/>
            <a:ext cx="10449697" cy="2206032"/>
          </a:xfrm>
          <a:prstGeom prst="rect">
            <a:avLst/>
          </a:prstGeom>
        </p:spPr>
      </p:pic>
      <p:pic>
        <p:nvPicPr>
          <p:cNvPr id="2" name="图片 1">
            <a:extLst>
              <a:ext uri="{FF2B5EF4-FFF2-40B4-BE49-F238E27FC236}">
                <a16:creationId xmlns:a16="http://schemas.microsoft.com/office/drawing/2014/main" id="{5DD20B63-04A8-4880-A250-A5E81754E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0713">
            <a:off x="26710" y="3700146"/>
            <a:ext cx="1376551" cy="3085372"/>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A5C3A8C8-63EA-445B-94D9-533BCDE6F774}"/>
              </a:ext>
            </a:extLst>
          </p:cNvPr>
          <p:cNvSpPr txBox="1"/>
          <p:nvPr/>
        </p:nvSpPr>
        <p:spPr>
          <a:xfrm>
            <a:off x="2935712" y="12362"/>
            <a:ext cx="6765418" cy="1200329"/>
          </a:xfrm>
          <a:prstGeom prst="rect">
            <a:avLst/>
          </a:prstGeom>
          <a:noFill/>
        </p:spPr>
        <p:txBody>
          <a:bodyPr wrap="square" rtlCol="0">
            <a:spAutoFit/>
          </a:bodyPr>
          <a:lstStyle/>
          <a:p>
            <a:pPr algn="ctr">
              <a:defRPr/>
            </a:pPr>
            <a:r>
              <a:rPr lang="en-US" altLang="zh-CN" sz="7200" dirty="0" err="1">
                <a:solidFill>
                  <a:srgbClr val="DB681E"/>
                </a:solidFill>
                <a:latin typeface="UTM Tam Le" panose="02040603050506020204" pitchFamily="18" charset="0"/>
                <a:ea typeface="方正稚艺简体" panose="03000509000000000000" pitchFamily="65" charset="-122"/>
              </a:rPr>
              <a:t>Luyện</a:t>
            </a:r>
            <a:r>
              <a:rPr lang="en-US" altLang="zh-CN" sz="7200" dirty="0">
                <a:solidFill>
                  <a:srgbClr val="DB681E"/>
                </a:solidFill>
                <a:latin typeface="UTM Tam Le" panose="02040603050506020204" pitchFamily="18" charset="0"/>
                <a:ea typeface="方正稚艺简体" panose="03000509000000000000" pitchFamily="65" charset="-122"/>
              </a:rPr>
              <a:t> </a:t>
            </a:r>
            <a:r>
              <a:rPr lang="en-US" altLang="zh-CN" sz="7200" dirty="0" err="1">
                <a:solidFill>
                  <a:srgbClr val="DB681E"/>
                </a:solidFill>
                <a:latin typeface="UTM Tam Le" panose="02040603050506020204" pitchFamily="18" charset="0"/>
                <a:ea typeface="方正稚艺简体" panose="03000509000000000000" pitchFamily="65" charset="-122"/>
              </a:rPr>
              <a:t>đọc</a:t>
            </a:r>
            <a:r>
              <a:rPr lang="en-US" altLang="zh-CN" sz="7200" dirty="0">
                <a:solidFill>
                  <a:srgbClr val="DB681E"/>
                </a:solidFill>
                <a:latin typeface="UTM Tam Le" panose="02040603050506020204" pitchFamily="18" charset="0"/>
                <a:ea typeface="方正稚艺简体" panose="03000509000000000000" pitchFamily="65" charset="-122"/>
              </a:rPr>
              <a:t> </a:t>
            </a:r>
            <a:endParaRPr lang="zh-CN" altLang="en-US" sz="7200" dirty="0">
              <a:solidFill>
                <a:srgbClr val="DB681E"/>
              </a:solidFill>
              <a:latin typeface="UTM Tam Le" panose="02040603050506020204" pitchFamily="18" charset="0"/>
              <a:ea typeface="方正稚艺简体" panose="03000509000000000000" pitchFamily="65" charset="-122"/>
            </a:endParaRPr>
          </a:p>
        </p:txBody>
      </p:sp>
      <p:sp>
        <p:nvSpPr>
          <p:cNvPr id="6" name="Rectangle 11"/>
          <p:cNvSpPr>
            <a:spLocks noChangeArrowheads="1"/>
          </p:cNvSpPr>
          <p:nvPr/>
        </p:nvSpPr>
        <p:spPr bwMode="auto">
          <a:xfrm>
            <a:off x="3762535" y="1212691"/>
            <a:ext cx="666591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400" b="1" dirty="0">
                <a:solidFill>
                  <a:srgbClr val="4472C4">
                    <a:lumMod val="50000"/>
                  </a:srgbClr>
                </a:solidFill>
                <a:latin typeface="UVF TypoSlabserif" panose="02000403050000020004" pitchFamily="2" charset="0"/>
              </a:rPr>
              <a:t>- </a:t>
            </a:r>
            <a:r>
              <a:rPr lang="en-US" sz="4400" b="1" dirty="0">
                <a:solidFill>
                  <a:srgbClr val="4472C4">
                    <a:lumMod val="50000"/>
                  </a:srgbClr>
                </a:solidFill>
                <a:latin typeface="Times New Roman" panose="02020603050405020304" pitchFamily="18" charset="0"/>
                <a:cs typeface="Times New Roman" panose="02020603050405020304" pitchFamily="18" charset="0"/>
              </a:rPr>
              <a:t>UNICEF  (U – </a:t>
            </a:r>
            <a:r>
              <a:rPr lang="en-US" sz="4400" b="1" dirty="0" err="1">
                <a:solidFill>
                  <a:srgbClr val="4472C4">
                    <a:lumMod val="50000"/>
                  </a:srgbClr>
                </a:solidFill>
                <a:latin typeface="Times New Roman" panose="02020603050405020304" pitchFamily="18" charset="0"/>
                <a:cs typeface="Times New Roman" panose="02020603050405020304" pitchFamily="18" charset="0"/>
              </a:rPr>
              <a:t>ni</a:t>
            </a:r>
            <a:r>
              <a:rPr lang="en-US" sz="4400" b="1" dirty="0">
                <a:solidFill>
                  <a:srgbClr val="4472C4">
                    <a:lumMod val="50000"/>
                  </a:srgbClr>
                </a:solidFill>
                <a:latin typeface="Times New Roman" panose="02020603050405020304" pitchFamily="18" charset="0"/>
                <a:cs typeface="Times New Roman" panose="02020603050405020304" pitchFamily="18" charset="0"/>
              </a:rPr>
              <a:t> - </a:t>
            </a:r>
            <a:r>
              <a:rPr lang="en-US" sz="4400" b="1" dirty="0" err="1">
                <a:solidFill>
                  <a:srgbClr val="4472C4">
                    <a:lumMod val="50000"/>
                  </a:srgbClr>
                </a:solidFill>
                <a:latin typeface="Times New Roman" panose="02020603050405020304" pitchFamily="18" charset="0"/>
                <a:cs typeface="Times New Roman" panose="02020603050405020304" pitchFamily="18" charset="0"/>
              </a:rPr>
              <a:t>xép</a:t>
            </a:r>
            <a:r>
              <a:rPr lang="en-US" sz="4400" b="1" dirty="0">
                <a:solidFill>
                  <a:srgbClr val="4472C4">
                    <a:lumMod val="50000"/>
                  </a:srgbClr>
                </a:solidFill>
                <a:latin typeface="Times New Roman" panose="02020603050405020304" pitchFamily="18" charset="0"/>
                <a:cs typeface="Times New Roman" panose="02020603050405020304" pitchFamily="18" charset="0"/>
              </a:rPr>
              <a:t>)</a:t>
            </a:r>
          </a:p>
          <a:p>
            <a:pPr>
              <a:defRPr/>
            </a:pPr>
            <a:r>
              <a:rPr lang="en-US" sz="4400" b="1" dirty="0">
                <a:solidFill>
                  <a:srgbClr val="4472C4">
                    <a:lumMod val="50000"/>
                  </a:srgbClr>
                </a:solidFill>
                <a:latin typeface="Times New Roman" panose="02020603050405020304" pitchFamily="18" charset="0"/>
                <a:cs typeface="Times New Roman" panose="02020603050405020304" pitchFamily="18" charset="0"/>
              </a:rPr>
              <a:t>- 50 000</a:t>
            </a:r>
          </a:p>
          <a:p>
            <a:pPr>
              <a:defRPr/>
            </a:pP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Đắk</a:t>
            </a: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Lắk</a:t>
            </a:r>
            <a:endParaRPr lang="en-US" sz="4400" b="1" dirty="0">
              <a:solidFill>
                <a:srgbClr val="4472C4">
                  <a:lumMod val="50000"/>
                </a:srgbClr>
              </a:solidFill>
              <a:latin typeface="Times New Roman" panose="02020603050405020304" pitchFamily="18" charset="0"/>
              <a:cs typeface="Times New Roman" panose="02020603050405020304" pitchFamily="18" charset="0"/>
            </a:endParaRPr>
          </a:p>
          <a:p>
            <a:pPr marL="571500" indent="-571500">
              <a:buFontTx/>
              <a:buChar char="-"/>
              <a:defRPr/>
            </a:pPr>
            <a:r>
              <a:rPr lang="en-US" sz="4400" b="1" dirty="0" err="1">
                <a:solidFill>
                  <a:srgbClr val="4472C4">
                    <a:lumMod val="50000"/>
                  </a:srgbClr>
                </a:solidFill>
                <a:latin typeface="Times New Roman" panose="02020603050405020304" pitchFamily="18" charset="0"/>
                <a:cs typeface="Times New Roman" panose="02020603050405020304" pitchFamily="18" charset="0"/>
              </a:rPr>
              <a:t>đoạt</a:t>
            </a: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giải</a:t>
            </a:r>
            <a:endParaRPr lang="en-US" sz="4400" b="1" dirty="0">
              <a:solidFill>
                <a:srgbClr val="4472C4">
                  <a:lumMod val="50000"/>
                </a:srgbClr>
              </a:solidFill>
              <a:latin typeface="Times New Roman" panose="02020603050405020304" pitchFamily="18" charset="0"/>
              <a:cs typeface="Times New Roman" panose="02020603050405020304" pitchFamily="18" charset="0"/>
            </a:endParaRPr>
          </a:p>
          <a:p>
            <a:pPr marL="571500" indent="-571500">
              <a:buFontTx/>
              <a:buChar char="-"/>
              <a:defRPr/>
            </a:pPr>
            <a:r>
              <a:rPr lang="en-US" sz="4400" b="1" dirty="0" err="1">
                <a:solidFill>
                  <a:srgbClr val="4472C4">
                    <a:lumMod val="50000"/>
                  </a:srgbClr>
                </a:solidFill>
                <a:latin typeface="Times New Roman" panose="02020603050405020304" pitchFamily="18" charset="0"/>
                <a:cs typeface="Times New Roman" panose="02020603050405020304" pitchFamily="18" charset="0"/>
              </a:rPr>
              <a:t>rõ</a:t>
            </a:r>
            <a:r>
              <a:rPr lang="en-US" sz="4400" b="1" dirty="0">
                <a:solidFill>
                  <a:srgbClr val="4472C4">
                    <a:lumMod val="50000"/>
                  </a:srgbClr>
                </a:solidFill>
                <a:latin typeface="Times New Roman" panose="02020603050405020304" pitchFamily="18" charset="0"/>
                <a:cs typeface="Times New Roman" panose="02020603050405020304" pitchFamily="18" charset="0"/>
              </a:rPr>
              <a:t> </a:t>
            </a:r>
            <a:r>
              <a:rPr lang="en-US" sz="4400" b="1" dirty="0" err="1">
                <a:solidFill>
                  <a:srgbClr val="4472C4">
                    <a:lumMod val="50000"/>
                  </a:srgbClr>
                </a:solidFill>
                <a:latin typeface="Times New Roman" panose="02020603050405020304" pitchFamily="18" charset="0"/>
                <a:cs typeface="Times New Roman" panose="02020603050405020304" pitchFamily="18" charset="0"/>
              </a:rPr>
              <a:t>ràng</a:t>
            </a:r>
            <a:endParaRPr lang="en-US" sz="4400" b="1" dirty="0">
              <a:solidFill>
                <a:srgbClr val="4472C4">
                  <a:lumMod val="50000"/>
                </a:srgbClr>
              </a:solidFill>
              <a:latin typeface="Times New Roman" panose="02020603050405020304" pitchFamily="18" charset="0"/>
              <a:cs typeface="Times New Roman" panose="02020603050405020304" pitchFamily="18" charset="0"/>
            </a:endParaRPr>
          </a:p>
        </p:txBody>
      </p:sp>
      <p:sp>
        <p:nvSpPr>
          <p:cNvPr id="14" name="Text Box 4"/>
          <p:cNvSpPr txBox="1">
            <a:spLocks noChangeArrowheads="1"/>
          </p:cNvSpPr>
          <p:nvPr/>
        </p:nvSpPr>
        <p:spPr bwMode="auto">
          <a:xfrm rot="10800000" flipV="1">
            <a:off x="221942" y="1234596"/>
            <a:ext cx="10786369" cy="285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50000"/>
              </a:spcBef>
              <a:buFontTx/>
              <a:buNone/>
              <a:defRPr/>
            </a:pPr>
            <a:r>
              <a:rPr lang="en-US" dirty="0">
                <a:solidFill>
                  <a:prstClr val="black"/>
                </a:solidFill>
                <a:latin typeface="UVF TypoSlabserif" panose="02000403050000020004" pitchFamily="2" charset="0"/>
                <a:ea typeface="Cambria" panose="02040503050406030204" pitchFamily="18" charset="0"/>
              </a:rPr>
              <a:t>       </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UNICEF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và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báo</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Thiếu</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niên</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Tiền</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vừa</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tổng</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a:t>
            </a: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cuộc </a:t>
            </a:r>
            <a:r>
              <a:rPr lang="en-US"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a:t>
            </a:r>
            <a:r>
              <a:rPr lang="en-US"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vẽ</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tranh</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thiếu</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chủ </a:t>
            </a:r>
            <a:r>
              <a:rPr lang="en-US"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đề</a:t>
            </a:r>
            <a:r>
              <a:rPr lang="en-US"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muốn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an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toàn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Text Box 5"/>
          <p:cNvSpPr txBox="1">
            <a:spLocks noChangeArrowheads="1"/>
          </p:cNvSpPr>
          <p:nvPr/>
        </p:nvSpPr>
        <p:spPr bwMode="auto">
          <a:xfrm>
            <a:off x="532154" y="2951628"/>
            <a:ext cx="1047615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fontAlgn="base">
              <a:spcBef>
                <a:spcPct val="50000"/>
              </a:spcBef>
              <a:spcAft>
                <a:spcPct val="0"/>
              </a:spcAft>
              <a:defRPr/>
            </a:pPr>
            <a:r>
              <a:rPr lang="en-US" sz="2800" dirty="0">
                <a:solidFill>
                  <a:prstClr val="black"/>
                </a:solidFill>
                <a:latin typeface="UVF TypoSlabserif" panose="02000403050000020004" pitchFamily="2" charset="0"/>
                <a:ea typeface="Cambria" panose="020405030504060302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sĩ</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nhỏ</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tuổi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chẳng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nhận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phòng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tránh</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tai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nạn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mà</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còn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hội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sáng</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tạo</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bất</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ngờ</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6" name="Line 12"/>
          <p:cNvSpPr>
            <a:spLocks noChangeShapeType="1"/>
          </p:cNvSpPr>
          <p:nvPr/>
        </p:nvSpPr>
        <p:spPr bwMode="auto">
          <a:xfrm flipH="1">
            <a:off x="9931795" y="1389505"/>
            <a:ext cx="153838"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
        <p:nvSpPr>
          <p:cNvPr id="17" name="Line 13"/>
          <p:cNvSpPr>
            <a:spLocks noChangeShapeType="1"/>
          </p:cNvSpPr>
          <p:nvPr/>
        </p:nvSpPr>
        <p:spPr bwMode="auto">
          <a:xfrm flipH="1">
            <a:off x="1915320" y="4079683"/>
            <a:ext cx="153838"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
        <p:nvSpPr>
          <p:cNvPr id="18" name="Line 14"/>
          <p:cNvSpPr>
            <a:spLocks noChangeShapeType="1"/>
          </p:cNvSpPr>
          <p:nvPr/>
        </p:nvSpPr>
        <p:spPr bwMode="auto">
          <a:xfrm flipH="1">
            <a:off x="4192712" y="3545958"/>
            <a:ext cx="153838"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
        <p:nvSpPr>
          <p:cNvPr id="19" name="Line 15"/>
          <p:cNvSpPr>
            <a:spLocks noChangeShapeType="1"/>
          </p:cNvSpPr>
          <p:nvPr/>
        </p:nvSpPr>
        <p:spPr bwMode="auto">
          <a:xfrm flipH="1">
            <a:off x="10009433" y="1792410"/>
            <a:ext cx="1524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prstClr val="black"/>
              </a:solidFill>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88955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fade">
                                      <p:cBhvr>
                                        <p:cTn id="49" dur="1000"/>
                                        <p:tgtEl>
                                          <p:spTgt spid="6">
                                            <p:txEl>
                                              <p:pRg st="4" end="4"/>
                                            </p:txEl>
                                          </p:spTgt>
                                        </p:tgtEl>
                                      </p:cBhvr>
                                    </p:animEffect>
                                    <p:anim calcmode="lin" valueType="num">
                                      <p:cBhvr>
                                        <p:cTn id="5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xit" presetSubtype="10" fill="hold" grpId="1" nodeType="clickEffect">
                                  <p:stCondLst>
                                    <p:cond delay="0"/>
                                  </p:stCondLst>
                                  <p:childTnLst>
                                    <p:animEffect transition="out" filter="checkerboard(across)">
                                      <p:cBhvr>
                                        <p:cTn id="55" dur="500"/>
                                        <p:tgtEl>
                                          <p:spTgt spid="6">
                                            <p:txEl>
                                              <p:pRg st="0" end="0"/>
                                            </p:txEl>
                                          </p:spTgt>
                                        </p:tgtEl>
                                      </p:cBhvr>
                                    </p:animEffect>
                                    <p:set>
                                      <p:cBhvr>
                                        <p:cTn id="56" dur="1" fill="hold">
                                          <p:stCondLst>
                                            <p:cond delay="499"/>
                                          </p:stCondLst>
                                        </p:cTn>
                                        <p:tgtEl>
                                          <p:spTgt spid="6">
                                            <p:txEl>
                                              <p:pRg st="0" end="0"/>
                                            </p:txEl>
                                          </p:spTgt>
                                        </p:tgtEl>
                                        <p:attrNameLst>
                                          <p:attrName>style.visibility</p:attrName>
                                        </p:attrNameLst>
                                      </p:cBhvr>
                                      <p:to>
                                        <p:strVal val="hidden"/>
                                      </p:to>
                                    </p:set>
                                  </p:childTnLst>
                                </p:cTn>
                              </p:par>
                              <p:par>
                                <p:cTn id="57" presetID="5" presetClass="exit" presetSubtype="10" fill="hold" grpId="1" nodeType="withEffect">
                                  <p:stCondLst>
                                    <p:cond delay="0"/>
                                  </p:stCondLst>
                                  <p:childTnLst>
                                    <p:animEffect transition="out" filter="checkerboard(across)">
                                      <p:cBhvr>
                                        <p:cTn id="58" dur="500"/>
                                        <p:tgtEl>
                                          <p:spTgt spid="6">
                                            <p:txEl>
                                              <p:pRg st="1" end="1"/>
                                            </p:txEl>
                                          </p:spTgt>
                                        </p:tgtEl>
                                      </p:cBhvr>
                                    </p:animEffect>
                                    <p:set>
                                      <p:cBhvr>
                                        <p:cTn id="59" dur="1" fill="hold">
                                          <p:stCondLst>
                                            <p:cond delay="499"/>
                                          </p:stCondLst>
                                        </p:cTn>
                                        <p:tgtEl>
                                          <p:spTgt spid="6">
                                            <p:txEl>
                                              <p:pRg st="1" end="1"/>
                                            </p:txEl>
                                          </p:spTgt>
                                        </p:tgtEl>
                                        <p:attrNameLst>
                                          <p:attrName>style.visibility</p:attrName>
                                        </p:attrNameLst>
                                      </p:cBhvr>
                                      <p:to>
                                        <p:strVal val="hidden"/>
                                      </p:to>
                                    </p:set>
                                  </p:childTnLst>
                                </p:cTn>
                              </p:par>
                              <p:par>
                                <p:cTn id="60" presetID="5" presetClass="exit" presetSubtype="10" fill="hold" grpId="1" nodeType="withEffect">
                                  <p:stCondLst>
                                    <p:cond delay="0"/>
                                  </p:stCondLst>
                                  <p:childTnLst>
                                    <p:animEffect transition="out" filter="checkerboard(across)">
                                      <p:cBhvr>
                                        <p:cTn id="61" dur="500"/>
                                        <p:tgtEl>
                                          <p:spTgt spid="6">
                                            <p:txEl>
                                              <p:pRg st="2" end="2"/>
                                            </p:txEl>
                                          </p:spTgt>
                                        </p:tgtEl>
                                      </p:cBhvr>
                                    </p:animEffect>
                                    <p:set>
                                      <p:cBhvr>
                                        <p:cTn id="62" dur="1" fill="hold">
                                          <p:stCondLst>
                                            <p:cond delay="499"/>
                                          </p:stCondLst>
                                        </p:cTn>
                                        <p:tgtEl>
                                          <p:spTgt spid="6">
                                            <p:txEl>
                                              <p:pRg st="2" end="2"/>
                                            </p:txEl>
                                          </p:spTgt>
                                        </p:tgtEl>
                                        <p:attrNameLst>
                                          <p:attrName>style.visibility</p:attrName>
                                        </p:attrNameLst>
                                      </p:cBhvr>
                                      <p:to>
                                        <p:strVal val="hidden"/>
                                      </p:to>
                                    </p:set>
                                  </p:childTnLst>
                                </p:cTn>
                              </p:par>
                              <p:par>
                                <p:cTn id="63" presetID="5" presetClass="exit" presetSubtype="10" fill="hold" grpId="1" nodeType="withEffect">
                                  <p:stCondLst>
                                    <p:cond delay="0"/>
                                  </p:stCondLst>
                                  <p:childTnLst>
                                    <p:animEffect transition="out" filter="checkerboard(across)">
                                      <p:cBhvr>
                                        <p:cTn id="64" dur="500"/>
                                        <p:tgtEl>
                                          <p:spTgt spid="6">
                                            <p:txEl>
                                              <p:pRg st="3" end="3"/>
                                            </p:txEl>
                                          </p:spTgt>
                                        </p:tgtEl>
                                      </p:cBhvr>
                                    </p:animEffect>
                                    <p:set>
                                      <p:cBhvr>
                                        <p:cTn id="65" dur="1" fill="hold">
                                          <p:stCondLst>
                                            <p:cond delay="499"/>
                                          </p:stCondLst>
                                        </p:cTn>
                                        <p:tgtEl>
                                          <p:spTgt spid="6">
                                            <p:txEl>
                                              <p:pRg st="3" end="3"/>
                                            </p:txEl>
                                          </p:spTgt>
                                        </p:tgtEl>
                                        <p:attrNameLst>
                                          <p:attrName>style.visibility</p:attrName>
                                        </p:attrNameLst>
                                      </p:cBhvr>
                                      <p:to>
                                        <p:strVal val="hidden"/>
                                      </p:to>
                                    </p:set>
                                  </p:childTnLst>
                                </p:cTn>
                              </p:par>
                              <p:par>
                                <p:cTn id="66" presetID="5" presetClass="exit" presetSubtype="10" fill="hold" grpId="1" nodeType="withEffect">
                                  <p:stCondLst>
                                    <p:cond delay="0"/>
                                  </p:stCondLst>
                                  <p:childTnLst>
                                    <p:animEffect transition="out" filter="checkerboard(across)">
                                      <p:cBhvr>
                                        <p:cTn id="67" dur="500"/>
                                        <p:tgtEl>
                                          <p:spTgt spid="6">
                                            <p:txEl>
                                              <p:pRg st="4" end="4"/>
                                            </p:txEl>
                                          </p:spTgt>
                                        </p:tgtEl>
                                      </p:cBhvr>
                                    </p:animEffect>
                                    <p:set>
                                      <p:cBhvr>
                                        <p:cTn id="68"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xEl>
                                              <p:pRg st="0" end="0"/>
                                            </p:txEl>
                                          </p:spTgt>
                                        </p:tgtEl>
                                        <p:attrNameLst>
                                          <p:attrName>style.visibility</p:attrName>
                                        </p:attrNameLst>
                                      </p:cBhvr>
                                      <p:to>
                                        <p:strVal val="visible"/>
                                      </p:to>
                                    </p:set>
                                    <p:animEffect transition="in" filter="fade">
                                      <p:cBhvr>
                                        <p:cTn id="73" dur="500"/>
                                        <p:tgtEl>
                                          <p:spTgt spid="1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linds(horizont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linds(horizontal)">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linds(horizont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linds(horizontal)">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blinds(horizontal)">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build="allAtOnce"/>
      <p:bldP spid="15" grpId="0"/>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云形 7">
            <a:extLst>
              <a:ext uri="{FF2B5EF4-FFF2-40B4-BE49-F238E27FC236}">
                <a16:creationId xmlns:a16="http://schemas.microsoft.com/office/drawing/2014/main" id="{092C373F-5FDF-4469-9E45-62AE54994F60}"/>
              </a:ext>
            </a:extLst>
          </p:cNvPr>
          <p:cNvSpPr/>
          <p:nvPr/>
        </p:nvSpPr>
        <p:spPr>
          <a:xfrm>
            <a:off x="3699128" y="6239"/>
            <a:ext cx="4114800" cy="165793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2" name="图片 1">
            <a:extLst>
              <a:ext uri="{FF2B5EF4-FFF2-40B4-BE49-F238E27FC236}">
                <a16:creationId xmlns:a16="http://schemas.microsoft.com/office/drawing/2014/main" id="{28D546EF-3BB3-441F-87EB-FCC02EE40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7" y="3833337"/>
            <a:ext cx="12235697" cy="3024663"/>
          </a:xfrm>
          <a:prstGeom prst="rect">
            <a:avLst/>
          </a:prstGeom>
        </p:spPr>
      </p:pic>
      <p:pic>
        <p:nvPicPr>
          <p:cNvPr id="3" name="图片 2">
            <a:extLst>
              <a:ext uri="{FF2B5EF4-FFF2-40B4-BE49-F238E27FC236}">
                <a16:creationId xmlns:a16="http://schemas.microsoft.com/office/drawing/2014/main" id="{4477C3C4-2B26-4973-A9A5-C37E0D0122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04" t="32963" r="13646" b="19629"/>
          <a:stretch/>
        </p:blipFill>
        <p:spPr>
          <a:xfrm>
            <a:off x="8141559" y="5188005"/>
            <a:ext cx="2361855" cy="1228932"/>
          </a:xfrm>
          <a:prstGeom prst="rect">
            <a:avLst/>
          </a:prstGeom>
        </p:spPr>
      </p:pic>
      <p:pic>
        <p:nvPicPr>
          <p:cNvPr id="4" name="图片 3">
            <a:extLst>
              <a:ext uri="{FF2B5EF4-FFF2-40B4-BE49-F238E27FC236}">
                <a16:creationId xmlns:a16="http://schemas.microsoft.com/office/drawing/2014/main" id="{DFC4A62A-E841-408F-A993-BE3790D568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91" t="29260" r="41668" b="23333"/>
          <a:stretch/>
        </p:blipFill>
        <p:spPr>
          <a:xfrm>
            <a:off x="728816" y="4182279"/>
            <a:ext cx="2144077" cy="2195534"/>
          </a:xfrm>
          <a:prstGeom prst="rect">
            <a:avLst/>
          </a:prstGeom>
        </p:spPr>
      </p:pic>
      <p:pic>
        <p:nvPicPr>
          <p:cNvPr id="5" name="图片 4">
            <a:extLst>
              <a:ext uri="{FF2B5EF4-FFF2-40B4-BE49-F238E27FC236}">
                <a16:creationId xmlns:a16="http://schemas.microsoft.com/office/drawing/2014/main" id="{D2B5BB36-D423-4ABA-9D31-D6313A02E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353" t="24630" r="33959" b="21297"/>
          <a:stretch/>
        </p:blipFill>
        <p:spPr>
          <a:xfrm flipH="1">
            <a:off x="4080104" y="4280291"/>
            <a:ext cx="2372870" cy="2431152"/>
          </a:xfrm>
          <a:prstGeom prst="rect">
            <a:avLst/>
          </a:prstGeom>
        </p:spPr>
      </p:pic>
      <p:sp>
        <p:nvSpPr>
          <p:cNvPr id="6" name="TextBox 1">
            <a:extLst>
              <a:ext uri="{FF2B5EF4-FFF2-40B4-BE49-F238E27FC236}">
                <a16:creationId xmlns:a16="http://schemas.microsoft.com/office/drawing/2014/main" id="{AD3EC7D0-EAD3-4938-B7BF-76D79B110BCB}"/>
              </a:ext>
            </a:extLst>
          </p:cNvPr>
          <p:cNvSpPr txBox="1"/>
          <p:nvPr/>
        </p:nvSpPr>
        <p:spPr>
          <a:xfrm>
            <a:off x="4392169" y="281509"/>
            <a:ext cx="4960837" cy="769441"/>
          </a:xfrm>
          <a:prstGeom prst="rect">
            <a:avLst/>
          </a:prstGeom>
          <a:noFill/>
        </p:spPr>
        <p:txBody>
          <a:bodyPr wrap="square" rtlCol="0">
            <a:spAutoFit/>
          </a:bodyPr>
          <a:lstStyle/>
          <a:p>
            <a:pPr>
              <a:defRPr/>
            </a:pPr>
            <a:r>
              <a:rPr lang="en-US" altLang="zh-CN" sz="4400" dirty="0" err="1">
                <a:solidFill>
                  <a:srgbClr val="70AD47"/>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Giải</a:t>
            </a:r>
            <a:r>
              <a:rPr lang="en-US" altLang="zh-CN" sz="4400" dirty="0">
                <a:solidFill>
                  <a:srgbClr val="70AD47"/>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 </a:t>
            </a:r>
            <a:r>
              <a:rPr lang="en-US" altLang="zh-CN" sz="4400" dirty="0" err="1">
                <a:solidFill>
                  <a:srgbClr val="70AD47"/>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nghĩa</a:t>
            </a:r>
            <a:r>
              <a:rPr lang="en-US" altLang="zh-CN" sz="4400" dirty="0">
                <a:solidFill>
                  <a:srgbClr val="70AD47"/>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 </a:t>
            </a:r>
            <a:r>
              <a:rPr lang="en-US" altLang="zh-CN" sz="4400" dirty="0" err="1">
                <a:solidFill>
                  <a:srgbClr val="70AD47"/>
                </a:solidFill>
                <a:effectLst>
                  <a:glow rad="228600">
                    <a:srgbClr val="FFC000">
                      <a:satMod val="175000"/>
                      <a:alpha val="40000"/>
                    </a:srgbClr>
                  </a:glow>
                </a:effectLst>
                <a:latin typeface="UTM Flavour" panose="02040603050506020204" pitchFamily="18" charset="0"/>
                <a:ea typeface="方正稚艺简体" panose="03000509000000000000" pitchFamily="65" charset="-122"/>
              </a:rPr>
              <a:t>từ</a:t>
            </a:r>
            <a:endParaRPr lang="en-US" altLang="zh-CN" sz="4400" dirty="0">
              <a:solidFill>
                <a:srgbClr val="70AD47"/>
              </a:solidFill>
              <a:effectLst>
                <a:glow rad="228600">
                  <a:srgbClr val="FFC000">
                    <a:satMod val="175000"/>
                    <a:alpha val="40000"/>
                  </a:srgbClr>
                </a:glow>
              </a:effectLst>
              <a:latin typeface="UTM Flavour" panose="02040603050506020204" pitchFamily="18" charset="0"/>
              <a:ea typeface="方正稚艺简体" panose="03000509000000000000" pitchFamily="65" charset="-122"/>
            </a:endParaRPr>
          </a:p>
        </p:txBody>
      </p:sp>
      <p:sp>
        <p:nvSpPr>
          <p:cNvPr id="7" name="TextBox 3">
            <a:extLst>
              <a:ext uri="{FF2B5EF4-FFF2-40B4-BE49-F238E27FC236}">
                <a16:creationId xmlns:a16="http://schemas.microsoft.com/office/drawing/2014/main" id="{9A78045E-5CC8-4DC4-9388-60D7BD652190}"/>
              </a:ext>
            </a:extLst>
          </p:cNvPr>
          <p:cNvSpPr txBox="1"/>
          <p:nvPr/>
        </p:nvSpPr>
        <p:spPr>
          <a:xfrm>
            <a:off x="1327333" y="1308762"/>
            <a:ext cx="11208260" cy="3539430"/>
          </a:xfrm>
          <a:prstGeom prst="rect">
            <a:avLst/>
          </a:prstGeom>
          <a:noFill/>
        </p:spPr>
        <p:txBody>
          <a:bodyPr wrap="square" rtlCol="0">
            <a:spAutoFit/>
          </a:bodyPr>
          <a:lstStyle/>
          <a:p>
            <a:pPr>
              <a:defRPr/>
            </a:pPr>
            <a:r>
              <a:rPr lang="vi-VN" sz="3200" dirty="0">
                <a:solidFill>
                  <a:srgbClr val="FF0000"/>
                </a:solidFill>
                <a:latin typeface="UVF TypoSlabserif" panose="02000403050000020004" pitchFamily="2" charset="0"/>
                <a:ea typeface="Cambria" panose="02040503050406030204" pitchFamily="18" charset="0"/>
              </a:rPr>
              <a:t>- UNICEF: </a:t>
            </a:r>
            <a:r>
              <a:rPr lang="vi-VN" sz="3200" dirty="0">
                <a:solidFill>
                  <a:srgbClr val="AE1905"/>
                </a:solidFill>
                <a:latin typeface="UVF TypoSlabserif" panose="02000403050000020004" pitchFamily="2" charset="0"/>
                <a:ea typeface="Cambria" panose="02040503050406030204" pitchFamily="18" charset="0"/>
              </a:rPr>
              <a:t>Quỹ Bảo trợ Nhi đồng của Liên hợp quốc.</a:t>
            </a:r>
          </a:p>
          <a:p>
            <a:pPr>
              <a:defRPr/>
            </a:pPr>
            <a:r>
              <a:rPr lang="vi-VN" sz="3200" dirty="0">
                <a:solidFill>
                  <a:srgbClr val="FF0000"/>
                </a:solidFill>
                <a:latin typeface="UVF TypoSlabserif" panose="02000403050000020004" pitchFamily="2" charset="0"/>
                <a:ea typeface="Cambria" panose="02040503050406030204" pitchFamily="18" charset="0"/>
              </a:rPr>
              <a:t>- Thẩm mĩ: </a:t>
            </a:r>
            <a:r>
              <a:rPr lang="vi-VN" sz="3200" dirty="0">
                <a:solidFill>
                  <a:srgbClr val="AE1905"/>
                </a:solidFill>
                <a:latin typeface="UVF TypoSlabserif" panose="02000403050000020004" pitchFamily="2" charset="0"/>
                <a:ea typeface="Cambria" panose="02040503050406030204" pitchFamily="18" charset="0"/>
              </a:rPr>
              <a:t>sự cảm nhận và hiểu biết về cái đẹp.</a:t>
            </a:r>
          </a:p>
          <a:p>
            <a:pPr>
              <a:defRPr/>
            </a:pPr>
            <a:r>
              <a:rPr lang="vi-VN" sz="3200" dirty="0">
                <a:solidFill>
                  <a:srgbClr val="FF0000"/>
                </a:solidFill>
                <a:latin typeface="UVF TypoSlabserif" panose="02000403050000020004" pitchFamily="2" charset="0"/>
                <a:ea typeface="Cambria" panose="02040503050406030204" pitchFamily="18" charset="0"/>
              </a:rPr>
              <a:t>- Nhận thức: </a:t>
            </a:r>
            <a:r>
              <a:rPr lang="vi-VN" sz="3200" dirty="0">
                <a:solidFill>
                  <a:srgbClr val="AE1905"/>
                </a:solidFill>
                <a:latin typeface="UVF TypoSlabserif" panose="02000403050000020004" pitchFamily="2" charset="0"/>
                <a:ea typeface="Cambria" panose="02040503050406030204" pitchFamily="18" charset="0"/>
              </a:rPr>
              <a:t>khả năng nhận ra và hiểu biết vấn đề.</a:t>
            </a:r>
          </a:p>
          <a:p>
            <a:pPr>
              <a:defRPr/>
            </a:pPr>
            <a:r>
              <a:rPr lang="vi-VN" sz="3200" dirty="0">
                <a:solidFill>
                  <a:srgbClr val="FF0000"/>
                </a:solidFill>
                <a:latin typeface="UVF TypoSlabserif" panose="02000403050000020004" pitchFamily="2" charset="0"/>
                <a:ea typeface="Cambria" panose="02040503050406030204" pitchFamily="18" charset="0"/>
              </a:rPr>
              <a:t>- Khích lệ: </a:t>
            </a:r>
            <a:r>
              <a:rPr lang="vi-VN" sz="3200" dirty="0">
                <a:solidFill>
                  <a:srgbClr val="AE1905"/>
                </a:solidFill>
                <a:latin typeface="UVF TypoSlabserif" panose="02000403050000020004" pitchFamily="2" charset="0"/>
                <a:ea typeface="Cambria" panose="02040503050406030204" pitchFamily="18" charset="0"/>
              </a:rPr>
              <a:t>tác động làm cho tinh thần hăng hái thêm lên.</a:t>
            </a:r>
          </a:p>
          <a:p>
            <a:pPr>
              <a:defRPr/>
            </a:pPr>
            <a:r>
              <a:rPr lang="vi-VN" sz="3200" dirty="0">
                <a:solidFill>
                  <a:srgbClr val="FF0000"/>
                </a:solidFill>
                <a:latin typeface="UVF TypoSlabserif" panose="02000403050000020004" pitchFamily="2" charset="0"/>
                <a:ea typeface="Cambria" panose="02040503050406030204" pitchFamily="18" charset="0"/>
              </a:rPr>
              <a:t>- Ý tưởng: </a:t>
            </a:r>
            <a:r>
              <a:rPr lang="vi-VN" sz="3200" dirty="0">
                <a:solidFill>
                  <a:srgbClr val="AE1905"/>
                </a:solidFill>
                <a:latin typeface="UVF TypoSlabserif" panose="02000403050000020004" pitchFamily="2" charset="0"/>
                <a:ea typeface="Cambria" panose="02040503050406030204" pitchFamily="18" charset="0"/>
              </a:rPr>
              <a:t>ý nghĩ, dự định.</a:t>
            </a:r>
          </a:p>
          <a:p>
            <a:pPr>
              <a:defRPr/>
            </a:pPr>
            <a:r>
              <a:rPr lang="vi-VN" sz="3200" dirty="0">
                <a:solidFill>
                  <a:srgbClr val="FF0000"/>
                </a:solidFill>
                <a:latin typeface="UVF TypoSlabserif" panose="02000403050000020004" pitchFamily="2" charset="0"/>
                <a:ea typeface="Cambria" panose="02040503050406030204" pitchFamily="18" charset="0"/>
              </a:rPr>
              <a:t>- Ngôn ngữ hội họa: </a:t>
            </a:r>
            <a:r>
              <a:rPr lang="vi-VN" sz="3200" dirty="0">
                <a:solidFill>
                  <a:srgbClr val="AE1905"/>
                </a:solidFill>
                <a:latin typeface="UVF TypoSlabserif" panose="02000403050000020004" pitchFamily="2" charset="0"/>
                <a:ea typeface="Cambria" panose="02040503050406030204" pitchFamily="18" charset="0"/>
              </a:rPr>
              <a:t>đường nét, màu sắc trong tranh.</a:t>
            </a:r>
            <a:br>
              <a:rPr lang="vi-VN" sz="3200" dirty="0">
                <a:solidFill>
                  <a:srgbClr val="AE1905"/>
                </a:solidFill>
                <a:latin typeface="UVF TypoSlabserif" panose="02000403050000020004" pitchFamily="2" charset="0"/>
                <a:ea typeface="Cambria" panose="02040503050406030204" pitchFamily="18" charset="0"/>
              </a:rPr>
            </a:br>
            <a:endParaRPr lang="zh-CN" altLang="en-US" sz="3200" dirty="0">
              <a:solidFill>
                <a:srgbClr val="AE1905"/>
              </a:solidFill>
              <a:latin typeface="UVF TypoSlabserif" panose="02000403050000020004" pitchFamily="2" charset="0"/>
              <a:ea typeface="方正稚艺简体" panose="03000509000000000000" pitchFamily="65" charset="-122"/>
            </a:endParaRPr>
          </a:p>
        </p:txBody>
      </p:sp>
    </p:spTree>
    <p:extLst>
      <p:ext uri="{BB962C8B-B14F-4D97-AF65-F5344CB8AC3E}">
        <p14:creationId xmlns:p14="http://schemas.microsoft.com/office/powerpoint/2010/main" val="2763176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300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22" presetClass="entr" presetSubtype="8" fill="hold" grpId="0" nodeType="withEffect">
                                  <p:stCondLst>
                                    <p:cond delay="225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75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2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Effect transition="in" filter="fade">
                                      <p:cBhvr>
                                        <p:cTn id="56" dur="1000"/>
                                        <p:tgtEl>
                                          <p:spTgt spid="7">
                                            <p:txEl>
                                              <p:pRg st="3" end="3"/>
                                            </p:txEl>
                                          </p:spTgt>
                                        </p:tgtEl>
                                      </p:cBhvr>
                                    </p:animEffect>
                                    <p:anim calcmode="lin" valueType="num">
                                      <p:cBhvr>
                                        <p:cTn id="5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fade">
                                      <p:cBhvr>
                                        <p:cTn id="63" dur="1000"/>
                                        <p:tgtEl>
                                          <p:spTgt spid="7">
                                            <p:txEl>
                                              <p:pRg st="4" end="4"/>
                                            </p:txEl>
                                          </p:spTgt>
                                        </p:tgtEl>
                                      </p:cBhvr>
                                    </p:animEffect>
                                    <p:anim calcmode="lin" valueType="num">
                                      <p:cBhvr>
                                        <p:cTn id="6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5" end="5"/>
                                            </p:txEl>
                                          </p:spTgt>
                                        </p:tgtEl>
                                        <p:attrNameLst>
                                          <p:attrName>style.visibility</p:attrName>
                                        </p:attrNameLst>
                                      </p:cBhvr>
                                      <p:to>
                                        <p:strVal val="visible"/>
                                      </p:to>
                                    </p:set>
                                    <p:animEffect transition="in" filter="fade">
                                      <p:cBhvr>
                                        <p:cTn id="70" dur="1000"/>
                                        <p:tgtEl>
                                          <p:spTgt spid="7">
                                            <p:txEl>
                                              <p:pRg st="5" end="5"/>
                                            </p:txEl>
                                          </p:spTgt>
                                        </p:tgtEl>
                                      </p:cBhvr>
                                    </p:animEffect>
                                    <p:anim calcmode="lin" valueType="num">
                                      <p:cBhvr>
                                        <p:cTn id="71"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2573383" y="0"/>
            <a:ext cx="7868077" cy="1446550"/>
          </a:xfrm>
          <a:prstGeom prst="rect">
            <a:avLst/>
          </a:prstGeom>
          <a:noFill/>
        </p:spPr>
        <p:txBody>
          <a:bodyPr wrap="square" rtlCol="0">
            <a:spAutoFit/>
          </a:bodyPr>
          <a:lstStyle/>
          <a:p>
            <a:pPr algn="dist">
              <a:defRPr/>
            </a:pPr>
            <a:r>
              <a:rPr lang="en-US" altLang="zh-CN" sz="8800" dirty="0" smtClean="0">
                <a:solidFill>
                  <a:srgbClr val="ED7D31"/>
                </a:solidFill>
                <a:latin typeface="UTM Tam Le" panose="02040603050506020204" pitchFamily="18" charset="0"/>
                <a:ea typeface="方正稚艺简体" panose="03000509000000000000" pitchFamily="65" charset="-122"/>
              </a:rPr>
              <a:t>LUYỆN ĐỌC</a:t>
            </a:r>
            <a:endParaRPr lang="en-US" altLang="zh-CN" sz="7200" dirty="0">
              <a:solidFill>
                <a:srgbClr val="ED7D31"/>
              </a:solidFill>
              <a:latin typeface="UTM Tam Le" panose="02040603050506020204" pitchFamily="18" charset="0"/>
              <a:ea typeface="方正稚艺简体" panose="03000509000000000000" pitchFamily="65" charset="-122"/>
            </a:endParaRPr>
          </a:p>
        </p:txBody>
      </p:sp>
    </p:spTree>
    <p:extLst>
      <p:ext uri="{BB962C8B-B14F-4D97-AF65-F5344CB8AC3E}">
        <p14:creationId xmlns:p14="http://schemas.microsoft.com/office/powerpoint/2010/main" val="277639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2573383" y="0"/>
            <a:ext cx="7868077" cy="14465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Tìm</a:t>
            </a:r>
            <a:r>
              <a:rPr kumimoji="0" lang="en-US" altLang="zh-CN" sz="88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 </a:t>
            </a: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hiểu</a:t>
            </a:r>
            <a:r>
              <a:rPr kumimoji="0" lang="en-US" altLang="zh-CN" sz="88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rPr>
              <a:t> </a:t>
            </a:r>
            <a:r>
              <a:rPr kumimoji="0" lang="en-US" altLang="zh-CN" sz="8800" b="0" i="0" u="none" strike="noStrike" kern="1200" cap="none" spc="0" normalizeH="0" baseline="0" noProof="0" dirty="0" err="1">
                <a:ln>
                  <a:noFill/>
                </a:ln>
                <a:solidFill>
                  <a:srgbClr val="ED7D31"/>
                </a:solidFill>
                <a:effectLst/>
                <a:uLnTx/>
                <a:uFillTx/>
                <a:latin typeface="UTM Tam Le" panose="02040603050506020204" pitchFamily="18" charset="0"/>
                <a:ea typeface="方正稚艺简体" panose="03000509000000000000" pitchFamily="65" charset="-122"/>
                <a:cs typeface="+mn-cs"/>
              </a:rPr>
              <a:t>bài</a:t>
            </a:r>
            <a:endParaRPr kumimoji="0" lang="en-US" altLang="zh-CN" sz="7200" b="0" i="0" u="none" strike="noStrike" kern="1200" cap="none" spc="0" normalizeH="0" baseline="0" noProof="0" dirty="0">
              <a:ln>
                <a:noFill/>
              </a:ln>
              <a:solidFill>
                <a:srgbClr val="ED7D31"/>
              </a:solidFill>
              <a:effectLst/>
              <a:uLnTx/>
              <a:uFillTx/>
              <a:latin typeface="UTM Tam Le" panose="02040603050506020204" pitchFamily="18" charset="0"/>
              <a:ea typeface="方正稚艺简体" panose="03000509000000000000" pitchFamily="65" charset="-122"/>
              <a:cs typeface="+mn-cs"/>
            </a:endParaRPr>
          </a:p>
        </p:txBody>
      </p:sp>
    </p:spTree>
    <p:extLst>
      <p:ext uri="{BB962C8B-B14F-4D97-AF65-F5344CB8AC3E}">
        <p14:creationId xmlns:p14="http://schemas.microsoft.com/office/powerpoint/2010/main" val="2441984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áº¡n bÃ i Táº­p Äá»c lá»p 4: Váº½ vá» cuá»c sá»ng an toÃ n trang 54 | Giáº£i bÃ i táº­p SGK  Tiáº¿ng Viá»t 4 táº­p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0404"/>
          <a:stretch/>
        </p:blipFill>
        <p:spPr bwMode="auto">
          <a:xfrm>
            <a:off x="5701433" y="210066"/>
            <a:ext cx="6177434" cy="6474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01921" y="864973"/>
            <a:ext cx="5210339" cy="5165126"/>
          </a:xfrm>
          <a:prstGeom prst="rect">
            <a:avLst/>
          </a:prstGeom>
          <a:solidFill>
            <a:schemeClr val="bg1"/>
          </a:solidFill>
          <a:ln w="571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 name="Rectangle 4"/>
          <p:cNvSpPr/>
          <p:nvPr/>
        </p:nvSpPr>
        <p:spPr>
          <a:xfrm>
            <a:off x="379884" y="1518125"/>
            <a:ext cx="4897206" cy="1754326"/>
          </a:xfrm>
          <a:prstGeom prst="rect">
            <a:avLst/>
          </a:prstGeom>
        </p:spPr>
        <p:txBody>
          <a:bodyPr wrap="square">
            <a:spAutoFit/>
          </a:bodyPr>
          <a:lstStyle/>
          <a:p>
            <a:pPr algn="just">
              <a:defRPr/>
            </a:pPr>
            <a:r>
              <a:rPr lang="nl-NL" sz="3600" b="1" dirty="0">
                <a:solidFill>
                  <a:srgbClr val="DB681E"/>
                </a:solidFill>
                <a:latin typeface="UVF TypoSlabserif" panose="02000403050000020004" pitchFamily="2" charset="0"/>
                <a:ea typeface="Cambria" panose="02040503050406030204" pitchFamily="18" charset="0"/>
              </a:rPr>
              <a:t>6 dòng mở đầu cho biết chủ đề của cuộc thi vẽ là gì ?</a:t>
            </a:r>
            <a:endParaRPr lang="en-US" sz="3600" b="1" dirty="0">
              <a:solidFill>
                <a:srgbClr val="DB681E"/>
              </a:solidFill>
              <a:latin typeface="UVF TypoSlabserif" panose="02000403050000020004" pitchFamily="2" charset="0"/>
              <a:ea typeface="Cambria" panose="02040503050406030204" pitchFamily="18" charset="0"/>
            </a:endParaRPr>
          </a:p>
        </p:txBody>
      </p:sp>
      <p:sp>
        <p:nvSpPr>
          <p:cNvPr id="6" name="Rectangle 5"/>
          <p:cNvSpPr/>
          <p:nvPr/>
        </p:nvSpPr>
        <p:spPr>
          <a:xfrm>
            <a:off x="90709" y="4139546"/>
            <a:ext cx="5432761" cy="1200329"/>
          </a:xfrm>
          <a:prstGeom prst="rect">
            <a:avLst/>
          </a:prstGeom>
        </p:spPr>
        <p:txBody>
          <a:bodyPr wrap="square">
            <a:spAutoFit/>
          </a:bodyPr>
          <a:lstStyle/>
          <a:p>
            <a:pPr algn="ctr">
              <a:defRPr/>
            </a:pPr>
            <a:r>
              <a:rPr lang="nl-NL" sz="3600" b="1" dirty="0">
                <a:solidFill>
                  <a:srgbClr val="467640"/>
                </a:solidFill>
                <a:latin typeface="UVF TypoSlabserif" panose="02000403050000020004" pitchFamily="2" charset="0"/>
                <a:ea typeface="Cambria" panose="02040503050406030204" pitchFamily="18" charset="0"/>
              </a:rPr>
              <a:t>Chủ đề cuộc thi vẽ là</a:t>
            </a:r>
            <a:r>
              <a:rPr lang="nl-NL" sz="3600" b="1">
                <a:solidFill>
                  <a:srgbClr val="467640"/>
                </a:solidFill>
                <a:latin typeface="UVF TypoSlabserif" panose="02000403050000020004" pitchFamily="2" charset="0"/>
                <a:ea typeface="Cambria" panose="02040503050406030204" pitchFamily="18" charset="0"/>
              </a:rPr>
              <a:t>: </a:t>
            </a:r>
          </a:p>
          <a:p>
            <a:pPr algn="ctr">
              <a:defRPr/>
            </a:pPr>
            <a:r>
              <a:rPr lang="nl-NL" sz="3600" b="1">
                <a:solidFill>
                  <a:srgbClr val="467640"/>
                </a:solidFill>
                <a:latin typeface="UVF TypoSlabserif" panose="02000403050000020004" pitchFamily="2" charset="0"/>
                <a:ea typeface="Cambria" panose="02040503050406030204" pitchFamily="18" charset="0"/>
              </a:rPr>
              <a:t>"</a:t>
            </a:r>
            <a:r>
              <a:rPr lang="nl-NL" sz="3600" b="1" dirty="0">
                <a:solidFill>
                  <a:srgbClr val="467640"/>
                </a:solidFill>
                <a:latin typeface="UVF TypoSlabserif" panose="02000403050000020004" pitchFamily="2" charset="0"/>
                <a:ea typeface="Cambria" panose="02040503050406030204" pitchFamily="18" charset="0"/>
              </a:rPr>
              <a:t>Em muốn sống an toàn".</a:t>
            </a:r>
            <a:endParaRPr lang="en-US" sz="3600" b="1" dirty="0">
              <a:solidFill>
                <a:srgbClr val="467640"/>
              </a:solidFill>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2029289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842936" y="-1052854"/>
            <a:ext cx="13383258" cy="7910854"/>
          </a:xfrm>
          <a:prstGeom prst="rect">
            <a:avLst/>
          </a:prstGeom>
        </p:spPr>
      </p:pic>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4"/>
          <a:srcRect l="21654" t="53839" r="3181" b="18791"/>
          <a:stretch/>
        </p:blipFill>
        <p:spPr>
          <a:xfrm>
            <a:off x="0" y="5721178"/>
            <a:ext cx="12192000" cy="1136822"/>
          </a:xfrm>
          <a:prstGeom prst="rect">
            <a:avLst/>
          </a:prstGeom>
        </p:spPr>
      </p:pic>
      <p:pic>
        <p:nvPicPr>
          <p:cNvPr id="8" name="图片 7">
            <a:extLst>
              <a:ext uri="{FF2B5EF4-FFF2-40B4-BE49-F238E27FC236}">
                <a16:creationId xmlns:a16="http://schemas.microsoft.com/office/drawing/2014/main"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9230497" y="4721010"/>
            <a:ext cx="3165524" cy="2136990"/>
          </a:xfrm>
          <a:prstGeom prst="rect">
            <a:avLst/>
          </a:prstGeom>
        </p:spPr>
      </p:pic>
      <p:pic>
        <p:nvPicPr>
          <p:cNvPr id="10" name="Picture 9" descr="F:\未标题-1.png">
            <a:extLst>
              <a:ext uri="{FF2B5EF4-FFF2-40B4-BE49-F238E27FC236}">
                <a16:creationId xmlns:a16="http://schemas.microsoft.com/office/drawing/2014/main" id="{A8CA21E2-BF2E-4B09-97F4-2DFD219A40F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249040" y="3426596"/>
            <a:ext cx="536823"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249040" y="286436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2058767" y="1049830"/>
            <a:ext cx="912321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5400" b="1" u="sng" dirty="0" err="1">
                <a:solidFill>
                  <a:srgbClr val="70AD47">
                    <a:lumMod val="50000"/>
                  </a:srgbClr>
                </a:solidFill>
                <a:latin typeface="UTM ViceroyJF" panose="02040603050506020204" pitchFamily="18" charset="0"/>
                <a:ea typeface="Cambria" panose="02040503050406030204" pitchFamily="18" charset="0"/>
              </a:rPr>
              <a:t>Câu</a:t>
            </a:r>
            <a:r>
              <a:rPr lang="en-US" sz="5400" b="1" u="sng" dirty="0">
                <a:solidFill>
                  <a:srgbClr val="70AD47">
                    <a:lumMod val="50000"/>
                  </a:srgbClr>
                </a:solidFill>
                <a:latin typeface="UTM ViceroyJF" panose="02040603050506020204" pitchFamily="18" charset="0"/>
                <a:ea typeface="Cambria" panose="02040503050406030204" pitchFamily="18" charset="0"/>
              </a:rPr>
              <a:t> 1</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Chủ</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đề</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của</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cuộc</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thi</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vẽ</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là</a:t>
            </a:r>
            <a:r>
              <a:rPr lang="en-US" sz="5400" b="1" dirty="0">
                <a:solidFill>
                  <a:srgbClr val="70AD47">
                    <a:lumMod val="50000"/>
                  </a:srgbClr>
                </a:solidFill>
                <a:latin typeface="UTM ViceroyJF" panose="02040603050506020204" pitchFamily="18" charset="0"/>
                <a:ea typeface="Cambria" panose="02040503050406030204" pitchFamily="18" charset="0"/>
              </a:rPr>
              <a:t> </a:t>
            </a:r>
            <a:r>
              <a:rPr lang="en-US" sz="5400" b="1" dirty="0" err="1">
                <a:solidFill>
                  <a:srgbClr val="70AD47">
                    <a:lumMod val="50000"/>
                  </a:srgbClr>
                </a:solidFill>
                <a:latin typeface="UTM ViceroyJF" panose="02040603050506020204" pitchFamily="18" charset="0"/>
                <a:ea typeface="Cambria" panose="02040503050406030204" pitchFamily="18" charset="0"/>
              </a:rPr>
              <a:t>gì</a:t>
            </a:r>
            <a:r>
              <a:rPr lang="en-US" sz="5400" b="1" dirty="0">
                <a:solidFill>
                  <a:srgbClr val="70AD47">
                    <a:lumMod val="50000"/>
                  </a:srgbClr>
                </a:solidFill>
                <a:latin typeface="UTM ViceroyJF" panose="02040603050506020204" pitchFamily="18" charset="0"/>
                <a:ea typeface="Cambria" panose="02040503050406030204" pitchFamily="18" charset="0"/>
              </a:rPr>
              <a:t> ?</a:t>
            </a:r>
          </a:p>
        </p:txBody>
      </p:sp>
      <p:sp>
        <p:nvSpPr>
          <p:cNvPr id="15" name="Text Box 24"/>
          <p:cNvSpPr txBox="1">
            <a:spLocks noChangeArrowheads="1"/>
          </p:cNvSpPr>
          <p:nvPr/>
        </p:nvSpPr>
        <p:spPr bwMode="auto">
          <a:xfrm>
            <a:off x="2058767" y="1817660"/>
            <a:ext cx="8416978"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sz="5400" b="1" dirty="0" err="1">
                <a:solidFill>
                  <a:srgbClr val="FF0000"/>
                </a:solidFill>
                <a:latin typeface="UTM ViceroyJF" panose="02040603050506020204" pitchFamily="18" charset="0"/>
                <a:ea typeface="Cambria" panose="02040503050406030204" pitchFamily="18" charset="0"/>
              </a:rPr>
              <a:t>Chủ</a:t>
            </a:r>
            <a:r>
              <a:rPr lang="en-US" sz="5400" b="1" dirty="0">
                <a:solidFill>
                  <a:srgbClr val="FF0000"/>
                </a:solidFill>
                <a:latin typeface="UTM ViceroyJF" panose="02040603050506020204" pitchFamily="18" charset="0"/>
                <a:ea typeface="Cambria" panose="02040503050406030204" pitchFamily="18" charset="0"/>
              </a:rPr>
              <a:t> </a:t>
            </a:r>
            <a:r>
              <a:rPr lang="en-US" sz="5400" b="1" dirty="0" err="1">
                <a:solidFill>
                  <a:srgbClr val="FF0000"/>
                </a:solidFill>
                <a:latin typeface="UTM ViceroyJF" panose="02040603050506020204" pitchFamily="18" charset="0"/>
                <a:ea typeface="Cambria" panose="02040503050406030204" pitchFamily="18" charset="0"/>
              </a:rPr>
              <a:t>đề</a:t>
            </a:r>
            <a:r>
              <a:rPr lang="en-US" sz="5400" b="1" dirty="0">
                <a:solidFill>
                  <a:srgbClr val="FF0000"/>
                </a:solidFill>
                <a:latin typeface="UTM ViceroyJF" panose="02040603050506020204" pitchFamily="18" charset="0"/>
                <a:ea typeface="Cambria" panose="02040503050406030204" pitchFamily="18" charset="0"/>
              </a:rPr>
              <a:t> </a:t>
            </a:r>
            <a:r>
              <a:rPr lang="en-US" sz="5400" b="1" dirty="0" err="1">
                <a:solidFill>
                  <a:srgbClr val="FF0000"/>
                </a:solidFill>
                <a:latin typeface="UTM ViceroyJF" panose="02040603050506020204" pitchFamily="18" charset="0"/>
                <a:ea typeface="Cambria" panose="02040503050406030204" pitchFamily="18" charset="0"/>
              </a:rPr>
              <a:t>cuộc</a:t>
            </a:r>
            <a:r>
              <a:rPr lang="en-US" sz="5400" b="1" dirty="0">
                <a:solidFill>
                  <a:srgbClr val="FF0000"/>
                </a:solidFill>
                <a:latin typeface="UTM ViceroyJF" panose="02040603050506020204" pitchFamily="18" charset="0"/>
                <a:ea typeface="Cambria" panose="02040503050406030204" pitchFamily="18" charset="0"/>
              </a:rPr>
              <a:t> </a:t>
            </a:r>
            <a:r>
              <a:rPr lang="en-US" sz="5400" b="1" dirty="0" err="1">
                <a:solidFill>
                  <a:srgbClr val="FF0000"/>
                </a:solidFill>
                <a:latin typeface="UTM ViceroyJF" panose="02040603050506020204" pitchFamily="18" charset="0"/>
                <a:ea typeface="Cambria" panose="02040503050406030204" pitchFamily="18" charset="0"/>
              </a:rPr>
              <a:t>thi</a:t>
            </a:r>
            <a:r>
              <a:rPr lang="en-US" sz="5400" b="1" dirty="0">
                <a:solidFill>
                  <a:srgbClr val="FF0000"/>
                </a:solidFill>
                <a:latin typeface="UTM ViceroyJF" panose="02040603050506020204" pitchFamily="18" charset="0"/>
                <a:ea typeface="Cambria" panose="02040503050406030204" pitchFamily="18" charset="0"/>
              </a:rPr>
              <a:t> </a:t>
            </a:r>
            <a:r>
              <a:rPr lang="en-US" sz="5400" b="1" dirty="0" err="1">
                <a:solidFill>
                  <a:srgbClr val="FF0000"/>
                </a:solidFill>
                <a:latin typeface="UTM ViceroyJF" panose="02040603050506020204" pitchFamily="18" charset="0"/>
                <a:ea typeface="Cambria" panose="02040503050406030204" pitchFamily="18" charset="0"/>
              </a:rPr>
              <a:t>vẽ</a:t>
            </a:r>
            <a:r>
              <a:rPr lang="en-US" sz="5400" b="1" dirty="0">
                <a:solidFill>
                  <a:srgbClr val="FF0000"/>
                </a:solidFill>
                <a:latin typeface="UTM ViceroyJF" panose="02040603050506020204" pitchFamily="18" charset="0"/>
                <a:ea typeface="Cambria" panose="02040503050406030204" pitchFamily="18" charset="0"/>
              </a:rPr>
              <a:t> </a:t>
            </a:r>
            <a:r>
              <a:rPr lang="en-US" sz="5400" b="1" err="1">
                <a:solidFill>
                  <a:srgbClr val="FF0000"/>
                </a:solidFill>
                <a:latin typeface="UTM ViceroyJF" panose="02040603050506020204" pitchFamily="18" charset="0"/>
                <a:ea typeface="Cambria" panose="02040503050406030204" pitchFamily="18" charset="0"/>
              </a:rPr>
              <a:t>là</a:t>
            </a:r>
            <a:r>
              <a:rPr lang="en-US" sz="5400" b="1">
                <a:solidFill>
                  <a:srgbClr val="FF0000"/>
                </a:solidFill>
                <a:latin typeface="UTM ViceroyJF" panose="02040603050506020204" pitchFamily="18" charset="0"/>
                <a:ea typeface="Cambria" panose="02040503050406030204" pitchFamily="18" charset="0"/>
              </a:rPr>
              <a:t> </a:t>
            </a:r>
          </a:p>
          <a:p>
            <a:pPr algn="ctr">
              <a:spcBef>
                <a:spcPct val="50000"/>
              </a:spcBef>
              <a:defRPr/>
            </a:pPr>
            <a:r>
              <a:rPr lang="en-US" sz="5400" b="1">
                <a:solidFill>
                  <a:srgbClr val="FF0000"/>
                </a:solidFill>
                <a:latin typeface="UTM ViceroyJF" panose="02040603050506020204" pitchFamily="18" charset="0"/>
                <a:ea typeface="Cambria" panose="02040503050406030204" pitchFamily="18" charset="0"/>
              </a:rPr>
              <a:t>“</a:t>
            </a:r>
            <a:r>
              <a:rPr lang="en-US" sz="5400" b="1" dirty="0" err="1">
                <a:solidFill>
                  <a:srgbClr val="FF0000"/>
                </a:solidFill>
                <a:latin typeface="UTM ViceroyJF" panose="02040603050506020204" pitchFamily="18" charset="0"/>
                <a:ea typeface="Cambria" panose="02040503050406030204" pitchFamily="18" charset="0"/>
              </a:rPr>
              <a:t>Em</a:t>
            </a:r>
            <a:r>
              <a:rPr lang="en-US" sz="5400" b="1" dirty="0">
                <a:solidFill>
                  <a:srgbClr val="FF0000"/>
                </a:solidFill>
                <a:latin typeface="UTM ViceroyJF" panose="02040603050506020204" pitchFamily="18" charset="0"/>
                <a:ea typeface="Cambria" panose="02040503050406030204" pitchFamily="18" charset="0"/>
              </a:rPr>
              <a:t> </a:t>
            </a:r>
            <a:r>
              <a:rPr lang="en-US" sz="5400" b="1" dirty="0" err="1">
                <a:solidFill>
                  <a:srgbClr val="FF0000"/>
                </a:solidFill>
                <a:latin typeface="UTM ViceroyJF" panose="02040603050506020204" pitchFamily="18" charset="0"/>
                <a:ea typeface="Cambria" panose="02040503050406030204" pitchFamily="18" charset="0"/>
              </a:rPr>
              <a:t>muốn</a:t>
            </a:r>
            <a:r>
              <a:rPr lang="en-US" sz="5400" b="1" dirty="0">
                <a:solidFill>
                  <a:srgbClr val="FF0000"/>
                </a:solidFill>
                <a:latin typeface="UTM ViceroyJF" panose="02040603050506020204" pitchFamily="18" charset="0"/>
                <a:ea typeface="Cambria" panose="02040503050406030204" pitchFamily="18" charset="0"/>
              </a:rPr>
              <a:t> </a:t>
            </a:r>
            <a:r>
              <a:rPr lang="en-US" sz="5400" b="1" dirty="0" err="1">
                <a:solidFill>
                  <a:srgbClr val="FF0000"/>
                </a:solidFill>
                <a:latin typeface="UTM ViceroyJF" panose="02040603050506020204" pitchFamily="18" charset="0"/>
                <a:ea typeface="Cambria" panose="02040503050406030204" pitchFamily="18" charset="0"/>
              </a:rPr>
              <a:t>cuộc</a:t>
            </a:r>
            <a:r>
              <a:rPr lang="en-US" sz="5400" b="1" dirty="0">
                <a:solidFill>
                  <a:srgbClr val="FF0000"/>
                </a:solidFill>
                <a:latin typeface="UTM ViceroyJF" panose="02040603050506020204" pitchFamily="18" charset="0"/>
                <a:ea typeface="Cambria" panose="02040503050406030204" pitchFamily="18" charset="0"/>
              </a:rPr>
              <a:t> </a:t>
            </a:r>
            <a:r>
              <a:rPr lang="en-US" sz="5400" b="1" dirty="0" err="1">
                <a:solidFill>
                  <a:srgbClr val="FF0000"/>
                </a:solidFill>
                <a:latin typeface="UTM ViceroyJF" panose="02040603050506020204" pitchFamily="18" charset="0"/>
                <a:ea typeface="Cambria" panose="02040503050406030204" pitchFamily="18" charset="0"/>
              </a:rPr>
              <a:t>sống</a:t>
            </a:r>
            <a:r>
              <a:rPr lang="en-US" sz="5400" b="1" dirty="0">
                <a:solidFill>
                  <a:srgbClr val="FF0000"/>
                </a:solidFill>
                <a:latin typeface="UTM ViceroyJF" panose="02040603050506020204" pitchFamily="18" charset="0"/>
                <a:ea typeface="Cambria" panose="02040503050406030204" pitchFamily="18" charset="0"/>
              </a:rPr>
              <a:t> an </a:t>
            </a:r>
            <a:r>
              <a:rPr lang="en-US" sz="5400" b="1" dirty="0" err="1">
                <a:solidFill>
                  <a:srgbClr val="FF0000"/>
                </a:solidFill>
                <a:latin typeface="UTM ViceroyJF" panose="02040603050506020204" pitchFamily="18" charset="0"/>
                <a:ea typeface="Cambria" panose="02040503050406030204" pitchFamily="18" charset="0"/>
              </a:rPr>
              <a:t>toàn</a:t>
            </a:r>
            <a:r>
              <a:rPr lang="en-US" sz="5400" b="1" dirty="0">
                <a:solidFill>
                  <a:srgbClr val="FF0000"/>
                </a:solidFill>
                <a:latin typeface="UTM ViceroyJF" panose="02040603050506020204" pitchFamily="18" charset="0"/>
                <a:ea typeface="Cambria" panose="02040503050406030204" pitchFamily="18" charset="0"/>
              </a:rPr>
              <a:t>”.</a:t>
            </a:r>
          </a:p>
        </p:txBody>
      </p:sp>
      <p:pic>
        <p:nvPicPr>
          <p:cNvPr id="17" name="图片 2">
            <a:extLst>
              <a:ext uri="{FF2B5EF4-FFF2-40B4-BE49-F238E27FC236}">
                <a16:creationId xmlns:a16="http://schemas.microsoft.com/office/drawing/2014/main" id="{347F830B-C474-4DE3-B653-8B9B68D542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5236" y="3682668"/>
            <a:ext cx="2191863" cy="3143453"/>
          </a:xfrm>
          <a:prstGeom prst="rect">
            <a:avLst/>
          </a:prstGeom>
        </p:spPr>
      </p:pic>
      <p:pic>
        <p:nvPicPr>
          <p:cNvPr id="18" name="图片 4">
            <a:extLst>
              <a:ext uri="{FF2B5EF4-FFF2-40B4-BE49-F238E27FC236}">
                <a16:creationId xmlns:a16="http://schemas.microsoft.com/office/drawing/2014/main" id="{2336BC6B-0892-4661-B312-311BE6A179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2186" y="4017993"/>
            <a:ext cx="2140242" cy="2895494"/>
          </a:xfrm>
          <a:prstGeom prst="rect">
            <a:avLst/>
          </a:prstGeom>
        </p:spPr>
      </p:pic>
    </p:spTree>
    <p:extLst>
      <p:ext uri="{BB962C8B-B14F-4D97-AF65-F5344CB8AC3E}">
        <p14:creationId xmlns:p14="http://schemas.microsoft.com/office/powerpoint/2010/main" val="317805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2000"/>
                            </p:stCondLst>
                            <p:childTnLst>
                              <p:par>
                                <p:cTn id="39" presetID="55"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strVal val="#ppt_w*0.70"/>
                                          </p:val>
                                        </p:tav>
                                        <p:tav tm="100000">
                                          <p:val>
                                            <p:strVal val="#ppt_w"/>
                                          </p:val>
                                        </p:tav>
                                      </p:tavLst>
                                    </p:anim>
                                    <p:anim calcmode="lin" valueType="num">
                                      <p:cBhvr>
                                        <p:cTn id="42" dur="1000" fill="hold"/>
                                        <p:tgtEl>
                                          <p:spTgt spid="18"/>
                                        </p:tgtEl>
                                        <p:attrNameLst>
                                          <p:attrName>ppt_h</p:attrName>
                                        </p:attrNameLst>
                                      </p:cBhvr>
                                      <p:tavLst>
                                        <p:tav tm="0">
                                          <p:val>
                                            <p:strVal val="#ppt_h"/>
                                          </p:val>
                                        </p:tav>
                                        <p:tav tm="100000">
                                          <p:val>
                                            <p:strVal val="#ppt_h"/>
                                          </p:val>
                                        </p:tav>
                                      </p:tavLst>
                                    </p:anim>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781153" y="-1226076"/>
            <a:ext cx="13383258" cy="9305343"/>
          </a:xfrm>
          <a:prstGeom prst="rect">
            <a:avLst/>
          </a:prstGeom>
        </p:spPr>
      </p:pic>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4"/>
          <a:srcRect l="21654" t="53839" r="3181" b="18791"/>
          <a:stretch/>
        </p:blipFill>
        <p:spPr>
          <a:xfrm>
            <a:off x="0" y="5721178"/>
            <a:ext cx="12192000" cy="1136822"/>
          </a:xfrm>
          <a:prstGeom prst="rect">
            <a:avLst/>
          </a:prstGeom>
        </p:spPr>
      </p:pic>
      <p:pic>
        <p:nvPicPr>
          <p:cNvPr id="8" name="图片 7">
            <a:extLst>
              <a:ext uri="{FF2B5EF4-FFF2-40B4-BE49-F238E27FC236}">
                <a16:creationId xmlns:a16="http://schemas.microsoft.com/office/drawing/2014/main"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9230497" y="4721010"/>
            <a:ext cx="3165524" cy="2136990"/>
          </a:xfrm>
          <a:prstGeom prst="rect">
            <a:avLst/>
          </a:prstGeom>
        </p:spPr>
      </p:pic>
      <p:pic>
        <p:nvPicPr>
          <p:cNvPr id="10" name="Picture 9" descr="F:\未标题-1.png">
            <a:extLst>
              <a:ext uri="{FF2B5EF4-FFF2-40B4-BE49-F238E27FC236}">
                <a16:creationId xmlns:a16="http://schemas.microsoft.com/office/drawing/2014/main" id="{A8CA21E2-BF2E-4B09-97F4-2DFD219A40F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249040" y="3426596"/>
            <a:ext cx="536823"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249040" y="286436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2469324" y="847430"/>
            <a:ext cx="78238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vi-VN" sz="4800" b="1" u="sng" dirty="0">
                <a:solidFill>
                  <a:srgbClr val="0070C0"/>
                </a:solidFill>
                <a:latin typeface="UTM ViceroyJF" panose="02040603050506020204" pitchFamily="18" charset="0"/>
                <a:ea typeface="Cambria" panose="02040503050406030204" pitchFamily="18" charset="0"/>
              </a:rPr>
              <a:t>Câu 2: </a:t>
            </a:r>
            <a:r>
              <a:rPr lang="vi-VN" sz="4800" b="1" dirty="0">
                <a:solidFill>
                  <a:srgbClr val="0070C0"/>
                </a:solidFill>
                <a:latin typeface="UTM ViceroyJF" panose="02040603050506020204" pitchFamily="18" charset="0"/>
                <a:ea typeface="Cambria" panose="02040503050406030204" pitchFamily="18" charset="0"/>
              </a:rPr>
              <a:t>Thiếu nhi hưởng ứng cuộc thi như thế nào ?</a:t>
            </a:r>
          </a:p>
        </p:txBody>
      </p:sp>
      <p:sp>
        <p:nvSpPr>
          <p:cNvPr id="15" name="Text Box 24"/>
          <p:cNvSpPr txBox="1">
            <a:spLocks noChangeArrowheads="1"/>
          </p:cNvSpPr>
          <p:nvPr/>
        </p:nvSpPr>
        <p:spPr bwMode="auto">
          <a:xfrm>
            <a:off x="1034903" y="2296243"/>
            <a:ext cx="1039775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4800" b="1" dirty="0">
                <a:solidFill>
                  <a:srgbClr val="FF0000"/>
                </a:solidFill>
                <a:latin typeface="UTM ViceroyJF" panose="02040603050506020204" pitchFamily="18" charset="0"/>
                <a:ea typeface="Cambria" panose="02040503050406030204" pitchFamily="18" charset="0"/>
              </a:rPr>
              <a:t>*Cuộc thi nhận được sự hưởng ứng đông đảo của thiếu nhi cả nước. Chỉ trong vòng 4 tháng, Ban tổ chức cuộc thi đã nhận được 50 000 bức tranh gửi về từ mọi miền của đất nước.</a:t>
            </a:r>
          </a:p>
        </p:txBody>
      </p:sp>
    </p:spTree>
    <p:extLst>
      <p:ext uri="{BB962C8B-B14F-4D97-AF65-F5344CB8AC3E}">
        <p14:creationId xmlns:p14="http://schemas.microsoft.com/office/powerpoint/2010/main" val="120087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E58CEB-3091-491F-A839-CD9201FDF2D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818951" y="1215737"/>
            <a:ext cx="466475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id="{730D5D7E-C1C0-461B-A201-47A399506B24}"/>
              </a:ext>
            </a:extLst>
          </p:cNvPr>
          <p:cNvSpPr txBox="1"/>
          <p:nvPr/>
        </p:nvSpPr>
        <p:spPr>
          <a:xfrm>
            <a:off x="6096000" y="2901745"/>
            <a:ext cx="5676003" cy="2308324"/>
          </a:xfrm>
          <a:prstGeom prst="rect">
            <a:avLst/>
          </a:prstGeom>
          <a:solidFill>
            <a:schemeClr val="accent5">
              <a:lumMod val="20000"/>
              <a:lumOff val="80000"/>
            </a:schemeClr>
          </a:solidFill>
          <a:ln w="38100">
            <a:solidFill>
              <a:srgbClr val="0070C0"/>
            </a:solidFill>
            <a:prstDash val="dashDot"/>
          </a:ln>
        </p:spPr>
        <p:txBody>
          <a:bodyPr wrap="square" rtlCol="0">
            <a:spAutoFit/>
          </a:bodyPr>
          <a:lstStyle/>
          <a:p>
            <a:pPr algn="ctr">
              <a:lnSpc>
                <a:spcPct val="150000"/>
              </a:lnSpc>
              <a:defRPr/>
            </a:pPr>
            <a:r>
              <a:rPr lang="en-US"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Ý 1:</a:t>
            </a:r>
            <a:r>
              <a:rPr lang="vi-VN"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  </a:t>
            </a:r>
            <a:r>
              <a:rPr lang="vi-VN" altLang="zh-CN" sz="3200" dirty="0">
                <a:solidFill>
                  <a:srgbClr val="4472C4"/>
                </a:solidFill>
                <a:latin typeface="UTM Aristote" panose="02040603050506020204" pitchFamily="18" charset="0"/>
                <a:ea typeface="方正稚艺简体" panose="03000509000000000000" pitchFamily="65" charset="-122"/>
              </a:rPr>
              <a:t>Giới thiệu về cuộc thi vẽ của thiếu </a:t>
            </a:r>
            <a:r>
              <a:rPr lang="vi-VN" altLang="zh-CN" sz="3200">
                <a:solidFill>
                  <a:srgbClr val="4472C4"/>
                </a:solidFill>
                <a:latin typeface="UTM Aristote" panose="02040603050506020204" pitchFamily="18" charset="0"/>
                <a:ea typeface="方正稚艺简体" panose="03000509000000000000" pitchFamily="65" charset="-122"/>
              </a:rPr>
              <a:t>nhi </a:t>
            </a:r>
            <a:endParaRPr lang="en-US" altLang="zh-CN" sz="3200">
              <a:solidFill>
                <a:srgbClr val="4472C4"/>
              </a:solidFill>
              <a:latin typeface="UTM Aristote" panose="02040603050506020204" pitchFamily="18" charset="0"/>
              <a:ea typeface="方正稚艺简体" panose="03000509000000000000" pitchFamily="65" charset="-122"/>
            </a:endParaRPr>
          </a:p>
          <a:p>
            <a:pPr algn="ctr">
              <a:lnSpc>
                <a:spcPct val="150000"/>
              </a:lnSpc>
              <a:defRPr/>
            </a:pPr>
            <a:r>
              <a:rPr lang="vi-VN" altLang="zh-CN" sz="3200">
                <a:solidFill>
                  <a:srgbClr val="4472C4"/>
                </a:solidFill>
                <a:latin typeface="UTM Aristote" panose="02040603050506020204" pitchFamily="18" charset="0"/>
                <a:ea typeface="方正稚艺简体" panose="03000509000000000000" pitchFamily="65" charset="-122"/>
              </a:rPr>
              <a:t>cả </a:t>
            </a:r>
            <a:r>
              <a:rPr lang="vi-VN" altLang="zh-CN" sz="3200" dirty="0">
                <a:solidFill>
                  <a:srgbClr val="4472C4"/>
                </a:solidFill>
                <a:latin typeface="UTM Aristote" panose="02040603050506020204" pitchFamily="18" charset="0"/>
                <a:ea typeface="方正稚艺简体" panose="03000509000000000000" pitchFamily="65" charset="-122"/>
              </a:rPr>
              <a:t>nước. </a:t>
            </a:r>
            <a:endParaRPr lang="zh-CN" altLang="en-US" sz="3200" dirty="0">
              <a:solidFill>
                <a:srgbClr val="4472C4"/>
              </a:solidFill>
              <a:latin typeface="UTM Aristote" panose="02040603050506020204" pitchFamily="18" charset="0"/>
              <a:ea typeface="方正稚艺简体" panose="03000509000000000000" pitchFamily="65" charset="-122"/>
            </a:endParaRPr>
          </a:p>
        </p:txBody>
      </p:sp>
      <p:sp>
        <p:nvSpPr>
          <p:cNvPr id="4" name="Rectangle 3"/>
          <p:cNvSpPr/>
          <p:nvPr/>
        </p:nvSpPr>
        <p:spPr>
          <a:xfrm>
            <a:off x="6430752" y="1109322"/>
            <a:ext cx="5578368" cy="1077218"/>
          </a:xfrm>
          <a:prstGeom prst="rect">
            <a:avLst/>
          </a:prstGeom>
        </p:spPr>
        <p:txBody>
          <a:bodyPr wrap="square">
            <a:spAutoFit/>
          </a:bodyPr>
          <a:lstStyle/>
          <a:p>
            <a:pPr algn="ctr">
              <a:defRPr/>
            </a:pPr>
            <a:r>
              <a:rPr lang="nl-NL" sz="3200" dirty="0">
                <a:solidFill>
                  <a:srgbClr val="C00000"/>
                </a:solidFill>
                <a:latin typeface="UVN Minh Map" panose="00000400000000000000" pitchFamily="2" charset="0"/>
              </a:rPr>
              <a:t>Đoạn 1 cho </a:t>
            </a:r>
            <a:r>
              <a:rPr lang="nl-NL" sz="3200">
                <a:solidFill>
                  <a:srgbClr val="C00000"/>
                </a:solidFill>
                <a:latin typeface="UVN Minh Map" panose="00000400000000000000" pitchFamily="2" charset="0"/>
              </a:rPr>
              <a:t>em </a:t>
            </a:r>
          </a:p>
          <a:p>
            <a:pPr algn="ctr">
              <a:defRPr/>
            </a:pPr>
            <a:r>
              <a:rPr lang="nl-NL" sz="3200">
                <a:solidFill>
                  <a:srgbClr val="C00000"/>
                </a:solidFill>
                <a:latin typeface="UVN Minh Map" panose="00000400000000000000" pitchFamily="2" charset="0"/>
              </a:rPr>
              <a:t>biết </a:t>
            </a:r>
            <a:r>
              <a:rPr lang="nl-NL" sz="3200" dirty="0">
                <a:solidFill>
                  <a:srgbClr val="C00000"/>
                </a:solidFill>
                <a:latin typeface="UVN Minh Map" panose="00000400000000000000" pitchFamily="2" charset="0"/>
              </a:rPr>
              <a:t>điều gì?</a:t>
            </a:r>
            <a:endParaRPr lang="en-US" sz="3200" dirty="0">
              <a:solidFill>
                <a:srgbClr val="C00000"/>
              </a:solidFill>
              <a:latin typeface="UVN Minh Map" panose="00000400000000000000" pitchFamily="2" charset="0"/>
            </a:endParaRPr>
          </a:p>
        </p:txBody>
      </p:sp>
    </p:spTree>
    <p:extLst>
      <p:ext uri="{BB962C8B-B14F-4D97-AF65-F5344CB8AC3E}">
        <p14:creationId xmlns:p14="http://schemas.microsoft.com/office/powerpoint/2010/main" val="287638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781153" y="-1226076"/>
            <a:ext cx="13383258" cy="9305343"/>
          </a:xfrm>
          <a:prstGeom prst="rect">
            <a:avLst/>
          </a:prstGeom>
        </p:spPr>
      </p:pic>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4"/>
          <a:srcRect l="21654" t="53839" r="3181" b="18791"/>
          <a:stretch/>
        </p:blipFill>
        <p:spPr>
          <a:xfrm>
            <a:off x="0" y="5721178"/>
            <a:ext cx="12192000" cy="1136822"/>
          </a:xfrm>
          <a:prstGeom prst="rect">
            <a:avLst/>
          </a:prstGeom>
        </p:spPr>
      </p:pic>
      <p:pic>
        <p:nvPicPr>
          <p:cNvPr id="8" name="图片 7">
            <a:extLst>
              <a:ext uri="{FF2B5EF4-FFF2-40B4-BE49-F238E27FC236}">
                <a16:creationId xmlns:a16="http://schemas.microsoft.com/office/drawing/2014/main" id="{34C50BB3-A838-45A4-90FA-5EAA6BC9B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43" t="45904" r="3283"/>
          <a:stretch/>
        </p:blipFill>
        <p:spPr>
          <a:xfrm>
            <a:off x="9230497" y="4721010"/>
            <a:ext cx="3165524" cy="2136990"/>
          </a:xfrm>
          <a:prstGeom prst="rect">
            <a:avLst/>
          </a:prstGeom>
        </p:spPr>
      </p:pic>
      <p:pic>
        <p:nvPicPr>
          <p:cNvPr id="10" name="Picture 9" descr="F:\未标题-1.png">
            <a:extLst>
              <a:ext uri="{FF2B5EF4-FFF2-40B4-BE49-F238E27FC236}">
                <a16:creationId xmlns:a16="http://schemas.microsoft.com/office/drawing/2014/main" id="{A8CA21E2-BF2E-4B09-97F4-2DFD219A40F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26829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未标题-2.png">
            <a:extLst>
              <a:ext uri="{FF2B5EF4-FFF2-40B4-BE49-F238E27FC236}">
                <a16:creationId xmlns:a16="http://schemas.microsoft.com/office/drawing/2014/main" id="{92AC0621-E533-4B02-9038-65673A98BF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949" t="27267" r="29009" b="26422"/>
          <a:stretch/>
        </p:blipFill>
        <p:spPr bwMode="auto">
          <a:xfrm>
            <a:off x="249040" y="3426596"/>
            <a:ext cx="536823" cy="5913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未标题-2.png">
            <a:extLst>
              <a:ext uri="{FF2B5EF4-FFF2-40B4-BE49-F238E27FC236}">
                <a16:creationId xmlns:a16="http://schemas.microsoft.com/office/drawing/2014/main" id="{5C0845B9-400C-4243-8375-4467BAA278B5}"/>
              </a:ext>
            </a:extLst>
          </p:cNvPr>
          <p:cNvPicPr>
            <a:picLocks noChangeAspect="1" noChangeArrowheads="1"/>
          </p:cNvPicPr>
          <p:nvPr/>
        </p:nvPicPr>
        <p:blipFill rotWithShape="1">
          <a:blip r:embed="rId8">
            <a:duotone>
              <a:prstClr val="black"/>
              <a:srgbClr val="FF0000">
                <a:tint val="45000"/>
                <a:satMod val="400000"/>
              </a:srgbClr>
            </a:duotone>
            <a:extLst>
              <a:ext uri="{28A0092B-C50C-407E-A947-70E740481C1C}">
                <a14:useLocalDpi xmlns:a14="http://schemas.microsoft.com/office/drawing/2010/main" val="0"/>
              </a:ext>
            </a:extLst>
          </a:blip>
          <a:srcRect l="28949" t="27267" r="29009" b="26422"/>
          <a:stretch/>
        </p:blipFill>
        <p:spPr bwMode="auto">
          <a:xfrm>
            <a:off x="249040" y="286436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3"/>
          <p:cNvSpPr txBox="1">
            <a:spLocks noChangeArrowheads="1"/>
          </p:cNvSpPr>
          <p:nvPr/>
        </p:nvSpPr>
        <p:spPr bwMode="auto">
          <a:xfrm>
            <a:off x="2469324" y="847430"/>
            <a:ext cx="78238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vi-VN" sz="4800" b="1" u="sng" dirty="0">
                <a:solidFill>
                  <a:srgbClr val="0070C0"/>
                </a:solidFill>
                <a:latin typeface="UTM ViceroyJF" panose="02040603050506020204" pitchFamily="18" charset="0"/>
                <a:ea typeface="Cambria" panose="02040503050406030204" pitchFamily="18" charset="0"/>
              </a:rPr>
              <a:t>Câu 3</a:t>
            </a:r>
            <a:r>
              <a:rPr lang="vi-VN" sz="4800" b="1" dirty="0">
                <a:solidFill>
                  <a:srgbClr val="0070C0"/>
                </a:solidFill>
                <a:latin typeface="UTM ViceroyJF" panose="02040603050506020204" pitchFamily="18" charset="0"/>
                <a:ea typeface="Cambria" panose="02040503050406030204" pitchFamily="18" charset="0"/>
              </a:rPr>
              <a:t>: Điều gì cho thấy các em có nhận thức tốt về chủ đề cuộc thi ?</a:t>
            </a:r>
          </a:p>
        </p:txBody>
      </p:sp>
      <p:sp>
        <p:nvSpPr>
          <p:cNvPr id="15" name="Text Box 24"/>
          <p:cNvSpPr txBox="1">
            <a:spLocks noChangeArrowheads="1"/>
          </p:cNvSpPr>
          <p:nvPr/>
        </p:nvSpPr>
        <p:spPr bwMode="auto">
          <a:xfrm>
            <a:off x="1524062" y="2561262"/>
            <a:ext cx="971437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4800" b="1" dirty="0">
                <a:solidFill>
                  <a:srgbClr val="FF0000"/>
                </a:solidFill>
                <a:latin typeface="UTM ViceroyJF" panose="02040603050506020204" pitchFamily="18" charset="0"/>
                <a:ea typeface="Cambria" panose="02040503050406030204" pitchFamily="18" charset="0"/>
              </a:rPr>
              <a:t>*Chỉ cần điểm qua tên một số tác phẩm cũng đủ thấy kiến thức của các em về an toàn, đặc biệt là an toan giao thông, thật là phong phú.</a:t>
            </a:r>
          </a:p>
        </p:txBody>
      </p:sp>
    </p:spTree>
    <p:extLst>
      <p:ext uri="{BB962C8B-B14F-4D97-AF65-F5344CB8AC3E}">
        <p14:creationId xmlns:p14="http://schemas.microsoft.com/office/powerpoint/2010/main" val="1549697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2.96296E-6 L -0.96016 0.00232 " pathEditMode="relative" rAng="0" ptsTypes="AA">
                                      <p:cBhvr>
                                        <p:cTn id="12" dur="2000" fill="hold"/>
                                        <p:tgtEl>
                                          <p:spTgt spid="8"/>
                                        </p:tgtEl>
                                        <p:attrNameLst>
                                          <p:attrName>ppt_x</p:attrName>
                                          <p:attrName>ppt_y</p:attrName>
                                        </p:attrNameLst>
                                      </p:cBhvr>
                                      <p:rCtr x="-48008" y="116"/>
                                    </p:animMotion>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500"/>
                                        <p:tgtEl>
                                          <p:spTgt spid="12"/>
                                        </p:tgtEl>
                                      </p:cBhvr>
                                    </p:animEffect>
                                  </p:childTnLst>
                                </p:cTn>
                              </p:par>
                              <p:par>
                                <p:cTn id="19" presetID="2" presetClass="entr" presetSubtype="4" fill="hold" nodeType="withEffect">
                                  <p:stCondLst>
                                    <p:cond delay="2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E58CEB-3091-491F-A839-CD9201FD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1" y="1215737"/>
            <a:ext cx="466475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id="{730D5D7E-C1C0-461B-A201-47A399506B24}"/>
              </a:ext>
            </a:extLst>
          </p:cNvPr>
          <p:cNvSpPr txBox="1"/>
          <p:nvPr/>
        </p:nvSpPr>
        <p:spPr>
          <a:xfrm>
            <a:off x="6008921" y="1913393"/>
            <a:ext cx="5807159" cy="3709990"/>
          </a:xfrm>
          <a:prstGeom prst="rect">
            <a:avLst/>
          </a:prstGeom>
          <a:solidFill>
            <a:schemeClr val="accent5">
              <a:lumMod val="20000"/>
              <a:lumOff val="80000"/>
            </a:schemeClr>
          </a:solidFill>
          <a:ln w="38100">
            <a:solidFill>
              <a:srgbClr val="0070C0"/>
            </a:solidFill>
            <a:prstDash val="dashDot"/>
          </a:ln>
        </p:spPr>
        <p:txBody>
          <a:bodyPr wrap="square" rtlCol="0">
            <a:spAutoFit/>
          </a:bodyPr>
          <a:lstStyle/>
          <a:p>
            <a:pPr algn="just">
              <a:lnSpc>
                <a:spcPct val="150000"/>
              </a:lnSpc>
              <a:defRPr/>
            </a:pPr>
            <a:r>
              <a:rPr lang="en-US"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Ý 2:</a:t>
            </a:r>
            <a:r>
              <a:rPr lang="vi-VN"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  </a:t>
            </a:r>
            <a:r>
              <a:rPr lang="vi-VN" altLang="zh-CN" sz="3200" dirty="0">
                <a:solidFill>
                  <a:srgbClr val="70AD47">
                    <a:lumMod val="50000"/>
                  </a:srgbClr>
                </a:solidFill>
                <a:latin typeface="UTM Aristote" panose="02040603050506020204" pitchFamily="18" charset="0"/>
                <a:ea typeface="方正稚艺简体" panose="03000509000000000000" pitchFamily="65" charset="-122"/>
              </a:rPr>
              <a:t>Nói lên sự hưởng ứng đông đáo của thiếu nhi khắp cả nước về cuộc thi vẽ " Em muốn sống cuộc sống an toàn “</a:t>
            </a:r>
            <a:r>
              <a:rPr lang="en-US" altLang="zh-CN" sz="3200" dirty="0">
                <a:solidFill>
                  <a:srgbClr val="70AD47">
                    <a:lumMod val="50000"/>
                  </a:srgbClr>
                </a:solidFill>
                <a:latin typeface="UTM Aristote" panose="02040603050506020204" pitchFamily="18" charset="0"/>
                <a:ea typeface="方正稚艺简体" panose="03000509000000000000" pitchFamily="65" charset="-122"/>
              </a:rPr>
              <a:t>.</a:t>
            </a:r>
            <a:endParaRPr lang="zh-CN" altLang="en-US" sz="3200" dirty="0">
              <a:solidFill>
                <a:srgbClr val="70AD47">
                  <a:lumMod val="50000"/>
                </a:srgbClr>
              </a:solidFill>
              <a:latin typeface="UTM Aristote" panose="02040603050506020204" pitchFamily="18" charset="0"/>
              <a:ea typeface="方正稚艺简体" panose="03000509000000000000" pitchFamily="65" charset="-122"/>
            </a:endParaRPr>
          </a:p>
        </p:txBody>
      </p:sp>
      <p:sp>
        <p:nvSpPr>
          <p:cNvPr id="4" name="Rectangle 3"/>
          <p:cNvSpPr/>
          <p:nvPr/>
        </p:nvSpPr>
        <p:spPr>
          <a:xfrm>
            <a:off x="6532791" y="494248"/>
            <a:ext cx="4759417" cy="1077218"/>
          </a:xfrm>
          <a:prstGeom prst="rect">
            <a:avLst/>
          </a:prstGeom>
        </p:spPr>
        <p:txBody>
          <a:bodyPr wrap="square">
            <a:spAutoFit/>
          </a:bodyPr>
          <a:lstStyle/>
          <a:p>
            <a:pPr algn="ctr">
              <a:defRPr/>
            </a:pPr>
            <a:r>
              <a:rPr lang="nl-NL" sz="3200" dirty="0">
                <a:solidFill>
                  <a:srgbClr val="C00000"/>
                </a:solidFill>
                <a:latin typeface="UTM Aristote" panose="02040603050506020204" pitchFamily="18" charset="0"/>
              </a:rPr>
              <a:t>Đoạn 2 cho em biết điều gì?</a:t>
            </a:r>
            <a:endParaRPr lang="en-US" sz="3200" dirty="0">
              <a:solidFill>
                <a:srgbClr val="C00000"/>
              </a:solidFill>
              <a:latin typeface="UTM Aristote" panose="02040603050506020204" pitchFamily="18" charset="0"/>
            </a:endParaRPr>
          </a:p>
        </p:txBody>
      </p:sp>
    </p:spTree>
    <p:extLst>
      <p:ext uri="{BB962C8B-B14F-4D97-AF65-F5344CB8AC3E}">
        <p14:creationId xmlns:p14="http://schemas.microsoft.com/office/powerpoint/2010/main" val="281065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á»ng cá» Clip nghá» thuáº­t - dá» thÆ°Æ¡ng Äá»ng cá»."/>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05" b="100000" l="0"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3042511"/>
            <a:ext cx="9168714"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ô 9"/>
          <p:cNvSpPr/>
          <p:nvPr/>
        </p:nvSpPr>
        <p:spPr>
          <a:xfrm>
            <a:off x="1986348" y="822960"/>
            <a:ext cx="8671353" cy="1504271"/>
          </a:xfrm>
          <a:prstGeom prst="roundRect">
            <a:avLst/>
          </a:prstGeom>
          <a:solidFill>
            <a:srgbClr val="37B70B"/>
          </a:solidFill>
          <a:ln w="57150" cap="flat" cmpd="sng" algn="ctr">
            <a:solidFill>
              <a:sysClr val="window" lastClr="FFFFFF"/>
            </a:solidFill>
            <a:prstDash val="sysDash"/>
            <a:miter lim="800000"/>
          </a:ln>
          <a:effectLst/>
        </p:spPr>
        <p:txBody>
          <a:bodyPr rtlCol="0" anchor="ctr"/>
          <a:lstStyle/>
          <a:p>
            <a:pPr>
              <a:spcBef>
                <a:spcPct val="50000"/>
              </a:spcBef>
              <a:defRPr/>
            </a:pPr>
            <a:r>
              <a:rPr lang="en-US" sz="4000" b="1" dirty="0">
                <a:solidFill>
                  <a:prstClr val="white"/>
                </a:solidFill>
                <a:latin typeface="Articulate Narrow" panose="02000506040000020004" pitchFamily="2"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Em</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hãy</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đọc</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thuộc</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lòng</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một</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khổ</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thơ</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bài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Khúc</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hát</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ru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những</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em</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bé</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lớn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trên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lưng</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mẹ</a:t>
            </a:r>
            <a:r>
              <a:rPr lang="en-US" sz="4000" b="1" dirty="0">
                <a:solidFill>
                  <a:prstClr val="white"/>
                </a:solidFill>
                <a:latin typeface="Times New Roman" panose="02020603050405020304" pitchFamily="18" charset="0"/>
                <a:cs typeface="Times New Roman" panose="02020603050405020304" pitchFamily="18" charset="0"/>
              </a:rPr>
              <a:t>”.</a:t>
            </a:r>
          </a:p>
        </p:txBody>
      </p:sp>
      <p:sp>
        <p:nvSpPr>
          <p:cNvPr id="6" name="ô 9"/>
          <p:cNvSpPr/>
          <p:nvPr/>
        </p:nvSpPr>
        <p:spPr>
          <a:xfrm>
            <a:off x="1794819" y="822961"/>
            <a:ext cx="8671353" cy="1828800"/>
          </a:xfrm>
          <a:prstGeom prst="roundRect">
            <a:avLst/>
          </a:prstGeom>
          <a:solidFill>
            <a:srgbClr val="A6F518"/>
          </a:solidFill>
          <a:ln w="57150" cap="flat" cmpd="sng" algn="ctr">
            <a:solidFill>
              <a:schemeClr val="accent6">
                <a:lumMod val="75000"/>
              </a:schemeClr>
            </a:solidFill>
            <a:prstDash val="sysDash"/>
            <a:miter lim="800000"/>
          </a:ln>
          <a:effectLst/>
        </p:spPr>
        <p:txBody>
          <a:bodyPr rtlCol="0" anchor="ctr"/>
          <a:lstStyle/>
          <a:p>
            <a:pPr>
              <a:spcBef>
                <a:spcPct val="50000"/>
              </a:spcBef>
              <a:defRPr/>
            </a:pPr>
            <a:r>
              <a:rPr lang="vi-VN" sz="4000" b="1" dirty="0">
                <a:solidFill>
                  <a:srgbClr val="70AD47">
                    <a:lumMod val="50000"/>
                  </a:srgbClr>
                </a:solidFill>
                <a:latin typeface="+mj-lt"/>
                <a:cs typeface="Times New Roman" panose="02020603050405020304" pitchFamily="18" charset="0"/>
              </a:rPr>
              <a:t>Em hiểu như thế nào là “những em bé lớn trên lưng mẹ”?</a:t>
            </a:r>
            <a:endParaRPr lang="en-US" sz="4000" b="1" dirty="0">
              <a:solidFill>
                <a:srgbClr val="70AD47">
                  <a:lumMod val="50000"/>
                </a:srgbClr>
              </a:solidFill>
              <a:latin typeface="+mj-lt"/>
              <a:cs typeface="Times New Roman" panose="02020603050405020304" pitchFamily="18" charset="0"/>
            </a:endParaRPr>
          </a:p>
        </p:txBody>
      </p:sp>
      <p:pic>
        <p:nvPicPr>
          <p:cNvPr id="1028" name="Picture 4" descr="Äá»c hiá»u vÄn báº£n: KhÃºc hÃ¡t ru nhá»¯ng em bÃ© lá»n trÃªn lÆ°ng máº¹ (Nguyá»n Khoa  Äiá»m) - Theki.v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22" b="100000" l="65096" r="100000"/>
                    </a14:imgEffect>
                    <a14:imgEffect>
                      <a14:saturation sat="400000"/>
                    </a14:imgEffect>
                  </a14:imgLayer>
                </a14:imgProps>
              </a:ext>
              <a:ext uri="{28A0092B-C50C-407E-A947-70E740481C1C}">
                <a14:useLocalDpi xmlns:a14="http://schemas.microsoft.com/office/drawing/2010/main" val="0"/>
              </a:ext>
            </a:extLst>
          </a:blip>
          <a:srcRect l="57778"/>
          <a:stretch/>
        </p:blipFill>
        <p:spPr bwMode="auto">
          <a:xfrm>
            <a:off x="7325630" y="160639"/>
            <a:ext cx="5537752" cy="7398230"/>
          </a:xfrm>
          <a:prstGeom prst="rect">
            <a:avLst/>
          </a:prstGeom>
          <a:noFill/>
          <a:extLst>
            <a:ext uri="{909E8E84-426E-40DD-AFC4-6F175D3DCCD1}">
              <a14:hiddenFill xmlns:a14="http://schemas.microsoft.com/office/drawing/2010/main">
                <a:solidFill>
                  <a:srgbClr val="FFFFFF"/>
                </a:solidFill>
              </a14:hiddenFill>
            </a:ext>
          </a:extLst>
        </p:spPr>
      </p:pic>
      <p:sp>
        <p:nvSpPr>
          <p:cNvPr id="8" name="ô 9"/>
          <p:cNvSpPr/>
          <p:nvPr/>
        </p:nvSpPr>
        <p:spPr>
          <a:xfrm>
            <a:off x="1628002" y="561704"/>
            <a:ext cx="9388046" cy="3108959"/>
          </a:xfrm>
          <a:prstGeom prst="roundRect">
            <a:avLst/>
          </a:prstGeom>
          <a:solidFill>
            <a:schemeClr val="accent4">
              <a:lumMod val="20000"/>
              <a:lumOff val="80000"/>
            </a:schemeClr>
          </a:solidFill>
          <a:ln w="57150" cap="flat" cmpd="sng" algn="ctr">
            <a:solidFill>
              <a:schemeClr val="accent6">
                <a:lumMod val="75000"/>
              </a:schemeClr>
            </a:solidFill>
            <a:prstDash val="sysDash"/>
            <a:miter lim="800000"/>
          </a:ln>
          <a:effectLst/>
        </p:spPr>
        <p:txBody>
          <a:bodyPr rtlCol="0" anchor="ctr"/>
          <a:lstStyle/>
          <a:p>
            <a:pPr algn="just">
              <a:spcBef>
                <a:spcPct val="50000"/>
              </a:spcBef>
              <a:defRPr/>
            </a:pPr>
            <a:r>
              <a:rPr lang="vi-VN" sz="4000" b="1" dirty="0">
                <a:solidFill>
                  <a:srgbClr val="70AD47">
                    <a:lumMod val="50000"/>
                  </a:srgbClr>
                </a:solidFill>
                <a:latin typeface="+mj-lt"/>
                <a:cs typeface="Times New Roman" panose="02020603050405020304" pitchFamily="18" charset="0"/>
              </a:rPr>
              <a:t>Phụ nữ miền núi đi đâu, làm gì cũng thường điệu con theo. Những em bé cả lúc ngủ cũng nằm trên lưng mẹ. Vì vậy, có thể nói các em lớn trên lưng mẹ.</a:t>
            </a:r>
            <a:endParaRPr lang="en-US" sz="4000" b="1" dirty="0">
              <a:solidFill>
                <a:srgbClr val="70AD47">
                  <a:lumMod val="50000"/>
                </a:srgbClr>
              </a:solidFill>
              <a:latin typeface="+mj-lt"/>
              <a:cs typeface="Times New Roman" panose="02020603050405020304" pitchFamily="18" charset="0"/>
            </a:endParaRPr>
          </a:p>
        </p:txBody>
      </p:sp>
    </p:spTree>
    <p:extLst>
      <p:ext uri="{BB962C8B-B14F-4D97-AF65-F5344CB8AC3E}">
        <p14:creationId xmlns:p14="http://schemas.microsoft.com/office/powerpoint/2010/main" val="3179962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781153" y="-1226076"/>
            <a:ext cx="13383258" cy="9305343"/>
          </a:xfrm>
          <a:prstGeom prst="rect">
            <a:avLst/>
          </a:prstGeom>
        </p:spPr>
      </p:pic>
      <p:pic>
        <p:nvPicPr>
          <p:cNvPr id="9" name="图片 8">
            <a:extLst>
              <a:ext uri="{FF2B5EF4-FFF2-40B4-BE49-F238E27FC236}">
                <a16:creationId xmlns:a16="http://schemas.microsoft.com/office/drawing/2014/main" id="{04377622-290E-4133-B909-7045612436C2}"/>
              </a:ext>
            </a:extLst>
          </p:cNvPr>
          <p:cNvPicPr>
            <a:picLocks noChangeAspect="1"/>
          </p:cNvPicPr>
          <p:nvPr/>
        </p:nvPicPr>
        <p:blipFill rotWithShape="1">
          <a:blip r:embed="rId4"/>
          <a:srcRect l="21654" t="53839" r="3181" b="18791"/>
          <a:stretch/>
        </p:blipFill>
        <p:spPr>
          <a:xfrm>
            <a:off x="0" y="5721178"/>
            <a:ext cx="12192000" cy="1136822"/>
          </a:xfrm>
          <a:prstGeom prst="rect">
            <a:avLst/>
          </a:prstGeom>
        </p:spPr>
      </p:pic>
      <p:sp>
        <p:nvSpPr>
          <p:cNvPr id="14" name="Text Box 23"/>
          <p:cNvSpPr txBox="1">
            <a:spLocks noChangeArrowheads="1"/>
          </p:cNvSpPr>
          <p:nvPr/>
        </p:nvSpPr>
        <p:spPr bwMode="auto">
          <a:xfrm>
            <a:off x="2469323" y="847430"/>
            <a:ext cx="795872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vi-VN" sz="4800" b="1" u="sng" dirty="0">
                <a:solidFill>
                  <a:srgbClr val="0070C0"/>
                </a:solidFill>
                <a:latin typeface="UTM ViceroyJF" panose="02040603050506020204" pitchFamily="18" charset="0"/>
                <a:ea typeface="Cambria" panose="02040503050406030204" pitchFamily="18" charset="0"/>
              </a:rPr>
              <a:t>Câu 4</a:t>
            </a:r>
            <a:r>
              <a:rPr lang="vi-VN" sz="4800" b="1" dirty="0">
                <a:solidFill>
                  <a:srgbClr val="0070C0"/>
                </a:solidFill>
                <a:latin typeface="UTM ViceroyJF" panose="02040603050506020204" pitchFamily="18" charset="0"/>
                <a:ea typeface="Cambria" panose="02040503050406030204" pitchFamily="18" charset="0"/>
              </a:rPr>
              <a:t>: Những nhận xét nào thể hiện sự đánh giá cao khả năng thẩm mĩ của các em ?</a:t>
            </a:r>
          </a:p>
        </p:txBody>
      </p:sp>
      <p:sp>
        <p:nvSpPr>
          <p:cNvPr id="15" name="Text Box 24"/>
          <p:cNvSpPr txBox="1">
            <a:spLocks noChangeArrowheads="1"/>
          </p:cNvSpPr>
          <p:nvPr/>
        </p:nvSpPr>
        <p:spPr bwMode="auto">
          <a:xfrm>
            <a:off x="4177315" y="2553237"/>
            <a:ext cx="725534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4800" b="1" dirty="0">
                <a:solidFill>
                  <a:srgbClr val="FF0000"/>
                </a:solidFill>
                <a:latin typeface="UTM ViceroyJF" panose="02040603050506020204" pitchFamily="18" charset="0"/>
                <a:ea typeface="Cambria" panose="02040503050406030204" pitchFamily="18" charset="0"/>
              </a:rPr>
              <a:t>*Các họa sĩ nhỏ tuổi chẳng những có nhận thức đúng về phòng tránh tai nạn mà còn biết thể hiện bằng ngôn ngữ hội họa sáng tạo đến bất ngờ.</a:t>
            </a:r>
          </a:p>
        </p:txBody>
      </p:sp>
      <p:pic>
        <p:nvPicPr>
          <p:cNvPr id="16" name="图片 7">
            <a:extLst>
              <a:ext uri="{FF2B5EF4-FFF2-40B4-BE49-F238E27FC236}">
                <a16:creationId xmlns:a16="http://schemas.microsoft.com/office/drawing/2014/main" id="{60D59116-DB8C-483D-8B07-3E09FB52FA28}"/>
              </a:ext>
            </a:extLst>
          </p:cNvPr>
          <p:cNvPicPr>
            <a:picLocks noChangeAspect="1"/>
          </p:cNvPicPr>
          <p:nvPr/>
        </p:nvPicPr>
        <p:blipFill rotWithShape="1">
          <a:blip r:embed="rId5">
            <a:extLst>
              <a:ext uri="{28A0092B-C50C-407E-A947-70E740481C1C}">
                <a14:useLocalDpi xmlns:a14="http://schemas.microsoft.com/office/drawing/2010/main" val="0"/>
              </a:ext>
            </a:extLst>
          </a:blip>
          <a:srcRect t="44073" r="46875"/>
          <a:stretch/>
        </p:blipFill>
        <p:spPr>
          <a:xfrm>
            <a:off x="-494903" y="2859932"/>
            <a:ext cx="4672218" cy="3998068"/>
          </a:xfrm>
          <a:prstGeom prst="rect">
            <a:avLst/>
          </a:prstGeom>
        </p:spPr>
      </p:pic>
    </p:spTree>
    <p:extLst>
      <p:ext uri="{BB962C8B-B14F-4D97-AF65-F5344CB8AC3E}">
        <p14:creationId xmlns:p14="http://schemas.microsoft.com/office/powerpoint/2010/main" val="1867638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B62CC457-3932-4940-B6EF-FCBF8F8F9336}"/>
              </a:ext>
            </a:extLst>
          </p:cNvPr>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p:blipFill>
        <p:spPr>
          <a:xfrm>
            <a:off x="-781153" y="-1226076"/>
            <a:ext cx="13383258" cy="9305343"/>
          </a:xfrm>
          <a:prstGeom prst="rect">
            <a:avLst/>
          </a:prstGeom>
        </p:spPr>
      </p:pic>
      <p:sp>
        <p:nvSpPr>
          <p:cNvPr id="14" name="Text Box 23"/>
          <p:cNvSpPr txBox="1">
            <a:spLocks noChangeArrowheads="1"/>
          </p:cNvSpPr>
          <p:nvPr/>
        </p:nvSpPr>
        <p:spPr bwMode="auto">
          <a:xfrm>
            <a:off x="2469323" y="847430"/>
            <a:ext cx="795872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vi-VN" sz="4800" b="1" u="sng" dirty="0">
                <a:solidFill>
                  <a:srgbClr val="0070C0"/>
                </a:solidFill>
                <a:latin typeface="UTM ViceroyJF" panose="02040603050506020204" pitchFamily="18" charset="0"/>
                <a:ea typeface="Cambria" panose="02040503050406030204" pitchFamily="18" charset="0"/>
              </a:rPr>
              <a:t>Câu 5</a:t>
            </a:r>
            <a:r>
              <a:rPr lang="vi-VN" sz="4800" b="1" dirty="0">
                <a:solidFill>
                  <a:srgbClr val="0070C0"/>
                </a:solidFill>
                <a:latin typeface="UTM ViceroyJF" panose="02040603050506020204" pitchFamily="18" charset="0"/>
                <a:ea typeface="Cambria" panose="02040503050406030204" pitchFamily="18" charset="0"/>
              </a:rPr>
              <a:t>: Những dòng chữ in đậm ở đầu bản có tác dụng gì ?</a:t>
            </a:r>
          </a:p>
        </p:txBody>
      </p:sp>
      <p:sp>
        <p:nvSpPr>
          <p:cNvPr id="15" name="Text Box 24"/>
          <p:cNvSpPr txBox="1">
            <a:spLocks noChangeArrowheads="1"/>
          </p:cNvSpPr>
          <p:nvPr/>
        </p:nvSpPr>
        <p:spPr bwMode="auto">
          <a:xfrm>
            <a:off x="1284052" y="2417090"/>
            <a:ext cx="993459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vi-VN" sz="4800" b="1" dirty="0">
                <a:solidFill>
                  <a:srgbClr val="FF0000"/>
                </a:solidFill>
                <a:latin typeface="UTM ViceroyJF" panose="02040603050506020204" pitchFamily="18" charset="0"/>
                <a:ea typeface="Cambria" panose="02040503050406030204" pitchFamily="18" charset="0"/>
              </a:rPr>
              <a:t>*Những dòng in đậm ở đầu bản tin tóm tắt thông tin và số liệu của bản tin.</a:t>
            </a:r>
          </a:p>
        </p:txBody>
      </p:sp>
      <p:pic>
        <p:nvPicPr>
          <p:cNvPr id="7" name="图片 15">
            <a:extLst>
              <a:ext uri="{FF2B5EF4-FFF2-40B4-BE49-F238E27FC236}">
                <a16:creationId xmlns:a16="http://schemas.microsoft.com/office/drawing/2014/main" id="{43262D7E-E678-465A-A4B8-2545A3AFC772}"/>
              </a:ext>
            </a:extLst>
          </p:cNvPr>
          <p:cNvPicPr>
            <a:picLocks noChangeAspect="1"/>
          </p:cNvPicPr>
          <p:nvPr/>
        </p:nvPicPr>
        <p:blipFill rotWithShape="1">
          <a:blip r:embed="rId4">
            <a:extLst>
              <a:ext uri="{28A0092B-C50C-407E-A947-70E740481C1C}">
                <a14:useLocalDpi xmlns:a14="http://schemas.microsoft.com/office/drawing/2010/main" val="0"/>
              </a:ext>
            </a:extLst>
          </a:blip>
          <a:srcRect t="48269"/>
          <a:stretch/>
        </p:blipFill>
        <p:spPr>
          <a:xfrm>
            <a:off x="-228743" y="3662607"/>
            <a:ext cx="12190992" cy="3397449"/>
          </a:xfrm>
          <a:prstGeom prst="rect">
            <a:avLst/>
          </a:prstGeom>
        </p:spPr>
      </p:pic>
    </p:spTree>
    <p:extLst>
      <p:ext uri="{BB962C8B-B14F-4D97-AF65-F5344CB8AC3E}">
        <p14:creationId xmlns:p14="http://schemas.microsoft.com/office/powerpoint/2010/main" val="17056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AE58CEB-3091-491F-A839-CD9201FD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1" y="1215737"/>
            <a:ext cx="4664759" cy="44076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7">
            <a:extLst>
              <a:ext uri="{FF2B5EF4-FFF2-40B4-BE49-F238E27FC236}">
                <a16:creationId xmlns:a16="http://schemas.microsoft.com/office/drawing/2014/main" id="{730D5D7E-C1C0-461B-A201-47A399506B24}"/>
              </a:ext>
            </a:extLst>
          </p:cNvPr>
          <p:cNvSpPr txBox="1"/>
          <p:nvPr/>
        </p:nvSpPr>
        <p:spPr>
          <a:xfrm>
            <a:off x="5978737" y="2244133"/>
            <a:ext cx="5489173" cy="3046988"/>
          </a:xfrm>
          <a:prstGeom prst="rect">
            <a:avLst/>
          </a:prstGeom>
          <a:solidFill>
            <a:schemeClr val="accent4">
              <a:lumMod val="20000"/>
              <a:lumOff val="80000"/>
            </a:schemeClr>
          </a:solidFill>
          <a:ln w="38100">
            <a:solidFill>
              <a:srgbClr val="0070C0"/>
            </a:solidFill>
            <a:prstDash val="dashDot"/>
          </a:ln>
        </p:spPr>
        <p:txBody>
          <a:bodyPr wrap="square" rtlCol="0">
            <a:spAutoFit/>
          </a:bodyPr>
          <a:lstStyle/>
          <a:p>
            <a:pPr algn="just">
              <a:lnSpc>
                <a:spcPct val="150000"/>
              </a:lnSpc>
              <a:defRPr/>
            </a:pPr>
            <a:r>
              <a:rPr lang="en-US"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Ý 3:</a:t>
            </a:r>
            <a:r>
              <a:rPr lang="vi-VN" altLang="zh-CN" sz="3200" dirty="0">
                <a:solidFill>
                  <a:srgbClr val="4472C4"/>
                </a:solidFill>
                <a:effectLst>
                  <a:glow rad="228600">
                    <a:srgbClr val="FFC000">
                      <a:satMod val="175000"/>
                      <a:alpha val="40000"/>
                    </a:srgbClr>
                  </a:glow>
                </a:effectLst>
                <a:latin typeface="UTM Aristote" panose="02040603050506020204" pitchFamily="18" charset="0"/>
                <a:ea typeface="方正稚艺简体" panose="03000509000000000000" pitchFamily="65" charset="-122"/>
              </a:rPr>
              <a:t>  </a:t>
            </a:r>
            <a:r>
              <a:rPr lang="vi-VN" altLang="zh-CN" sz="3200" dirty="0">
                <a:solidFill>
                  <a:srgbClr val="4472C4"/>
                </a:solidFill>
                <a:latin typeface="UTM Aristote" panose="02040603050506020204" pitchFamily="18" charset="0"/>
                <a:ea typeface="方正稚艺简体" panose="03000509000000000000" pitchFamily="65" charset="-122"/>
              </a:rPr>
              <a:t>Thiếu nhi cả nước có nhận thức rất đúng đắn về an toàn giao thông. </a:t>
            </a:r>
          </a:p>
        </p:txBody>
      </p:sp>
      <p:sp>
        <p:nvSpPr>
          <p:cNvPr id="4" name="Rectangle 3"/>
          <p:cNvSpPr/>
          <p:nvPr/>
        </p:nvSpPr>
        <p:spPr>
          <a:xfrm>
            <a:off x="6343614" y="832771"/>
            <a:ext cx="4759417" cy="1077218"/>
          </a:xfrm>
          <a:prstGeom prst="rect">
            <a:avLst/>
          </a:prstGeom>
        </p:spPr>
        <p:txBody>
          <a:bodyPr wrap="square">
            <a:spAutoFit/>
          </a:bodyPr>
          <a:lstStyle/>
          <a:p>
            <a:pPr algn="ctr">
              <a:defRPr/>
            </a:pPr>
            <a:r>
              <a:rPr lang="nl-NL" sz="3200" dirty="0">
                <a:solidFill>
                  <a:srgbClr val="70AD47">
                    <a:lumMod val="50000"/>
                  </a:srgbClr>
                </a:solidFill>
                <a:latin typeface="UTM Aristote" panose="02040603050506020204" pitchFamily="18" charset="0"/>
              </a:rPr>
              <a:t>Đoạn 3 cho em biết điều gì?</a:t>
            </a:r>
            <a:endParaRPr lang="en-US" sz="3200" dirty="0">
              <a:solidFill>
                <a:srgbClr val="70AD47">
                  <a:lumMod val="50000"/>
                </a:srgbClr>
              </a:solidFill>
              <a:latin typeface="UTM Aristote" panose="02040603050506020204" pitchFamily="18" charset="0"/>
            </a:endParaRPr>
          </a:p>
        </p:txBody>
      </p:sp>
    </p:spTree>
    <p:extLst>
      <p:ext uri="{BB962C8B-B14F-4D97-AF65-F5344CB8AC3E}">
        <p14:creationId xmlns:p14="http://schemas.microsoft.com/office/powerpoint/2010/main" val="1883363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Ã¡o dá»¥c ká»¹ nÄng tham gia giao thÃ´ng an toÃ n: SÃ¢n chÆ¡i bá» Ã­ch cho há»c"/>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65143" y="453235"/>
            <a:ext cx="4871954" cy="274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Grab - GiÃ¡o dá»¥c"/>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56904" y="453235"/>
            <a:ext cx="4811120" cy="274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á»i thi tÃ¬m hiá»u ká»¹ nÄng tham gia giao thÃ´ng an toÃ n cáº¥p tiá»u há»c tá»nh Háº­u  Giang nÄm há»c 2018-2019: 80 há»c sinh tham gia"/>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65143" y="3523130"/>
            <a:ext cx="4897661" cy="3000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Thuyáº¿t trÃ¬nh tranh cuá»c thi váº½ tÃ¬m hiá»u an toÃ n giao thÃ´ng (TH Äá»nh TÃ¢n) -  YouTube"/>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56904" y="3523130"/>
            <a:ext cx="4811121" cy="3025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Váº½ tranh an toÃ n giao thÃ´ng ÄÆ¡n giáº£n, Äáº¹p vÃ  Ã½ nghÄ©a lá»p 1,2,3,4,5,6,7,8,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903" y="453235"/>
            <a:ext cx="4762500" cy="2740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ÄÃ¡p Ã¡n Cuá»c thi An toÃ n giao thÃ´ng 2022 dÃ nh cho Há»c sinh THCS, THP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904" y="3523131"/>
            <a:ext cx="4811120" cy="30256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há»¯ng bá»©c tranh váº½ vá» an toÃ n giao thÃ´ng ÄÆ¡n giáº£n, Äáº¹p, Äáº§y Ã½ nghÄ©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3299" y="453235"/>
            <a:ext cx="4863797" cy="2740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á»c thi &amp;quot;Há»c sinh vá»i an toÃ n giao thÃ´ng&amp;quot; - tuáº§n 1"/>
          <p:cNvPicPr>
            <a:picLocks noChangeAspect="1" noChangeArrowheads="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73298" y="3503826"/>
            <a:ext cx="4889505" cy="3019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112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par>
                                <p:cTn id="15" presetID="53"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par>
                                <p:cTn id="20" presetID="53" presetClass="entr" presetSubtype="16"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 calcmode="lin" valueType="num">
                                      <p:cBhvr>
                                        <p:cTn id="22" dur="500" fill="hold"/>
                                        <p:tgtEl>
                                          <p:spTgt spid="1032"/>
                                        </p:tgtEl>
                                        <p:attrNameLst>
                                          <p:attrName>ppt_w</p:attrName>
                                        </p:attrNameLst>
                                      </p:cBhvr>
                                      <p:tavLst>
                                        <p:tav tm="0">
                                          <p:val>
                                            <p:fltVal val="0"/>
                                          </p:val>
                                        </p:tav>
                                        <p:tav tm="100000">
                                          <p:val>
                                            <p:strVal val="#ppt_w"/>
                                          </p:val>
                                        </p:tav>
                                      </p:tavLst>
                                    </p:anim>
                                    <p:anim calcmode="lin" valueType="num">
                                      <p:cBhvr>
                                        <p:cTn id="23" dur="500" fill="hold"/>
                                        <p:tgtEl>
                                          <p:spTgt spid="1032"/>
                                        </p:tgtEl>
                                        <p:attrNameLst>
                                          <p:attrName>ppt_h</p:attrName>
                                        </p:attrNameLst>
                                      </p:cBhvr>
                                      <p:tavLst>
                                        <p:tav tm="0">
                                          <p:val>
                                            <p:fltVal val="0"/>
                                          </p:val>
                                        </p:tav>
                                        <p:tav tm="100000">
                                          <p:val>
                                            <p:strVal val="#ppt_h"/>
                                          </p:val>
                                        </p:tav>
                                      </p:tavLst>
                                    </p:anim>
                                    <p:animEffect transition="in" filter="fade">
                                      <p:cBhvr>
                                        <p:cTn id="24" dur="500"/>
                                        <p:tgtEl>
                                          <p:spTgt spid="1032"/>
                                        </p:tgtEl>
                                      </p:cBhvr>
                                    </p:animEffect>
                                  </p:childTnLst>
                                </p:cTn>
                              </p:par>
                              <p:par>
                                <p:cTn id="25" presetID="53" presetClass="entr" presetSubtype="16"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p:cTn id="27" dur="500" fill="hold"/>
                                        <p:tgtEl>
                                          <p:spTgt spid="1034"/>
                                        </p:tgtEl>
                                        <p:attrNameLst>
                                          <p:attrName>ppt_w</p:attrName>
                                        </p:attrNameLst>
                                      </p:cBhvr>
                                      <p:tavLst>
                                        <p:tav tm="0">
                                          <p:val>
                                            <p:fltVal val="0"/>
                                          </p:val>
                                        </p:tav>
                                        <p:tav tm="100000">
                                          <p:val>
                                            <p:strVal val="#ppt_w"/>
                                          </p:val>
                                        </p:tav>
                                      </p:tavLst>
                                    </p:anim>
                                    <p:anim calcmode="lin" valueType="num">
                                      <p:cBhvr>
                                        <p:cTn id="28" dur="500" fill="hold"/>
                                        <p:tgtEl>
                                          <p:spTgt spid="1034"/>
                                        </p:tgtEl>
                                        <p:attrNameLst>
                                          <p:attrName>ppt_h</p:attrName>
                                        </p:attrNameLst>
                                      </p:cBhvr>
                                      <p:tavLst>
                                        <p:tav tm="0">
                                          <p:val>
                                            <p:fltVal val="0"/>
                                          </p:val>
                                        </p:tav>
                                        <p:tav tm="100000">
                                          <p:val>
                                            <p:strVal val="#ppt_h"/>
                                          </p:val>
                                        </p:tav>
                                      </p:tavLst>
                                    </p:anim>
                                    <p:animEffect transition="in" filter="fade">
                                      <p:cBhvr>
                                        <p:cTn id="29" dur="500"/>
                                        <p:tgtEl>
                                          <p:spTgt spid="1034"/>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xit" presetSubtype="32" fill="hold" nodeType="clickEffect">
                                  <p:stCondLst>
                                    <p:cond delay="0"/>
                                  </p:stCondLst>
                                  <p:childTnLst>
                                    <p:animEffect transition="out" filter="diamond(out)">
                                      <p:cBhvr>
                                        <p:cTn id="33" dur="2000"/>
                                        <p:tgtEl>
                                          <p:spTgt spid="1028"/>
                                        </p:tgtEl>
                                      </p:cBhvr>
                                    </p:animEffect>
                                    <p:set>
                                      <p:cBhvr>
                                        <p:cTn id="34" dur="1" fill="hold">
                                          <p:stCondLst>
                                            <p:cond delay="1999"/>
                                          </p:stCondLst>
                                        </p:cTn>
                                        <p:tgtEl>
                                          <p:spTgt spid="1028"/>
                                        </p:tgtEl>
                                        <p:attrNameLst>
                                          <p:attrName>style.visibility</p:attrName>
                                        </p:attrNameLst>
                                      </p:cBhvr>
                                      <p:to>
                                        <p:strVal val="hidden"/>
                                      </p:to>
                                    </p:set>
                                  </p:childTnLst>
                                </p:cTn>
                              </p:par>
                              <p:par>
                                <p:cTn id="35" presetID="8" presetClass="exit" presetSubtype="32" fill="hold" nodeType="withEffect">
                                  <p:stCondLst>
                                    <p:cond delay="0"/>
                                  </p:stCondLst>
                                  <p:childTnLst>
                                    <p:animEffect transition="out" filter="diamond(out)">
                                      <p:cBhvr>
                                        <p:cTn id="36" dur="2000"/>
                                        <p:tgtEl>
                                          <p:spTgt spid="1030"/>
                                        </p:tgtEl>
                                      </p:cBhvr>
                                    </p:animEffect>
                                    <p:set>
                                      <p:cBhvr>
                                        <p:cTn id="37" dur="1" fill="hold">
                                          <p:stCondLst>
                                            <p:cond delay="1999"/>
                                          </p:stCondLst>
                                        </p:cTn>
                                        <p:tgtEl>
                                          <p:spTgt spid="1030"/>
                                        </p:tgtEl>
                                        <p:attrNameLst>
                                          <p:attrName>style.visibility</p:attrName>
                                        </p:attrNameLst>
                                      </p:cBhvr>
                                      <p:to>
                                        <p:strVal val="hidden"/>
                                      </p:to>
                                    </p:set>
                                  </p:childTnLst>
                                </p:cTn>
                              </p:par>
                              <p:par>
                                <p:cTn id="38" presetID="8" presetClass="exit" presetSubtype="32" fill="hold" nodeType="withEffect">
                                  <p:stCondLst>
                                    <p:cond delay="0"/>
                                  </p:stCondLst>
                                  <p:childTnLst>
                                    <p:animEffect transition="out" filter="diamond(out)">
                                      <p:cBhvr>
                                        <p:cTn id="39" dur="2000"/>
                                        <p:tgtEl>
                                          <p:spTgt spid="1032"/>
                                        </p:tgtEl>
                                      </p:cBhvr>
                                    </p:animEffect>
                                    <p:set>
                                      <p:cBhvr>
                                        <p:cTn id="40" dur="1" fill="hold">
                                          <p:stCondLst>
                                            <p:cond delay="1999"/>
                                          </p:stCondLst>
                                        </p:cTn>
                                        <p:tgtEl>
                                          <p:spTgt spid="1032"/>
                                        </p:tgtEl>
                                        <p:attrNameLst>
                                          <p:attrName>style.visibility</p:attrName>
                                        </p:attrNameLst>
                                      </p:cBhvr>
                                      <p:to>
                                        <p:strVal val="hidden"/>
                                      </p:to>
                                    </p:set>
                                  </p:childTnLst>
                                </p:cTn>
                              </p:par>
                              <p:par>
                                <p:cTn id="41" presetID="8" presetClass="exit" presetSubtype="32" fill="hold" nodeType="withEffect">
                                  <p:stCondLst>
                                    <p:cond delay="0"/>
                                  </p:stCondLst>
                                  <p:childTnLst>
                                    <p:animEffect transition="out" filter="diamond(out)">
                                      <p:cBhvr>
                                        <p:cTn id="42" dur="2000"/>
                                        <p:tgtEl>
                                          <p:spTgt spid="1034"/>
                                        </p:tgtEl>
                                      </p:cBhvr>
                                    </p:animEffect>
                                    <p:set>
                                      <p:cBhvr>
                                        <p:cTn id="43" dur="1" fill="hold">
                                          <p:stCondLst>
                                            <p:cond delay="1999"/>
                                          </p:stCondLst>
                                        </p:cTn>
                                        <p:tgtEl>
                                          <p:spTgt spid="10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38"/>
                                        </p:tgtEl>
                                        <p:attrNameLst>
                                          <p:attrName>style.visibility</p:attrName>
                                        </p:attrNameLst>
                                      </p:cBhvr>
                                      <p:to>
                                        <p:strVal val="visible"/>
                                      </p:to>
                                    </p:set>
                                    <p:anim calcmode="lin" valueType="num">
                                      <p:cBhvr>
                                        <p:cTn id="48" dur="500" fill="hold"/>
                                        <p:tgtEl>
                                          <p:spTgt spid="1038"/>
                                        </p:tgtEl>
                                        <p:attrNameLst>
                                          <p:attrName>ppt_w</p:attrName>
                                        </p:attrNameLst>
                                      </p:cBhvr>
                                      <p:tavLst>
                                        <p:tav tm="0">
                                          <p:val>
                                            <p:fltVal val="0"/>
                                          </p:val>
                                        </p:tav>
                                        <p:tav tm="100000">
                                          <p:val>
                                            <p:strVal val="#ppt_w"/>
                                          </p:val>
                                        </p:tav>
                                      </p:tavLst>
                                    </p:anim>
                                    <p:anim calcmode="lin" valueType="num">
                                      <p:cBhvr>
                                        <p:cTn id="49" dur="500" fill="hold"/>
                                        <p:tgtEl>
                                          <p:spTgt spid="1038"/>
                                        </p:tgtEl>
                                        <p:attrNameLst>
                                          <p:attrName>ppt_h</p:attrName>
                                        </p:attrNameLst>
                                      </p:cBhvr>
                                      <p:tavLst>
                                        <p:tav tm="0">
                                          <p:val>
                                            <p:fltVal val="0"/>
                                          </p:val>
                                        </p:tav>
                                        <p:tav tm="100000">
                                          <p:val>
                                            <p:strVal val="#ppt_h"/>
                                          </p:val>
                                        </p:tav>
                                      </p:tavLst>
                                    </p:anim>
                                    <p:animEffect transition="in" filter="fade">
                                      <p:cBhvr>
                                        <p:cTn id="50" dur="500"/>
                                        <p:tgtEl>
                                          <p:spTgt spid="1038"/>
                                        </p:tgtEl>
                                      </p:cBhvr>
                                    </p:animEffect>
                                  </p:childTnLst>
                                </p:cTn>
                              </p:par>
                              <p:par>
                                <p:cTn id="51" presetID="53" presetClass="entr" presetSubtype="16" fill="hold" nodeType="withEffect">
                                  <p:stCondLst>
                                    <p:cond delay="0"/>
                                  </p:stCondLst>
                                  <p:childTnLst>
                                    <p:set>
                                      <p:cBhvr>
                                        <p:cTn id="52" dur="1" fill="hold">
                                          <p:stCondLst>
                                            <p:cond delay="0"/>
                                          </p:stCondLst>
                                        </p:cTn>
                                        <p:tgtEl>
                                          <p:spTgt spid="1036"/>
                                        </p:tgtEl>
                                        <p:attrNameLst>
                                          <p:attrName>style.visibility</p:attrName>
                                        </p:attrNameLst>
                                      </p:cBhvr>
                                      <p:to>
                                        <p:strVal val="visible"/>
                                      </p:to>
                                    </p:set>
                                    <p:anim calcmode="lin" valueType="num">
                                      <p:cBhvr>
                                        <p:cTn id="53" dur="500" fill="hold"/>
                                        <p:tgtEl>
                                          <p:spTgt spid="1036"/>
                                        </p:tgtEl>
                                        <p:attrNameLst>
                                          <p:attrName>ppt_w</p:attrName>
                                        </p:attrNameLst>
                                      </p:cBhvr>
                                      <p:tavLst>
                                        <p:tav tm="0">
                                          <p:val>
                                            <p:fltVal val="0"/>
                                          </p:val>
                                        </p:tav>
                                        <p:tav tm="100000">
                                          <p:val>
                                            <p:strVal val="#ppt_w"/>
                                          </p:val>
                                        </p:tav>
                                      </p:tavLst>
                                    </p:anim>
                                    <p:anim calcmode="lin" valueType="num">
                                      <p:cBhvr>
                                        <p:cTn id="54" dur="500" fill="hold"/>
                                        <p:tgtEl>
                                          <p:spTgt spid="1036"/>
                                        </p:tgtEl>
                                        <p:attrNameLst>
                                          <p:attrName>ppt_h</p:attrName>
                                        </p:attrNameLst>
                                      </p:cBhvr>
                                      <p:tavLst>
                                        <p:tav tm="0">
                                          <p:val>
                                            <p:fltVal val="0"/>
                                          </p:val>
                                        </p:tav>
                                        <p:tav tm="100000">
                                          <p:val>
                                            <p:strVal val="#ppt_h"/>
                                          </p:val>
                                        </p:tav>
                                      </p:tavLst>
                                    </p:anim>
                                    <p:animEffect transition="in" filter="fade">
                                      <p:cBhvr>
                                        <p:cTn id="55" dur="500"/>
                                        <p:tgtEl>
                                          <p:spTgt spid="1036"/>
                                        </p:tgtEl>
                                      </p:cBhvr>
                                    </p:animEffect>
                                  </p:childTnLst>
                                </p:cTn>
                              </p:par>
                              <p:par>
                                <p:cTn id="56" presetID="53" presetClass="entr" presetSubtype="16" fill="hold" nodeType="withEffect">
                                  <p:stCondLst>
                                    <p:cond delay="0"/>
                                  </p:stCondLst>
                                  <p:childTnLst>
                                    <p:set>
                                      <p:cBhvr>
                                        <p:cTn id="57" dur="1" fill="hold">
                                          <p:stCondLst>
                                            <p:cond delay="0"/>
                                          </p:stCondLst>
                                        </p:cTn>
                                        <p:tgtEl>
                                          <p:spTgt spid="1040"/>
                                        </p:tgtEl>
                                        <p:attrNameLst>
                                          <p:attrName>style.visibility</p:attrName>
                                        </p:attrNameLst>
                                      </p:cBhvr>
                                      <p:to>
                                        <p:strVal val="visible"/>
                                      </p:to>
                                    </p:set>
                                    <p:anim calcmode="lin" valueType="num">
                                      <p:cBhvr>
                                        <p:cTn id="58" dur="500" fill="hold"/>
                                        <p:tgtEl>
                                          <p:spTgt spid="1040"/>
                                        </p:tgtEl>
                                        <p:attrNameLst>
                                          <p:attrName>ppt_w</p:attrName>
                                        </p:attrNameLst>
                                      </p:cBhvr>
                                      <p:tavLst>
                                        <p:tav tm="0">
                                          <p:val>
                                            <p:fltVal val="0"/>
                                          </p:val>
                                        </p:tav>
                                        <p:tav tm="100000">
                                          <p:val>
                                            <p:strVal val="#ppt_w"/>
                                          </p:val>
                                        </p:tav>
                                      </p:tavLst>
                                    </p:anim>
                                    <p:anim calcmode="lin" valueType="num">
                                      <p:cBhvr>
                                        <p:cTn id="59" dur="500" fill="hold"/>
                                        <p:tgtEl>
                                          <p:spTgt spid="1040"/>
                                        </p:tgtEl>
                                        <p:attrNameLst>
                                          <p:attrName>ppt_h</p:attrName>
                                        </p:attrNameLst>
                                      </p:cBhvr>
                                      <p:tavLst>
                                        <p:tav tm="0">
                                          <p:val>
                                            <p:fltVal val="0"/>
                                          </p:val>
                                        </p:tav>
                                        <p:tav tm="100000">
                                          <p:val>
                                            <p:strVal val="#ppt_h"/>
                                          </p:val>
                                        </p:tav>
                                      </p:tavLst>
                                    </p:anim>
                                    <p:animEffect transition="in" filter="fade">
                                      <p:cBhvr>
                                        <p:cTn id="60"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A9D338-F7CE-40C6-A9FB-07CE3B5FEC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4477" t="10368" r="31874" b="18701"/>
          <a:stretch/>
        </p:blipFill>
        <p:spPr>
          <a:xfrm>
            <a:off x="-914401" y="-1000997"/>
            <a:ext cx="13882255" cy="9076218"/>
          </a:xfrm>
          <a:prstGeom prst="rect">
            <a:avLst/>
          </a:prstGeom>
        </p:spPr>
      </p:pic>
      <p:pic>
        <p:nvPicPr>
          <p:cNvPr id="3" name="Picture 4" descr="F:\53cd3abc0d65b [转换].png">
            <a:extLst>
              <a:ext uri="{FF2B5EF4-FFF2-40B4-BE49-F238E27FC236}">
                <a16:creationId xmlns:a16="http://schemas.microsoft.com/office/drawing/2014/main" id="{CC4178C5-9963-45EF-BB0C-A8DE284C3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914" y="1229201"/>
            <a:ext cx="3554360" cy="12771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99704" y="532411"/>
            <a:ext cx="4559261" cy="1733680"/>
          </a:xfrm>
          <a:prstGeom prst="rect">
            <a:avLst/>
          </a:prstGeom>
        </p:spPr>
        <p:txBody>
          <a:bodyPr wrap="none">
            <a:spAutoFit/>
          </a:bodyPr>
          <a:lstStyle/>
          <a:p>
            <a:pPr defTabSz="914377">
              <a:defRPr/>
            </a:pP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Nội</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dung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bài</a:t>
            </a:r>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p:txBody>
      </p:sp>
      <p:sp>
        <p:nvSpPr>
          <p:cNvPr id="14" name="Text Box 5"/>
          <p:cNvSpPr txBox="1">
            <a:spLocks noChangeArrowheads="1"/>
          </p:cNvSpPr>
          <p:nvPr/>
        </p:nvSpPr>
        <p:spPr bwMode="auto">
          <a:xfrm>
            <a:off x="593261" y="2522226"/>
            <a:ext cx="1042826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4000" b="1" dirty="0">
                <a:solidFill>
                  <a:srgbClr val="70AD47">
                    <a:lumMod val="50000"/>
                  </a:srgbClr>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Cuộc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thi</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vẽ</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Em</a:t>
            </a:r>
            <a:r>
              <a:rPr lang="en-US" sz="4000"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muốn</a:t>
            </a:r>
            <a:r>
              <a:rPr lang="en-US" sz="4000"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sống</a:t>
            </a:r>
            <a:r>
              <a:rPr lang="en-US" sz="4000"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4000" b="1" i="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thiếu</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nhi</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cả</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hưởng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ứng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bằng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bức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tranh</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thể</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hiện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nhận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thức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đúng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đắn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về</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đặc</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biệt</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là</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giao</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thông</a:t>
            </a:r>
            <a:r>
              <a:rPr lang="en-US" sz="4000" b="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90097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A9D338-F7CE-40C6-A9FB-07CE3B5FEC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4477" t="10368" r="31874" b="18701"/>
          <a:stretch/>
        </p:blipFill>
        <p:spPr>
          <a:xfrm>
            <a:off x="-914401" y="-1000997"/>
            <a:ext cx="13882255" cy="9076218"/>
          </a:xfrm>
          <a:prstGeom prst="rect">
            <a:avLst/>
          </a:prstGeom>
        </p:spPr>
      </p:pic>
      <p:pic>
        <p:nvPicPr>
          <p:cNvPr id="3" name="Picture 4" descr="F:\53cd3abc0d65b [转换].png">
            <a:extLst>
              <a:ext uri="{FF2B5EF4-FFF2-40B4-BE49-F238E27FC236}">
                <a16:creationId xmlns:a16="http://schemas.microsoft.com/office/drawing/2014/main" id="{CC4178C5-9963-45EF-BB0C-A8DE284C3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914" y="1229201"/>
            <a:ext cx="3554360" cy="12771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334912" y="651283"/>
            <a:ext cx="6724918" cy="1733680"/>
          </a:xfrm>
          <a:prstGeom prst="rect">
            <a:avLst/>
          </a:prstGeom>
        </p:spPr>
        <p:txBody>
          <a:bodyPr wrap="none">
            <a:spAutoFit/>
          </a:bodyPr>
          <a:lstStyle/>
          <a:p>
            <a:pPr defTabSz="914377">
              <a:defRPr/>
            </a:pP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Giọng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đọc</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toàn</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bài</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p>
        </p:txBody>
      </p:sp>
      <p:sp>
        <p:nvSpPr>
          <p:cNvPr id="14" name="Text Box 5"/>
          <p:cNvSpPr txBox="1">
            <a:spLocks noChangeArrowheads="1"/>
          </p:cNvSpPr>
          <p:nvPr/>
        </p:nvSpPr>
        <p:spPr bwMode="auto">
          <a:xfrm>
            <a:off x="474389" y="2867692"/>
            <a:ext cx="1024237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nl-NL" sz="3500" b="1" dirty="0" smtClean="0">
                <a:solidFill>
                  <a:prstClr val="black"/>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rPr>
              <a:t>Giọng đọc hơi </a:t>
            </a:r>
            <a:r>
              <a:rPr lang="nl-NL" sz="3500" b="1" dirty="0">
                <a:solidFill>
                  <a:prstClr val="black"/>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rPr>
              <a:t>nhanh, phù hợp nội dung thông báo tin </a:t>
            </a:r>
            <a:r>
              <a:rPr lang="nl-NL" sz="3500" b="1" dirty="0" smtClean="0">
                <a:solidFill>
                  <a:prstClr val="black"/>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rPr>
              <a:t>vui. </a:t>
            </a:r>
            <a:endParaRPr lang="en-US" sz="3500" b="1" dirty="0">
              <a:solidFill>
                <a:prstClr val="black"/>
              </a:solidFill>
              <a:effectLst>
                <a:outerShdw blurRad="38100" dist="38100" dir="2700000" algn="tl">
                  <a:srgbClr val="000000">
                    <a:alpha val="43137"/>
                  </a:srgbClr>
                </a:outerShdw>
              </a:effectLst>
              <a:latin typeface="UVF TypoSlabserif" panose="02000403050000020004" pitchFamily="2" charset="0"/>
              <a:ea typeface="Cambria" panose="02040503050406030204" pitchFamily="18" charset="0"/>
            </a:endParaRPr>
          </a:p>
        </p:txBody>
      </p:sp>
    </p:spTree>
    <p:extLst>
      <p:ext uri="{BB962C8B-B14F-4D97-AF65-F5344CB8AC3E}">
        <p14:creationId xmlns:p14="http://schemas.microsoft.com/office/powerpoint/2010/main" val="665744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3610098" y="949687"/>
            <a:ext cx="8061888" cy="923330"/>
          </a:xfrm>
          <a:prstGeom prst="rect">
            <a:avLst/>
          </a:prstGeom>
          <a:noFill/>
        </p:spPr>
        <p:txBody>
          <a:bodyPr wrap="square" rtlCol="0">
            <a:spAutoFit/>
          </a:bodyPr>
          <a:lstStyle/>
          <a:p>
            <a:pPr algn="dist">
              <a:defRPr/>
            </a:pPr>
            <a:r>
              <a:rPr lang="en-US" altLang="zh-CN" sz="5400" dirty="0">
                <a:solidFill>
                  <a:srgbClr val="ED7D31"/>
                </a:solidFill>
                <a:latin typeface="UTM Tam Le" panose="02040603050506020204" pitchFamily="18" charset="0"/>
                <a:ea typeface="方正稚艺简体" panose="03000509000000000000" pitchFamily="65" charset="-122"/>
              </a:rPr>
              <a:t>LUYỆN ĐỌC DIỄN CẢM</a:t>
            </a:r>
          </a:p>
        </p:txBody>
      </p:sp>
    </p:spTree>
    <p:extLst>
      <p:ext uri="{BB962C8B-B14F-4D97-AF65-F5344CB8AC3E}">
        <p14:creationId xmlns:p14="http://schemas.microsoft.com/office/powerpoint/2010/main" val="652896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47F830B-C474-4DE3-B653-8B9B68D54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6994"/>
            <a:ext cx="2615497" cy="3751006"/>
          </a:xfrm>
          <a:prstGeom prst="rect">
            <a:avLst/>
          </a:prstGeom>
        </p:spPr>
      </p:pic>
      <p:pic>
        <p:nvPicPr>
          <p:cNvPr id="5" name="图片 4">
            <a:extLst>
              <a:ext uri="{FF2B5EF4-FFF2-40B4-BE49-F238E27FC236}">
                <a16:creationId xmlns:a16="http://schemas.microsoft.com/office/drawing/2014/main" id="{2336BC6B-0892-4661-B312-311BE6A17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035" y="3251469"/>
            <a:ext cx="2871141" cy="3884314"/>
          </a:xfrm>
          <a:prstGeom prst="rect">
            <a:avLst/>
          </a:prstGeom>
        </p:spPr>
      </p:pic>
      <p:sp>
        <p:nvSpPr>
          <p:cNvPr id="6" name="Rectangle 43"/>
          <p:cNvSpPr>
            <a:spLocks noChangeArrowheads="1"/>
          </p:cNvSpPr>
          <p:nvPr/>
        </p:nvSpPr>
        <p:spPr bwMode="auto">
          <a:xfrm>
            <a:off x="2421827" y="158314"/>
            <a:ext cx="7786879"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defRPr/>
            </a:pP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Được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phát</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động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từ</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tháng</a:t>
            </a:r>
            <a:r>
              <a:rPr lang="en-US" sz="3600" b="1" dirty="0">
                <a:solidFill>
                  <a:prstClr val="black"/>
                </a:solidFill>
                <a:latin typeface="UVF TypoSlabserif" panose="02000403050000020004" pitchFamily="2" charset="0"/>
                <a:ea typeface="Cambria" panose="02040503050406030204" pitchFamily="18" charset="0"/>
              </a:rPr>
              <a:t> 4-2001 </a:t>
            </a:r>
            <a:r>
              <a:rPr lang="en-US" sz="3600" b="1" dirty="0" err="1">
                <a:solidFill>
                  <a:prstClr val="black"/>
                </a:solidFill>
                <a:latin typeface="UVF TypoSlabserif" panose="02000403050000020004" pitchFamily="2" charset="0"/>
                <a:ea typeface="Cambria" panose="02040503050406030204" pitchFamily="18" charset="0"/>
              </a:rPr>
              <a:t>nhằm</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nâng</a:t>
            </a:r>
            <a:r>
              <a:rPr lang="en-US" sz="3600" b="1" i="1" dirty="0">
                <a:solidFill>
                  <a:srgbClr val="FF0000"/>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cao</a:t>
            </a:r>
            <a:r>
              <a:rPr lang="en-US" sz="3600" b="1" dirty="0">
                <a:solidFill>
                  <a:prstClr val="black"/>
                </a:solidFill>
                <a:latin typeface="UVF TypoSlabserif" panose="02000403050000020004" pitchFamily="2" charset="0"/>
                <a:ea typeface="Cambria" panose="02040503050406030204" pitchFamily="18" charset="0"/>
              </a:rPr>
              <a:t> ý </a:t>
            </a:r>
            <a:r>
              <a:rPr lang="en-US" sz="3600" b="1" dirty="0" err="1">
                <a:solidFill>
                  <a:prstClr val="black"/>
                </a:solidFill>
                <a:latin typeface="UVF TypoSlabserif" panose="02000403050000020004" pitchFamily="2" charset="0"/>
                <a:ea typeface="Cambria" panose="02040503050406030204" pitchFamily="18" charset="0"/>
              </a:rPr>
              <a:t>thức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phòng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tránh</a:t>
            </a:r>
            <a:r>
              <a:rPr lang="en-US" sz="3600" b="1" dirty="0">
                <a:solidFill>
                  <a:prstClr val="black"/>
                </a:solidFill>
                <a:latin typeface="UVF TypoSlabserif" panose="02000403050000020004" pitchFamily="2" charset="0"/>
                <a:ea typeface="Cambria" panose="02040503050406030204" pitchFamily="18" charset="0"/>
              </a:rPr>
              <a:t> tai </a:t>
            </a:r>
            <a:r>
              <a:rPr lang="en-US" sz="3600" b="1" dirty="0" err="1">
                <a:solidFill>
                  <a:prstClr val="black"/>
                </a:solidFill>
                <a:latin typeface="UVF TypoSlabserif" panose="02000403050000020004" pitchFamily="2" charset="0"/>
                <a:ea typeface="Cambria" panose="02040503050406030204" pitchFamily="18" charset="0"/>
              </a:rPr>
              <a:t>nạn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cho</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srgbClr val="FF0000"/>
                </a:solidFill>
                <a:latin typeface="UVF TypoSlabserif" panose="02000403050000020004" pitchFamily="2" charset="0"/>
                <a:ea typeface="Cambria" panose="02040503050406030204" pitchFamily="18" charset="0"/>
              </a:rPr>
              <a:t>trẻ</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srgbClr val="FF0000"/>
                </a:solidFill>
                <a:latin typeface="UVF TypoSlabserif" panose="02000403050000020004" pitchFamily="2" charset="0"/>
                <a:ea typeface="Cambria" panose="02040503050406030204" pitchFamily="18" charset="0"/>
              </a:rPr>
              <a:t>em</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cuộc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đã</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nhận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được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sự</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hưởng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ứng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của</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đông</a:t>
            </a:r>
            <a:r>
              <a:rPr lang="en-US" sz="3600" b="1" i="1" dirty="0">
                <a:solidFill>
                  <a:srgbClr val="FF0000"/>
                </a:solidFill>
                <a:latin typeface="UVF TypoSlabserif" panose="02000403050000020004" pitchFamily="2" charset="0"/>
                <a:ea typeface="Cambria" panose="02040503050406030204" pitchFamily="18" charset="0"/>
              </a:rPr>
              <a:t> </a:t>
            </a:r>
            <a:r>
              <a:rPr lang="en-US" sz="3600" b="1" i="1" dirty="0" err="1">
                <a:solidFill>
                  <a:srgbClr val="FF0000"/>
                </a:solidFill>
                <a:latin typeface="UVF TypoSlabserif" panose="02000403050000020004" pitchFamily="2" charset="0"/>
                <a:ea typeface="Cambria" panose="02040503050406030204" pitchFamily="18" charset="0"/>
              </a:rPr>
              <a:t>đảo</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thiếu</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nhi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cả</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nước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Chỉ</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trong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vòng</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a:solidFill>
                  <a:srgbClr val="FF0000"/>
                </a:solidFill>
                <a:latin typeface="UVF TypoSlabserif" panose="02000403050000020004" pitchFamily="2" charset="0"/>
                <a:ea typeface="Cambria" panose="02040503050406030204" pitchFamily="18" charset="0"/>
              </a:rPr>
              <a:t>4 </a:t>
            </a:r>
            <a:r>
              <a:rPr lang="en-US" sz="3600" b="1" i="1" dirty="0" err="1">
                <a:solidFill>
                  <a:srgbClr val="FF0000"/>
                </a:solidFill>
                <a:latin typeface="UVF TypoSlabserif" panose="02000403050000020004" pitchFamily="2" charset="0"/>
                <a:ea typeface="Cambria" panose="02040503050406030204" pitchFamily="18" charset="0"/>
              </a:rPr>
              <a:t>tháng</a:t>
            </a:r>
            <a:r>
              <a:rPr lang="en-US" sz="3600" b="1" dirty="0">
                <a:solidFill>
                  <a:prstClr val="black"/>
                </a:solidFill>
                <a:latin typeface="UVF TypoSlabserif" panose="02000403050000020004" pitchFamily="2" charset="0"/>
                <a:ea typeface="Cambria" panose="02040503050406030204" pitchFamily="18" charset="0"/>
              </a:rPr>
              <a:t>, Ban </a:t>
            </a:r>
            <a:r>
              <a:rPr lang="en-US" sz="3600" b="1" dirty="0" err="1">
                <a:solidFill>
                  <a:prstClr val="black"/>
                </a:solidFill>
                <a:latin typeface="UVF TypoSlabserif" panose="02000403050000020004" pitchFamily="2" charset="0"/>
                <a:ea typeface="Cambria" panose="02040503050406030204" pitchFamily="18" charset="0"/>
              </a:rPr>
              <a:t>tổ</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chức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cuộc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đã</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nhận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được</a:t>
            </a:r>
            <a:r>
              <a:rPr lang="en-US" sz="3600" b="1" dirty="0">
                <a:solidFill>
                  <a:prstClr val="black"/>
                </a:solidFill>
                <a:latin typeface="UVF TypoSlabserif" panose="02000403050000020004" pitchFamily="2" charset="0"/>
                <a:ea typeface="Cambria" panose="02040503050406030204" pitchFamily="18" charset="0"/>
              </a:rPr>
              <a:t> </a:t>
            </a:r>
            <a:r>
              <a:rPr lang="en-US" sz="3600" b="1" i="1" dirty="0">
                <a:solidFill>
                  <a:srgbClr val="FF0000"/>
                </a:solidFill>
                <a:latin typeface="UVF TypoSlabserif" panose="02000403050000020004" pitchFamily="2" charset="0"/>
                <a:ea typeface="Cambria" panose="02040503050406030204" pitchFamily="18" charset="0"/>
              </a:rPr>
              <a:t>50 000</a:t>
            </a:r>
            <a:r>
              <a:rPr lang="en-US" sz="3600"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bức</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tranh</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gửi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về</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từ</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Hà</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Nội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Thành</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phố</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Hồ</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Chí</a:t>
            </a:r>
            <a:r>
              <a:rPr lang="en-US" sz="3600" b="1" dirty="0">
                <a:solidFill>
                  <a:prstClr val="black"/>
                </a:solidFill>
                <a:latin typeface="UVF TypoSlabserif" panose="02000403050000020004" pitchFamily="2" charset="0"/>
                <a:ea typeface="Cambria" panose="02040503050406030204" pitchFamily="18" charset="0"/>
              </a:rPr>
              <a:t> Minh, </a:t>
            </a:r>
            <a:r>
              <a:rPr lang="en-US" sz="3600" b="1" dirty="0" err="1">
                <a:solidFill>
                  <a:prstClr val="black"/>
                </a:solidFill>
                <a:latin typeface="UVF TypoSlabserif" panose="02000403050000020004" pitchFamily="2" charset="0"/>
                <a:ea typeface="Cambria" panose="02040503050406030204" pitchFamily="18" charset="0"/>
              </a:rPr>
              <a:t>Hải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Phòng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Đà</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Nẵng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Sơn</a:t>
            </a:r>
            <a:r>
              <a:rPr lang="en-US" sz="3600" b="1" dirty="0">
                <a:solidFill>
                  <a:prstClr val="black"/>
                </a:solidFill>
                <a:latin typeface="UVF TypoSlabserif" panose="02000403050000020004" pitchFamily="2" charset="0"/>
                <a:ea typeface="Cambria" panose="02040503050406030204" pitchFamily="18" charset="0"/>
              </a:rPr>
              <a:t> La, </a:t>
            </a:r>
            <a:r>
              <a:rPr lang="en-US" sz="3600" b="1" dirty="0" err="1">
                <a:solidFill>
                  <a:prstClr val="black"/>
                </a:solidFill>
                <a:latin typeface="UVF TypoSlabserif" panose="02000403050000020004" pitchFamily="2" charset="0"/>
                <a:ea typeface="Cambria" panose="02040503050406030204" pitchFamily="18" charset="0"/>
              </a:rPr>
              <a:t>Hà</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Giang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Hải</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Dương</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Nghệ</a:t>
            </a:r>
            <a:r>
              <a:rPr lang="en-US" sz="3600" b="1" dirty="0">
                <a:solidFill>
                  <a:prstClr val="black"/>
                </a:solidFill>
                <a:latin typeface="UVF TypoSlabserif" panose="02000403050000020004" pitchFamily="2" charset="0"/>
                <a:ea typeface="Cambria" panose="02040503050406030204" pitchFamily="18" charset="0"/>
              </a:rPr>
              <a:t> An, </a:t>
            </a:r>
            <a:r>
              <a:rPr lang="en-US" sz="3600" b="1" dirty="0" err="1">
                <a:solidFill>
                  <a:prstClr val="black"/>
                </a:solidFill>
                <a:latin typeface="UVF TypoSlabserif" panose="02000403050000020004" pitchFamily="2" charset="0"/>
                <a:ea typeface="Cambria" panose="02040503050406030204" pitchFamily="18" charset="0"/>
              </a:rPr>
              <a:t>Đắk</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Lắk</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Tây</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Ninh</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Cần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Thơ</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Kiên</a:t>
            </a:r>
            <a:r>
              <a:rPr lang="en-US" sz="3600" b="1" dirty="0">
                <a:solidFill>
                  <a:prstClr val="black"/>
                </a:solidFill>
                <a:latin typeface="UVF TypoSlabserif" panose="02000403050000020004" pitchFamily="2" charset="0"/>
                <a:ea typeface="Cambria" panose="02040503050406030204" pitchFamily="18" charset="0"/>
              </a:rPr>
              <a:t> </a:t>
            </a:r>
            <a:r>
              <a:rPr lang="en-US" sz="3600" b="1" dirty="0" err="1">
                <a:solidFill>
                  <a:prstClr val="black"/>
                </a:solidFill>
                <a:latin typeface="UVF TypoSlabserif" panose="02000403050000020004" pitchFamily="2" charset="0"/>
                <a:ea typeface="Cambria" panose="02040503050406030204" pitchFamily="18" charset="0"/>
              </a:rPr>
              <a:t>Giang</a:t>
            </a:r>
            <a:r>
              <a:rPr lang="en-US" sz="3600" b="1" dirty="0">
                <a:solidFill>
                  <a:prstClr val="black"/>
                </a:solidFill>
                <a:latin typeface="UVF TypoSlabserif" panose="02000403050000020004" pitchFamily="2" charset="0"/>
                <a:ea typeface="Cambria" panose="02040503050406030204" pitchFamily="18" charset="0"/>
              </a:rPr>
              <a:t>,…</a:t>
            </a:r>
          </a:p>
        </p:txBody>
      </p:sp>
    </p:spTree>
    <p:extLst>
      <p:ext uri="{BB962C8B-B14F-4D97-AF65-F5344CB8AC3E}">
        <p14:creationId xmlns:p14="http://schemas.microsoft.com/office/powerpoint/2010/main" val="1167281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3610098" y="949687"/>
            <a:ext cx="8061888" cy="1323439"/>
          </a:xfrm>
          <a:prstGeom prst="rect">
            <a:avLst/>
          </a:prstGeom>
          <a:noFill/>
        </p:spPr>
        <p:txBody>
          <a:bodyPr wrap="square" rtlCol="0">
            <a:spAutoFit/>
          </a:bodyPr>
          <a:lstStyle/>
          <a:p>
            <a:pPr algn="dist">
              <a:defRPr/>
            </a:pPr>
            <a:r>
              <a:rPr lang="en-US" altLang="zh-CN" sz="8000" dirty="0">
                <a:solidFill>
                  <a:srgbClr val="ED7D31"/>
                </a:solidFill>
                <a:latin typeface="UTM Tam Le" panose="02040603050506020204" pitchFamily="18" charset="0"/>
                <a:ea typeface="方正稚艺简体" panose="03000509000000000000" pitchFamily="65" charset="-122"/>
              </a:rPr>
              <a:t>CHÀO </a:t>
            </a:r>
            <a:r>
              <a:rPr lang="en-US" altLang="zh-CN" sz="8000">
                <a:solidFill>
                  <a:srgbClr val="ED7D31"/>
                </a:solidFill>
                <a:latin typeface="UTM Tam Le" panose="02040603050506020204" pitchFamily="18" charset="0"/>
                <a:ea typeface="方正稚艺简体" panose="03000509000000000000" pitchFamily="65" charset="-122"/>
              </a:rPr>
              <a:t>CÁC EM! </a:t>
            </a:r>
            <a:endParaRPr lang="en-US" altLang="zh-CN" sz="8000" dirty="0">
              <a:solidFill>
                <a:srgbClr val="ED7D31"/>
              </a:solidFill>
              <a:latin typeface="UTM Tam Le" panose="02040603050506020204" pitchFamily="18" charset="0"/>
              <a:ea typeface="方正稚艺简体" panose="03000509000000000000" pitchFamily="65" charset="-122"/>
            </a:endParaRPr>
          </a:p>
        </p:txBody>
      </p:sp>
    </p:spTree>
    <p:extLst>
      <p:ext uri="{BB962C8B-B14F-4D97-AF65-F5344CB8AC3E}">
        <p14:creationId xmlns:p14="http://schemas.microsoft.com/office/powerpoint/2010/main" val="2696122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168E8859-8477-423F-B1C9-8C4D29A2DD0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45" name="图片 44">
            <a:extLst>
              <a:ext uri="{FF2B5EF4-FFF2-40B4-BE49-F238E27FC236}">
                <a16:creationId xmlns:a16="http://schemas.microsoft.com/office/drawing/2014/main" id="{FE2226D3-04A8-4C11-AD0E-FB0180D49258}"/>
              </a:ext>
            </a:extLst>
          </p:cNvPr>
          <p:cNvPicPr>
            <a:picLocks noChangeAspect="1"/>
          </p:cNvPicPr>
          <p:nvPr/>
        </p:nvPicPr>
        <p:blipFill rotWithShape="1">
          <a:blip r:embed="rId5">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pic>
        <p:nvPicPr>
          <p:cNvPr id="7" name="图片 6">
            <a:extLst>
              <a:ext uri="{FF2B5EF4-FFF2-40B4-BE49-F238E27FC236}">
                <a16:creationId xmlns:a16="http://schemas.microsoft.com/office/drawing/2014/main" id="{0D87C0F9-B1B4-4828-B667-87117B566DF5}"/>
              </a:ext>
            </a:extLst>
          </p:cNvPr>
          <p:cNvPicPr>
            <a:picLocks noChangeAspect="1"/>
          </p:cNvPicPr>
          <p:nvPr/>
        </p:nvPicPr>
        <p:blipFill rotWithShape="1">
          <a:blip r:embed="rId6">
            <a:extLst>
              <a:ext uri="{28A0092B-C50C-407E-A947-70E740481C1C}">
                <a14:useLocalDpi xmlns:a14="http://schemas.microsoft.com/office/drawing/2010/main" val="0"/>
              </a:ext>
            </a:extLst>
          </a:blip>
          <a:srcRect t="26479" b="16853"/>
          <a:stretch/>
        </p:blipFill>
        <p:spPr>
          <a:xfrm>
            <a:off x="1008" y="3295453"/>
            <a:ext cx="12190992" cy="3101536"/>
          </a:xfrm>
          <a:prstGeom prst="rect">
            <a:avLst/>
          </a:prstGeom>
        </p:spPr>
      </p:pic>
      <p:pic>
        <p:nvPicPr>
          <p:cNvPr id="44" name="图片 43">
            <a:extLst>
              <a:ext uri="{FF2B5EF4-FFF2-40B4-BE49-F238E27FC236}">
                <a16:creationId xmlns:a16="http://schemas.microsoft.com/office/drawing/2014/main" id="{BEFCAC4D-5D44-4D47-A58B-E23996B6DE8A}"/>
              </a:ext>
            </a:extLst>
          </p:cNvPr>
          <p:cNvPicPr>
            <a:picLocks noChangeAspect="1"/>
          </p:cNvPicPr>
          <p:nvPr/>
        </p:nvPicPr>
        <p:blipFill rotWithShape="1">
          <a:blip r:embed="rId7">
            <a:extLst>
              <a:ext uri="{28A0092B-C50C-407E-A947-70E740481C1C}">
                <a14:useLocalDpi xmlns:a14="http://schemas.microsoft.com/office/drawing/2010/main" val="0"/>
              </a:ext>
            </a:extLst>
          </a:blip>
          <a:srcRect t="48269"/>
          <a:stretch/>
        </p:blipFill>
        <p:spPr>
          <a:xfrm>
            <a:off x="1008" y="3345347"/>
            <a:ext cx="12190992" cy="3547449"/>
          </a:xfrm>
          <a:prstGeom prst="rect">
            <a:avLst/>
          </a:prstGeom>
        </p:spPr>
      </p:pic>
      <p:pic>
        <p:nvPicPr>
          <p:cNvPr id="19" name="图片 18">
            <a:extLst>
              <a:ext uri="{FF2B5EF4-FFF2-40B4-BE49-F238E27FC236}">
                <a16:creationId xmlns:a16="http://schemas.microsoft.com/office/drawing/2014/main" id="{806FAA5F-7A47-42B7-A51E-F1D4C2604E21}"/>
              </a:ext>
            </a:extLst>
          </p:cNvPr>
          <p:cNvPicPr>
            <a:picLocks noChangeAspect="1"/>
          </p:cNvPicPr>
          <p:nvPr/>
        </p:nvPicPr>
        <p:blipFill rotWithShape="1">
          <a:blip r:embed="rId8">
            <a:extLst>
              <a:ext uri="{28A0092B-C50C-407E-A947-70E740481C1C}">
                <a14:useLocalDpi xmlns:a14="http://schemas.microsoft.com/office/drawing/2010/main" val="0"/>
              </a:ext>
            </a:extLst>
          </a:blip>
          <a:srcRect l="2217" t="5014" r="38086" b="5462"/>
          <a:stretch/>
        </p:blipFill>
        <p:spPr>
          <a:xfrm>
            <a:off x="174387" y="3695416"/>
            <a:ext cx="2175113" cy="2960851"/>
          </a:xfrm>
          <a:prstGeom prst="rect">
            <a:avLst/>
          </a:prstGeom>
          <a:effectLst>
            <a:outerShdw blurRad="50800" dist="38100" dir="5400000" algn="t" rotWithShape="0">
              <a:prstClr val="black">
                <a:alpha val="40000"/>
              </a:prstClr>
            </a:outerShdw>
          </a:effectLst>
        </p:spPr>
      </p:pic>
      <p:sp>
        <p:nvSpPr>
          <p:cNvPr id="11" name="文本框 14">
            <a:extLst>
              <a:ext uri="{FF2B5EF4-FFF2-40B4-BE49-F238E27FC236}">
                <a16:creationId xmlns:a16="http://schemas.microsoft.com/office/drawing/2014/main" id="{08AE74F6-E409-49E6-96BF-5C27FD23BB1B}"/>
              </a:ext>
            </a:extLst>
          </p:cNvPr>
          <p:cNvSpPr txBox="1"/>
          <p:nvPr/>
        </p:nvSpPr>
        <p:spPr>
          <a:xfrm>
            <a:off x="939866" y="1285528"/>
            <a:ext cx="10631437" cy="1107996"/>
          </a:xfrm>
          <a:prstGeom prst="rect">
            <a:avLst/>
          </a:prstGeom>
          <a:noFill/>
        </p:spPr>
        <p:txBody>
          <a:bodyPr wrap="none" rtlCol="0">
            <a:spAutoFit/>
          </a:bodyPr>
          <a:lstStyle/>
          <a:p>
            <a:pPr>
              <a:defRPr/>
            </a:pPr>
            <a:r>
              <a:rPr lang="en-US" altLang="zh-CN" sz="6600"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VẼ</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8758A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VỀ</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EDE238"/>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CUỘC</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EB7A2B"/>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SỐNG</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00948C"/>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AN</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TOÀN</a:t>
            </a:r>
            <a:endParaRPr lang="zh-CN" altLang="en-US"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endParaRPr>
          </a:p>
        </p:txBody>
      </p:sp>
      <p:sp>
        <p:nvSpPr>
          <p:cNvPr id="12" name="文本框 14">
            <a:extLst>
              <a:ext uri="{FF2B5EF4-FFF2-40B4-BE49-F238E27FC236}">
                <a16:creationId xmlns:a16="http://schemas.microsoft.com/office/drawing/2014/main" id="{08AE74F6-E409-49E6-96BF-5C27FD23BB1B}"/>
              </a:ext>
            </a:extLst>
          </p:cNvPr>
          <p:cNvSpPr txBox="1"/>
          <p:nvPr/>
        </p:nvSpPr>
        <p:spPr>
          <a:xfrm>
            <a:off x="4628787" y="101596"/>
            <a:ext cx="2098651" cy="923330"/>
          </a:xfrm>
          <a:prstGeom prst="rect">
            <a:avLst/>
          </a:prstGeom>
          <a:noFill/>
        </p:spPr>
        <p:txBody>
          <a:bodyPr wrap="none" rtlCol="0">
            <a:spAutoFit/>
          </a:bodyPr>
          <a:lstStyle/>
          <a:p>
            <a:pPr>
              <a:defRPr/>
            </a:pP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Tập</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đọc</a:t>
            </a:r>
            <a:endParaRPr lang="zh-CN" altLang="en-US"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
        <p:nvSpPr>
          <p:cNvPr id="14" name="文本框 14">
            <a:extLst>
              <a:ext uri="{FF2B5EF4-FFF2-40B4-BE49-F238E27FC236}">
                <a16:creationId xmlns:a16="http://schemas.microsoft.com/office/drawing/2014/main" id="{08AE74F6-E409-49E6-96BF-5C27FD23BB1B}"/>
              </a:ext>
            </a:extLst>
          </p:cNvPr>
          <p:cNvSpPr txBox="1"/>
          <p:nvPr/>
        </p:nvSpPr>
        <p:spPr>
          <a:xfrm>
            <a:off x="5678112" y="2719943"/>
            <a:ext cx="6268465" cy="923330"/>
          </a:xfrm>
          <a:prstGeom prst="rect">
            <a:avLst/>
          </a:prstGeom>
          <a:noFill/>
        </p:spPr>
        <p:txBody>
          <a:bodyPr wrap="square" rtlCol="0">
            <a:spAutoFit/>
          </a:bodyPr>
          <a:lstStyle/>
          <a:p>
            <a:pPr>
              <a:defRPr/>
            </a:pP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Theo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báo</a:t>
            </a: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Đại</a:t>
            </a: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Đoàn</a:t>
            </a:r>
            <a:r>
              <a:rPr lang="en-US" altLang="zh-CN"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Kết</a:t>
            </a:r>
            <a:endParaRPr lang="zh-CN" altLang="en-US" sz="5400" dirty="0">
              <a:solidFill>
                <a:srgbClr val="25552B"/>
              </a:solidFill>
              <a:effectLst>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354005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barn(inVertical)">
                                      <p:cBhvr>
                                        <p:cTn id="9" dur="500"/>
                                        <p:tgtEl>
                                          <p:spTgt spid="34"/>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2000"/>
                                        <p:tgtEl>
                                          <p:spTgt spid="44"/>
                                        </p:tgtEl>
                                      </p:cBhvr>
                                    </p:animEffect>
                                    <p:anim calcmode="lin" valueType="num">
                                      <p:cBhvr>
                                        <p:cTn id="20" dur="2000" fill="hold"/>
                                        <p:tgtEl>
                                          <p:spTgt spid="44"/>
                                        </p:tgtEl>
                                        <p:attrNameLst>
                                          <p:attrName>ppt_w</p:attrName>
                                        </p:attrNameLst>
                                      </p:cBhvr>
                                      <p:tavLst>
                                        <p:tav tm="0" fmla="#ppt_w*sin(2.5*pi*$)">
                                          <p:val>
                                            <p:fltVal val="0"/>
                                          </p:val>
                                        </p:tav>
                                        <p:tav tm="100000">
                                          <p:val>
                                            <p:fltVal val="1"/>
                                          </p:val>
                                        </p:tav>
                                      </p:tavLst>
                                    </p:anim>
                                    <p:anim calcmode="lin" valueType="num">
                                      <p:cBhvr>
                                        <p:cTn id="21"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by="(-#ppt_w*2)" calcmode="lin" valueType="num">
                                      <p:cBhvr rctx="PPT">
                                        <p:cTn id="26" dur="500" autoRev="1" fill="hold">
                                          <p:stCondLst>
                                            <p:cond delay="0"/>
                                          </p:stCondLst>
                                        </p:cTn>
                                        <p:tgtEl>
                                          <p:spTgt spid="12"/>
                                        </p:tgtEl>
                                        <p:attrNameLst>
                                          <p:attrName>ppt_w</p:attrName>
                                        </p:attrNameLst>
                                      </p:cBhvr>
                                    </p:anim>
                                    <p:anim by="(#ppt_w*0.50)" calcmode="lin" valueType="num">
                                      <p:cBhvr>
                                        <p:cTn id="27" dur="500" decel="50000" autoRev="1" fill="hold">
                                          <p:stCondLst>
                                            <p:cond delay="0"/>
                                          </p:stCondLst>
                                        </p:cTn>
                                        <p:tgtEl>
                                          <p:spTgt spid="12"/>
                                        </p:tgtEl>
                                        <p:attrNameLst>
                                          <p:attrName>ppt_x</p:attrName>
                                        </p:attrNameLst>
                                      </p:cBhvr>
                                    </p:anim>
                                    <p:anim from="(-#ppt_h/2)" to="(#ppt_y)" calcmode="lin" valueType="num">
                                      <p:cBhvr>
                                        <p:cTn id="28" dur="1000" fill="hold">
                                          <p:stCondLst>
                                            <p:cond delay="0"/>
                                          </p:stCondLst>
                                        </p:cTn>
                                        <p:tgtEl>
                                          <p:spTgt spid="12"/>
                                        </p:tgtEl>
                                        <p:attrNameLst>
                                          <p:attrName>ppt_y</p:attrName>
                                        </p:attrNameLst>
                                      </p:cBhvr>
                                    </p:anim>
                                    <p:animRot by="21600000">
                                      <p:cBhvr>
                                        <p:cTn id="29" dur="1000" fill="hold">
                                          <p:stCondLst>
                                            <p:cond delay="0"/>
                                          </p:stCondLst>
                                        </p:cTn>
                                        <p:tgtEl>
                                          <p:spTgt spid="12"/>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1"/>
                                        </p:tgtEl>
                                        <p:attrNameLst>
                                          <p:attrName>style.visibility</p:attrName>
                                        </p:attrNameLst>
                                      </p:cBhvr>
                                      <p:to>
                                        <p:strVal val="visible"/>
                                      </p:to>
                                    </p:set>
                                    <p:anim by="(-#ppt_w*2)" calcmode="lin" valueType="num">
                                      <p:cBhvr rctx="PPT">
                                        <p:cTn id="34" dur="500" autoRev="1" fill="hold">
                                          <p:stCondLst>
                                            <p:cond delay="0"/>
                                          </p:stCondLst>
                                        </p:cTn>
                                        <p:tgtEl>
                                          <p:spTgt spid="11"/>
                                        </p:tgtEl>
                                        <p:attrNameLst>
                                          <p:attrName>ppt_w</p:attrName>
                                        </p:attrNameLst>
                                      </p:cBhvr>
                                    </p:anim>
                                    <p:anim by="(#ppt_w*0.50)" calcmode="lin" valueType="num">
                                      <p:cBhvr>
                                        <p:cTn id="35" dur="500" decel="50000" autoRev="1" fill="hold">
                                          <p:stCondLst>
                                            <p:cond delay="0"/>
                                          </p:stCondLst>
                                        </p:cTn>
                                        <p:tgtEl>
                                          <p:spTgt spid="11"/>
                                        </p:tgtEl>
                                        <p:attrNameLst>
                                          <p:attrName>ppt_x</p:attrName>
                                        </p:attrNameLst>
                                      </p:cBhvr>
                                    </p:anim>
                                    <p:anim from="(-#ppt_h/2)" to="(#ppt_y)" calcmode="lin" valueType="num">
                                      <p:cBhvr>
                                        <p:cTn id="36" dur="1000" fill="hold">
                                          <p:stCondLst>
                                            <p:cond delay="0"/>
                                          </p:stCondLst>
                                        </p:cTn>
                                        <p:tgtEl>
                                          <p:spTgt spid="11"/>
                                        </p:tgtEl>
                                        <p:attrNameLst>
                                          <p:attrName>ppt_y</p:attrName>
                                        </p:attrNameLst>
                                      </p:cBhvr>
                                    </p:anim>
                                    <p:animRot by="21600000">
                                      <p:cBhvr>
                                        <p:cTn id="37" dur="1000" fill="hold">
                                          <p:stCondLst>
                                            <p:cond delay="0"/>
                                          </p:stCondLst>
                                        </p:cTn>
                                        <p:tgtEl>
                                          <p:spTgt spid="11"/>
                                        </p:tgtEl>
                                        <p:attrNameLst>
                                          <p:attrName>r</p:attrName>
                                        </p:attrNameLst>
                                      </p:cBhvr>
                                    </p:animRot>
                                  </p:childTnLst>
                                </p:cTn>
                              </p:par>
                              <p:par>
                                <p:cTn id="38" presetID="56" presetClass="entr" presetSubtype="0" fill="hold" grpId="0" nodeType="with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by="(-#ppt_w*2)" calcmode="lin" valueType="num">
                                      <p:cBhvr rctx="PPT">
                                        <p:cTn id="40" dur="500" autoRev="1" fill="hold">
                                          <p:stCondLst>
                                            <p:cond delay="0"/>
                                          </p:stCondLst>
                                        </p:cTn>
                                        <p:tgtEl>
                                          <p:spTgt spid="14"/>
                                        </p:tgtEl>
                                        <p:attrNameLst>
                                          <p:attrName>ppt_w</p:attrName>
                                        </p:attrNameLst>
                                      </p:cBhvr>
                                    </p:anim>
                                    <p:anim by="(#ppt_w*0.50)" calcmode="lin" valueType="num">
                                      <p:cBhvr>
                                        <p:cTn id="41" dur="500" decel="50000" autoRev="1" fill="hold">
                                          <p:stCondLst>
                                            <p:cond delay="0"/>
                                          </p:stCondLst>
                                        </p:cTn>
                                        <p:tgtEl>
                                          <p:spTgt spid="14"/>
                                        </p:tgtEl>
                                        <p:attrNameLst>
                                          <p:attrName>ppt_x</p:attrName>
                                        </p:attrNameLst>
                                      </p:cBhvr>
                                    </p:anim>
                                    <p:anim from="(-#ppt_h/2)" to="(#ppt_y)" calcmode="lin" valueType="num">
                                      <p:cBhvr>
                                        <p:cTn id="42" dur="1000" fill="hold">
                                          <p:stCondLst>
                                            <p:cond delay="0"/>
                                          </p:stCondLst>
                                        </p:cTn>
                                        <p:tgtEl>
                                          <p:spTgt spid="14"/>
                                        </p:tgtEl>
                                        <p:attrNameLst>
                                          <p:attrName>ppt_y</p:attrName>
                                        </p:attrNameLst>
                                      </p:cBhvr>
                                    </p:anim>
                                    <p:animRot by="21600000">
                                      <p:cBhvr>
                                        <p:cTn id="43" dur="10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5634182"/>
            <a:ext cx="12192000" cy="1223818"/>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2969475" y="4606582"/>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9657404" y="4928703"/>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348544" y="4731498"/>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13336" y="4905735"/>
            <a:ext cx="1468269" cy="19434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0" y="1832716"/>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F:\未标题-2.png">
            <a:extLst>
              <a:ext uri="{FF2B5EF4-FFF2-40B4-BE49-F238E27FC236}">
                <a16:creationId xmlns:a16="http://schemas.microsoft.com/office/drawing/2014/main" id="{C8CE643A-A418-4491-BEBF-8444B311480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949" t="27267" r="29009" b="26422"/>
          <a:stretch/>
        </p:blipFill>
        <p:spPr bwMode="auto">
          <a:xfrm>
            <a:off x="208155" y="3161834"/>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4">
            <a:extLst>
              <a:ext uri="{FF2B5EF4-FFF2-40B4-BE49-F238E27FC236}">
                <a16:creationId xmlns:a16="http://schemas.microsoft.com/office/drawing/2014/main" id="{08AE74F6-E409-49E6-96BF-5C27FD23BB1B}"/>
              </a:ext>
            </a:extLst>
          </p:cNvPr>
          <p:cNvSpPr txBox="1"/>
          <p:nvPr/>
        </p:nvSpPr>
        <p:spPr>
          <a:xfrm>
            <a:off x="4492881" y="0"/>
            <a:ext cx="3882794" cy="923330"/>
          </a:xfrm>
          <a:prstGeom prst="rect">
            <a:avLst/>
          </a:prstGeom>
          <a:noFill/>
        </p:spPr>
        <p:txBody>
          <a:bodyPr wrap="none" rtlCol="0">
            <a:spAutoFit/>
          </a:bodyPr>
          <a:lstStyle/>
          <a:p>
            <a:pPr>
              <a:defRPr/>
            </a:pP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Yêu</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cầu</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cần</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đạt</a:t>
            </a:r>
            <a:endParaRPr lang="zh-CN" altLang="en-US"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
        <p:nvSpPr>
          <p:cNvPr id="2" name="Rectangle 1"/>
          <p:cNvSpPr/>
          <p:nvPr/>
        </p:nvSpPr>
        <p:spPr>
          <a:xfrm>
            <a:off x="1034205" y="1139072"/>
            <a:ext cx="10514668" cy="3862596"/>
          </a:xfrm>
          <a:prstGeom prst="rect">
            <a:avLst/>
          </a:prstGeom>
        </p:spPr>
        <p:txBody>
          <a:bodyPr wrap="square">
            <a:spAutoFit/>
          </a:bodyPr>
          <a:lstStyle/>
          <a:p>
            <a:pPr algn="just">
              <a:defRPr/>
            </a:pPr>
            <a:r>
              <a:rPr lang="nl-NL" sz="3500" dirty="0">
                <a:solidFill>
                  <a:srgbClr val="0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nl-NL"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Hiểu ND: Cuộc thi vẽ Em muốn sống an toàn được thiếu nhi cả nước hưởng ứng bằng những bức tranh thể hiện nhận thức đúng đắn về an toàn, đặc biệt là an toàn giao thông  </a:t>
            </a:r>
            <a:endPar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a:p>
            <a:pPr algn="just">
              <a:defRPr/>
            </a:pPr>
            <a:r>
              <a:rPr lang="nl-NL" sz="3500" dirty="0">
                <a:solidFill>
                  <a:srgbClr val="0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nl-NL"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Biết đọc đúng bản tin với giọng hơi nhanh, phù hợp nội dung thông báo tin vui</a:t>
            </a:r>
            <a:endPar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a:p>
            <a:pPr algn="just">
              <a:defRPr/>
            </a:pP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GD HS ý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thức</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sống</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và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tham</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gia</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giao</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thông</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an </a:t>
            </a:r>
            <a:r>
              <a:rPr lang="en-US" sz="3500"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toàn</a:t>
            </a:r>
            <a:r>
              <a:rPr lang="en-US" sz="3500"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985897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6" presetClass="entr" presetSubtype="0" fill="hold" grpId="0" nodeType="clickEffect">
                                  <p:stCondLst>
                                    <p:cond delay="0"/>
                                  </p:stCondLst>
                                  <p:iterate type="lt">
                                    <p:tmPct val="10000"/>
                                  </p:iterate>
                                  <p:childTnLst>
                                    <p:set>
                                      <p:cBhvr>
                                        <p:cTn id="39" dur="1" fill="hold">
                                          <p:stCondLst>
                                            <p:cond delay="0"/>
                                          </p:stCondLst>
                                        </p:cTn>
                                        <p:tgtEl>
                                          <p:spTgt spid="12"/>
                                        </p:tgtEl>
                                        <p:attrNameLst>
                                          <p:attrName>style.visibility</p:attrName>
                                        </p:attrNameLst>
                                      </p:cBhvr>
                                      <p:to>
                                        <p:strVal val="visible"/>
                                      </p:to>
                                    </p:set>
                                    <p:anim by="(-#ppt_w*2)" calcmode="lin" valueType="num">
                                      <p:cBhvr rctx="PPT">
                                        <p:cTn id="40" dur="500" autoRev="1" fill="hold">
                                          <p:stCondLst>
                                            <p:cond delay="0"/>
                                          </p:stCondLst>
                                        </p:cTn>
                                        <p:tgtEl>
                                          <p:spTgt spid="12"/>
                                        </p:tgtEl>
                                        <p:attrNameLst>
                                          <p:attrName>ppt_w</p:attrName>
                                        </p:attrNameLst>
                                      </p:cBhvr>
                                    </p:anim>
                                    <p:anim by="(#ppt_w*0.50)" calcmode="lin" valueType="num">
                                      <p:cBhvr>
                                        <p:cTn id="41" dur="500" decel="50000" autoRev="1" fill="hold">
                                          <p:stCondLst>
                                            <p:cond delay="0"/>
                                          </p:stCondLst>
                                        </p:cTn>
                                        <p:tgtEl>
                                          <p:spTgt spid="12"/>
                                        </p:tgtEl>
                                        <p:attrNameLst>
                                          <p:attrName>ppt_x</p:attrName>
                                        </p:attrNameLst>
                                      </p:cBhvr>
                                    </p:anim>
                                    <p:anim from="(-#ppt_h/2)" to="(#ppt_y)" calcmode="lin" valueType="num">
                                      <p:cBhvr>
                                        <p:cTn id="42" dur="1000" fill="hold">
                                          <p:stCondLst>
                                            <p:cond delay="0"/>
                                          </p:stCondLst>
                                        </p:cTn>
                                        <p:tgtEl>
                                          <p:spTgt spid="12"/>
                                        </p:tgtEl>
                                        <p:attrNameLst>
                                          <p:attrName>ppt_y</p:attrName>
                                        </p:attrNameLst>
                                      </p:cBhvr>
                                    </p:anim>
                                    <p:animRot by="21600000">
                                      <p:cBhvr>
                                        <p:cTn id="43" dur="1000" fill="hold">
                                          <p:stCondLst>
                                            <p:cond delay="0"/>
                                          </p:stCondLst>
                                        </p:cTn>
                                        <p:tgtEl>
                                          <p:spTgt spid="12"/>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4061CD2-BFFD-44C9-B48F-FBEB203E3E75}"/>
              </a:ext>
            </a:extLst>
          </p:cNvPr>
          <p:cNvGrpSpPr/>
          <p:nvPr/>
        </p:nvGrpSpPr>
        <p:grpSpPr>
          <a:xfrm>
            <a:off x="-160028" y="1432873"/>
            <a:ext cx="12518406" cy="5472745"/>
            <a:chOff x="-148674" y="369491"/>
            <a:chExt cx="12518406" cy="6488508"/>
          </a:xfrm>
        </p:grpSpPr>
        <p:pic>
          <p:nvPicPr>
            <p:cNvPr id="3" name="图片 2">
              <a:extLst>
                <a:ext uri="{FF2B5EF4-FFF2-40B4-BE49-F238E27FC236}">
                  <a16:creationId xmlns:a16="http://schemas.microsoft.com/office/drawing/2014/main" id="{71147E3B-A727-4BEC-87E1-3D275161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4" name="Picture 2" descr="F:\未标题-1.png">
              <a:extLst>
                <a:ext uri="{FF2B5EF4-FFF2-40B4-BE49-F238E27FC236}">
                  <a16:creationId xmlns:a16="http://schemas.microsoft.com/office/drawing/2014/main" id="{4391035B-7BAE-4398-A738-A1236E599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43D766C-2616-46CE-9000-6BC0F12EFD84}"/>
                </a:ext>
              </a:extLst>
            </p:cNvPr>
            <p:cNvPicPr>
              <a:picLocks noChangeAspect="1"/>
            </p:cNvPicPr>
            <p:nvPr/>
          </p:nvPicPr>
          <p:blipFill>
            <a:blip r:embed="rId5"/>
            <a:stretch>
              <a:fillRect/>
            </a:stretch>
          </p:blipFill>
          <p:spPr>
            <a:xfrm>
              <a:off x="117394" y="369491"/>
              <a:ext cx="5091915" cy="4391193"/>
            </a:xfrm>
            <a:prstGeom prst="rect">
              <a:avLst/>
            </a:prstGeom>
          </p:spPr>
        </p:pic>
        <p:pic>
          <p:nvPicPr>
            <p:cNvPr id="6" name="图片 5">
              <a:extLst>
                <a:ext uri="{FF2B5EF4-FFF2-40B4-BE49-F238E27FC236}">
                  <a16:creationId xmlns:a16="http://schemas.microsoft.com/office/drawing/2014/main" id="{44B6AFDE-B609-44DB-A119-45728C728408}"/>
                </a:ext>
              </a:extLst>
            </p:cNvPr>
            <p:cNvPicPr>
              <a:picLocks noChangeAspect="1"/>
            </p:cNvPicPr>
            <p:nvPr/>
          </p:nvPicPr>
          <p:blipFill>
            <a:blip r:embed="rId6"/>
            <a:stretch>
              <a:fillRect/>
            </a:stretch>
          </p:blipFill>
          <p:spPr>
            <a:xfrm>
              <a:off x="0" y="4760684"/>
              <a:ext cx="12218080" cy="2097315"/>
            </a:xfrm>
            <a:prstGeom prst="rect">
              <a:avLst/>
            </a:prstGeom>
          </p:spPr>
        </p:pic>
      </p:grpSp>
      <p:pic>
        <p:nvPicPr>
          <p:cNvPr id="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7">
            <a:extLst>
              <a:ext uri="{28A0092B-C50C-407E-A947-70E740481C1C}">
                <a14:useLocalDpi xmlns:a14="http://schemas.microsoft.com/office/drawing/2010/main" val="0"/>
              </a:ext>
            </a:extLst>
          </a:blip>
          <a:srcRect l="53938" t="35967" r="2104" b="8703"/>
          <a:stretch/>
        </p:blipFill>
        <p:spPr>
          <a:xfrm>
            <a:off x="1496028" y="3172278"/>
            <a:ext cx="4729540" cy="3348578"/>
          </a:xfrm>
          <a:prstGeom prst="rect">
            <a:avLst/>
          </a:prstGeom>
        </p:spPr>
      </p:pic>
      <p:sp>
        <p:nvSpPr>
          <p:cNvPr id="8" name="TextBox 3">
            <a:extLst>
              <a:ext uri="{FF2B5EF4-FFF2-40B4-BE49-F238E27FC236}">
                <a16:creationId xmlns:a16="http://schemas.microsoft.com/office/drawing/2014/main" id="{FFD3B89C-0302-4FE5-9E50-A1B8BEBF340B}"/>
              </a:ext>
            </a:extLst>
          </p:cNvPr>
          <p:cNvSpPr txBox="1"/>
          <p:nvPr/>
        </p:nvSpPr>
        <p:spPr>
          <a:xfrm>
            <a:off x="4929795" y="975374"/>
            <a:ext cx="5276385" cy="1446550"/>
          </a:xfrm>
          <a:prstGeom prst="rect">
            <a:avLst/>
          </a:prstGeom>
          <a:noFill/>
        </p:spPr>
        <p:txBody>
          <a:bodyPr wrap="square" rtlCol="0">
            <a:spAutoFit/>
          </a:bodyPr>
          <a:lstStyle/>
          <a:p>
            <a:pPr algn="dist">
              <a:defRPr/>
            </a:pPr>
            <a:r>
              <a:rPr lang="en-US" altLang="zh-CN" sz="8800" dirty="0" err="1">
                <a:solidFill>
                  <a:srgbClr val="ED7D31"/>
                </a:solidFill>
                <a:latin typeface="UTM Tam Le" panose="02040603050506020204" pitchFamily="18" charset="0"/>
                <a:ea typeface="方正稚艺简体" panose="03000509000000000000" pitchFamily="65" charset="-122"/>
              </a:rPr>
              <a:t>Khám</a:t>
            </a:r>
            <a:r>
              <a:rPr lang="en-US" altLang="zh-CN" sz="8800" dirty="0">
                <a:solidFill>
                  <a:srgbClr val="ED7D31"/>
                </a:solidFill>
                <a:latin typeface="UTM Tam Le" panose="02040603050506020204" pitchFamily="18" charset="0"/>
                <a:ea typeface="方正稚艺简体" panose="03000509000000000000" pitchFamily="65" charset="-122"/>
              </a:rPr>
              <a:t> </a:t>
            </a:r>
            <a:r>
              <a:rPr lang="en-US" altLang="zh-CN" sz="8800" dirty="0" err="1">
                <a:solidFill>
                  <a:srgbClr val="ED7D31"/>
                </a:solidFill>
                <a:latin typeface="UTM Tam Le" panose="02040603050506020204" pitchFamily="18" charset="0"/>
                <a:ea typeface="方正稚艺简体" panose="03000509000000000000" pitchFamily="65" charset="-122"/>
              </a:rPr>
              <a:t>phá</a:t>
            </a:r>
            <a:endParaRPr lang="en-US" altLang="zh-CN" sz="7200" dirty="0">
              <a:solidFill>
                <a:srgbClr val="ED7D31"/>
              </a:solidFill>
              <a:latin typeface="UTM Tam Le" panose="02040603050506020204" pitchFamily="18" charset="0"/>
              <a:ea typeface="方正稚艺简体" panose="03000509000000000000" pitchFamily="65" charset="-122"/>
            </a:endParaRPr>
          </a:p>
        </p:txBody>
      </p:sp>
    </p:spTree>
    <p:extLst>
      <p:ext uri="{BB962C8B-B14F-4D97-AF65-F5344CB8AC3E}">
        <p14:creationId xmlns:p14="http://schemas.microsoft.com/office/powerpoint/2010/main" val="106825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áº¡n bÃ i Táº­p Äá»c lá»p 4: Váº½ vá» cuá»c sá»ng an toÃ n trang 54 | Giáº£i bÃ i táº­p SGK  Tiáº¿ng Viá»t 4 táº­p 2"/>
          <p:cNvPicPr>
            <a:picLocks noChangeAspect="1" noChangeArrowheads="1"/>
          </p:cNvPicPr>
          <p:nvPr/>
        </p:nvPicPr>
        <p:blipFill rotWithShape="1">
          <a:blip r:embed="rId2">
            <a:extLst>
              <a:ext uri="{28A0092B-C50C-407E-A947-70E740481C1C}">
                <a14:useLocalDpi xmlns:a14="http://schemas.microsoft.com/office/drawing/2010/main" val="0"/>
              </a:ext>
            </a:extLst>
          </a:blip>
          <a:srcRect t="10404"/>
          <a:stretch/>
        </p:blipFill>
        <p:spPr bwMode="auto">
          <a:xfrm>
            <a:off x="5634682" y="210066"/>
            <a:ext cx="6177434" cy="6474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文本框 14">
            <a:extLst>
              <a:ext uri="{FF2B5EF4-FFF2-40B4-BE49-F238E27FC236}">
                <a16:creationId xmlns:a16="http://schemas.microsoft.com/office/drawing/2014/main" id="{08AE74F6-E409-49E6-96BF-5C27FD23BB1B}"/>
              </a:ext>
            </a:extLst>
          </p:cNvPr>
          <p:cNvSpPr txBox="1"/>
          <p:nvPr/>
        </p:nvSpPr>
        <p:spPr>
          <a:xfrm>
            <a:off x="485548" y="2087698"/>
            <a:ext cx="4836580" cy="3139321"/>
          </a:xfrm>
          <a:prstGeom prst="rect">
            <a:avLst/>
          </a:prstGeom>
          <a:noFill/>
        </p:spPr>
        <p:txBody>
          <a:bodyPr wrap="none" rtlCol="0">
            <a:spAutoFit/>
          </a:bodyPr>
          <a:lstStyle/>
          <a:p>
            <a:pPr algn="ctr">
              <a:defRPr/>
            </a:pPr>
            <a:r>
              <a:rPr lang="en-US" altLang="zh-CN" sz="6600"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VẼ</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8758A0"/>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VỀ</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p>
          <a:p>
            <a:pPr algn="ctr">
              <a:defRPr/>
            </a:pPr>
            <a:r>
              <a:rPr lang="en-US" altLang="zh-CN" sz="6600" dirty="0">
                <a:solidFill>
                  <a:srgbClr val="EDE238"/>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CUỘC</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r>
              <a:rPr lang="en-US" altLang="zh-CN" sz="6600" dirty="0">
                <a:solidFill>
                  <a:srgbClr val="EB7A2B"/>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SỐNG</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a:t>
            </a:r>
          </a:p>
          <a:p>
            <a:pPr algn="ctr">
              <a:defRPr/>
            </a:pPr>
            <a:r>
              <a:rPr lang="en-US" altLang="zh-CN" sz="6600" dirty="0">
                <a:solidFill>
                  <a:srgbClr val="00948C"/>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AN</a:t>
            </a:r>
            <a:r>
              <a:rPr lang="en-US" altLang="zh-CN"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rPr>
              <a:t> TOÀN</a:t>
            </a:r>
            <a:endParaRPr lang="zh-CN" altLang="en-US" sz="6600" dirty="0">
              <a:solidFill>
                <a:srgbClr val="6CBC43"/>
              </a:solidFill>
              <a:effectLst>
                <a:outerShdw blurRad="38100" dist="38100" dir="2700000" algn="tl">
                  <a:srgbClr val="000000">
                    <a:alpha val="43137"/>
                  </a:srgbClr>
                </a:outerShdw>
                <a:reflection blurRad="6350" stA="55000" endA="300" endPos="45500" dir="5400000" sy="-100000" algn="bl" rotWithShape="0"/>
              </a:effectLst>
              <a:latin typeface="UTM Showcard" panose="02040603050506020204" pitchFamily="18" charset="0"/>
              <a:ea typeface="站酷快乐体 " panose="02010600030101010101" pitchFamily="2" charset="-122"/>
            </a:endParaRPr>
          </a:p>
        </p:txBody>
      </p:sp>
      <p:sp>
        <p:nvSpPr>
          <p:cNvPr id="4" name="文本框 14">
            <a:extLst>
              <a:ext uri="{FF2B5EF4-FFF2-40B4-BE49-F238E27FC236}">
                <a16:creationId xmlns:a16="http://schemas.microsoft.com/office/drawing/2014/main" id="{08AE74F6-E409-49E6-96BF-5C27FD23BB1B}"/>
              </a:ext>
            </a:extLst>
          </p:cNvPr>
          <p:cNvSpPr txBox="1"/>
          <p:nvPr/>
        </p:nvSpPr>
        <p:spPr>
          <a:xfrm>
            <a:off x="1768015" y="742899"/>
            <a:ext cx="2098651" cy="923330"/>
          </a:xfrm>
          <a:prstGeom prst="rect">
            <a:avLst/>
          </a:prstGeom>
          <a:noFill/>
        </p:spPr>
        <p:txBody>
          <a:bodyPr wrap="none" rtlCol="0">
            <a:spAutoFit/>
          </a:bodyPr>
          <a:lstStyle/>
          <a:p>
            <a:pPr>
              <a:defRPr/>
            </a:pP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Tập</a:t>
            </a:r>
            <a:r>
              <a:rPr lang="en-US" altLang="zh-CN"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 </a:t>
            </a:r>
            <a:r>
              <a:rPr lang="en-US" altLang="zh-CN" sz="5400" dirty="0" err="1">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rPr>
              <a:t>đọc</a:t>
            </a:r>
            <a:endParaRPr lang="zh-CN" altLang="en-US" sz="5400" dirty="0">
              <a:solidFill>
                <a:srgbClr val="25552B"/>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A&amp;S Graceland"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15261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by="(-#ppt_w*2)" calcmode="lin" valueType="num">
                                      <p:cBhvr rctx="PPT">
                                        <p:cTn id="12" dur="500" autoRev="1" fill="hold">
                                          <p:stCondLst>
                                            <p:cond delay="0"/>
                                          </p:stCondLst>
                                        </p:cTn>
                                        <p:tgtEl>
                                          <p:spTgt spid="4"/>
                                        </p:tgtEl>
                                        <p:attrNameLst>
                                          <p:attrName>ppt_w</p:attrName>
                                        </p:attrNameLst>
                                      </p:cBhvr>
                                    </p:anim>
                                    <p:anim by="(#ppt_w*0.50)" calcmode="lin" valueType="num">
                                      <p:cBhvr>
                                        <p:cTn id="13" dur="500" decel="50000" autoRev="1" fill="hold">
                                          <p:stCondLst>
                                            <p:cond delay="0"/>
                                          </p:stCondLst>
                                        </p:cTn>
                                        <p:tgtEl>
                                          <p:spTgt spid="4"/>
                                        </p:tgtEl>
                                        <p:attrNameLst>
                                          <p:attrName>ppt_x</p:attrName>
                                        </p:attrNameLst>
                                      </p:cBhvr>
                                    </p:anim>
                                    <p:anim from="(-#ppt_h/2)" to="(#ppt_y)" calcmode="lin" valueType="num">
                                      <p:cBhvr>
                                        <p:cTn id="14" dur="1000" fill="hold">
                                          <p:stCondLst>
                                            <p:cond delay="0"/>
                                          </p:stCondLst>
                                        </p:cTn>
                                        <p:tgtEl>
                                          <p:spTgt spid="4"/>
                                        </p:tgtEl>
                                        <p:attrNameLst>
                                          <p:attrName>ppt_y</p:attrName>
                                        </p:attrNameLst>
                                      </p:cBhvr>
                                    </p:anim>
                                    <p:animRot by="21600000">
                                      <p:cBhvr>
                                        <p:cTn id="15" dur="1000" fill="hold">
                                          <p:stCondLst>
                                            <p:cond delay="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by="(-#ppt_w*2)" calcmode="lin" valueType="num">
                                      <p:cBhvr rctx="PPT">
                                        <p:cTn id="20" dur="500" autoRev="1" fill="hold">
                                          <p:stCondLst>
                                            <p:cond delay="0"/>
                                          </p:stCondLst>
                                        </p:cTn>
                                        <p:tgtEl>
                                          <p:spTgt spid="3"/>
                                        </p:tgtEl>
                                        <p:attrNameLst>
                                          <p:attrName>ppt_w</p:attrName>
                                        </p:attrNameLst>
                                      </p:cBhvr>
                                    </p:anim>
                                    <p:anim by="(#ppt_w*0.50)" calcmode="lin" valueType="num">
                                      <p:cBhvr>
                                        <p:cTn id="21" dur="500" decel="50000" autoRev="1" fill="hold">
                                          <p:stCondLst>
                                            <p:cond delay="0"/>
                                          </p:stCondLst>
                                        </p:cTn>
                                        <p:tgtEl>
                                          <p:spTgt spid="3"/>
                                        </p:tgtEl>
                                        <p:attrNameLst>
                                          <p:attrName>ppt_x</p:attrName>
                                        </p:attrNameLst>
                                      </p:cBhvr>
                                    </p:anim>
                                    <p:anim from="(-#ppt_h/2)" to="(#ppt_y)" calcmode="lin" valueType="num">
                                      <p:cBhvr>
                                        <p:cTn id="22" dur="1000" fill="hold">
                                          <p:stCondLst>
                                            <p:cond delay="0"/>
                                          </p:stCondLst>
                                        </p:cTn>
                                        <p:tgtEl>
                                          <p:spTgt spid="3"/>
                                        </p:tgtEl>
                                        <p:attrNameLst>
                                          <p:attrName>ppt_y</p:attrName>
                                        </p:attrNameLst>
                                      </p:cBhvr>
                                    </p:anim>
                                    <p:animRot by="21600000">
                                      <p:cBhvr>
                                        <p:cTn id="23"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784" y="3961972"/>
            <a:ext cx="3118082" cy="3118082"/>
          </a:xfrm>
          <a:prstGeom prst="rect">
            <a:avLst/>
          </a:prstGeom>
        </p:spPr>
      </p:pic>
      <p:sp>
        <p:nvSpPr>
          <p:cNvPr id="2" name="Rectangle 1"/>
          <p:cNvSpPr/>
          <p:nvPr/>
        </p:nvSpPr>
        <p:spPr>
          <a:xfrm>
            <a:off x="1260388" y="816731"/>
            <a:ext cx="10593561" cy="5847755"/>
          </a:xfrm>
          <a:prstGeom prst="rect">
            <a:avLst/>
          </a:prstGeom>
        </p:spPr>
        <p:txBody>
          <a:bodyPr wrap="square">
            <a:spAutoFit/>
          </a:bodyPr>
          <a:lstStyle/>
          <a:p>
            <a:pPr algn="just">
              <a:defRPr/>
            </a:pPr>
            <a:r>
              <a:rPr lang="vi-VN" sz="2200" dirty="0">
                <a:solidFill>
                  <a:srgbClr val="000000"/>
                </a:solidFill>
                <a:latin typeface="UVF TypoSlabserif" panose="02000403050000020004" pitchFamily="2" charset="0"/>
                <a:ea typeface="Cambria" panose="02040503050406030204" pitchFamily="18" charset="0"/>
              </a:rPr>
              <a:t> </a:t>
            </a:r>
            <a:r>
              <a:rPr lang="en-US" sz="2200" dirty="0">
                <a:solidFill>
                  <a:srgbClr val="000000"/>
                </a:solidFill>
                <a:latin typeface="UVF TypoSlabserif" panose="02000403050000020004" pitchFamily="2" charset="0"/>
                <a:ea typeface="Cambria" panose="02040503050406030204" pitchFamily="18" charset="0"/>
              </a:rPr>
              <a:t>  </a:t>
            </a:r>
            <a:r>
              <a:rPr lang="vi-VN" sz="2200" dirty="0">
                <a:solidFill>
                  <a:srgbClr val="000000"/>
                </a:solidFill>
                <a:latin typeface="+mj-lt"/>
                <a:ea typeface="Cambria" panose="02040503050406030204" pitchFamily="18" charset="0"/>
              </a:rPr>
              <a:t>UNICEF Việt Nam và báo chí </a:t>
            </a:r>
            <a:r>
              <a:rPr lang="vi-VN" sz="2200" i="1" dirty="0">
                <a:solidFill>
                  <a:srgbClr val="000000"/>
                </a:solidFill>
                <a:latin typeface="+mj-lt"/>
                <a:ea typeface="Cambria" panose="02040503050406030204" pitchFamily="18" charset="0"/>
              </a:rPr>
              <a:t>Thiếu niên Tiền phong</a:t>
            </a:r>
            <a:r>
              <a:rPr lang="vi-VN" sz="2200" dirty="0">
                <a:solidFill>
                  <a:srgbClr val="000000"/>
                </a:solidFill>
                <a:latin typeface="+mj-lt"/>
                <a:ea typeface="Cambria" panose="02040503050406030204" pitchFamily="18" charset="0"/>
              </a:rPr>
              <a:t> vừa tổng kết cuộc thi vẽ tranh của thiếu nhi với chủ đề </a:t>
            </a:r>
            <a:r>
              <a:rPr lang="vi-VN" sz="2200" i="1" dirty="0">
                <a:solidFill>
                  <a:srgbClr val="000000"/>
                </a:solidFill>
                <a:latin typeface="+mj-lt"/>
                <a:ea typeface="Cambria" panose="02040503050406030204" pitchFamily="18" charset="0"/>
              </a:rPr>
              <a:t>Em muốn sống an toàn</a:t>
            </a:r>
            <a:r>
              <a:rPr lang="vi-VN" sz="2200" dirty="0">
                <a:solidFill>
                  <a:srgbClr val="000000"/>
                </a:solidFill>
                <a:latin typeface="+mj-lt"/>
                <a:ea typeface="Cambria" panose="02040503050406030204" pitchFamily="18" charset="0"/>
              </a:rPr>
              <a:t>.</a:t>
            </a:r>
          </a:p>
          <a:p>
            <a:pPr algn="just">
              <a:defRPr/>
            </a:pPr>
            <a:r>
              <a:rPr lang="vi-VN" sz="2200" dirty="0">
                <a:solidFill>
                  <a:srgbClr val="000000"/>
                </a:solidFill>
                <a:latin typeface="+mj-lt"/>
                <a:ea typeface="Cambria" panose="02040503050406030204" pitchFamily="18" charset="0"/>
              </a:rPr>
              <a:t>   Được phát động từ tháng 4 - 2001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defRPr/>
            </a:pPr>
            <a:r>
              <a:rPr lang="vi-VN" sz="2200" dirty="0">
                <a:solidFill>
                  <a:srgbClr val="000000"/>
                </a:solidFill>
                <a:latin typeface="+mj-lt"/>
                <a:ea typeface="Cambria" panose="02040503050406030204" pitchFamily="18" charset="0"/>
              </a:rPr>
              <a:t>   Chỉ cần điểm qua tên một số tác phẩm cũng đủ thấy kiến thức của các em về an toàn, đặc biệt là an toàn giao thông, thật là phong phú: </a:t>
            </a:r>
            <a:r>
              <a:rPr lang="vi-VN" sz="2200" i="1" dirty="0">
                <a:solidFill>
                  <a:srgbClr val="000000"/>
                </a:solidFill>
                <a:latin typeface="+mj-lt"/>
                <a:ea typeface="Cambria" panose="02040503050406030204" pitchFamily="18" charset="0"/>
              </a:rPr>
              <a:t>Đội mũ bảo hiểm là tốt nhất</a:t>
            </a:r>
            <a:r>
              <a:rPr lang="vi-VN" sz="2200" dirty="0">
                <a:solidFill>
                  <a:srgbClr val="000000"/>
                </a:solidFill>
                <a:latin typeface="+mj-lt"/>
                <a:ea typeface="Cambria" panose="02040503050406030204" pitchFamily="18" charset="0"/>
              </a:rPr>
              <a:t> (Hoàng Minh Uyên, 10 tuổi, giải đặc biệt), </a:t>
            </a:r>
            <a:r>
              <a:rPr lang="vi-VN" sz="2200" i="1" dirty="0">
                <a:solidFill>
                  <a:srgbClr val="000000"/>
                </a:solidFill>
                <a:latin typeface="+mj-lt"/>
                <a:ea typeface="Cambria" panose="02040503050406030204" pitchFamily="18" charset="0"/>
              </a:rPr>
              <a:t>Gia đình em được bảo vệ an toàn</a:t>
            </a:r>
            <a:r>
              <a:rPr lang="vi-VN" sz="2200" dirty="0">
                <a:solidFill>
                  <a:srgbClr val="000000"/>
                </a:solidFill>
                <a:latin typeface="+mj-lt"/>
                <a:ea typeface="Cambria" panose="02040503050406030204" pitchFamily="18" charset="0"/>
              </a:rPr>
              <a:t> (Tạ Bích Ngọc, 9 tuổi, giải nhất), </a:t>
            </a:r>
            <a:r>
              <a:rPr lang="vi-VN" sz="2200" i="1" dirty="0">
                <a:solidFill>
                  <a:srgbClr val="000000"/>
                </a:solidFill>
                <a:latin typeface="+mj-lt"/>
                <a:ea typeface="Cambria" panose="02040503050406030204" pitchFamily="18" charset="0"/>
              </a:rPr>
              <a:t>Trẻ em không nên đi xe đạp trên đường</a:t>
            </a:r>
            <a:r>
              <a:rPr lang="vi-VN" sz="2200" dirty="0">
                <a:solidFill>
                  <a:srgbClr val="000000"/>
                </a:solidFill>
                <a:latin typeface="+mj-lt"/>
                <a:ea typeface="Cambria" panose="02040503050406030204" pitchFamily="18" charset="0"/>
              </a:rPr>
              <a:t> (Nguyễn Thúy Mai Dung, 7 tuổi, giải ba), </a:t>
            </a:r>
            <a:r>
              <a:rPr lang="vi-VN" sz="2200" i="1" dirty="0">
                <a:solidFill>
                  <a:srgbClr val="000000"/>
                </a:solidFill>
                <a:latin typeface="+mj-lt"/>
                <a:ea typeface="Cambria" panose="02040503050406030204" pitchFamily="18" charset="0"/>
              </a:rPr>
              <a:t>Chở ba người là không được </a:t>
            </a:r>
            <a:r>
              <a:rPr lang="vi-VN" sz="2200" dirty="0">
                <a:solidFill>
                  <a:srgbClr val="000000"/>
                </a:solidFill>
                <a:latin typeface="+mj-lt"/>
                <a:ea typeface="Cambria" panose="02040503050406030204" pitchFamily="18" charset="0"/>
              </a:rPr>
              <a:t>(Nguyễn Ngọc Lan Dung, 12 tuổi, giải ba),...</a:t>
            </a:r>
          </a:p>
          <a:p>
            <a:pPr algn="just">
              <a:defRPr/>
            </a:pPr>
            <a:r>
              <a:rPr lang="vi-VN" sz="2200" dirty="0">
                <a:solidFill>
                  <a:srgbClr val="000000"/>
                </a:solidFill>
                <a:latin typeface="+mj-lt"/>
                <a:ea typeface="Cambria" panose="02040503050406030204" pitchFamily="18" charset="0"/>
              </a:rPr>
              <a:t>   60 bức tranh được chọn treo ở triển lãm (trong đó có 46 bức đoạt giải) đã làm nên một phòng tranh đẹp: màu sắc tươi tắn, bố cục rõ ràng, ý tưởng hồn nhiên, trong sáng mà sâu sắc. Các họa sĩ nhỏ tuổi chẳng những có những nhận thức đúng về phòng tránh tai nạn mà còn biết thể hiện bằng ngôn ngữ hội họa sáng tạo đến bất ngờ.</a:t>
            </a:r>
          </a:p>
          <a:p>
            <a:pPr algn="r">
              <a:defRPr/>
            </a:pPr>
            <a:r>
              <a:rPr lang="vi-VN" sz="2200" i="1" dirty="0">
                <a:solidFill>
                  <a:srgbClr val="000000"/>
                </a:solidFill>
                <a:latin typeface="+mj-lt"/>
                <a:ea typeface="Cambria" panose="02040503050406030204" pitchFamily="18" charset="0"/>
              </a:rPr>
              <a:t>Theo báo</a:t>
            </a:r>
            <a:r>
              <a:rPr lang="vi-VN" sz="2200" dirty="0">
                <a:solidFill>
                  <a:srgbClr val="000000"/>
                </a:solidFill>
                <a:latin typeface="+mj-lt"/>
                <a:ea typeface="Cambria" panose="02040503050406030204" pitchFamily="18" charset="0"/>
              </a:rPr>
              <a:t> </a:t>
            </a:r>
            <a:r>
              <a:rPr lang="vi-VN" sz="2200" b="1" dirty="0">
                <a:solidFill>
                  <a:srgbClr val="000000"/>
                </a:solidFill>
                <a:latin typeface="+mj-lt"/>
                <a:ea typeface="Cambria" panose="02040503050406030204" pitchFamily="18" charset="0"/>
              </a:rPr>
              <a:t>ĐẠI ĐOÀN KẾT</a:t>
            </a:r>
            <a:endParaRPr lang="vi-VN" sz="2200" dirty="0">
              <a:solidFill>
                <a:srgbClr val="000000"/>
              </a:solidFill>
              <a:latin typeface="+mj-lt"/>
              <a:ea typeface="Cambria" panose="02040503050406030204" pitchFamily="18" charset="0"/>
            </a:endParaRPr>
          </a:p>
        </p:txBody>
      </p:sp>
      <p:sp>
        <p:nvSpPr>
          <p:cNvPr id="5" name="文本框 14">
            <a:extLst>
              <a:ext uri="{FF2B5EF4-FFF2-40B4-BE49-F238E27FC236}">
                <a16:creationId xmlns:a16="http://schemas.microsoft.com/office/drawing/2014/main" id="{08AE74F6-E409-49E6-96BF-5C27FD23BB1B}"/>
              </a:ext>
            </a:extLst>
          </p:cNvPr>
          <p:cNvSpPr txBox="1"/>
          <p:nvPr/>
        </p:nvSpPr>
        <p:spPr>
          <a:xfrm>
            <a:off x="2805982" y="0"/>
            <a:ext cx="6494085" cy="923330"/>
          </a:xfrm>
          <a:prstGeom prst="rect">
            <a:avLst/>
          </a:prstGeom>
          <a:noFill/>
        </p:spPr>
        <p:txBody>
          <a:bodyPr wrap="none" rtlCol="0">
            <a:spAutoFit/>
          </a:bodyPr>
          <a:lstStyle/>
          <a:p>
            <a:pPr>
              <a:defRPr/>
            </a:pP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Vẽ</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về</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cuộc</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sống</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an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toàn</a:t>
            </a:r>
            <a:endParaRPr lang="zh-CN" altLang="en-US"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18589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grpId="1" nodeType="clickEffect">
                                  <p:stCondLst>
                                    <p:cond delay="0"/>
                                  </p:stCondLst>
                                  <p:iterate type="lt">
                                    <p:tmPct val="0"/>
                                  </p:iterate>
                                  <p:childTnLst>
                                    <p:animClr clrSpc="rgb" dir="cw">
                                      <p:cBhvr override="childStyle">
                                        <p:cTn id="25" dur="2000" fill="hold"/>
                                        <p:tgtEl>
                                          <p:spTgt spid="2"/>
                                        </p:tgtEl>
                                        <p:attrNameLst>
                                          <p:attrName>style.color</p:attrName>
                                        </p:attrNameLst>
                                      </p:cBhvr>
                                      <p:to>
                                        <a:srgbClr val="0070C0"/>
                                      </p:to>
                                    </p:animClr>
                                    <p:animClr clrSpc="rgb" dir="cw">
                                      <p:cBhvr>
                                        <p:cTn id="26" dur="2000" fill="hold"/>
                                        <p:tgtEl>
                                          <p:spTgt spid="2"/>
                                        </p:tgtEl>
                                        <p:attrNameLst>
                                          <p:attrName>fillcolor</p:attrName>
                                        </p:attrNameLst>
                                      </p:cBhvr>
                                      <p:to>
                                        <a:srgbClr val="0070C0"/>
                                      </p:to>
                                    </p:animClr>
                                    <p:set>
                                      <p:cBhvr>
                                        <p:cTn id="27" dur="2000" fill="hold"/>
                                        <p:tgtEl>
                                          <p:spTgt spid="2"/>
                                        </p:tgtEl>
                                        <p:attrNameLst>
                                          <p:attrName>fill.type</p:attrName>
                                        </p:attrNameLst>
                                      </p:cBhvr>
                                      <p:to>
                                        <p:strVal val="solid"/>
                                      </p:to>
                                    </p:set>
                                    <p:set>
                                      <p:cBhvr>
                                        <p:cTn id="2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AFAF229-4351-439B-94F1-5BD7A822E568}"/>
              </a:ext>
            </a:extLst>
          </p:cNvPr>
          <p:cNvPicPr>
            <a:picLocks noChangeAspect="1"/>
          </p:cNvPicPr>
          <p:nvPr/>
        </p:nvPicPr>
        <p:blipFill rotWithShape="1">
          <a:blip r:embed="rId3">
            <a:extLst>
              <a:ext uri="{28A0092B-C50C-407E-A947-70E740481C1C}">
                <a14:useLocalDpi xmlns:a14="http://schemas.microsoft.com/office/drawing/2010/main" val="0"/>
              </a:ext>
            </a:extLst>
          </a:blip>
          <a:srcRect t="48269"/>
          <a:stretch/>
        </p:blipFill>
        <p:spPr>
          <a:xfrm>
            <a:off x="0" y="4250724"/>
            <a:ext cx="12190992" cy="2614596"/>
          </a:xfrm>
          <a:prstGeom prst="rect">
            <a:avLst/>
          </a:prstGeom>
        </p:spPr>
      </p:pic>
      <p:pic>
        <p:nvPicPr>
          <p:cNvPr id="2" name="图片 1">
            <a:extLst>
              <a:ext uri="{FF2B5EF4-FFF2-40B4-BE49-F238E27FC236}">
                <a16:creationId xmlns:a16="http://schemas.microsoft.com/office/drawing/2014/main" id="{27E80DB1-5E32-4DD6-BDAE-3C7C54501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201" y="-124535"/>
            <a:ext cx="8513599" cy="2356428"/>
          </a:xfrm>
          <a:prstGeom prst="rect">
            <a:avLst/>
          </a:prstGeom>
        </p:spPr>
      </p:pic>
      <p:sp>
        <p:nvSpPr>
          <p:cNvPr id="4" name="TextBox 27">
            <a:extLst>
              <a:ext uri="{FF2B5EF4-FFF2-40B4-BE49-F238E27FC236}">
                <a16:creationId xmlns:a16="http://schemas.microsoft.com/office/drawing/2014/main" id="{087A4912-D357-4474-823A-99959CAB5518}"/>
              </a:ext>
            </a:extLst>
          </p:cNvPr>
          <p:cNvSpPr txBox="1"/>
          <p:nvPr/>
        </p:nvSpPr>
        <p:spPr>
          <a:xfrm>
            <a:off x="1162594" y="866037"/>
            <a:ext cx="10100019" cy="1015663"/>
          </a:xfrm>
          <a:prstGeom prst="rect">
            <a:avLst/>
          </a:prstGeom>
          <a:noFill/>
          <a:effectLst/>
        </p:spPr>
        <p:txBody>
          <a:bodyPr wrap="square" rtlCol="0">
            <a:spAutoFit/>
          </a:bodyPr>
          <a:lstStyle/>
          <a:p>
            <a:pPr>
              <a:defRPr/>
            </a:pPr>
            <a:r>
              <a:rPr lang="en-US" altLang="zh-CN" sz="6000" b="1" dirty="0" err="1">
                <a:solidFill>
                  <a:srgbClr val="00B0F0"/>
                </a:solidFill>
                <a:latin typeface="UTM ViceroyJF" panose="02040603050506020204" pitchFamily="18" charset="0"/>
                <a:ea typeface="迷你简汉真广标" panose="02010609000101010101" pitchFamily="49" charset="-122"/>
              </a:rPr>
              <a:t>Bài</a:t>
            </a:r>
            <a:r>
              <a:rPr lang="en-US" altLang="zh-CN" sz="6000" b="1" dirty="0">
                <a:solidFill>
                  <a:srgbClr val="00B0F0"/>
                </a:solidFill>
                <a:latin typeface="UTM ViceroyJF" panose="02040603050506020204" pitchFamily="18" charset="0"/>
                <a:ea typeface="迷你简汉真广标" panose="02010609000101010101" pitchFamily="49" charset="-122"/>
              </a:rPr>
              <a:t> </a:t>
            </a:r>
            <a:r>
              <a:rPr lang="en-US" altLang="zh-CN" sz="6000" b="1" dirty="0" err="1">
                <a:solidFill>
                  <a:srgbClr val="00B0F0"/>
                </a:solidFill>
                <a:latin typeface="UTM ViceroyJF" panose="02040603050506020204" pitchFamily="18" charset="0"/>
                <a:ea typeface="迷你简汉真广标" panose="02010609000101010101" pitchFamily="49" charset="-122"/>
              </a:rPr>
              <a:t>được</a:t>
            </a:r>
            <a:r>
              <a:rPr lang="en-US" altLang="zh-CN" sz="6000" b="1" dirty="0">
                <a:solidFill>
                  <a:srgbClr val="00B0F0"/>
                </a:solidFill>
                <a:latin typeface="UTM ViceroyJF" panose="02040603050506020204" pitchFamily="18" charset="0"/>
                <a:ea typeface="迷你简汉真广标" panose="02010609000101010101" pitchFamily="49" charset="-122"/>
              </a:rPr>
              <a:t> chia </a:t>
            </a:r>
            <a:r>
              <a:rPr lang="en-US" altLang="zh-CN" sz="6000" b="1" dirty="0" err="1">
                <a:solidFill>
                  <a:srgbClr val="00B0F0"/>
                </a:solidFill>
                <a:latin typeface="UTM ViceroyJF" panose="02040603050506020204" pitchFamily="18" charset="0"/>
                <a:ea typeface="迷你简汉真广标" panose="02010609000101010101" pitchFamily="49" charset="-122"/>
              </a:rPr>
              <a:t>thành</a:t>
            </a:r>
            <a:r>
              <a:rPr lang="en-US" altLang="zh-CN" sz="6000" b="1" dirty="0">
                <a:solidFill>
                  <a:srgbClr val="00B0F0"/>
                </a:solidFill>
                <a:latin typeface="UTM ViceroyJF" panose="02040603050506020204" pitchFamily="18" charset="0"/>
                <a:ea typeface="迷你简汉真广标" panose="02010609000101010101" pitchFamily="49" charset="-122"/>
              </a:rPr>
              <a:t> … </a:t>
            </a:r>
            <a:r>
              <a:rPr lang="en-US" altLang="zh-CN" sz="6000" b="1" dirty="0" err="1">
                <a:solidFill>
                  <a:srgbClr val="00B0F0"/>
                </a:solidFill>
                <a:latin typeface="UTM ViceroyJF" panose="02040603050506020204" pitchFamily="18" charset="0"/>
                <a:ea typeface="迷你简汉真广标" panose="02010609000101010101" pitchFamily="49" charset="-122"/>
              </a:rPr>
              <a:t>đoạn</a:t>
            </a:r>
            <a:r>
              <a:rPr lang="en-US" altLang="zh-CN" sz="6000" b="1" dirty="0">
                <a:solidFill>
                  <a:srgbClr val="00B0F0"/>
                </a:solidFill>
                <a:latin typeface="UTM ViceroyJF" panose="02040603050506020204" pitchFamily="18" charset="0"/>
                <a:ea typeface="迷你简汉真广标" panose="02010609000101010101" pitchFamily="49" charset="-122"/>
              </a:rPr>
              <a:t>.</a:t>
            </a:r>
            <a:endParaRPr lang="zh-CN" altLang="en-US" sz="6000" b="1" dirty="0">
              <a:solidFill>
                <a:srgbClr val="00B0F0"/>
              </a:solidFill>
              <a:latin typeface="UTM ViceroyJF" panose="02040603050506020204" pitchFamily="18" charset="0"/>
              <a:ea typeface="迷你简汉真广标" panose="02010609000101010101" pitchFamily="49" charset="-122"/>
            </a:endParaRPr>
          </a:p>
        </p:txBody>
      </p:sp>
      <p:sp>
        <p:nvSpPr>
          <p:cNvPr id="5" name="TextBox 7">
            <a:extLst>
              <a:ext uri="{FF2B5EF4-FFF2-40B4-BE49-F238E27FC236}">
                <a16:creationId xmlns:a16="http://schemas.microsoft.com/office/drawing/2014/main" id="{B32123DC-766D-4344-B2A0-07769355136D}"/>
              </a:ext>
            </a:extLst>
          </p:cNvPr>
          <p:cNvSpPr txBox="1"/>
          <p:nvPr/>
        </p:nvSpPr>
        <p:spPr>
          <a:xfrm>
            <a:off x="1710643" y="2189888"/>
            <a:ext cx="11004459" cy="923330"/>
          </a:xfrm>
          <a:prstGeom prst="rect">
            <a:avLst/>
          </a:prstGeom>
          <a:noFill/>
        </p:spPr>
        <p:txBody>
          <a:bodyPr wrap="square" rtlCol="0">
            <a:spAutoFit/>
          </a:bodyPr>
          <a:lstStyle/>
          <a:p>
            <a:pPr>
              <a:defRPr/>
            </a:pPr>
            <a:r>
              <a:rPr lang="en-US" altLang="zh-CN" sz="5400" b="1" dirty="0">
                <a:solidFill>
                  <a:srgbClr val="00B050"/>
                </a:solidFill>
                <a:latin typeface="UVF TypoSlabserif" panose="02000403050000020004" pitchFamily="2" charset="0"/>
                <a:ea typeface="★日文毛笔" panose="02000609000000000000" pitchFamily="49" charset="-128"/>
              </a:rPr>
              <a:t>“</a:t>
            </a:r>
            <a:r>
              <a:rPr lang="en-US" altLang="zh-CN" sz="50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UNICEF </a:t>
            </a:r>
            <a:r>
              <a:rPr lang="en-US" altLang="zh-CN" sz="5000" b="1" dirty="0" err="1">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Việt</a:t>
            </a:r>
            <a:r>
              <a:rPr lang="en-US" altLang="zh-CN" sz="50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 Nam… </a:t>
            </a:r>
            <a:r>
              <a:rPr lang="en-US" altLang="zh-CN" sz="5000" b="1" dirty="0" err="1">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Kiên</a:t>
            </a:r>
            <a:r>
              <a:rPr lang="en-US" altLang="zh-CN" sz="50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 </a:t>
            </a:r>
            <a:r>
              <a:rPr lang="en-US" altLang="zh-CN" sz="5000" b="1" dirty="0" err="1">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Giang</a:t>
            </a:r>
            <a:r>
              <a:rPr lang="en-US" altLang="zh-CN" sz="5000" b="1" dirty="0">
                <a:solidFill>
                  <a:srgbClr val="00B050"/>
                </a:solidFill>
                <a:latin typeface="Times New Roman" panose="02020603050405020304" pitchFamily="18" charset="0"/>
                <a:ea typeface="★日文毛笔" panose="02000609000000000000" pitchFamily="49" charset="-128"/>
                <a:cs typeface="Times New Roman" panose="02020603050405020304" pitchFamily="18" charset="0"/>
              </a:rPr>
              <a:t>.”</a:t>
            </a:r>
          </a:p>
        </p:txBody>
      </p:sp>
      <p:sp>
        <p:nvSpPr>
          <p:cNvPr id="6" name="云形标注 14">
            <a:extLst>
              <a:ext uri="{FF2B5EF4-FFF2-40B4-BE49-F238E27FC236}">
                <a16:creationId xmlns:a16="http://schemas.microsoft.com/office/drawing/2014/main" id="{90A24ADD-BDA9-4A20-B17E-E1F194EA60DF}"/>
              </a:ext>
            </a:extLst>
          </p:cNvPr>
          <p:cNvSpPr/>
          <p:nvPr/>
        </p:nvSpPr>
        <p:spPr>
          <a:xfrm>
            <a:off x="667412" y="2122938"/>
            <a:ext cx="964270"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00">
              <a:solidFill>
                <a:prstClr val="white"/>
              </a:solidFill>
              <a:latin typeface="UTM ViceroyJF" panose="02040603050506020204" pitchFamily="18" charset="0"/>
            </a:endParaRPr>
          </a:p>
        </p:txBody>
      </p:sp>
      <p:sp>
        <p:nvSpPr>
          <p:cNvPr id="7" name="文本框 6">
            <a:extLst>
              <a:ext uri="{FF2B5EF4-FFF2-40B4-BE49-F238E27FC236}">
                <a16:creationId xmlns:a16="http://schemas.microsoft.com/office/drawing/2014/main" id="{5426C056-728B-46DA-AA21-89314473515D}"/>
              </a:ext>
            </a:extLst>
          </p:cNvPr>
          <p:cNvSpPr txBox="1"/>
          <p:nvPr/>
        </p:nvSpPr>
        <p:spPr>
          <a:xfrm>
            <a:off x="877105" y="2193667"/>
            <a:ext cx="1260614" cy="923330"/>
          </a:xfrm>
          <a:prstGeom prst="rect">
            <a:avLst/>
          </a:prstGeom>
          <a:noFill/>
        </p:spPr>
        <p:txBody>
          <a:bodyPr wrap="square" rtlCol="0">
            <a:spAutoFit/>
          </a:bodyPr>
          <a:lstStyle/>
          <a:p>
            <a:pPr>
              <a:defRPr/>
            </a:pPr>
            <a:r>
              <a:rPr lang="en-US" altLang="zh-CN" sz="5400" dirty="0">
                <a:solidFill>
                  <a:prstClr val="black"/>
                </a:solidFill>
                <a:latin typeface="UTM ViceroyJF" panose="02040603050506020204" pitchFamily="18" charset="0"/>
                <a:ea typeface="迷你简汉真广标" panose="02010609000101010101" pitchFamily="49" charset="-122"/>
              </a:rPr>
              <a:t>01</a:t>
            </a:r>
            <a:endParaRPr lang="zh-CN" altLang="en-US" sz="5400" dirty="0">
              <a:solidFill>
                <a:prstClr val="black"/>
              </a:solidFill>
              <a:latin typeface="UTM ViceroyJF" panose="02040603050506020204" pitchFamily="18" charset="0"/>
              <a:ea typeface="迷你简汉真广标" panose="02010609000101010101" pitchFamily="49" charset="-122"/>
            </a:endParaRPr>
          </a:p>
        </p:txBody>
      </p:sp>
      <p:sp>
        <p:nvSpPr>
          <p:cNvPr id="9" name="TextBox 7">
            <a:extLst>
              <a:ext uri="{FF2B5EF4-FFF2-40B4-BE49-F238E27FC236}">
                <a16:creationId xmlns:a16="http://schemas.microsoft.com/office/drawing/2014/main" id="{C258CEC1-9625-433A-809C-3C6DF4A2F378}"/>
              </a:ext>
            </a:extLst>
          </p:cNvPr>
          <p:cNvSpPr txBox="1"/>
          <p:nvPr/>
        </p:nvSpPr>
        <p:spPr>
          <a:xfrm>
            <a:off x="1710642" y="3128256"/>
            <a:ext cx="9551971" cy="923330"/>
          </a:xfrm>
          <a:prstGeom prst="rect">
            <a:avLst/>
          </a:prstGeom>
          <a:noFill/>
        </p:spPr>
        <p:txBody>
          <a:bodyPr wrap="square" rtlCol="0">
            <a:spAutoFit/>
          </a:bodyPr>
          <a:lstStyle/>
          <a:p>
            <a:pPr>
              <a:defRPr/>
            </a:pPr>
            <a:r>
              <a:rPr lang="en-US" altLang="zh-CN" sz="5400" dirty="0">
                <a:solidFill>
                  <a:srgbClr val="70AD47">
                    <a:lumMod val="75000"/>
                  </a:srgbClr>
                </a:solidFill>
                <a:latin typeface="UVF TypoSlabserif" panose="02000403050000020004" pitchFamily="2" charset="0"/>
                <a:ea typeface="迷你简汉真广标" panose="02010609000101010101" pitchFamily="49" charset="-122"/>
              </a:rPr>
              <a:t>“</a:t>
            </a:r>
            <a:r>
              <a:rPr lang="en-US" altLang="zh-CN" sz="5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Chỉ</a:t>
            </a:r>
            <a:r>
              <a:rPr lang="en-US" altLang="zh-CN" sz="5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a:t>
            </a:r>
            <a:r>
              <a:rPr lang="en-US" altLang="zh-CN" sz="5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cần</a:t>
            </a:r>
            <a:r>
              <a:rPr lang="en-US" altLang="zh-CN" sz="5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a:t>
            </a:r>
            <a:r>
              <a:rPr lang="en-US" altLang="zh-CN" sz="5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điểm</a:t>
            </a:r>
            <a:r>
              <a:rPr lang="en-US" altLang="zh-CN" sz="5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qua… </a:t>
            </a:r>
            <a:r>
              <a:rPr lang="en-US" altLang="zh-CN" sz="5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giải</a:t>
            </a:r>
            <a:r>
              <a:rPr lang="en-US" altLang="zh-CN" sz="5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 </a:t>
            </a:r>
            <a:r>
              <a:rPr lang="en-US" altLang="zh-CN" sz="5400" dirty="0" err="1">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ba</a:t>
            </a:r>
            <a:r>
              <a:rPr lang="en-US" altLang="zh-CN" sz="5400" dirty="0">
                <a:solidFill>
                  <a:srgbClr val="70AD47">
                    <a:lumMod val="75000"/>
                  </a:srgbClr>
                </a:solidFill>
                <a:latin typeface="Times New Roman" panose="02020603050405020304" pitchFamily="18" charset="0"/>
                <a:ea typeface="迷你简汉真广标" panose="02010609000101010101" pitchFamily="49" charset="-122"/>
                <a:cs typeface="Times New Roman" panose="02020603050405020304" pitchFamily="18" charset="0"/>
              </a:rPr>
              <a:t>.”</a:t>
            </a:r>
          </a:p>
        </p:txBody>
      </p:sp>
      <p:sp>
        <p:nvSpPr>
          <p:cNvPr id="10" name="云形标注 31">
            <a:extLst>
              <a:ext uri="{FF2B5EF4-FFF2-40B4-BE49-F238E27FC236}">
                <a16:creationId xmlns:a16="http://schemas.microsoft.com/office/drawing/2014/main" id="{118E34A6-C841-4634-BCD7-A7F76B3E6E43}"/>
              </a:ext>
            </a:extLst>
          </p:cNvPr>
          <p:cNvSpPr/>
          <p:nvPr/>
        </p:nvSpPr>
        <p:spPr>
          <a:xfrm>
            <a:off x="717513" y="3065097"/>
            <a:ext cx="964270"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5400">
              <a:solidFill>
                <a:prstClr val="white"/>
              </a:solidFill>
              <a:latin typeface="UTM ViceroyJF" panose="02040603050506020204" pitchFamily="18" charset="0"/>
            </a:endParaRPr>
          </a:p>
        </p:txBody>
      </p:sp>
      <p:sp>
        <p:nvSpPr>
          <p:cNvPr id="11" name="文本框 10">
            <a:extLst>
              <a:ext uri="{FF2B5EF4-FFF2-40B4-BE49-F238E27FC236}">
                <a16:creationId xmlns:a16="http://schemas.microsoft.com/office/drawing/2014/main" id="{15F95A96-A2FF-42BE-9039-7803DC20667F}"/>
              </a:ext>
            </a:extLst>
          </p:cNvPr>
          <p:cNvSpPr txBox="1"/>
          <p:nvPr/>
        </p:nvSpPr>
        <p:spPr>
          <a:xfrm>
            <a:off x="877104" y="3134080"/>
            <a:ext cx="1260615" cy="923330"/>
          </a:xfrm>
          <a:prstGeom prst="rect">
            <a:avLst/>
          </a:prstGeom>
          <a:noFill/>
        </p:spPr>
        <p:txBody>
          <a:bodyPr wrap="square" rtlCol="0">
            <a:spAutoFit/>
          </a:bodyPr>
          <a:lstStyle/>
          <a:p>
            <a:pPr>
              <a:defRPr/>
            </a:pPr>
            <a:r>
              <a:rPr lang="en-US" altLang="zh-CN" sz="5400" dirty="0">
                <a:solidFill>
                  <a:prstClr val="black"/>
                </a:solidFill>
                <a:latin typeface="UTM ViceroyJF" panose="02040603050506020204" pitchFamily="18" charset="0"/>
                <a:ea typeface="迷你简汉真广标" panose="02010609000101010101" pitchFamily="49" charset="-122"/>
              </a:rPr>
              <a:t>02</a:t>
            </a:r>
            <a:endParaRPr lang="zh-CN" altLang="en-US" sz="5400" dirty="0">
              <a:solidFill>
                <a:prstClr val="black"/>
              </a:solidFill>
              <a:latin typeface="UTM ViceroyJF" panose="02040603050506020204" pitchFamily="18" charset="0"/>
              <a:ea typeface="迷你简汉真广标" panose="02010609000101010101" pitchFamily="49" charset="-122"/>
            </a:endParaRPr>
          </a:p>
        </p:txBody>
      </p:sp>
      <p:sp>
        <p:nvSpPr>
          <p:cNvPr id="13" name="TextBox 7">
            <a:extLst>
              <a:ext uri="{FF2B5EF4-FFF2-40B4-BE49-F238E27FC236}">
                <a16:creationId xmlns:a16="http://schemas.microsoft.com/office/drawing/2014/main" id="{387AA65C-9B6A-45D7-A459-F142B097FFE5}"/>
              </a:ext>
            </a:extLst>
          </p:cNvPr>
          <p:cNvSpPr txBox="1"/>
          <p:nvPr/>
        </p:nvSpPr>
        <p:spPr>
          <a:xfrm>
            <a:off x="1710642" y="4172232"/>
            <a:ext cx="5754539" cy="923330"/>
          </a:xfrm>
          <a:prstGeom prst="rect">
            <a:avLst/>
          </a:prstGeom>
          <a:noFill/>
        </p:spPr>
        <p:txBody>
          <a:bodyPr wrap="square" rtlCol="0">
            <a:spAutoFit/>
          </a:bodyPr>
          <a:lstStyle/>
          <a:p>
            <a:pPr>
              <a:defRPr/>
            </a:pPr>
            <a:r>
              <a:rPr lang="en-US" altLang="zh-CN" sz="5400" dirty="0">
                <a:solidFill>
                  <a:srgbClr val="FF0000"/>
                </a:solidFill>
                <a:latin typeface="UVF TypoSlabserif" panose="02000403050000020004" pitchFamily="2" charset="0"/>
                <a:ea typeface="方正琥珀简体" panose="03000509000000000000" pitchFamily="65" charset="-122"/>
              </a:rPr>
              <a:t> </a:t>
            </a:r>
            <a:r>
              <a:rPr lang="en-US" altLang="zh-CN" sz="5400" dirty="0" err="1">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Đoạn</a:t>
            </a:r>
            <a:r>
              <a:rPr lang="en-US" altLang="zh-CN" sz="5400" dirty="0">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còn</a:t>
            </a:r>
            <a:r>
              <a:rPr lang="en-US" altLang="zh-CN" sz="5400" dirty="0">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lại</a:t>
            </a:r>
            <a:r>
              <a:rPr lang="en-US" altLang="zh-CN" sz="5400" dirty="0">
                <a:solidFill>
                  <a:srgbClr val="FF0000"/>
                </a:solidFill>
                <a:latin typeface="Times New Roman" panose="02020603050405020304" pitchFamily="18" charset="0"/>
                <a:ea typeface="方正琥珀简体" panose="03000509000000000000" pitchFamily="65" charset="-122"/>
                <a:cs typeface="Times New Roman" panose="02020603050405020304" pitchFamily="18" charset="0"/>
              </a:rPr>
              <a:t>.</a:t>
            </a:r>
          </a:p>
        </p:txBody>
      </p:sp>
      <p:sp>
        <p:nvSpPr>
          <p:cNvPr id="14" name="云形标注 36">
            <a:extLst>
              <a:ext uri="{FF2B5EF4-FFF2-40B4-BE49-F238E27FC236}">
                <a16:creationId xmlns:a16="http://schemas.microsoft.com/office/drawing/2014/main" id="{8B75C3B1-0835-4B8F-A473-8613B2F30BB9}"/>
              </a:ext>
            </a:extLst>
          </p:cNvPr>
          <p:cNvSpPr/>
          <p:nvPr/>
        </p:nvSpPr>
        <p:spPr>
          <a:xfrm>
            <a:off x="782879" y="4319743"/>
            <a:ext cx="833538" cy="615529"/>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600">
              <a:solidFill>
                <a:prstClr val="white"/>
              </a:solidFill>
              <a:latin typeface="UTM ViceroyJF" panose="02040603050506020204" pitchFamily="18" charset="0"/>
            </a:endParaRPr>
          </a:p>
        </p:txBody>
      </p:sp>
      <p:sp>
        <p:nvSpPr>
          <p:cNvPr id="15" name="文本框 14">
            <a:extLst>
              <a:ext uri="{FF2B5EF4-FFF2-40B4-BE49-F238E27FC236}">
                <a16:creationId xmlns:a16="http://schemas.microsoft.com/office/drawing/2014/main" id="{5CE7306A-9D78-405F-90C6-8CC550D19A19}"/>
              </a:ext>
            </a:extLst>
          </p:cNvPr>
          <p:cNvSpPr txBox="1"/>
          <p:nvPr/>
        </p:nvSpPr>
        <p:spPr>
          <a:xfrm>
            <a:off x="852053" y="4172233"/>
            <a:ext cx="960148" cy="923330"/>
          </a:xfrm>
          <a:prstGeom prst="rect">
            <a:avLst/>
          </a:prstGeom>
          <a:noFill/>
        </p:spPr>
        <p:txBody>
          <a:bodyPr wrap="square" rtlCol="0">
            <a:spAutoFit/>
          </a:bodyPr>
          <a:lstStyle/>
          <a:p>
            <a:pPr>
              <a:defRPr/>
            </a:pPr>
            <a:r>
              <a:rPr lang="en-US" altLang="zh-CN" sz="5400" dirty="0">
                <a:solidFill>
                  <a:prstClr val="black"/>
                </a:solidFill>
                <a:latin typeface="UTM ViceroyJF" panose="02040603050506020204" pitchFamily="18" charset="0"/>
                <a:ea typeface="迷你简汉真广标" panose="02010609000101010101" pitchFamily="49" charset="-122"/>
              </a:rPr>
              <a:t>03</a:t>
            </a:r>
            <a:endParaRPr lang="zh-CN" altLang="en-US" sz="5400" dirty="0">
              <a:solidFill>
                <a:prstClr val="black"/>
              </a:solidFill>
              <a:latin typeface="UTM ViceroyJF" panose="02040603050506020204" pitchFamily="18" charset="0"/>
              <a:ea typeface="迷你简汉真广标" panose="02010609000101010101" pitchFamily="49" charset="-122"/>
            </a:endParaRPr>
          </a:p>
        </p:txBody>
      </p:sp>
      <p:sp>
        <p:nvSpPr>
          <p:cNvPr id="22" name="TextBox 27">
            <a:extLst>
              <a:ext uri="{FF2B5EF4-FFF2-40B4-BE49-F238E27FC236}">
                <a16:creationId xmlns:a16="http://schemas.microsoft.com/office/drawing/2014/main" id="{087A4912-D357-4474-823A-99959CAB5518}"/>
              </a:ext>
            </a:extLst>
          </p:cNvPr>
          <p:cNvSpPr txBox="1"/>
          <p:nvPr/>
        </p:nvSpPr>
        <p:spPr>
          <a:xfrm>
            <a:off x="7713052" y="812474"/>
            <a:ext cx="466094" cy="1015663"/>
          </a:xfrm>
          <a:prstGeom prst="rect">
            <a:avLst/>
          </a:prstGeom>
          <a:noFill/>
          <a:effectLst/>
        </p:spPr>
        <p:txBody>
          <a:bodyPr wrap="square" rtlCol="0">
            <a:spAutoFit/>
          </a:bodyPr>
          <a:lstStyle/>
          <a:p>
            <a:pPr>
              <a:defRPr/>
            </a:pPr>
            <a:r>
              <a:rPr lang="en-US" altLang="zh-CN" sz="6000" b="1" dirty="0">
                <a:solidFill>
                  <a:srgbClr val="FFC000"/>
                </a:solidFill>
                <a:latin typeface="UTM ViceroyJF" panose="02040603050506020204" pitchFamily="18" charset="0"/>
                <a:ea typeface="迷你简汉真广标" panose="02010609000101010101" pitchFamily="49" charset="-122"/>
              </a:rPr>
              <a:t>3</a:t>
            </a:r>
            <a:endParaRPr lang="zh-CN" altLang="en-US" sz="6000" b="1" dirty="0">
              <a:solidFill>
                <a:srgbClr val="FFC000"/>
              </a:solidFill>
              <a:latin typeface="UTM ViceroyJF" panose="02040603050506020204" pitchFamily="18" charset="0"/>
              <a:ea typeface="迷你简汉真广标" panose="02010609000101010101" pitchFamily="49" charset="-122"/>
            </a:endParaRPr>
          </a:p>
        </p:txBody>
      </p:sp>
    </p:spTree>
    <p:extLst>
      <p:ext uri="{BB962C8B-B14F-4D97-AF65-F5344CB8AC3E}">
        <p14:creationId xmlns:p14="http://schemas.microsoft.com/office/powerpoint/2010/main" val="340083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9" grpId="0"/>
      <p:bldP spid="10" grpId="0" animBg="1"/>
      <p:bldP spid="11" grpId="0"/>
      <p:bldP spid="13" grpId="0"/>
      <p:bldP spid="14" grpId="0" animBg="1"/>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784" y="3961972"/>
            <a:ext cx="3118082" cy="3118082"/>
          </a:xfrm>
          <a:prstGeom prst="rect">
            <a:avLst/>
          </a:prstGeom>
        </p:spPr>
      </p:pic>
      <p:sp>
        <p:nvSpPr>
          <p:cNvPr id="2" name="Rectangle 1"/>
          <p:cNvSpPr/>
          <p:nvPr/>
        </p:nvSpPr>
        <p:spPr>
          <a:xfrm>
            <a:off x="1260388" y="816731"/>
            <a:ext cx="10392033" cy="5847755"/>
          </a:xfrm>
          <a:prstGeom prst="rect">
            <a:avLst/>
          </a:prstGeom>
        </p:spPr>
        <p:txBody>
          <a:bodyPr wrap="square">
            <a:spAutoFit/>
          </a:bodyPr>
          <a:lstStyle/>
          <a:p>
            <a:pPr algn="just">
              <a:defRPr/>
            </a:pPr>
            <a:r>
              <a:rPr lang="vi-VN" sz="2200" dirty="0">
                <a:solidFill>
                  <a:srgbClr val="000000"/>
                </a:solidFill>
                <a:latin typeface="Cambria" panose="02040503050406030204" pitchFamily="18" charset="0"/>
                <a:ea typeface="Cambria" panose="02040503050406030204" pitchFamily="18" charset="0"/>
              </a:rPr>
              <a:t> </a:t>
            </a:r>
            <a:r>
              <a:rPr lang="en-US" sz="2200" dirty="0">
                <a:solidFill>
                  <a:srgbClr val="DB681E"/>
                </a:solidFill>
                <a:latin typeface="Cambria" panose="02040503050406030204" pitchFamily="18" charset="0"/>
                <a:ea typeface="Cambria" panose="02040503050406030204" pitchFamily="18" charset="0"/>
              </a:rPr>
              <a:t>  </a:t>
            </a:r>
            <a:r>
              <a:rPr lang="vi-VN" sz="2200" dirty="0">
                <a:solidFill>
                  <a:srgbClr val="DB681E"/>
                </a:solidFill>
                <a:latin typeface="Cambria" panose="02040503050406030204" pitchFamily="18" charset="0"/>
                <a:ea typeface="Cambria" panose="02040503050406030204" pitchFamily="18" charset="0"/>
              </a:rPr>
              <a:t>UNICEF Việt Nam và báo chí </a:t>
            </a:r>
            <a:r>
              <a:rPr lang="vi-VN" sz="2200" i="1" dirty="0">
                <a:solidFill>
                  <a:srgbClr val="DB681E"/>
                </a:solidFill>
                <a:latin typeface="Cambria" panose="02040503050406030204" pitchFamily="18" charset="0"/>
                <a:ea typeface="Cambria" panose="02040503050406030204" pitchFamily="18" charset="0"/>
              </a:rPr>
              <a:t>Thiếu niên Tiền phong</a:t>
            </a:r>
            <a:r>
              <a:rPr lang="vi-VN" sz="2200" dirty="0">
                <a:solidFill>
                  <a:srgbClr val="DB681E"/>
                </a:solidFill>
                <a:latin typeface="Cambria" panose="02040503050406030204" pitchFamily="18" charset="0"/>
                <a:ea typeface="Cambria" panose="02040503050406030204" pitchFamily="18" charset="0"/>
              </a:rPr>
              <a:t> vừa tổng kết cuộc thi vẽ tranh của thiếu nhi với chủ đề </a:t>
            </a:r>
            <a:r>
              <a:rPr lang="vi-VN" sz="2200" i="1" dirty="0">
                <a:solidFill>
                  <a:srgbClr val="DB681E"/>
                </a:solidFill>
                <a:latin typeface="Cambria" panose="02040503050406030204" pitchFamily="18" charset="0"/>
                <a:ea typeface="Cambria" panose="02040503050406030204" pitchFamily="18" charset="0"/>
              </a:rPr>
              <a:t>Em muốn sống an toàn</a:t>
            </a:r>
            <a:r>
              <a:rPr lang="vi-VN" sz="2200" dirty="0">
                <a:solidFill>
                  <a:srgbClr val="DB681E"/>
                </a:solidFill>
                <a:latin typeface="Cambria" panose="02040503050406030204" pitchFamily="18" charset="0"/>
                <a:ea typeface="Cambria" panose="02040503050406030204" pitchFamily="18" charset="0"/>
              </a:rPr>
              <a:t>.</a:t>
            </a:r>
          </a:p>
          <a:p>
            <a:pPr algn="just">
              <a:defRPr/>
            </a:pPr>
            <a:r>
              <a:rPr lang="vi-VN" sz="2200" dirty="0">
                <a:solidFill>
                  <a:srgbClr val="DB681E"/>
                </a:solidFill>
                <a:latin typeface="Cambria" panose="02040503050406030204" pitchFamily="18" charset="0"/>
                <a:ea typeface="Cambria" panose="02040503050406030204" pitchFamily="18" charset="0"/>
              </a:rPr>
              <a:t>   Được phát động từ tháng 4 - 2001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defRPr/>
            </a:pPr>
            <a:r>
              <a:rPr lang="vi-VN" sz="2200" dirty="0">
                <a:solidFill>
                  <a:srgbClr val="000000"/>
                </a:solidFill>
                <a:latin typeface="Cambria" panose="02040503050406030204" pitchFamily="18" charset="0"/>
                <a:ea typeface="Cambria" panose="02040503050406030204" pitchFamily="18" charset="0"/>
              </a:rPr>
              <a:t>   </a:t>
            </a:r>
            <a:r>
              <a:rPr lang="vi-VN" sz="2200" dirty="0">
                <a:solidFill>
                  <a:srgbClr val="463DF3"/>
                </a:solidFill>
                <a:latin typeface="Cambria" panose="02040503050406030204" pitchFamily="18" charset="0"/>
                <a:ea typeface="Cambria" panose="02040503050406030204" pitchFamily="18" charset="0"/>
              </a:rPr>
              <a:t>Chỉ cần điểm qua tên một số tác phẩm cũng đủ thấy kiến thức của các em về an toàn, đặc biệt là an toàn giao thông, thật là phong phú: </a:t>
            </a:r>
            <a:r>
              <a:rPr lang="vi-VN" sz="2200" i="1" dirty="0">
                <a:solidFill>
                  <a:srgbClr val="463DF3"/>
                </a:solidFill>
                <a:latin typeface="Cambria" panose="02040503050406030204" pitchFamily="18" charset="0"/>
                <a:ea typeface="Cambria" panose="02040503050406030204" pitchFamily="18" charset="0"/>
              </a:rPr>
              <a:t>Đội mũ bảo hiểm là tốt nhất</a:t>
            </a:r>
            <a:r>
              <a:rPr lang="vi-VN" sz="2200" dirty="0">
                <a:solidFill>
                  <a:srgbClr val="463DF3"/>
                </a:solidFill>
                <a:latin typeface="Cambria" panose="02040503050406030204" pitchFamily="18" charset="0"/>
                <a:ea typeface="Cambria" panose="02040503050406030204" pitchFamily="18" charset="0"/>
              </a:rPr>
              <a:t> (Hoàng Minh Uyên, 10 tuổi, giải đặc biệt), </a:t>
            </a:r>
            <a:r>
              <a:rPr lang="vi-VN" sz="2200" i="1" dirty="0">
                <a:solidFill>
                  <a:srgbClr val="463DF3"/>
                </a:solidFill>
                <a:latin typeface="Cambria" panose="02040503050406030204" pitchFamily="18" charset="0"/>
                <a:ea typeface="Cambria" panose="02040503050406030204" pitchFamily="18" charset="0"/>
              </a:rPr>
              <a:t>Gia đình em được bảo vệ an toàn</a:t>
            </a:r>
            <a:r>
              <a:rPr lang="vi-VN" sz="2200" dirty="0">
                <a:solidFill>
                  <a:srgbClr val="463DF3"/>
                </a:solidFill>
                <a:latin typeface="Cambria" panose="02040503050406030204" pitchFamily="18" charset="0"/>
                <a:ea typeface="Cambria" panose="02040503050406030204" pitchFamily="18" charset="0"/>
              </a:rPr>
              <a:t> (Tạ Bích Ngọc, 9 tuổi, giải nhất), </a:t>
            </a:r>
            <a:r>
              <a:rPr lang="vi-VN" sz="2200" i="1" dirty="0">
                <a:solidFill>
                  <a:srgbClr val="463DF3"/>
                </a:solidFill>
                <a:latin typeface="Cambria" panose="02040503050406030204" pitchFamily="18" charset="0"/>
                <a:ea typeface="Cambria" panose="02040503050406030204" pitchFamily="18" charset="0"/>
              </a:rPr>
              <a:t>Trẻ em không nên đi xe đạp trên đường</a:t>
            </a:r>
            <a:r>
              <a:rPr lang="vi-VN" sz="2200" dirty="0">
                <a:solidFill>
                  <a:srgbClr val="463DF3"/>
                </a:solidFill>
                <a:latin typeface="Cambria" panose="02040503050406030204" pitchFamily="18" charset="0"/>
                <a:ea typeface="Cambria" panose="02040503050406030204" pitchFamily="18" charset="0"/>
              </a:rPr>
              <a:t> (Nguyễn Thúy Mai Dung, 7 tuổi, giải ba), </a:t>
            </a:r>
            <a:r>
              <a:rPr lang="vi-VN" sz="2200" i="1" dirty="0">
                <a:solidFill>
                  <a:srgbClr val="463DF3"/>
                </a:solidFill>
                <a:latin typeface="Cambria" panose="02040503050406030204" pitchFamily="18" charset="0"/>
                <a:ea typeface="Cambria" panose="02040503050406030204" pitchFamily="18" charset="0"/>
              </a:rPr>
              <a:t>Chở ba người là không được </a:t>
            </a:r>
            <a:r>
              <a:rPr lang="vi-VN" sz="2200" dirty="0">
                <a:solidFill>
                  <a:srgbClr val="463DF3"/>
                </a:solidFill>
                <a:latin typeface="Cambria" panose="02040503050406030204" pitchFamily="18" charset="0"/>
                <a:ea typeface="Cambria" panose="02040503050406030204" pitchFamily="18" charset="0"/>
              </a:rPr>
              <a:t>(Nguyễn Ngọc Lan Dung, 12 tuổi, giải ba),...</a:t>
            </a:r>
          </a:p>
          <a:p>
            <a:pPr algn="just">
              <a:defRPr/>
            </a:pPr>
            <a:r>
              <a:rPr lang="vi-VN" sz="2200" dirty="0">
                <a:solidFill>
                  <a:srgbClr val="000000"/>
                </a:solidFill>
                <a:latin typeface="Cambria" panose="02040503050406030204" pitchFamily="18" charset="0"/>
                <a:ea typeface="Cambria" panose="02040503050406030204" pitchFamily="18" charset="0"/>
              </a:rPr>
              <a:t>  </a:t>
            </a:r>
            <a:r>
              <a:rPr lang="vi-VN" sz="2200" dirty="0">
                <a:solidFill>
                  <a:srgbClr val="FF4C79"/>
                </a:solidFill>
                <a:latin typeface="Cambria" panose="02040503050406030204" pitchFamily="18" charset="0"/>
                <a:ea typeface="Cambria" panose="02040503050406030204" pitchFamily="18" charset="0"/>
              </a:rPr>
              <a:t> 60 bức tranh được chọn treo ở triển lãm (trong đó có 46 bức đoạt giải) đã làm nên một phòng tranh đẹp: màu sắc tươi tắn, bố cục rõ ràng, ý tưởng hồn nhiên, trong sáng mà sâu sắc. Các họa sĩ nhỏ tuổi chẳng những có những nhận thức đúng về phòng tránh tai nạn mà còn biết thể hiện bằng ngôn ngữ hội họa sáng tạo đến bất ngờ.</a:t>
            </a:r>
          </a:p>
          <a:p>
            <a:pPr algn="r">
              <a:defRPr/>
            </a:pPr>
            <a:r>
              <a:rPr lang="vi-VN" sz="2200" i="1" dirty="0">
                <a:solidFill>
                  <a:srgbClr val="000000"/>
                </a:solidFill>
                <a:latin typeface="Cambria" panose="02040503050406030204" pitchFamily="18" charset="0"/>
                <a:ea typeface="Cambria" panose="02040503050406030204" pitchFamily="18" charset="0"/>
              </a:rPr>
              <a:t>Theo báo</a:t>
            </a:r>
            <a:r>
              <a:rPr lang="vi-VN" sz="2200" dirty="0">
                <a:solidFill>
                  <a:srgbClr val="000000"/>
                </a:solidFill>
                <a:latin typeface="Cambria" panose="02040503050406030204" pitchFamily="18" charset="0"/>
                <a:ea typeface="Cambria" panose="02040503050406030204" pitchFamily="18" charset="0"/>
              </a:rPr>
              <a:t> </a:t>
            </a:r>
            <a:r>
              <a:rPr lang="vi-VN" sz="2200" b="1" dirty="0">
                <a:solidFill>
                  <a:srgbClr val="000000"/>
                </a:solidFill>
                <a:latin typeface="Cambria" panose="02040503050406030204" pitchFamily="18" charset="0"/>
                <a:ea typeface="Cambria" panose="02040503050406030204" pitchFamily="18" charset="0"/>
              </a:rPr>
              <a:t>ĐẠI ĐOÀN KẾT</a:t>
            </a:r>
            <a:endParaRPr lang="vi-VN" sz="2200" dirty="0">
              <a:solidFill>
                <a:srgbClr val="000000"/>
              </a:solidFill>
              <a:latin typeface="Cambria" panose="02040503050406030204" pitchFamily="18" charset="0"/>
              <a:ea typeface="Cambria" panose="02040503050406030204" pitchFamily="18" charset="0"/>
            </a:endParaRPr>
          </a:p>
        </p:txBody>
      </p:sp>
      <p:sp>
        <p:nvSpPr>
          <p:cNvPr id="5" name="文本框 14">
            <a:extLst>
              <a:ext uri="{FF2B5EF4-FFF2-40B4-BE49-F238E27FC236}">
                <a16:creationId xmlns:a16="http://schemas.microsoft.com/office/drawing/2014/main" id="{08AE74F6-E409-49E6-96BF-5C27FD23BB1B}"/>
              </a:ext>
            </a:extLst>
          </p:cNvPr>
          <p:cNvSpPr txBox="1"/>
          <p:nvPr/>
        </p:nvSpPr>
        <p:spPr>
          <a:xfrm>
            <a:off x="2805982" y="0"/>
            <a:ext cx="6494085" cy="923330"/>
          </a:xfrm>
          <a:prstGeom prst="rect">
            <a:avLst/>
          </a:prstGeom>
          <a:noFill/>
        </p:spPr>
        <p:txBody>
          <a:bodyPr wrap="none" rtlCol="0">
            <a:spAutoFit/>
          </a:bodyPr>
          <a:lstStyle/>
          <a:p>
            <a:pPr>
              <a:defRPr/>
            </a:pP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Vẽ</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về</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cuộc</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sống</a:t>
            </a:r>
            <a:r>
              <a:rPr lang="en-US" altLang="zh-CN"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 an </a:t>
            </a:r>
            <a:r>
              <a:rPr lang="en-US" altLang="zh-CN" sz="5400" dirty="0" err="1">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rPr>
              <a:t>toàn</a:t>
            </a:r>
            <a:endParaRPr lang="zh-CN" altLang="en-US" sz="5400" dirty="0">
              <a:ln>
                <a:solidFill>
                  <a:srgbClr val="0070C0"/>
                </a:solidFill>
              </a:ln>
              <a:solidFill>
                <a:srgbClr val="FFC000"/>
              </a:solidFill>
              <a:effectLst>
                <a:glow rad="139700">
                  <a:srgbClr val="FFC000">
                    <a:satMod val="175000"/>
                    <a:alpha val="40000"/>
                  </a:srgbClr>
                </a:glow>
                <a:outerShdw blurRad="38100" dist="38100" dir="2700000" algn="tl">
                  <a:srgbClr val="000000">
                    <a:alpha val="43137"/>
                  </a:srgbClr>
                </a:outerShdw>
                <a:reflection blurRad="6350" stA="55000" endA="300" endPos="45500" dir="5400000" sy="-100000" algn="bl" rotWithShape="0"/>
              </a:effectLst>
              <a:latin typeface="UTM Flavour" panose="02040603050506020204" pitchFamily="18" charset="0"/>
              <a:ea typeface="站酷快乐体 " panose="02010600030101010101" pitchFamily="2" charset="-122"/>
            </a:endParaRPr>
          </a:p>
        </p:txBody>
      </p:sp>
    </p:spTree>
    <p:extLst>
      <p:ext uri="{BB962C8B-B14F-4D97-AF65-F5344CB8AC3E}">
        <p14:creationId xmlns:p14="http://schemas.microsoft.com/office/powerpoint/2010/main" val="11008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544">
      <a:dk1>
        <a:sysClr val="windowText" lastClr="000000"/>
      </a:dk1>
      <a:lt1>
        <a:sysClr val="window" lastClr="FFFFFF"/>
      </a:lt1>
      <a:dk2>
        <a:srgbClr val="44546A"/>
      </a:dk2>
      <a:lt2>
        <a:srgbClr val="E7E6E6"/>
      </a:lt2>
      <a:accent1>
        <a:srgbClr val="00BDBC"/>
      </a:accent1>
      <a:accent2>
        <a:srgbClr val="005081"/>
      </a:accent2>
      <a:accent3>
        <a:srgbClr val="00BDBC"/>
      </a:accent3>
      <a:accent4>
        <a:srgbClr val="005081"/>
      </a:accent4>
      <a:accent5>
        <a:srgbClr val="00BDBC"/>
      </a:accent5>
      <a:accent6>
        <a:srgbClr val="005081"/>
      </a:accent6>
      <a:hlink>
        <a:srgbClr val="00BDBC"/>
      </a:hlink>
      <a:folHlink>
        <a:srgbClr val="00508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887</Words>
  <Application>Microsoft Office PowerPoint</Application>
  <PresentationFormat>Widescreen</PresentationFormat>
  <Paragraphs>106</Paragraphs>
  <Slides>28</Slides>
  <Notes>24</Notes>
  <HiddenSlides>0</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28</vt:i4>
      </vt:variant>
    </vt:vector>
  </HeadingPairs>
  <TitlesOfParts>
    <vt:vector size="56" baseType="lpstr">
      <vt:lpstr>宋体</vt:lpstr>
      <vt:lpstr>★日文毛笔</vt:lpstr>
      <vt:lpstr>Arial</vt:lpstr>
      <vt:lpstr>Articulate Narrow</vt:lpstr>
      <vt:lpstr>Calibri</vt:lpstr>
      <vt:lpstr>Calibri Light</vt:lpstr>
      <vt:lpstr>Cambria</vt:lpstr>
      <vt:lpstr>等线</vt:lpstr>
      <vt:lpstr>等线 Light</vt:lpstr>
      <vt:lpstr>Times New Roman</vt:lpstr>
      <vt:lpstr>UTM A&amp;S Graceland</vt:lpstr>
      <vt:lpstr>UTM A&amp;S Heartbeat</vt:lpstr>
      <vt:lpstr>UTM A&amp;S Signwriter</vt:lpstr>
      <vt:lpstr>UTM Aristote</vt:lpstr>
      <vt:lpstr>UTM Flavour</vt:lpstr>
      <vt:lpstr>UTM Showcard</vt:lpstr>
      <vt:lpstr>UTM Tam Le</vt:lpstr>
      <vt:lpstr>UTM ViceroyJF</vt:lpstr>
      <vt:lpstr>UVF TypoSlabserif</vt:lpstr>
      <vt:lpstr>UVN Minh Map</vt:lpstr>
      <vt:lpstr>方正琥珀简体</vt:lpstr>
      <vt:lpstr>方正稚艺简体</vt:lpstr>
      <vt:lpstr>站酷快乐体 </vt:lpstr>
      <vt:lpstr>迷你简汉真广标</vt:lpstr>
      <vt:lpstr>Office 主题​​</vt:lpstr>
      <vt:lpstr>1_自定义设计方案</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2022-02-22T05:15:10Z</dcterms:created>
  <dcterms:modified xsi:type="dcterms:W3CDTF">2022-02-28T02:32:42Z</dcterms:modified>
</cp:coreProperties>
</file>