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1" r:id="rId3"/>
    <p:sldId id="295" r:id="rId4"/>
    <p:sldId id="291" r:id="rId5"/>
    <p:sldId id="292" r:id="rId6"/>
    <p:sldId id="257" r:id="rId7"/>
    <p:sldId id="293" r:id="rId8"/>
    <p:sldId id="286" r:id="rId9"/>
    <p:sldId id="283" r:id="rId10"/>
    <p:sldId id="259" r:id="rId11"/>
    <p:sldId id="282" r:id="rId12"/>
    <p:sldId id="280" r:id="rId13"/>
    <p:sldId id="294" r:id="rId14"/>
    <p:sldId id="281" r:id="rId15"/>
    <p:sldId id="289" r:id="rId16"/>
    <p:sldId id="277" r:id="rId17"/>
    <p:sldId id="28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808000"/>
    <a:srgbClr val="E8F4AA"/>
    <a:srgbClr val="CC00CC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DD8EB11-5406-4D7D-A4B3-982550787B16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/>
      <dgm:spPr>
        <a:solidFill>
          <a:srgbClr val="0000CC"/>
        </a:solidFill>
      </dgm:spPr>
      <dgm:t>
        <a:bodyPr/>
        <a:lstStyle/>
        <a:p>
          <a:pPr rtl="0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4E262-9CFD-4ED8-AF80-036573C47749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59ADC-2A23-410F-A3E0-D9C2199FB312}" type="parTrans" cxnId="{DD21C321-6257-443B-A62E-DE826CDADBB2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3B41E-95D4-4E54-8C82-ABA9DEF89764}" type="sibTrans" cxnId="{DD21C321-6257-443B-A62E-DE826CDADBB2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  <dgm:t>
        <a:bodyPr/>
        <a:lstStyle/>
        <a:p>
          <a:endParaRPr lang="en-US"/>
        </a:p>
      </dgm:t>
    </dgm:pt>
    <dgm:pt modelId="{39FD721C-A262-4C4E-B494-AC1732E6F3A0}" type="pres">
      <dgm:prSet presAssocID="{5BE2D0CB-5BBD-4A03-A3CB-F48B34989FA3}" presName="cycle" presStyleCnt="0"/>
      <dgm:spPr/>
      <dgm:t>
        <a:bodyPr/>
        <a:lstStyle/>
        <a:p>
          <a:endParaRPr lang="en-US"/>
        </a:p>
      </dgm:t>
    </dgm:pt>
    <dgm:pt modelId="{849B6A22-FC21-4DC5-A1AF-CBADFA6E7F70}" type="pres">
      <dgm:prSet presAssocID="{5BE2D0CB-5BBD-4A03-A3CB-F48B34989FA3}" presName="srcNode" presStyleLbl="node1" presStyleIdx="0" presStyleCnt="3"/>
      <dgm:spPr/>
      <dgm:t>
        <a:bodyPr/>
        <a:lstStyle/>
        <a:p>
          <a:endParaRPr lang="en-US"/>
        </a:p>
      </dgm:t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  <dgm:t>
        <a:bodyPr/>
        <a:lstStyle/>
        <a:p>
          <a:endParaRPr lang="en-US"/>
        </a:p>
      </dgm:t>
    </dgm:pt>
    <dgm:pt modelId="{AC2B4F2C-FF8C-404D-92B0-C7C0A29210D1}" type="pres">
      <dgm:prSet presAssocID="{5BE2D0CB-5BBD-4A03-A3CB-F48B34989FA3}" presName="dstNode" presStyleLbl="node1" presStyleIdx="0" presStyleCnt="3"/>
      <dgm:spPr/>
      <dgm:t>
        <a:bodyPr/>
        <a:lstStyle/>
        <a:p>
          <a:endParaRPr lang="en-US"/>
        </a:p>
      </dgm:t>
    </dgm:pt>
    <dgm:pt modelId="{16095D2C-57B4-48CA-953C-267BD9DD484B}" type="pres">
      <dgm:prSet presAssocID="{5DD8EB11-5406-4D7D-A4B3-982550787B16}" presName="text_1" presStyleLbl="node1" presStyleIdx="0" presStyleCnt="3" custScaleY="123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  <dgm:t>
        <a:bodyPr/>
        <a:lstStyle/>
        <a:p>
          <a:endParaRPr lang="en-US"/>
        </a:p>
      </dgm:t>
    </dgm:pt>
    <dgm:pt modelId="{73F439AE-4020-45C5-B27A-2DB6095092F8}" type="pres">
      <dgm:prSet presAssocID="{5DD8EB11-5406-4D7D-A4B3-982550787B1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69836F-FE00-4372-B69A-DF0D28029991}" type="pres">
      <dgm:prSet presAssocID="{2539990F-C84A-42AC-88CF-45ED9AC1F08B}" presName="text_2" presStyleLbl="node1" presStyleIdx="1" presStyleCnt="3" custScaleY="145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  <dgm:t>
        <a:bodyPr/>
        <a:lstStyle/>
        <a:p>
          <a:endParaRPr lang="en-US"/>
        </a:p>
      </dgm:t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12428C-A333-426E-BA04-23AB6D4054BE}" type="pres">
      <dgm:prSet presAssocID="{93F4E262-9CFD-4ED8-AF80-036573C4774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F7496-63EB-4EBE-A509-119A7BF3FC2C}" type="pres">
      <dgm:prSet presAssocID="{93F4E262-9CFD-4ED8-AF80-036573C47749}" presName="accent_3" presStyleCnt="0"/>
      <dgm:spPr/>
    </dgm:pt>
    <dgm:pt modelId="{ECF0BC32-79A4-48DD-8742-B90158C375BF}" type="pres">
      <dgm:prSet presAssocID="{93F4E262-9CFD-4ED8-AF80-036573C4774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E3B59DE-FBFF-4263-986C-800F12825A75}" type="presOf" srcId="{5BE2D0CB-5BBD-4A03-A3CB-F48B34989FA3}" destId="{3059196D-AF0C-4463-A93E-812664631BA3}" srcOrd="0" destOrd="0" presId="urn:microsoft.com/office/officeart/2008/layout/VerticalCurvedList"/>
    <dgm:cxn modelId="{E3F17A50-D43E-4BE5-99FF-A02B5CD1F985}" type="presOf" srcId="{93F4E262-9CFD-4ED8-AF80-036573C47749}" destId="{0712428C-A333-426E-BA04-23AB6D4054BE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E28CA5E2-903E-4AE0-814A-29D895B05F3F}" type="presOf" srcId="{5DD8EB11-5406-4D7D-A4B3-982550787B16}" destId="{16095D2C-57B4-48CA-953C-267BD9DD484B}" srcOrd="0" destOrd="0" presId="urn:microsoft.com/office/officeart/2008/layout/VerticalCurvedList"/>
    <dgm:cxn modelId="{DD21C321-6257-443B-A62E-DE826CDADBB2}" srcId="{5BE2D0CB-5BBD-4A03-A3CB-F48B34989FA3}" destId="{93F4E262-9CFD-4ED8-AF80-036573C47749}" srcOrd="2" destOrd="0" parTransId="{8C159ADC-2A23-410F-A3E0-D9C2199FB312}" sibTransId="{92A3B41E-95D4-4E54-8C82-ABA9DEF89764}"/>
    <dgm:cxn modelId="{15630624-2364-46D5-9B61-E1B593FD13EF}" type="presOf" srcId="{C9CE7A57-E5A3-450C-8737-C72D44C4E0F3}" destId="{D0EDBA11-CE96-4FCC-BFE8-4DE9D160E032}" srcOrd="0" destOrd="0" presId="urn:microsoft.com/office/officeart/2008/layout/VerticalCurvedList"/>
    <dgm:cxn modelId="{740DBAD5-9377-45B3-BA30-5B1BB1D3CBF3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7ACDEBE-72A6-4887-A843-1EA96B74FFCE}" type="presParOf" srcId="{3059196D-AF0C-4463-A93E-812664631BA3}" destId="{558D9870-05E2-484E-9241-818D42D9FADA}" srcOrd="0" destOrd="0" presId="urn:microsoft.com/office/officeart/2008/layout/VerticalCurvedList"/>
    <dgm:cxn modelId="{E6589C5D-7C3D-4103-A8E6-41904ABB1A9A}" type="presParOf" srcId="{558D9870-05E2-484E-9241-818D42D9FADA}" destId="{39FD721C-A262-4C4E-B494-AC1732E6F3A0}" srcOrd="0" destOrd="0" presId="urn:microsoft.com/office/officeart/2008/layout/VerticalCurvedList"/>
    <dgm:cxn modelId="{E0E4475A-A1A2-43B5-98D5-B327445F3AC1}" type="presParOf" srcId="{39FD721C-A262-4C4E-B494-AC1732E6F3A0}" destId="{849B6A22-FC21-4DC5-A1AF-CBADFA6E7F70}" srcOrd="0" destOrd="0" presId="urn:microsoft.com/office/officeart/2008/layout/VerticalCurvedList"/>
    <dgm:cxn modelId="{729FBBED-D2D8-47D5-813A-DE4FB683C9EA}" type="presParOf" srcId="{39FD721C-A262-4C4E-B494-AC1732E6F3A0}" destId="{D0EDBA11-CE96-4FCC-BFE8-4DE9D160E032}" srcOrd="1" destOrd="0" presId="urn:microsoft.com/office/officeart/2008/layout/VerticalCurvedList"/>
    <dgm:cxn modelId="{385A07EE-E5F1-4FB8-8718-04793B0266A6}" type="presParOf" srcId="{39FD721C-A262-4C4E-B494-AC1732E6F3A0}" destId="{AF90F929-E81A-499C-8856-3125BD5771DB}" srcOrd="2" destOrd="0" presId="urn:microsoft.com/office/officeart/2008/layout/VerticalCurvedList"/>
    <dgm:cxn modelId="{79966E2E-C1FB-4C8A-B6EA-098C2C237637}" type="presParOf" srcId="{39FD721C-A262-4C4E-B494-AC1732E6F3A0}" destId="{AC2B4F2C-FF8C-404D-92B0-C7C0A29210D1}" srcOrd="3" destOrd="0" presId="urn:microsoft.com/office/officeart/2008/layout/VerticalCurvedList"/>
    <dgm:cxn modelId="{91CC2582-EED5-4331-9EF7-34BA0E3CB0C9}" type="presParOf" srcId="{558D9870-05E2-484E-9241-818D42D9FADA}" destId="{16095D2C-57B4-48CA-953C-267BD9DD484B}" srcOrd="1" destOrd="0" presId="urn:microsoft.com/office/officeart/2008/layout/VerticalCurvedList"/>
    <dgm:cxn modelId="{1F0325D6-2342-41ED-ABD4-0FD0A0AD47A4}" type="presParOf" srcId="{558D9870-05E2-484E-9241-818D42D9FADA}" destId="{57F98E08-EB63-4773-8250-9B6C8F0D79DB}" srcOrd="2" destOrd="0" presId="urn:microsoft.com/office/officeart/2008/layout/VerticalCurvedList"/>
    <dgm:cxn modelId="{CAA28C00-F2E2-4681-BE46-88F1BFC47E75}" type="presParOf" srcId="{57F98E08-EB63-4773-8250-9B6C8F0D79DB}" destId="{73F439AE-4020-45C5-B27A-2DB6095092F8}" srcOrd="0" destOrd="0" presId="urn:microsoft.com/office/officeart/2008/layout/VerticalCurvedList"/>
    <dgm:cxn modelId="{D6841EB1-F9EB-4851-8AFB-E3E56346B4F4}" type="presParOf" srcId="{558D9870-05E2-484E-9241-818D42D9FADA}" destId="{DB69836F-FE00-4372-B69A-DF0D28029991}" srcOrd="3" destOrd="0" presId="urn:microsoft.com/office/officeart/2008/layout/VerticalCurvedList"/>
    <dgm:cxn modelId="{E32F9149-017C-487A-B35E-6FC21AD15CA0}" type="presParOf" srcId="{558D9870-05E2-484E-9241-818D42D9FADA}" destId="{A23500C6-60B1-485B-9CAE-0E2BED65C988}" srcOrd="4" destOrd="0" presId="urn:microsoft.com/office/officeart/2008/layout/VerticalCurvedList"/>
    <dgm:cxn modelId="{110A3BD2-A5A7-4AE9-A7BB-858BF24F8EB8}" type="presParOf" srcId="{A23500C6-60B1-485B-9CAE-0E2BED65C988}" destId="{425517B2-2BDC-437A-9C2F-A102F25D4FDA}" srcOrd="0" destOrd="0" presId="urn:microsoft.com/office/officeart/2008/layout/VerticalCurvedList"/>
    <dgm:cxn modelId="{6228C134-500E-468F-9B21-90B15962F8D4}" type="presParOf" srcId="{558D9870-05E2-484E-9241-818D42D9FADA}" destId="{0712428C-A333-426E-BA04-23AB6D4054BE}" srcOrd="5" destOrd="0" presId="urn:microsoft.com/office/officeart/2008/layout/VerticalCurvedList"/>
    <dgm:cxn modelId="{04D2C45A-8D95-433D-AD45-CC8E76C2A9FE}" type="presParOf" srcId="{558D9870-05E2-484E-9241-818D42D9FADA}" destId="{992F7496-63EB-4EBE-A509-119A7BF3FC2C}" srcOrd="6" destOrd="0" presId="urn:microsoft.com/office/officeart/2008/layout/VerticalCurvedList"/>
    <dgm:cxn modelId="{82813EC0-F1CE-44C9-BF0B-F137849C86BD}" type="presParOf" srcId="{992F7496-63EB-4EBE-A509-119A7BF3FC2C}" destId="{ECF0BC32-79A4-48DD-8742-B90158C375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2196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68321" y="314763"/>
          <a:ext cx="6629760" cy="100584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321" y="314763"/>
        <a:ext cx="6629760" cy="1005842"/>
      </dsp:txXfrm>
    </dsp:sp>
    <dsp:sp modelId="{73F439AE-4020-45C5-B27A-2DB6095092F8}">
      <dsp:nvSpPr>
        <dsp:cNvPr id="0" name=""/>
        <dsp:cNvSpPr/>
      </dsp:nvSpPr>
      <dsp:spPr>
        <a:xfrm>
          <a:off x="57268" y="306631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65549" y="1449852"/>
          <a:ext cx="6332532" cy="1188717"/>
        </a:xfrm>
        <a:prstGeom prst="rect">
          <a:avLst/>
        </a:prstGeom>
        <a:solidFill>
          <a:srgbClr val="00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5549" y="1449852"/>
        <a:ext cx="6332532" cy="1188717"/>
      </dsp:txXfrm>
    </dsp:sp>
    <dsp:sp modelId="{425517B2-2BDC-437A-9C2F-A102F25D4FDA}">
      <dsp:nvSpPr>
        <dsp:cNvPr id="0" name=""/>
        <dsp:cNvSpPr/>
      </dsp:nvSpPr>
      <dsp:spPr>
        <a:xfrm>
          <a:off x="35449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2428C-A333-426E-BA04-23AB6D4054BE}">
      <dsp:nvSpPr>
        <dsp:cNvPr id="0" name=""/>
        <dsp:cNvSpPr/>
      </dsp:nvSpPr>
      <dsp:spPr>
        <a:xfrm>
          <a:off x="568321" y="2861896"/>
          <a:ext cx="6629760" cy="81768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321" y="2861896"/>
        <a:ext cx="6629760" cy="817684"/>
      </dsp:txXfrm>
    </dsp:sp>
    <dsp:sp modelId="{ECF0BC32-79A4-48DD-8742-B90158C375BF}">
      <dsp:nvSpPr>
        <dsp:cNvPr id="0" name=""/>
        <dsp:cNvSpPr/>
      </dsp:nvSpPr>
      <dsp:spPr>
        <a:xfrm>
          <a:off x="57268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89664-3E5D-420E-B358-071C2EA59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3E77-1A1D-40DE-9C0D-806302B02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33BD5-A074-47E2-B32A-955CA2CDD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A4167-4467-47BE-AA5E-B2BFD5D89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CFF3-64A8-4409-B8FF-27BB4346B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B7C9D-F37B-419E-8D8E-8E309308D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4E20-6176-4A24-B523-E750106FF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1FC30-07C5-449D-A68D-6725E4B1B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E9FC-6B38-41A7-8620-D55380D59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6B258-EEA4-4160-B85B-4ECDC26FD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B1B26-454C-4E3E-8717-9C0F350F64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544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9246" y="1190430"/>
            <a:ext cx="3895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Bài</a:t>
            </a:r>
            <a:r>
              <a:rPr lang="en-US" sz="2000" b="1" u="sng" dirty="0"/>
              <a:t> </a:t>
            </a:r>
            <a:r>
              <a:rPr lang="en-US" sz="2000" b="1" u="sng" dirty="0" err="1"/>
              <a:t>tập</a:t>
            </a:r>
            <a:r>
              <a:rPr lang="en-US" sz="2000" b="1" u="sng" dirty="0"/>
              <a:t> 1</a:t>
            </a:r>
            <a:r>
              <a:rPr lang="en-US" sz="2000" b="1" dirty="0"/>
              <a:t> (</a:t>
            </a:r>
            <a:r>
              <a:rPr lang="en-US" sz="2000" b="1" i="1" dirty="0" err="1"/>
              <a:t>trang</a:t>
            </a:r>
            <a:r>
              <a:rPr lang="en-US" sz="2000" b="1" i="1" dirty="0"/>
              <a:t> 135</a:t>
            </a:r>
            <a:r>
              <a:rPr lang="en-US" sz="2000" b="1" dirty="0"/>
              <a:t>):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5260" y="1758254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35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     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khá</a:t>
            </a:r>
            <a:r>
              <a:rPr lang="en-US" sz="2000" dirty="0"/>
              <a:t>.                                                       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khá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495800" y="161264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495800" y="189521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495800" y="2009517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21336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517978" y="3036368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001121" y="4356822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297048" y="3505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361317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Cả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lớp</a:t>
            </a:r>
            <a:r>
              <a:rPr lang="en-US" b="1" dirty="0" smtClean="0">
                <a:solidFill>
                  <a:srgbClr val="0000FF"/>
                </a:solidFill>
              </a:rPr>
              <a:t> : 35 </a:t>
            </a:r>
            <a:r>
              <a:rPr lang="en-US" b="1" dirty="0" err="1" smtClean="0">
                <a:solidFill>
                  <a:srgbClr val="0000FF"/>
                </a:solidFill>
              </a:rPr>
              <a:t>hs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5024993"/>
            <a:ext cx="189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Khá</a:t>
            </a:r>
            <a:r>
              <a:rPr lang="en-US" b="1" dirty="0" smtClean="0">
                <a:solidFill>
                  <a:srgbClr val="0000FF"/>
                </a:solidFill>
              </a:rPr>
              <a:t> :      </a:t>
            </a:r>
            <a:r>
              <a:rPr lang="en-US" b="1" dirty="0" err="1" smtClean="0">
                <a:solidFill>
                  <a:srgbClr val="0000FF"/>
                </a:solidFill>
              </a:rPr>
              <a:t>số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hs</a:t>
            </a:r>
            <a:endParaRPr lang="en-US" dirty="0"/>
          </a:p>
        </p:txBody>
      </p: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685970" y="4885171"/>
            <a:ext cx="457200" cy="779462"/>
            <a:chOff x="1854" y="1771"/>
            <a:chExt cx="288" cy="491"/>
          </a:xfrm>
        </p:grpSpPr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870" y="1771"/>
              <a:ext cx="27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854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5896697"/>
            <a:ext cx="166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Khá</a:t>
            </a:r>
            <a:r>
              <a:rPr lang="en-US" b="1" dirty="0" smtClean="0">
                <a:solidFill>
                  <a:srgbClr val="0000FF"/>
                </a:solidFill>
              </a:rPr>
              <a:t>: ..</a:t>
            </a:r>
            <a:r>
              <a:rPr lang="en-US" b="1" dirty="0" err="1" smtClean="0">
                <a:solidFill>
                  <a:srgbClr val="0000FF"/>
                </a:solidFill>
              </a:rPr>
              <a:t>hs</a:t>
            </a:r>
            <a:r>
              <a:rPr lang="en-US" b="1" dirty="0" smtClean="0">
                <a:solidFill>
                  <a:srgbClr val="0000FF"/>
                </a:solidFill>
              </a:rPr>
              <a:t>? </a:t>
            </a:r>
            <a:endParaRPr lang="en-US" dirty="0"/>
          </a:p>
        </p:txBody>
      </p:sp>
      <p:cxnSp>
        <p:nvCxnSpPr>
          <p:cNvPr id="29" name="Straight Arrow Connector 28"/>
          <p:cNvCxnSpPr>
            <a:endCxn id="31" idx="1"/>
          </p:cNvCxnSpPr>
          <p:nvPr/>
        </p:nvCxnSpPr>
        <p:spPr>
          <a:xfrm flipV="1">
            <a:off x="1694719" y="4800600"/>
            <a:ext cx="254183" cy="409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2" idx="1"/>
          </p:cNvCxnSpPr>
          <p:nvPr/>
        </p:nvCxnSpPr>
        <p:spPr>
          <a:xfrm>
            <a:off x="1694719" y="5209659"/>
            <a:ext cx="244820" cy="413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48902" y="4508212"/>
            <a:ext cx="191937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Khá</a:t>
            </a:r>
            <a:r>
              <a:rPr lang="en-US" sz="1600" b="1" dirty="0" smtClean="0"/>
              <a:t> : </a:t>
            </a:r>
            <a:r>
              <a:rPr lang="en-US" sz="1600" b="1" dirty="0"/>
              <a:t>3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phần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nhau</a:t>
            </a:r>
            <a:r>
              <a:rPr lang="en-US" sz="1600" b="1" dirty="0" smtClean="0"/>
              <a:t>: ? </a:t>
            </a:r>
            <a:r>
              <a:rPr lang="en-US" sz="1600" b="1" dirty="0" err="1" smtClean="0"/>
              <a:t>hs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939539" y="5331153"/>
            <a:ext cx="187102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Cả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lớp</a:t>
            </a:r>
            <a:r>
              <a:rPr lang="en-US" sz="1600" b="1" dirty="0" smtClean="0"/>
              <a:t> : </a:t>
            </a:r>
            <a:r>
              <a:rPr lang="en-US" sz="1600" b="1" dirty="0"/>
              <a:t>5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phần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nhau</a:t>
            </a:r>
            <a:r>
              <a:rPr lang="en-US" sz="1600" b="1" dirty="0" smtClean="0"/>
              <a:t>: 35 </a:t>
            </a:r>
            <a:r>
              <a:rPr lang="en-US" sz="1600" b="1" dirty="0" err="1" smtClean="0"/>
              <a:t>hs</a:t>
            </a:r>
            <a:endParaRPr lang="en-US" sz="1600" b="1" dirty="0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988667" y="3336925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895779" y="387297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5326875" y="3457223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x 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6366521" y="34844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6656981" y="344319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21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6656981" y="3783872"/>
            <a:ext cx="3107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5506243" y="2559616"/>
            <a:ext cx="1738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-75247" y="389720"/>
            <a:ext cx="5486400" cy="118872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</a:rPr>
              <a:t> 3/5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xếp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khá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219246" y="96339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Nêu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giải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toán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Tìm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-100023" y="-91882"/>
            <a:ext cx="5669280" cy="109728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</a:rPr>
              <a:t>Tóm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tắt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bày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bài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giải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666145" y="5667819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573257" y="620387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5" name="Text Box 61"/>
          <p:cNvSpPr txBox="1">
            <a:spLocks noChangeArrowheads="1"/>
          </p:cNvSpPr>
          <p:nvPr/>
        </p:nvSpPr>
        <p:spPr bwMode="auto">
          <a:xfrm>
            <a:off x="5458178" y="5492727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6474462" y="553140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6708619" y="551368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21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104246" y="6142630"/>
            <a:ext cx="3107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4560872" y="4990075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4309677" y="4404284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6068278" y="5340910"/>
            <a:ext cx="457200" cy="779462"/>
            <a:chOff x="1854" y="1771"/>
            <a:chExt cx="288" cy="491"/>
          </a:xfrm>
        </p:grpSpPr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870" y="1771"/>
              <a:ext cx="27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1854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  <p:bldP spid="6156" grpId="0" animBg="1"/>
      <p:bldP spid="6174" grpId="0"/>
      <p:bldP spid="6176" grpId="0"/>
      <p:bldP spid="21" grpId="0"/>
      <p:bldP spid="22" grpId="0"/>
      <p:bldP spid="23" grpId="0"/>
      <p:bldP spid="24" grpId="0"/>
      <p:bldP spid="28" grpId="0"/>
      <p:bldP spid="31" grpId="0" animBg="1"/>
      <p:bldP spid="32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33" grpId="0"/>
      <p:bldP spid="34" grpId="0"/>
      <p:bldP spid="35" grpId="0"/>
      <p:bldP spid="36" grpId="0"/>
      <p:bldP spid="44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7200" y="660400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Bài</a:t>
            </a:r>
            <a:r>
              <a:rPr lang="en-US" sz="2000" b="1" u="sng" dirty="0"/>
              <a:t> </a:t>
            </a:r>
            <a:r>
              <a:rPr lang="en-US" sz="2000" b="1" u="sng" dirty="0" err="1"/>
              <a:t>tập</a:t>
            </a:r>
            <a:r>
              <a:rPr lang="en-US" sz="2000" b="1" u="sng" dirty="0"/>
              <a:t> 2</a:t>
            </a:r>
            <a:r>
              <a:rPr lang="en-US" sz="2000" b="1" dirty="0"/>
              <a:t> (</a:t>
            </a:r>
            <a:r>
              <a:rPr lang="en-US" sz="2000" b="1" i="1" dirty="0" err="1"/>
              <a:t>trang</a:t>
            </a:r>
            <a:r>
              <a:rPr lang="en-US" sz="2000" b="1" i="1" dirty="0"/>
              <a:t> 135</a:t>
            </a:r>
            <a:r>
              <a:rPr lang="en-US" sz="2000" b="1" dirty="0"/>
              <a:t>):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73553" y="859709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8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Một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trường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chữ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nhật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có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dài</a:t>
            </a:r>
            <a:r>
              <a:rPr lang="en-US" sz="2000" b="1" dirty="0">
                <a:solidFill>
                  <a:srgbClr val="0000FF"/>
                </a:solidFill>
              </a:rPr>
              <a:t> 120 m,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rộng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bằng</a:t>
            </a:r>
            <a:r>
              <a:rPr lang="en-US" sz="2000" b="1" dirty="0">
                <a:solidFill>
                  <a:srgbClr val="0000FF"/>
                </a:solidFill>
              </a:rPr>
              <a:t>     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dài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 err="1">
                <a:solidFill>
                  <a:srgbClr val="0000FF"/>
                </a:solidFill>
              </a:rPr>
              <a:t>Tính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chiều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rộng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trường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đó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2390775" y="1277938"/>
            <a:ext cx="685800" cy="779462"/>
            <a:chOff x="1680" y="2352"/>
            <a:chExt cx="432" cy="491"/>
          </a:xfrm>
        </p:grpSpPr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1680" y="2352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1680" y="259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2286000" y="3184525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168736" y="2591666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1170277" y="13191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42456" y="-14701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1752600" y="5334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5559135" y="3569566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120 : 6 x 5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6930736" y="358226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7197436" y="35728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100 </a:t>
            </a:r>
            <a:r>
              <a:rPr lang="en-US" sz="2000" b="1" dirty="0">
                <a:solidFill>
                  <a:srgbClr val="0000FF"/>
                </a:solidFill>
                <a:latin typeface=".VnArial" panose="020B7200000000000000" pitchFamily="34" charset="0"/>
              </a:rPr>
              <a:t>(m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3073" name="Text Box 65"/>
          <p:cNvSpPr txBox="1">
            <a:spLocks noChangeArrowheads="1"/>
          </p:cNvSpPr>
          <p:nvPr/>
        </p:nvSpPr>
        <p:spPr bwMode="auto">
          <a:xfrm>
            <a:off x="6063961" y="4023591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/>
              <a:t>Đáp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:</a:t>
            </a:r>
            <a:r>
              <a:rPr lang="en-US" sz="2000" b="1" i="1" dirty="0"/>
              <a:t>   </a:t>
            </a:r>
            <a:r>
              <a:rPr lang="en-US" sz="2000" b="1" dirty="0"/>
              <a:t>100 m.</a:t>
            </a:r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6428077" y="2319914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4104192" y="3048836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381000" y="233290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079" y="316530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Dài</a:t>
            </a:r>
            <a:r>
              <a:rPr lang="en-US" b="1" dirty="0" smtClean="0">
                <a:solidFill>
                  <a:srgbClr val="0000FF"/>
                </a:solidFill>
              </a:rPr>
              <a:t>:  </a:t>
            </a:r>
            <a:r>
              <a:rPr lang="en-US" b="1" dirty="0">
                <a:solidFill>
                  <a:srgbClr val="0000FF"/>
                </a:solidFill>
              </a:rPr>
              <a:t>120 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2078" y="3852696"/>
            <a:ext cx="1556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Rộng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r>
              <a:rPr lang="en-US" b="1" dirty="0" smtClean="0">
                <a:solidFill>
                  <a:srgbClr val="0000FF"/>
                </a:solidFill>
              </a:rPr>
              <a:t>      </a:t>
            </a:r>
            <a:r>
              <a:rPr lang="en-US" b="1" dirty="0" err="1" smtClean="0">
                <a:solidFill>
                  <a:srgbClr val="0000FF"/>
                </a:solidFill>
              </a:rPr>
              <a:t>dài</a:t>
            </a:r>
            <a:endParaRPr lang="en-US" dirty="0"/>
          </a:p>
        </p:txBody>
      </p: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1066784" y="3712874"/>
            <a:ext cx="685800" cy="779462"/>
            <a:chOff x="2041" y="1771"/>
            <a:chExt cx="432" cy="49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041" y="1771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2041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24004" y="47244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Rộng</a:t>
            </a:r>
            <a:r>
              <a:rPr lang="en-US" b="1" dirty="0" smtClean="0">
                <a:solidFill>
                  <a:srgbClr val="0000FF"/>
                </a:solidFill>
              </a:rPr>
              <a:t>: ..m? 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" idx="3"/>
            <a:endCxn id="35" idx="1"/>
          </p:cNvCxnSpPr>
          <p:nvPr/>
        </p:nvCxnSpPr>
        <p:spPr>
          <a:xfrm flipV="1">
            <a:off x="1828799" y="3628303"/>
            <a:ext cx="404982" cy="409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3"/>
            <a:endCxn id="36" idx="1"/>
          </p:cNvCxnSpPr>
          <p:nvPr/>
        </p:nvCxnSpPr>
        <p:spPr>
          <a:xfrm>
            <a:off x="1828799" y="4037362"/>
            <a:ext cx="395619" cy="413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33781" y="3335915"/>
            <a:ext cx="191937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R: 5 </a:t>
            </a:r>
            <a:r>
              <a:rPr lang="en-US" sz="1600" b="1" dirty="0" err="1" smtClean="0"/>
              <a:t>phần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nhau</a:t>
            </a:r>
            <a:r>
              <a:rPr lang="en-US" sz="1600" b="1" dirty="0" smtClean="0"/>
              <a:t>: ? m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224418" y="4158856"/>
            <a:ext cx="192873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D: 6 </a:t>
            </a:r>
            <a:r>
              <a:rPr lang="en-US" sz="1600" b="1" dirty="0" err="1" smtClean="0"/>
              <a:t>phần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nhau</a:t>
            </a:r>
            <a:r>
              <a:rPr lang="en-US" sz="1600" b="1" dirty="0" smtClean="0"/>
              <a:t>: 120 m</a:t>
            </a:r>
            <a:endParaRPr lang="en-US" sz="1600" b="1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182099" y="856804"/>
            <a:ext cx="7920644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Muốn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tìm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90048" y="842422"/>
            <a:ext cx="7543800" cy="12003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1A059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hay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chia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44" name="Rounded Rectangular Callout 43"/>
          <p:cNvSpPr/>
          <p:nvPr/>
        </p:nvSpPr>
        <p:spPr>
          <a:xfrm>
            <a:off x="-475237" y="5508698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rộng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5/6 </a:t>
            </a:r>
            <a:r>
              <a:rPr lang="en-US" sz="3200" dirty="0" err="1" smtClean="0">
                <a:solidFill>
                  <a:schemeClr val="tx1"/>
                </a:solidFill>
              </a:rPr>
              <a:t>dài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6123683" y="6289204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6276082" y="5743104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120 </a:t>
            </a:r>
            <a:r>
              <a:rPr lang="en-US" sz="2000" b="1" dirty="0" smtClean="0">
                <a:solidFill>
                  <a:srgbClr val="0000FF"/>
                </a:solidFill>
              </a:rPr>
              <a:t>x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7647683" y="5755804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7914383" y="5746339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100 </a:t>
            </a:r>
            <a:r>
              <a:rPr lang="en-US" sz="2000" b="1" dirty="0">
                <a:solidFill>
                  <a:srgbClr val="0000FF"/>
                </a:solidFill>
                <a:latin typeface=".VnArial" panose="020B7200000000000000" pitchFamily="34" charset="0"/>
              </a:rPr>
              <a:t>(m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6780908" y="6197129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/>
              <a:t>Đáp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:</a:t>
            </a:r>
            <a:r>
              <a:rPr lang="en-US" sz="2000" b="1" i="1" dirty="0"/>
              <a:t>   </a:t>
            </a:r>
            <a:r>
              <a:rPr lang="en-US" sz="2000" b="1" dirty="0"/>
              <a:t>100 m.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4113263" y="5056414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7152383" y="5558064"/>
            <a:ext cx="685800" cy="779462"/>
            <a:chOff x="2041" y="1771"/>
            <a:chExt cx="432" cy="491"/>
          </a:xfrm>
        </p:grpSpPr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2041" y="1771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2041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4577712" y="4364057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5" grpId="0"/>
      <p:bldP spid="43038" grpId="0"/>
      <p:bldP spid="43065" grpId="0"/>
      <p:bldP spid="43069" grpId="0"/>
      <p:bldP spid="43071" grpId="0"/>
      <p:bldP spid="43072" grpId="0"/>
      <p:bldP spid="43073" grpId="0"/>
      <p:bldP spid="43074" grpId="0"/>
      <p:bldP spid="43075" grpId="0"/>
      <p:bldP spid="24" grpId="0"/>
      <p:bldP spid="2" grpId="0"/>
      <p:bldP spid="3" grpId="0"/>
      <p:bldP spid="4" grpId="0"/>
      <p:bldP spid="35" grpId="0" animBg="1"/>
      <p:bldP spid="36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37" grpId="0"/>
      <p:bldP spid="38" grpId="0"/>
      <p:bldP spid="39" grpId="0"/>
      <p:bldP spid="40" grpId="0"/>
      <p:bldP spid="41" grpId="0"/>
      <p:bldP spid="45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199" y="1109663"/>
            <a:ext cx="3644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Bài</a:t>
            </a:r>
            <a:r>
              <a:rPr lang="en-US" sz="2000" b="1" u="sng" dirty="0"/>
              <a:t> </a:t>
            </a:r>
            <a:r>
              <a:rPr lang="en-US" sz="2000" b="1" u="sng" dirty="0" err="1"/>
              <a:t>tập</a:t>
            </a:r>
            <a:r>
              <a:rPr lang="en-US" sz="2000" b="1" u="sng" dirty="0"/>
              <a:t> 3</a:t>
            </a:r>
            <a:r>
              <a:rPr lang="en-US" sz="2000" b="1" dirty="0"/>
              <a:t> (</a:t>
            </a:r>
            <a:r>
              <a:rPr lang="en-US" sz="2000" b="1" i="1" dirty="0" err="1"/>
              <a:t>trang</a:t>
            </a:r>
            <a:r>
              <a:rPr lang="en-US" sz="2000" b="1" i="1" dirty="0"/>
              <a:t> 135</a:t>
            </a:r>
            <a:r>
              <a:rPr lang="en-US" sz="2000" b="1" dirty="0"/>
              <a:t>):</a:t>
            </a:r>
          </a:p>
        </p:txBody>
      </p: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838200" y="1477965"/>
            <a:ext cx="8153400" cy="719138"/>
            <a:chOff x="528" y="931"/>
            <a:chExt cx="5136" cy="453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528" y="938"/>
              <a:ext cx="51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/>
                <a:t>Lớp</a:t>
              </a:r>
              <a:r>
                <a:rPr lang="en-US" sz="2000" dirty="0"/>
                <a:t> 4A </a:t>
              </a:r>
              <a:r>
                <a:rPr lang="en-US" sz="2000" dirty="0" err="1"/>
                <a:t>có</a:t>
              </a:r>
              <a:r>
                <a:rPr lang="en-US" sz="2000" dirty="0"/>
                <a:t> 16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nam</a:t>
              </a:r>
              <a:r>
                <a:rPr lang="en-US" sz="2000" dirty="0"/>
                <a:t> </a:t>
              </a:r>
              <a:r>
                <a:rPr lang="en-US" sz="2000" dirty="0" err="1"/>
                <a:t>và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nữ</a:t>
              </a:r>
              <a:r>
                <a:rPr lang="en-US" sz="2000" dirty="0"/>
                <a:t> </a:t>
              </a:r>
              <a:r>
                <a:rPr lang="en-US" sz="2000" dirty="0" err="1"/>
                <a:t>bằng</a:t>
              </a:r>
              <a:r>
                <a:rPr lang="en-US" sz="2000" dirty="0"/>
                <a:t>     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nam</a:t>
              </a:r>
              <a:r>
                <a:rPr lang="en-US" sz="2000" dirty="0"/>
                <a:t>. </a:t>
              </a:r>
              <a:r>
                <a:rPr lang="en-US" sz="2000" dirty="0" err="1"/>
                <a:t>Hỏi</a:t>
              </a:r>
              <a:r>
                <a:rPr lang="en-US" sz="2000" dirty="0"/>
                <a:t> </a:t>
              </a:r>
              <a:r>
                <a:rPr lang="en-US" sz="2000" dirty="0" err="1"/>
                <a:t>lớp</a:t>
              </a:r>
              <a:r>
                <a:rPr lang="en-US" sz="2000" dirty="0"/>
                <a:t> 4A </a:t>
              </a:r>
              <a:r>
                <a:rPr lang="en-US" sz="2000" dirty="0" err="1"/>
                <a:t>có</a:t>
              </a:r>
              <a:r>
                <a:rPr lang="en-US" sz="2000" dirty="0"/>
                <a:t> </a:t>
              </a:r>
              <a:r>
                <a:rPr lang="en-US" sz="2000" dirty="0" err="1"/>
                <a:t>bao</a:t>
              </a:r>
              <a:r>
                <a:rPr lang="en-US" sz="2000" dirty="0"/>
                <a:t> </a:t>
              </a:r>
              <a:r>
                <a:rPr lang="en-US" sz="2000" dirty="0" err="1"/>
                <a:t>nhiêu</a:t>
              </a:r>
              <a:r>
                <a:rPr lang="en-US" sz="2000" dirty="0"/>
                <a:t> </a:t>
              </a:r>
              <a:r>
                <a:rPr lang="en-US" sz="2000" dirty="0" err="1"/>
                <a:t>học</a:t>
              </a:r>
              <a:r>
                <a:rPr lang="en-US" sz="2000" dirty="0"/>
                <a:t> </a:t>
              </a:r>
              <a:r>
                <a:rPr lang="en-US" sz="2000" dirty="0" err="1"/>
                <a:t>sinh</a:t>
              </a:r>
              <a:r>
                <a:rPr lang="en-US" sz="2000" dirty="0"/>
                <a:t> </a:t>
              </a:r>
              <a:r>
                <a:rPr lang="en-US" sz="2000" dirty="0" err="1"/>
                <a:t>nữ</a:t>
              </a:r>
              <a:r>
                <a:rPr lang="en-US" sz="2000" dirty="0"/>
                <a:t>?</a:t>
              </a:r>
            </a:p>
          </p:txBody>
        </p:sp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4224" y="93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4224" y="1109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4224" y="1154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1336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234074" y="4025179"/>
            <a:ext cx="59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116810" y="3432320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5354810" y="495632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5507209" y="4410220"/>
            <a:ext cx="1554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16 : 8 x 9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6878810" y="442292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7145510" y="441345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18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6012035" y="4864245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/>
              <a:t>Đáp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:</a:t>
            </a:r>
            <a:r>
              <a:rPr lang="en-US" sz="2000" b="1" i="1" dirty="0"/>
              <a:t> </a:t>
            </a:r>
            <a:r>
              <a:rPr lang="en-US" sz="2000" b="1" dirty="0"/>
              <a:t>18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.</a:t>
            </a:r>
          </a:p>
        </p:txBody>
      </p:sp>
      <p:sp>
        <p:nvSpPr>
          <p:cNvPr id="29" name="Text Box 66"/>
          <p:cNvSpPr txBox="1">
            <a:spLocks noChangeArrowheads="1"/>
          </p:cNvSpPr>
          <p:nvPr/>
        </p:nvSpPr>
        <p:spPr bwMode="auto">
          <a:xfrm>
            <a:off x="6376151" y="3160568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3632951" y="3918817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4a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nữ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.VnArial" panose="020B7200000000000000" pitchFamily="34" charset="0"/>
              </a:rPr>
              <a:t>: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329074" y="3173557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0153" y="4005963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Nam:  16 </a:t>
            </a:r>
            <a:r>
              <a:rPr lang="en-US" b="1" dirty="0" err="1" smtClean="0">
                <a:solidFill>
                  <a:srgbClr val="0000FF"/>
                </a:solidFill>
              </a:rPr>
              <a:t>hs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0152" y="4693350"/>
            <a:ext cx="1556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Nữ</a:t>
            </a:r>
            <a:r>
              <a:rPr lang="en-US" b="1" dirty="0" smtClean="0">
                <a:solidFill>
                  <a:srgbClr val="0000FF"/>
                </a:solidFill>
              </a:rPr>
              <a:t>:       </a:t>
            </a:r>
            <a:r>
              <a:rPr lang="en-US" b="1" dirty="0" err="1" smtClean="0">
                <a:solidFill>
                  <a:srgbClr val="0000FF"/>
                </a:solidFill>
              </a:rPr>
              <a:t>nam</a:t>
            </a:r>
            <a:endParaRPr lang="en-US" dirty="0"/>
          </a:p>
        </p:txBody>
      </p:sp>
      <p:grpSp>
        <p:nvGrpSpPr>
          <p:cNvPr id="34" name="Group 13"/>
          <p:cNvGrpSpPr>
            <a:grpSpLocks/>
          </p:cNvGrpSpPr>
          <p:nvPr/>
        </p:nvGrpSpPr>
        <p:grpSpPr bwMode="auto">
          <a:xfrm>
            <a:off x="762000" y="4553528"/>
            <a:ext cx="685800" cy="779462"/>
            <a:chOff x="2041" y="1771"/>
            <a:chExt cx="432" cy="491"/>
          </a:xfrm>
        </p:grpSpPr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2041" y="1771"/>
              <a:ext cx="4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9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2041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2078" y="556505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Nữ</a:t>
            </a:r>
            <a:r>
              <a:rPr lang="en-US" b="1" dirty="0" smtClean="0">
                <a:solidFill>
                  <a:srgbClr val="0000FF"/>
                </a:solidFill>
              </a:rPr>
              <a:t>: .</a:t>
            </a:r>
            <a:r>
              <a:rPr lang="en-US" b="1" dirty="0" err="1" smtClean="0">
                <a:solidFill>
                  <a:srgbClr val="0000FF"/>
                </a:solidFill>
              </a:rPr>
              <a:t>hs</a:t>
            </a:r>
            <a:r>
              <a:rPr lang="en-US" b="1" dirty="0" smtClean="0">
                <a:solidFill>
                  <a:srgbClr val="0000FF"/>
                </a:solidFill>
              </a:rPr>
              <a:t>? 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3" idx="3"/>
            <a:endCxn id="40" idx="1"/>
          </p:cNvCxnSpPr>
          <p:nvPr/>
        </p:nvCxnSpPr>
        <p:spPr>
          <a:xfrm flipV="1">
            <a:off x="1776873" y="4468957"/>
            <a:ext cx="404982" cy="409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3"/>
            <a:endCxn id="41" idx="1"/>
          </p:cNvCxnSpPr>
          <p:nvPr/>
        </p:nvCxnSpPr>
        <p:spPr>
          <a:xfrm>
            <a:off x="1776873" y="4878016"/>
            <a:ext cx="395619" cy="4138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81855" y="4176569"/>
            <a:ext cx="191937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Nữ</a:t>
            </a:r>
            <a:r>
              <a:rPr lang="en-US" sz="1600" b="1" dirty="0" smtClean="0"/>
              <a:t>: </a:t>
            </a:r>
            <a:r>
              <a:rPr lang="en-US" sz="1600" b="1" dirty="0"/>
              <a:t>9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phần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nhau</a:t>
            </a:r>
            <a:r>
              <a:rPr lang="en-US" sz="1600" b="1" dirty="0" smtClean="0"/>
              <a:t>: ? </a:t>
            </a:r>
            <a:r>
              <a:rPr lang="en-US" sz="1600" b="1" dirty="0" err="1" smtClean="0"/>
              <a:t>hs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72492" y="4999510"/>
            <a:ext cx="187102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nam</a:t>
            </a:r>
            <a:r>
              <a:rPr lang="en-US" sz="1600" b="1" dirty="0" smtClean="0"/>
              <a:t>: </a:t>
            </a:r>
            <a:r>
              <a:rPr lang="en-US" sz="1600" b="1" dirty="0"/>
              <a:t>8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phần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nhau</a:t>
            </a:r>
            <a:r>
              <a:rPr lang="en-US" sz="1600" b="1" dirty="0" smtClean="0"/>
              <a:t>: 16 </a:t>
            </a:r>
            <a:r>
              <a:rPr lang="en-US" sz="1600" b="1" dirty="0" err="1" smtClean="0"/>
              <a:t>hs</a:t>
            </a:r>
            <a:endParaRPr lang="en-US" sz="1600" b="1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306464" y="1006434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9/8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156319" y="921761"/>
            <a:ext cx="8129126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0" y="1072954"/>
            <a:ext cx="8241855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MR: </a:t>
            </a:r>
            <a:r>
              <a:rPr lang="en-US" sz="3200" dirty="0" err="1" smtClean="0">
                <a:solidFill>
                  <a:schemeClr val="tx1"/>
                </a:solidFill>
              </a:rPr>
              <a:t>Lớp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tất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học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sinh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-1947" y="212438"/>
            <a:ext cx="7680960" cy="14630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82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 descr="Parchment"/>
          <p:cNvSpPr>
            <a:spLocks noChangeArrowheads="1"/>
          </p:cNvSpPr>
          <p:nvPr/>
        </p:nvSpPr>
        <p:spPr bwMode="auto">
          <a:xfrm>
            <a:off x="4705350" y="4552950"/>
            <a:ext cx="457200" cy="457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Oval 3" descr="Parchment"/>
          <p:cNvSpPr>
            <a:spLocks noChangeArrowheads="1"/>
          </p:cNvSpPr>
          <p:nvPr/>
        </p:nvSpPr>
        <p:spPr bwMode="auto">
          <a:xfrm>
            <a:off x="4724400" y="3276600"/>
            <a:ext cx="533400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4" descr="Parchment"/>
          <p:cNvSpPr>
            <a:spLocks noChangeArrowheads="1"/>
          </p:cNvSpPr>
          <p:nvPr/>
        </p:nvSpPr>
        <p:spPr bwMode="auto">
          <a:xfrm>
            <a:off x="571500" y="5791200"/>
            <a:ext cx="609600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 descr="Parchment"/>
          <p:cNvSpPr>
            <a:spLocks noChangeArrowheads="1"/>
          </p:cNvSpPr>
          <p:nvPr/>
        </p:nvSpPr>
        <p:spPr bwMode="auto">
          <a:xfrm>
            <a:off x="228600" y="3390900"/>
            <a:ext cx="609600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080"/>
            <a:chExt cx="5760" cy="3216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</p:grpSp>
      <p:sp>
        <p:nvSpPr>
          <p:cNvPr id="41995" name="Rectangle 11" descr="Parchment"/>
          <p:cNvSpPr>
            <a:spLocks noChangeArrowheads="1"/>
          </p:cNvSpPr>
          <p:nvPr/>
        </p:nvSpPr>
        <p:spPr bwMode="auto">
          <a:xfrm>
            <a:off x="6692900" y="3365500"/>
            <a:ext cx="12954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</a:rPr>
              <a:t>             B.  15        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41996" name="Rectangle 12" descr="Parchment"/>
          <p:cNvSpPr>
            <a:spLocks noChangeArrowheads="1"/>
          </p:cNvSpPr>
          <p:nvPr/>
        </p:nvSpPr>
        <p:spPr bwMode="auto">
          <a:xfrm>
            <a:off x="4800600" y="3937000"/>
            <a:ext cx="1295400" cy="2286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</a:rPr>
              <a:t>C.  25</a:t>
            </a:r>
            <a:endParaRPr lang="en-US" sz="3600">
              <a:solidFill>
                <a:srgbClr val="0000FF"/>
              </a:solidFill>
            </a:endParaRPr>
          </a:p>
        </p:txBody>
      </p:sp>
      <p:graphicFrame>
        <p:nvGraphicFramePr>
          <p:cNvPr id="4199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6800" y="4930775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Equation" r:id="rId7" imgW="279360" imgH="203040" progId="Equation.3">
                  <p:embed/>
                </p:oleObj>
              </mc:Choice>
              <mc:Fallback>
                <p:oleObj name="Equation" r:id="rId7" imgW="27936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30775"/>
                        <a:ext cx="279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5" descr="Parchment"/>
          <p:cNvSpPr>
            <a:spLocks noChangeArrowheads="1"/>
          </p:cNvSpPr>
          <p:nvPr/>
        </p:nvSpPr>
        <p:spPr bwMode="auto">
          <a:xfrm>
            <a:off x="152400" y="4419600"/>
            <a:ext cx="4260850" cy="1143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FF3300"/>
                </a:solidFill>
              </a:rPr>
              <a:t>  .</a:t>
            </a:r>
            <a:r>
              <a:rPr lang="en-US" sz="2000">
                <a:solidFill>
                  <a:srgbClr val="FF3300"/>
                </a:solidFill>
              </a:rPr>
              <a:t>Chọn chữ cái đặt trước kết quả đúng.</a:t>
            </a:r>
          </a:p>
          <a:p>
            <a:pPr algn="ctr"/>
            <a:r>
              <a:rPr lang="en-US" sz="2400">
                <a:solidFill>
                  <a:srgbClr val="0000FF"/>
                </a:solidFill>
              </a:rPr>
              <a:t>     </a:t>
            </a:r>
            <a:r>
              <a:rPr lang="en-US" sz="2000">
                <a:solidFill>
                  <a:srgbClr val="0000FF"/>
                </a:solidFill>
              </a:rPr>
              <a:t>của một tá bút chì có số bút chì là: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      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2000" name="Rectangle 16" descr="Parchment"/>
          <p:cNvSpPr>
            <a:spLocks noChangeArrowheads="1"/>
          </p:cNvSpPr>
          <p:nvPr/>
        </p:nvSpPr>
        <p:spPr bwMode="auto">
          <a:xfrm>
            <a:off x="857250" y="5410200"/>
            <a:ext cx="188595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A.  16 bút chì</a:t>
            </a:r>
          </a:p>
        </p:txBody>
      </p:sp>
      <p:sp>
        <p:nvSpPr>
          <p:cNvPr id="42001" name="Rectangle 17" descr="Parchment"/>
          <p:cNvSpPr>
            <a:spLocks noChangeArrowheads="1"/>
          </p:cNvSpPr>
          <p:nvPr/>
        </p:nvSpPr>
        <p:spPr bwMode="auto">
          <a:xfrm>
            <a:off x="795338" y="6496050"/>
            <a:ext cx="1981200" cy="3619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C.  20 bút chì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648200" y="4343400"/>
            <a:ext cx="4038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</a:t>
            </a:r>
          </a:p>
          <a:p>
            <a:r>
              <a:rPr lang="en-US" sz="2000"/>
              <a:t>                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A.</a:t>
            </a:r>
            <a:r>
              <a:rPr lang="en-US" sz="2000">
                <a:solidFill>
                  <a:srgbClr val="0000FF"/>
                </a:solidFill>
              </a:rPr>
              <a:t>  Muốn tìm phân số của một số ta</a:t>
            </a:r>
          </a:p>
          <a:p>
            <a:r>
              <a:rPr lang="en-US" sz="2000">
                <a:solidFill>
                  <a:srgbClr val="0000FF"/>
                </a:solidFill>
              </a:rPr>
              <a:t> lấy số đó nhân với phân số đã cho.</a:t>
            </a:r>
          </a:p>
          <a:p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800600" y="4419600"/>
            <a:ext cx="434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Chọn chữ cái đặt trước qui tắc đúng.</a:t>
            </a:r>
          </a:p>
          <a:p>
            <a:r>
              <a:rPr lang="en-US" sz="2000"/>
              <a:t>                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629150" y="5143500"/>
            <a:ext cx="4038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</a:t>
            </a:r>
          </a:p>
          <a:p>
            <a:r>
              <a:rPr lang="en-US" sz="2000"/>
              <a:t>                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 </a:t>
            </a:r>
            <a:r>
              <a:rPr lang="en-US" sz="2400" b="1">
                <a:solidFill>
                  <a:srgbClr val="0000FF"/>
                </a:solidFill>
              </a:rPr>
              <a:t>B.</a:t>
            </a:r>
            <a:r>
              <a:rPr lang="en-US" sz="2000">
                <a:solidFill>
                  <a:srgbClr val="0000FF"/>
                </a:solidFill>
              </a:rPr>
              <a:t> Muốn tìm phân số của một số ta </a:t>
            </a:r>
          </a:p>
          <a:p>
            <a:r>
              <a:rPr lang="en-US" sz="2000">
                <a:solidFill>
                  <a:srgbClr val="0000FF"/>
                </a:solidFill>
              </a:rPr>
              <a:t>lấy số đó chia cho phân số đã cho.</a:t>
            </a:r>
          </a:p>
          <a:p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2010" name="Rectangle 26" descr="Parchment"/>
          <p:cNvSpPr>
            <a:spLocks noChangeArrowheads="1"/>
          </p:cNvSpPr>
          <p:nvPr/>
        </p:nvSpPr>
        <p:spPr bwMode="auto">
          <a:xfrm>
            <a:off x="0" y="2057400"/>
            <a:ext cx="4495800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</a:rPr>
              <a:t>   Ch</a:t>
            </a:r>
            <a:r>
              <a:rPr lang="en-US">
                <a:solidFill>
                  <a:srgbClr val="FF3300"/>
                </a:solidFill>
              </a:rPr>
              <a:t>ọn chữ cái đặt trước kết quả đúng.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          của 35 là:</a:t>
            </a:r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                                                  </a:t>
            </a:r>
          </a:p>
        </p:txBody>
      </p:sp>
      <p:sp>
        <p:nvSpPr>
          <p:cNvPr id="42011" name="Rectangle 27" descr="Parchment"/>
          <p:cNvSpPr>
            <a:spLocks noChangeArrowheads="1"/>
          </p:cNvSpPr>
          <p:nvPr/>
        </p:nvSpPr>
        <p:spPr bwMode="auto">
          <a:xfrm>
            <a:off x="2705100" y="2914650"/>
            <a:ext cx="1066800" cy="4762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B</a:t>
            </a:r>
            <a:r>
              <a:rPr lang="en-US" sz="2000">
                <a:solidFill>
                  <a:srgbClr val="0000FF"/>
                </a:solidFill>
              </a:rPr>
              <a:t>.  </a:t>
            </a:r>
            <a:r>
              <a:rPr lang="en-US" sz="24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  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42012" name="Rectangle 28" descr="Parchment"/>
          <p:cNvSpPr>
            <a:spLocks noChangeArrowheads="1"/>
          </p:cNvSpPr>
          <p:nvPr/>
        </p:nvSpPr>
        <p:spPr bwMode="auto">
          <a:xfrm>
            <a:off x="838200" y="3048000"/>
            <a:ext cx="1905000" cy="152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</a:rPr>
              <a:t>A.</a:t>
            </a:r>
            <a:r>
              <a:rPr lang="en-US" sz="2400">
                <a:solidFill>
                  <a:srgbClr val="0000FF"/>
                </a:solidFill>
              </a:rPr>
              <a:t>  70</a:t>
            </a:r>
            <a:r>
              <a:rPr lang="en-US" sz="2400">
                <a:solidFill>
                  <a:srgbClr val="FF3300"/>
                </a:solidFill>
              </a:rPr>
              <a:t>   ;      </a:t>
            </a:r>
          </a:p>
        </p:txBody>
      </p:sp>
      <p:sp>
        <p:nvSpPr>
          <p:cNvPr id="42013" name="Rectangle 29" descr="Parchment"/>
          <p:cNvSpPr>
            <a:spLocks noChangeArrowheads="1"/>
          </p:cNvSpPr>
          <p:nvPr/>
        </p:nvSpPr>
        <p:spPr bwMode="auto">
          <a:xfrm>
            <a:off x="990600" y="3562350"/>
            <a:ext cx="3810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0000FF"/>
                </a:solidFill>
              </a:rPr>
              <a:t>  15</a:t>
            </a:r>
          </a:p>
        </p:txBody>
      </p:sp>
      <p:sp>
        <p:nvSpPr>
          <p:cNvPr id="42016" name="AutoShape 32"/>
          <p:cNvSpPr>
            <a:spLocks noChangeArrowheads="1"/>
          </p:cNvSpPr>
          <p:nvPr/>
        </p:nvSpPr>
        <p:spPr bwMode="auto">
          <a:xfrm>
            <a:off x="38100" y="1733550"/>
            <a:ext cx="228600" cy="76200"/>
          </a:xfrm>
          <a:prstGeom prst="cloudCallout">
            <a:avLst>
              <a:gd name="adj1" fmla="val -4375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sz="2000"/>
          </a:p>
        </p:txBody>
      </p:sp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0" y="4343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4629150" y="1619250"/>
            <a:ext cx="762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4724400" y="4419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304800" y="3429000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685800" y="586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B.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1257300" y="5867400"/>
            <a:ext cx="156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9 bút chì</a:t>
            </a:r>
          </a:p>
        </p:txBody>
      </p:sp>
      <p:sp>
        <p:nvSpPr>
          <p:cNvPr id="42023" name="Rectangle 39" descr="Parchment"/>
          <p:cNvSpPr>
            <a:spLocks noChangeArrowheads="1"/>
          </p:cNvSpPr>
          <p:nvPr/>
        </p:nvSpPr>
        <p:spPr bwMode="auto">
          <a:xfrm>
            <a:off x="5213350" y="1943100"/>
            <a:ext cx="3016250" cy="914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</a:rPr>
              <a:t>  .Chọn chữ cái đặt trước kết quả đúng.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     Mẹ mua 15 quyển vở, mẹ cho em 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số quyển vở đó. 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                  Vậy mẹ đã cho em số quyển vở là:      </a:t>
            </a:r>
          </a:p>
        </p:txBody>
      </p:sp>
      <p:sp>
        <p:nvSpPr>
          <p:cNvPr id="42024" name="Rectangle 40" descr="Parchment"/>
          <p:cNvSpPr>
            <a:spLocks noChangeArrowheads="1"/>
          </p:cNvSpPr>
          <p:nvPr/>
        </p:nvSpPr>
        <p:spPr bwMode="auto">
          <a:xfrm>
            <a:off x="5391150" y="3409950"/>
            <a:ext cx="457200" cy="2286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FF"/>
                </a:solidFill>
              </a:rPr>
              <a:t> 9  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42025" name="Rectangle 41" descr="Parchment"/>
          <p:cNvSpPr>
            <a:spLocks noChangeArrowheads="1"/>
          </p:cNvSpPr>
          <p:nvPr/>
        </p:nvSpPr>
        <p:spPr bwMode="auto">
          <a:xfrm>
            <a:off x="4876800" y="3352800"/>
            <a:ext cx="304800" cy="381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42026" name="Rectangle 42" descr="Parchment"/>
          <p:cNvSpPr>
            <a:spLocks noChangeArrowheads="1"/>
          </p:cNvSpPr>
          <p:nvPr/>
        </p:nvSpPr>
        <p:spPr bwMode="auto">
          <a:xfrm>
            <a:off x="6096000" y="3276600"/>
            <a:ext cx="609600" cy="4572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42027" name="Oval 43"/>
          <p:cNvSpPr>
            <a:spLocks noChangeArrowheads="1"/>
          </p:cNvSpPr>
          <p:nvPr/>
        </p:nvSpPr>
        <p:spPr bwMode="auto">
          <a:xfrm>
            <a:off x="1638300" y="152400"/>
            <a:ext cx="4343400" cy="13716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Ô CỬA BÍ MẬT</a:t>
            </a:r>
            <a:endParaRPr lang="en-US" sz="2400"/>
          </a:p>
        </p:txBody>
      </p:sp>
      <p:pic>
        <p:nvPicPr>
          <p:cNvPr id="42028" name="Picture 44" descr="S128x128P_104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908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9" name="Picture 45" descr="S128x128P_104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0"/>
            <a:ext cx="1524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30" name="Picture 46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0" y="1604963"/>
            <a:ext cx="4552950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1809750" y="2457450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1</a:t>
            </a:r>
            <a:endParaRPr lang="en-US"/>
          </a:p>
        </p:txBody>
      </p:sp>
      <p:pic>
        <p:nvPicPr>
          <p:cNvPr id="42032" name="Picture 48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0" y="4233863"/>
            <a:ext cx="45720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1828800" y="51054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2</a:t>
            </a:r>
            <a:endParaRPr lang="en-US"/>
          </a:p>
        </p:txBody>
      </p:sp>
      <p:pic>
        <p:nvPicPr>
          <p:cNvPr id="42034" name="Picture 50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4578350" y="1625600"/>
            <a:ext cx="460375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400800" y="2454275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3</a:t>
            </a:r>
            <a:endParaRPr lang="en-US"/>
          </a:p>
        </p:txBody>
      </p:sp>
      <p:pic>
        <p:nvPicPr>
          <p:cNvPr id="42036" name="Picture 52" descr="untitled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4587875" y="4229100"/>
            <a:ext cx="4581525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7" name="Rectangle 53"/>
          <p:cNvSpPr>
            <a:spLocks noChangeArrowheads="1"/>
          </p:cNvSpPr>
          <p:nvPr/>
        </p:nvSpPr>
        <p:spPr bwMode="auto">
          <a:xfrm>
            <a:off x="6496050" y="5033963"/>
            <a:ext cx="830263" cy="77628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4</a:t>
            </a:r>
            <a:endParaRPr lang="en-US"/>
          </a:p>
        </p:txBody>
      </p:sp>
      <p:sp>
        <p:nvSpPr>
          <p:cNvPr id="42038" name="Oval 54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2039" name="Oval 55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2040" name="Oval 56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2041" name="Oval 57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2042" name="Oval 58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2043" name="Oval 59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2044" name="Oval 60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045" name="Oval 61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046" name="Oval 62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2047" name="Oval 63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048" name="Oval 64"/>
          <p:cNvSpPr>
            <a:spLocks noChangeArrowheads="1"/>
          </p:cNvSpPr>
          <p:nvPr/>
        </p:nvSpPr>
        <p:spPr bwMode="auto">
          <a:xfrm>
            <a:off x="8001000" y="762000"/>
            <a:ext cx="762000" cy="8382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2049" name="Oval 65"/>
          <p:cNvSpPr>
            <a:spLocks noChangeArrowheads="1"/>
          </p:cNvSpPr>
          <p:nvPr/>
        </p:nvSpPr>
        <p:spPr bwMode="auto">
          <a:xfrm>
            <a:off x="7772400" y="152400"/>
            <a:ext cx="12192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Thời gian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228600" y="4800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228600" y="50831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>
            <a:off x="228600" y="51546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381000" y="20701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381000" y="23526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>
            <a:off x="381000" y="24241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5397500" y="22987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5397500" y="25304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>
            <a:off x="5397500" y="26019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0" name="Text Box 86"/>
          <p:cNvSpPr txBox="1">
            <a:spLocks noChangeArrowheads="1"/>
          </p:cNvSpPr>
          <p:nvPr/>
        </p:nvSpPr>
        <p:spPr bwMode="auto">
          <a:xfrm>
            <a:off x="4699000" y="61087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</a:t>
            </a:r>
            <a:r>
              <a:rPr lang="en-US" sz="2000">
                <a:solidFill>
                  <a:srgbClr val="0000FF"/>
                </a:solidFill>
              </a:rPr>
              <a:t>. Muốn tìm phân số của một số ta lấy số đó cộng với phân số đã cho.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2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8" dur="2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20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4" dur="20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9"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2031" grpId="0" animBg="1"/>
      <p:bldP spid="42031" grpId="1" animBg="1"/>
      <p:bldP spid="42033" grpId="0" animBg="1"/>
      <p:bldP spid="42033" grpId="1" animBg="1"/>
      <p:bldP spid="42035" grpId="0" animBg="1"/>
      <p:bldP spid="42035" grpId="1" animBg="1"/>
      <p:bldP spid="42037" grpId="0" animBg="1"/>
      <p:bldP spid="42037" grpId="1" animBg="1"/>
      <p:bldP spid="42038" grpId="0" animBg="1"/>
      <p:bldP spid="42039" grpId="0" animBg="1"/>
      <p:bldP spid="42040" grpId="0" animBg="1"/>
      <p:bldP spid="42041" grpId="0" animBg="1"/>
      <p:bldP spid="42042" grpId="0" animBg="1"/>
      <p:bldP spid="42043" grpId="0" animBg="1"/>
      <p:bldP spid="42044" grpId="0" animBg="1"/>
      <p:bldP spid="42045" grpId="0" animBg="1"/>
      <p:bldP spid="42046" grpId="0" animBg="1"/>
      <p:bldP spid="42047" grpId="0" animBg="1"/>
      <p:bldP spid="42048" grpId="0" animBg="1"/>
      <p:bldP spid="42053" grpId="0"/>
      <p:bldP spid="42054" grpId="0"/>
      <p:bldP spid="42055" grpId="0" animBg="1"/>
      <p:bldP spid="42061" grpId="0"/>
      <p:bldP spid="42062" grpId="0"/>
      <p:bldP spid="42063" grpId="0" animBg="1"/>
      <p:bldP spid="42065" grpId="0"/>
      <p:bldP spid="42066" grpId="0"/>
      <p:bldP spid="42067" grpId="0" animBg="1"/>
      <p:bldP spid="420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ĐỊNH HƯỚNG HỌC TẬP</a:t>
            </a:r>
            <a:r>
              <a:rPr lang="vi-VN" dirty="0" smtClean="0">
                <a:solidFill>
                  <a:srgbClr val="FF0000"/>
                </a:solidFill>
              </a:rPr>
              <a:t>:</a:t>
            </a:r>
            <a:endParaRPr lang="vi-VN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vi-VN" dirty="0" smtClean="0">
                <a:solidFill>
                  <a:srgbClr val="FF0000"/>
                </a:solidFill>
              </a:rPr>
              <a:t>oàn thiện bài tập 1,</a:t>
            </a:r>
            <a:r>
              <a:rPr lang="en-US" dirty="0" smtClean="0">
                <a:solidFill>
                  <a:srgbClr val="FF0000"/>
                </a:solidFill>
              </a:rPr>
              <a:t>2,</a:t>
            </a:r>
            <a:r>
              <a:rPr lang="vi-VN" dirty="0" smtClean="0">
                <a:solidFill>
                  <a:srgbClr val="FF0000"/>
                </a:solidFill>
              </a:rPr>
              <a:t>3 (SGK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135</a:t>
            </a:r>
            <a:r>
              <a:rPr lang="vi-VN" dirty="0" smtClean="0">
                <a:solidFill>
                  <a:srgbClr val="FF0000"/>
                </a:solidFill>
              </a:rPr>
              <a:t>) trong vở ô li;  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tiết</a:t>
            </a:r>
            <a:r>
              <a:rPr lang="en-US" dirty="0" smtClean="0">
                <a:solidFill>
                  <a:srgbClr val="FF0000"/>
                </a:solidFill>
              </a:rPr>
              <a:t> 125(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46)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vở BT Toán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Ôn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1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vi-VN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S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hao hoa"/>
          <p:cNvPicPr>
            <a:picLocks noChangeAspect="1" noChangeArrowheads="1" noCrop="1"/>
          </p:cNvPicPr>
          <p:nvPr/>
        </p:nvPicPr>
        <p:blipFill>
          <a:blip r:embed="rId3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anhkhung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3400" y="4648200"/>
            <a:ext cx="7696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em học giỏi chăm ngoan.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0" y="2286000"/>
            <a:ext cx="9067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4400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Giờ học đến đây kết thúc</a:t>
            </a:r>
          </a:p>
          <a:p>
            <a:pPr algn="ctr"/>
            <a:r>
              <a:rPr lang="vi-VN" sz="4400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xin chân thành cảm ơn các thầy cô giáo !</a:t>
            </a:r>
            <a:endParaRPr lang="en-US" sz="4400" b="1" kern="10" spc="-44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push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37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762000" y="2438689"/>
            <a:ext cx="7543800" cy="12003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1A059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hay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chia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3490913" y="561975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101885" y="1022668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Muốn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205708" y="3602037"/>
            <a:ext cx="4876800" cy="1419225"/>
            <a:chOff x="1488" y="2016"/>
            <a:chExt cx="3072" cy="1008"/>
          </a:xfrm>
        </p:grpSpPr>
        <p:sp>
          <p:nvSpPr>
            <p:cNvPr id="8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latin typeface="Times New Roman" panose="02020603050405020304" pitchFamily="18" charset="0"/>
                </a:rPr>
                <a:t>        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</a:rPr>
                <a:t>          </a:t>
              </a:r>
            </a:p>
            <a:p>
              <a:endParaRPr lang="en-US" sz="2800" b="1" dirty="0">
                <a:latin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</a:rPr>
                <a:t>            </a:t>
              </a:r>
            </a:p>
          </p:txBody>
        </p:sp>
        <p:pic>
          <p:nvPicPr>
            <p:cNvPr id="9" name="Picture 3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3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4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6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7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9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0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45"/>
          <p:cNvSpPr>
            <a:spLocks/>
          </p:cNvSpPr>
          <p:nvPr/>
        </p:nvSpPr>
        <p:spPr bwMode="auto">
          <a:xfrm rot="-5400000">
            <a:off x="2658271" y="3636962"/>
            <a:ext cx="323850" cy="3105150"/>
          </a:xfrm>
          <a:prstGeom prst="leftBrace">
            <a:avLst>
              <a:gd name="adj1" fmla="val 7990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2" name="AutoShape 54"/>
          <p:cNvSpPr>
            <a:spLocks/>
          </p:cNvSpPr>
          <p:nvPr/>
        </p:nvSpPr>
        <p:spPr bwMode="auto">
          <a:xfrm rot="5400000">
            <a:off x="3527427" y="1118393"/>
            <a:ext cx="214312" cy="4695825"/>
          </a:xfrm>
          <a:prstGeom prst="leftBrace">
            <a:avLst>
              <a:gd name="adj1" fmla="val 182593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2748758" y="5207000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2858295" y="3592512"/>
            <a:ext cx="0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H="1">
            <a:off x="4458495" y="3592512"/>
            <a:ext cx="14288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75"/>
          <p:cNvSpPr txBox="1">
            <a:spLocks noChangeArrowheads="1"/>
          </p:cNvSpPr>
          <p:nvPr/>
        </p:nvSpPr>
        <p:spPr bwMode="auto">
          <a:xfrm>
            <a:off x="2553495" y="5283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2553495" y="55943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9" name="Line 177"/>
          <p:cNvSpPr>
            <a:spLocks noChangeShapeType="1"/>
          </p:cNvSpPr>
          <p:nvPr/>
        </p:nvSpPr>
        <p:spPr bwMode="auto">
          <a:xfrm>
            <a:off x="2567783" y="56515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AutoShape 45"/>
          <p:cNvSpPr>
            <a:spLocks/>
          </p:cNvSpPr>
          <p:nvPr/>
        </p:nvSpPr>
        <p:spPr bwMode="auto">
          <a:xfrm rot="-5400000">
            <a:off x="5134770" y="4421187"/>
            <a:ext cx="323850" cy="1676400"/>
          </a:xfrm>
          <a:prstGeom prst="leftBrace">
            <a:avLst>
              <a:gd name="adj1" fmla="val 43137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" name="Text Box 180"/>
          <p:cNvSpPr txBox="1">
            <a:spLocks noChangeArrowheads="1"/>
          </p:cNvSpPr>
          <p:nvPr/>
        </p:nvSpPr>
        <p:spPr bwMode="auto">
          <a:xfrm>
            <a:off x="4968083" y="5313362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" name="Text Box 181"/>
          <p:cNvSpPr txBox="1">
            <a:spLocks noChangeArrowheads="1"/>
          </p:cNvSpPr>
          <p:nvPr/>
        </p:nvSpPr>
        <p:spPr bwMode="auto">
          <a:xfrm>
            <a:off x="4968083" y="5638800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4" name="Line 182"/>
          <p:cNvSpPr>
            <a:spLocks noChangeShapeType="1"/>
          </p:cNvSpPr>
          <p:nvPr/>
        </p:nvSpPr>
        <p:spPr bwMode="auto">
          <a:xfrm>
            <a:off x="4982370" y="5681662"/>
            <a:ext cx="287338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ounded Rectangular Callout 38"/>
          <p:cNvSpPr/>
          <p:nvPr/>
        </p:nvSpPr>
        <p:spPr>
          <a:xfrm>
            <a:off x="751365" y="933330"/>
            <a:ext cx="8290561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Điền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hợp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dấu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hỏi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chấm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Text Box 179"/>
          <p:cNvSpPr txBox="1">
            <a:spLocks noChangeArrowheads="1"/>
          </p:cNvSpPr>
          <p:nvPr/>
        </p:nvSpPr>
        <p:spPr bwMode="auto">
          <a:xfrm>
            <a:off x="2901158" y="2935980"/>
            <a:ext cx="18764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853440" y="965518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Nêu</a:t>
            </a:r>
            <a:r>
              <a:rPr lang="en-US" sz="3200" dirty="0" smtClean="0">
                <a:solidFill>
                  <a:schemeClr val="tx1"/>
                </a:solidFill>
              </a:rPr>
              <a:t> ý </a:t>
            </a:r>
            <a:r>
              <a:rPr lang="en-US" sz="3200" dirty="0" err="1" smtClean="0">
                <a:solidFill>
                  <a:schemeClr val="tx1"/>
                </a:solidFill>
              </a:rPr>
              <a:t>nghĩa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2/3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1/3?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269708" y="5272231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48" name="Text Box 175"/>
          <p:cNvSpPr txBox="1">
            <a:spLocks noChangeArrowheads="1"/>
          </p:cNvSpPr>
          <p:nvPr/>
        </p:nvSpPr>
        <p:spPr bwMode="auto">
          <a:xfrm>
            <a:off x="2050257" y="115728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9" name="Text Box 176"/>
          <p:cNvSpPr txBox="1">
            <a:spLocks noChangeArrowheads="1"/>
          </p:cNvSpPr>
          <p:nvPr/>
        </p:nvSpPr>
        <p:spPr bwMode="auto">
          <a:xfrm>
            <a:off x="2050257" y="14684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0" name="Line 177"/>
          <p:cNvSpPr>
            <a:spLocks noChangeShapeType="1"/>
          </p:cNvSpPr>
          <p:nvPr/>
        </p:nvSpPr>
        <p:spPr bwMode="auto">
          <a:xfrm>
            <a:off x="2064545" y="1525588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34445" y="1189423"/>
            <a:ext cx="300038" cy="230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20158" y="1514507"/>
            <a:ext cx="300038" cy="206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43636" y="96663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Số</a:t>
            </a:r>
            <a:r>
              <a:rPr lang="en-US" dirty="0" smtClean="0"/>
              <a:t> cam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: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915375" y="152558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cam: 3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62" name="Text Box 175"/>
          <p:cNvSpPr txBox="1">
            <a:spLocks noChangeArrowheads="1"/>
          </p:cNvSpPr>
          <p:nvPr/>
        </p:nvSpPr>
        <p:spPr bwMode="auto">
          <a:xfrm>
            <a:off x="1684563" y="224805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3" name="Text Box 176"/>
          <p:cNvSpPr txBox="1">
            <a:spLocks noChangeArrowheads="1"/>
          </p:cNvSpPr>
          <p:nvPr/>
        </p:nvSpPr>
        <p:spPr bwMode="auto">
          <a:xfrm>
            <a:off x="1684563" y="255920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4" name="Line 177"/>
          <p:cNvSpPr>
            <a:spLocks noChangeShapeType="1"/>
          </p:cNvSpPr>
          <p:nvPr/>
        </p:nvSpPr>
        <p:spPr bwMode="auto">
          <a:xfrm>
            <a:off x="1698851" y="2616357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168751" y="2280192"/>
            <a:ext cx="300038" cy="230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154464" y="2605276"/>
            <a:ext cx="300038" cy="206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577942" y="20574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Số</a:t>
            </a:r>
            <a:r>
              <a:rPr lang="en-US" dirty="0" smtClean="0"/>
              <a:t> cam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: 1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549681" y="261635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cam: 3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2663250" y="5194240"/>
            <a:ext cx="1471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cam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2" grpId="0" animBg="1"/>
      <p:bldP spid="23" grpId="0"/>
      <p:bldP spid="23" grpId="1"/>
      <p:bldP spid="24" grpId="0" animBg="1"/>
      <p:bldP spid="25" grpId="0" animBg="1"/>
      <p:bldP spid="27" grpId="0"/>
      <p:bldP spid="28" grpId="0"/>
      <p:bldP spid="29" grpId="0" animBg="1"/>
      <p:bldP spid="30" grpId="0" animBg="1"/>
      <p:bldP spid="32" grpId="0"/>
      <p:bldP spid="33" grpId="0"/>
      <p:bldP spid="34" grpId="0" animBg="1"/>
      <p:bldP spid="39" grpId="0" animBg="1"/>
      <p:bldP spid="39" grpId="1" animBg="1"/>
      <p:bldP spid="40" grpId="0"/>
      <p:bldP spid="41" grpId="0" animBg="1"/>
      <p:bldP spid="41" grpId="1" animBg="1"/>
      <p:bldP spid="43" grpId="0"/>
      <p:bldP spid="43" grpId="1"/>
      <p:bldP spid="48" grpId="0"/>
      <p:bldP spid="49" grpId="0"/>
      <p:bldP spid="50" grpId="0" animBg="1"/>
      <p:bldP spid="56" grpId="0"/>
      <p:bldP spid="61" grpId="0"/>
      <p:bldP spid="62" grpId="0"/>
      <p:bldP spid="63" grpId="0"/>
      <p:bldP spid="64" grpId="0" animBg="1"/>
      <p:bldP spid="67" grpId="0"/>
      <p:bldP spid="68" grpId="0"/>
      <p:bldP spid="69" grpId="0"/>
      <p:bldP spid="6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1086462" y="1770300"/>
            <a:ext cx="697107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CỦA MỘT SỐ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4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324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727549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919163"/>
            <a:ext cx="20986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60121383"/>
              </p:ext>
            </p:extLst>
          </p:nvPr>
        </p:nvGraphicFramePr>
        <p:xfrm>
          <a:off x="545123" y="1661746"/>
          <a:ext cx="7253654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6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956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00038" y="1739205"/>
            <a:ext cx="3943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rổ cam có 12 quả.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?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133475" y="21256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133475" y="24225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133475" y="2479675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337684" y="3093219"/>
            <a:ext cx="1872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err="1"/>
              <a:t>Nhận</a:t>
            </a:r>
            <a:r>
              <a:rPr lang="en-US" sz="2000" b="1" u="sng" dirty="0"/>
              <a:t> </a:t>
            </a:r>
            <a:r>
              <a:rPr lang="en-US" sz="2000" b="1" u="sng" dirty="0" err="1"/>
              <a:t>xét</a:t>
            </a:r>
            <a:r>
              <a:rPr lang="en-US" sz="2000" b="1" u="sng" dirty="0"/>
              <a:t>:</a:t>
            </a:r>
          </a:p>
        </p:txBody>
      </p:sp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138613" y="1704975"/>
            <a:ext cx="4876800" cy="1419225"/>
            <a:chOff x="1488" y="2016"/>
            <a:chExt cx="3072" cy="1008"/>
          </a:xfrm>
        </p:grpSpPr>
        <p:sp>
          <p:nvSpPr>
            <p:cNvPr id="3225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</a:rPr>
                <a:t>         </a:t>
              </a:r>
            </a:p>
            <a:p>
              <a:r>
                <a:rPr lang="en-US" sz="2800" b="1">
                  <a:latin typeface="Times New Roman" panose="02020603050405020304" pitchFamily="18" charset="0"/>
                </a:rPr>
                <a:t>          </a:t>
              </a:r>
            </a:p>
            <a:p>
              <a:endParaRPr lang="en-US" sz="2800" b="1">
                <a:latin typeface="Times New Roman" panose="02020603050405020304" pitchFamily="18" charset="0"/>
              </a:endParaRPr>
            </a:p>
            <a:p>
              <a:r>
                <a:rPr lang="en-US" sz="2800" b="1">
                  <a:latin typeface="Times New Roman" panose="02020603050405020304" pitchFamily="18" charset="0"/>
                </a:rPr>
                <a:t>            </a:t>
              </a:r>
            </a:p>
          </p:txBody>
        </p:sp>
        <p:pic>
          <p:nvPicPr>
            <p:cNvPr id="3226" name="Picture 3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7" name="Picture 3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8" name="Picture 33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9" name="Picture 34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0" name="Picture 35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1" name="Picture 36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2" name="Picture 37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3" name="Picture 38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4" name="Picture 39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5" name="Picture 40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6" name="Picture 4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7" name="Picture 4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101" name="AutoShape 45"/>
          <p:cNvSpPr>
            <a:spLocks/>
          </p:cNvSpPr>
          <p:nvPr/>
        </p:nvSpPr>
        <p:spPr bwMode="auto">
          <a:xfrm rot="-5400000">
            <a:off x="5605463" y="1733550"/>
            <a:ext cx="323850" cy="3105150"/>
          </a:xfrm>
          <a:prstGeom prst="leftBrace">
            <a:avLst>
              <a:gd name="adj1" fmla="val 7990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110" name="AutoShape 54"/>
          <p:cNvSpPr>
            <a:spLocks/>
          </p:cNvSpPr>
          <p:nvPr/>
        </p:nvSpPr>
        <p:spPr bwMode="auto">
          <a:xfrm rot="5400000">
            <a:off x="6460332" y="-778669"/>
            <a:ext cx="214312" cy="4695825"/>
          </a:xfrm>
          <a:prstGeom prst="leftBrace">
            <a:avLst>
              <a:gd name="adj1" fmla="val 182593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6172200" y="1092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12 quả</a:t>
            </a: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5681663" y="3309938"/>
            <a:ext cx="122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? quả</a:t>
            </a:r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5791200" y="1695450"/>
            <a:ext cx="0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H="1">
            <a:off x="7391400" y="1695450"/>
            <a:ext cx="14288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" name="Text Box 174"/>
          <p:cNvSpPr txBox="1">
            <a:spLocks noChangeArrowheads="1"/>
          </p:cNvSpPr>
          <p:nvPr/>
        </p:nvSpPr>
        <p:spPr bwMode="auto">
          <a:xfrm>
            <a:off x="5771488" y="3516312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cam </a:t>
            </a:r>
          </a:p>
        </p:txBody>
      </p:sp>
      <p:sp>
        <p:nvSpPr>
          <p:cNvPr id="3247" name="Text Box 175"/>
          <p:cNvSpPr txBox="1">
            <a:spLocks noChangeArrowheads="1"/>
          </p:cNvSpPr>
          <p:nvPr/>
        </p:nvSpPr>
        <p:spPr bwMode="auto">
          <a:xfrm>
            <a:off x="5502081" y="33766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48" name="Text Box 176"/>
          <p:cNvSpPr txBox="1">
            <a:spLocks noChangeArrowheads="1"/>
          </p:cNvSpPr>
          <p:nvPr/>
        </p:nvSpPr>
        <p:spPr bwMode="auto">
          <a:xfrm>
            <a:off x="5502081" y="36877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49" name="Line 177"/>
          <p:cNvSpPr>
            <a:spLocks noChangeShapeType="1"/>
          </p:cNvSpPr>
          <p:nvPr/>
        </p:nvSpPr>
        <p:spPr bwMode="auto">
          <a:xfrm>
            <a:off x="5516369" y="3744912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45"/>
          <p:cNvSpPr>
            <a:spLocks/>
          </p:cNvSpPr>
          <p:nvPr/>
        </p:nvSpPr>
        <p:spPr bwMode="auto">
          <a:xfrm rot="-5400000">
            <a:off x="8067675" y="2524125"/>
            <a:ext cx="323850" cy="1676400"/>
          </a:xfrm>
          <a:prstGeom prst="leftBrace">
            <a:avLst>
              <a:gd name="adj1" fmla="val 43137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51" name="Text Box 179"/>
          <p:cNvSpPr txBox="1">
            <a:spLocks noChangeArrowheads="1"/>
          </p:cNvSpPr>
          <p:nvPr/>
        </p:nvSpPr>
        <p:spPr bwMode="auto">
          <a:xfrm>
            <a:off x="8167688" y="3544888"/>
            <a:ext cx="1219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Số</a:t>
            </a:r>
            <a:r>
              <a:rPr lang="en-US" sz="2000" dirty="0" smtClean="0"/>
              <a:t> cam 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endParaRPr lang="en-US" sz="2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52" name="Text Box 180"/>
          <p:cNvSpPr txBox="1">
            <a:spLocks noChangeArrowheads="1"/>
          </p:cNvSpPr>
          <p:nvPr/>
        </p:nvSpPr>
        <p:spPr bwMode="auto">
          <a:xfrm>
            <a:off x="7900988" y="3416300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53" name="Text Box 181"/>
          <p:cNvSpPr txBox="1">
            <a:spLocks noChangeArrowheads="1"/>
          </p:cNvSpPr>
          <p:nvPr/>
        </p:nvSpPr>
        <p:spPr bwMode="auto">
          <a:xfrm>
            <a:off x="7900988" y="37417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54" name="Line 182"/>
          <p:cNvSpPr>
            <a:spLocks noChangeShapeType="1"/>
          </p:cNvSpPr>
          <p:nvPr/>
        </p:nvSpPr>
        <p:spPr bwMode="auto">
          <a:xfrm>
            <a:off x="7915275" y="3784600"/>
            <a:ext cx="287338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5" name="Text Box 183"/>
          <p:cNvSpPr txBox="1">
            <a:spLocks noChangeArrowheads="1"/>
          </p:cNvSpPr>
          <p:nvPr/>
        </p:nvSpPr>
        <p:spPr bwMode="auto">
          <a:xfrm>
            <a:off x="354353" y="3641866"/>
            <a:ext cx="3062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cam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</a:p>
        </p:txBody>
      </p:sp>
      <p:sp>
        <p:nvSpPr>
          <p:cNvPr id="3256" name="Text Box 184"/>
          <p:cNvSpPr txBox="1">
            <a:spLocks noChangeArrowheads="1"/>
          </p:cNvSpPr>
          <p:nvPr/>
        </p:nvSpPr>
        <p:spPr bwMode="auto">
          <a:xfrm>
            <a:off x="49553" y="3492844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57" name="Text Box 185"/>
          <p:cNvSpPr txBox="1">
            <a:spLocks noChangeArrowheads="1"/>
          </p:cNvSpPr>
          <p:nvPr/>
        </p:nvSpPr>
        <p:spPr bwMode="auto">
          <a:xfrm>
            <a:off x="49553" y="387707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58" name="Line 186"/>
          <p:cNvSpPr>
            <a:spLocks noChangeShapeType="1"/>
          </p:cNvSpPr>
          <p:nvPr/>
        </p:nvSpPr>
        <p:spPr bwMode="auto">
          <a:xfrm>
            <a:off x="49553" y="3877079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9" name="Text Box 187"/>
          <p:cNvSpPr txBox="1">
            <a:spLocks noChangeArrowheads="1"/>
          </p:cNvSpPr>
          <p:nvPr/>
        </p:nvSpPr>
        <p:spPr bwMode="auto">
          <a:xfrm>
            <a:off x="3411033" y="3635859"/>
            <a:ext cx="2024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cam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endParaRPr lang="en-US" sz="2000" dirty="0"/>
          </a:p>
        </p:txBody>
      </p:sp>
      <p:sp>
        <p:nvSpPr>
          <p:cNvPr id="3260" name="Text Box 188"/>
          <p:cNvSpPr txBox="1">
            <a:spLocks noChangeArrowheads="1"/>
          </p:cNvSpPr>
          <p:nvPr/>
        </p:nvSpPr>
        <p:spPr bwMode="auto">
          <a:xfrm>
            <a:off x="3129302" y="3492844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61" name="Text Box 189"/>
          <p:cNvSpPr txBox="1">
            <a:spLocks noChangeArrowheads="1"/>
          </p:cNvSpPr>
          <p:nvPr/>
        </p:nvSpPr>
        <p:spPr bwMode="auto">
          <a:xfrm>
            <a:off x="3129302" y="3818282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62" name="Line 190"/>
          <p:cNvSpPr>
            <a:spLocks noChangeShapeType="1"/>
          </p:cNvSpPr>
          <p:nvPr/>
        </p:nvSpPr>
        <p:spPr bwMode="auto">
          <a:xfrm>
            <a:off x="3143590" y="3861144"/>
            <a:ext cx="287337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ounded Rectangular Callout 47"/>
          <p:cNvSpPr/>
          <p:nvPr/>
        </p:nvSpPr>
        <p:spPr>
          <a:xfrm>
            <a:off x="-526732" y="45141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Muốn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tìm</a:t>
            </a:r>
            <a:r>
              <a:rPr lang="en-US" sz="3200" dirty="0" smtClean="0">
                <a:solidFill>
                  <a:schemeClr val="tx1"/>
                </a:solidFill>
              </a:rPr>
              <a:t> 1/3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cam </a:t>
            </a:r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rổ</a:t>
            </a:r>
            <a:r>
              <a:rPr lang="en-US" sz="3200" dirty="0" smtClean="0">
                <a:solidFill>
                  <a:schemeClr val="tx1"/>
                </a:solidFill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693" y="1062262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718572" y="4086450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 12 : 3 = 4 (</a:t>
            </a:r>
            <a:r>
              <a:rPr lang="fr-FR" sz="2000" dirty="0" err="1"/>
              <a:t>quả</a:t>
            </a:r>
            <a:r>
              <a:rPr lang="fr-FR" sz="2000" dirty="0"/>
              <a:t>)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718572" y="4734150"/>
            <a:ext cx="411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  4 x 2 = 8 (</a:t>
            </a:r>
            <a:r>
              <a:rPr lang="fr-FR" sz="2000" dirty="0" err="1"/>
              <a:t>quả</a:t>
            </a:r>
            <a:r>
              <a:rPr lang="fr-FR" sz="2000" dirty="0"/>
              <a:t>)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-71293" y="4086450"/>
            <a:ext cx="58983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.VnArial" panose="020B7200000000000000" pitchFamily="34" charset="0"/>
              </a:rPr>
              <a:t>a) </a:t>
            </a: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351860" y="46706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351860" y="4981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366147" y="503895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80435" y="395786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380435" y="42833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2" name="Line 18"/>
          <p:cNvSpPr>
            <a:spLocks noChangeShapeType="1"/>
          </p:cNvSpPr>
          <p:nvPr/>
        </p:nvSpPr>
        <p:spPr bwMode="auto">
          <a:xfrm>
            <a:off x="394722" y="432616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289947" y="5378675"/>
            <a:ext cx="502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000" dirty="0"/>
              <a:t>Ta có thể tìm        số cam trong rổ </a:t>
            </a:r>
            <a:r>
              <a:rPr lang="vi-VN" sz="2000" dirty="0" smtClean="0"/>
              <a:t>như </a:t>
            </a:r>
            <a:r>
              <a:rPr lang="vi-VN" sz="2000" dirty="0"/>
              <a:t>sau: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1947297" y="52675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1952060" y="55787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1966347" y="562156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23247" y="541205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b)</a:t>
            </a: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2021113" y="625709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2021113" y="658253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>
            <a:off x="2035401" y="662539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1399824" y="642389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92" name="Text Box 42"/>
          <p:cNvSpPr txBox="1">
            <a:spLocks noChangeArrowheads="1"/>
          </p:cNvSpPr>
          <p:nvPr/>
        </p:nvSpPr>
        <p:spPr bwMode="auto">
          <a:xfrm>
            <a:off x="1753539" y="642389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2344963" y="639679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94" name="Text Box 44"/>
          <p:cNvSpPr txBox="1">
            <a:spLocks noChangeArrowheads="1"/>
          </p:cNvSpPr>
          <p:nvPr/>
        </p:nvSpPr>
        <p:spPr bwMode="auto">
          <a:xfrm>
            <a:off x="2592754" y="64089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95" name="Text Box 45"/>
          <p:cNvSpPr txBox="1">
            <a:spLocks noChangeArrowheads="1"/>
          </p:cNvSpPr>
          <p:nvPr/>
        </p:nvSpPr>
        <p:spPr bwMode="auto">
          <a:xfrm>
            <a:off x="2802163" y="636345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 err="1"/>
              <a:t>quả</a:t>
            </a:r>
            <a:r>
              <a:rPr lang="en-US" sz="2000" b="1" dirty="0"/>
              <a:t>)</a:t>
            </a:r>
          </a:p>
        </p:txBody>
      </p:sp>
      <p:sp>
        <p:nvSpPr>
          <p:cNvPr id="97" name="Text Box 41"/>
          <p:cNvSpPr txBox="1">
            <a:spLocks noChangeArrowheads="1"/>
          </p:cNvSpPr>
          <p:nvPr/>
        </p:nvSpPr>
        <p:spPr bwMode="auto">
          <a:xfrm>
            <a:off x="639019" y="6464023"/>
            <a:ext cx="873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</a:rPr>
              <a:t>Hoặc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8" name="Text Box 33"/>
          <p:cNvSpPr txBox="1">
            <a:spLocks noChangeArrowheads="1"/>
          </p:cNvSpPr>
          <p:nvPr/>
        </p:nvSpPr>
        <p:spPr bwMode="auto">
          <a:xfrm>
            <a:off x="405895" y="5916279"/>
            <a:ext cx="502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 </a:t>
            </a:r>
            <a:r>
              <a:rPr lang="en-US" sz="2000" b="1" dirty="0" smtClean="0"/>
              <a:t>           </a:t>
            </a:r>
            <a:r>
              <a:rPr lang="en-US" sz="2000" b="1" dirty="0" smtClean="0"/>
              <a:t> </a:t>
            </a:r>
            <a:r>
              <a:rPr lang="en-US" sz="2000" b="1" dirty="0"/>
              <a:t>12 : 3 x 2= 8 ( </a:t>
            </a:r>
            <a:r>
              <a:rPr lang="en-US" sz="2000" b="1" dirty="0" err="1"/>
              <a:t>quả</a:t>
            </a:r>
            <a:r>
              <a:rPr lang="en-US" sz="2000" b="1" dirty="0"/>
              <a:t>).</a:t>
            </a:r>
          </a:p>
        </p:txBody>
      </p:sp>
      <p:sp>
        <p:nvSpPr>
          <p:cNvPr id="99" name="Rounded Rectangular Callout 98"/>
          <p:cNvSpPr/>
          <p:nvPr/>
        </p:nvSpPr>
        <p:spPr>
          <a:xfrm>
            <a:off x="-152400" y="17975"/>
            <a:ext cx="929640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Muốn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tìm</a:t>
            </a:r>
            <a:r>
              <a:rPr lang="en-US" sz="3200" dirty="0" smtClean="0">
                <a:solidFill>
                  <a:schemeClr val="tx1"/>
                </a:solidFill>
              </a:rPr>
              <a:t> 2/3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cam </a:t>
            </a:r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rổ</a:t>
            </a:r>
            <a:r>
              <a:rPr lang="en-US" sz="3200" dirty="0" smtClean="0">
                <a:solidFill>
                  <a:schemeClr val="tx1"/>
                </a:solidFill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3088" grpId="0" animBg="1"/>
      <p:bldP spid="3127" grpId="0"/>
      <p:bldP spid="45101" grpId="0" animBg="1"/>
      <p:bldP spid="45110" grpId="0" animBg="1"/>
      <p:bldP spid="45078" grpId="0"/>
      <p:bldP spid="45103" grpId="0"/>
      <p:bldP spid="45111" grpId="0"/>
      <p:bldP spid="45111" grpId="1"/>
      <p:bldP spid="45099" grpId="0" animBg="1"/>
      <p:bldP spid="45100" grpId="0" animBg="1"/>
      <p:bldP spid="3246" grpId="0"/>
      <p:bldP spid="3247" grpId="0"/>
      <p:bldP spid="3248" grpId="0"/>
      <p:bldP spid="3249" grpId="0" animBg="1"/>
      <p:bldP spid="2" grpId="0" animBg="1"/>
      <p:bldP spid="3251" grpId="0"/>
      <p:bldP spid="3252" grpId="0"/>
      <p:bldP spid="3253" grpId="0"/>
      <p:bldP spid="3254" grpId="0" animBg="1"/>
      <p:bldP spid="3255" grpId="0"/>
      <p:bldP spid="3256" grpId="0"/>
      <p:bldP spid="3257" grpId="0"/>
      <p:bldP spid="3258" grpId="0" animBg="1"/>
      <p:bldP spid="3259" grpId="0"/>
      <p:bldP spid="3260" grpId="0"/>
      <p:bldP spid="3261" grpId="0"/>
      <p:bldP spid="3262" grpId="0" animBg="1"/>
      <p:bldP spid="48" grpId="0" animBg="1"/>
      <p:bldP spid="48" grpId="1" animBg="1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 animBg="1"/>
      <p:bldP spid="9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276600" y="152400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Bài</a:t>
            </a:r>
            <a:r>
              <a:rPr lang="en-US" sz="2000" i="1" dirty="0"/>
              <a:t> </a:t>
            </a:r>
            <a:r>
              <a:rPr lang="en-US" sz="2000" i="1" dirty="0" err="1"/>
              <a:t>giải</a:t>
            </a:r>
            <a:endParaRPr lang="en-US" sz="2000" i="1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10200" y="14144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10200" y="17256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5410200" y="17653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791200" y="15240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272088" y="2103437"/>
            <a:ext cx="590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672138" y="2089150"/>
            <a:ext cx="1452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</a:rPr>
              <a:t> 3 x 2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511637" y="20891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829858" y="20732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124700" y="2072409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(</a:t>
            </a:r>
            <a:r>
              <a:rPr lang="en-US" sz="2000" b="1" dirty="0" err="1">
                <a:solidFill>
                  <a:srgbClr val="0000FF"/>
                </a:solidFill>
              </a:rPr>
              <a:t>quả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949469" y="2717726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   </a:t>
            </a:r>
            <a:r>
              <a:rPr lang="en-US" sz="2000" dirty="0"/>
              <a:t>8 </a:t>
            </a:r>
            <a:r>
              <a:rPr lang="en-US" sz="2000" dirty="0" err="1"/>
              <a:t>quả</a:t>
            </a:r>
            <a:r>
              <a:rPr lang="en-US" sz="2000" dirty="0"/>
              <a:t> cam.</a:t>
            </a: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5181600" y="1250950"/>
            <a:ext cx="0" cy="1905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1000" y="850840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 smtClean="0"/>
              <a:t>Cách</a:t>
            </a:r>
            <a:r>
              <a:rPr lang="en-US" sz="2000" i="1" dirty="0" smtClean="0"/>
              <a:t> 1: </a:t>
            </a:r>
            <a:endParaRPr lang="en-US" sz="2000" i="1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294751" y="153806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294751" y="18492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294751" y="18889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675751" y="16476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cam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rổ</a:t>
            </a:r>
            <a:r>
              <a:rPr lang="fr-FR" sz="2000" dirty="0"/>
              <a:t> là: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1606210" y="2788288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/>
              <a:t>Đáp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:   </a:t>
            </a:r>
            <a:r>
              <a:rPr lang="en-US" sz="2000" dirty="0"/>
              <a:t>8 </a:t>
            </a:r>
            <a:r>
              <a:rPr lang="en-US" sz="2000" dirty="0" err="1"/>
              <a:t>quả</a:t>
            </a:r>
            <a:r>
              <a:rPr lang="en-US" sz="2000" dirty="0"/>
              <a:t> cam.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215669" y="211984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2215669" y="244528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2229957" y="248814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594380" y="228664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1948095" y="228664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2539519" y="225954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2787310" y="2271712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2981758" y="225255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(</a:t>
            </a:r>
            <a:r>
              <a:rPr lang="en-US" sz="2000" b="1" dirty="0" err="1">
                <a:solidFill>
                  <a:srgbClr val="0000FF"/>
                </a:solidFill>
              </a:rPr>
              <a:t>quả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290731" y="701549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err="1" smtClean="0"/>
              <a:t>Cách</a:t>
            </a:r>
            <a:r>
              <a:rPr lang="en-US" sz="2000" i="1" dirty="0" smtClean="0"/>
              <a:t> 2: </a:t>
            </a:r>
            <a:endParaRPr lang="en-US" sz="2000" i="1" dirty="0"/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>
            <a:off x="211931" y="3314344"/>
            <a:ext cx="6129338" cy="1371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C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1948095" y="370492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1948095" y="400179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>
            <a:off x="1962383" y="4058941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180086" y="4744622"/>
            <a:ext cx="8786813" cy="1173162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E8F4AA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12 ta </a:t>
            </a:r>
            <a:r>
              <a:rPr lang="en-US" sz="2000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      hay </a:t>
            </a:r>
            <a:r>
              <a:rPr lang="en-US" sz="2000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chia 3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1286718" y="501478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1286718" y="5311649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1301006" y="5368799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4332986" y="495763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4332986" y="5283074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8" name="Line 53"/>
          <p:cNvSpPr>
            <a:spLocks noChangeShapeType="1"/>
          </p:cNvSpPr>
          <p:nvPr/>
        </p:nvSpPr>
        <p:spPr bwMode="auto">
          <a:xfrm>
            <a:off x="4347273" y="5325936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/>
      <p:bldP spid="18" grpId="0"/>
      <p:bldP spid="19" grpId="0"/>
      <p:bldP spid="20" grpId="0" animBg="1"/>
      <p:bldP spid="21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37" grpId="0" animBg="1"/>
      <p:bldP spid="37" grpId="1" animBg="1"/>
      <p:bldP spid="38" grpId="0"/>
      <p:bldP spid="38" grpId="1"/>
      <p:bldP spid="39" grpId="0"/>
      <p:bldP spid="39" grpId="1"/>
      <p:bldP spid="40" grpId="0" animBg="1"/>
      <p:bldP spid="40" grpId="1" animBg="1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480184" y="2384778"/>
            <a:ext cx="590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126849" y="2427995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 :    3    x     2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531427" y="255434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054818" y="2427995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87580" y="3044808"/>
            <a:ext cx="640080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777799" y="3072516"/>
            <a:ext cx="93754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553351" y="3044808"/>
            <a:ext cx="838199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100318" y="3075586"/>
            <a:ext cx="653431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endCxn id="26" idx="0"/>
          </p:cNvCxnSpPr>
          <p:nvPr/>
        </p:nvCxnSpPr>
        <p:spPr>
          <a:xfrm flipH="1">
            <a:off x="507620" y="2689605"/>
            <a:ext cx="167366" cy="3552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9" idx="0"/>
          </p:cNvCxnSpPr>
          <p:nvPr/>
        </p:nvCxnSpPr>
        <p:spPr>
          <a:xfrm>
            <a:off x="4245319" y="2767519"/>
            <a:ext cx="181715" cy="30806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>
            <a:off x="3170483" y="2724423"/>
            <a:ext cx="76087" cy="34809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34350" y="2798297"/>
            <a:ext cx="0" cy="25362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61" y="5105400"/>
            <a:ext cx="9140339" cy="1384995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Muốn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ta </a:t>
            </a:r>
            <a:r>
              <a:rPr lang="en-US" sz="2800" b="1" dirty="0" err="1" smtClean="0"/>
              <a:t>lấy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hoặc</a:t>
            </a:r>
            <a:r>
              <a:rPr lang="en-US" sz="2800" b="1" dirty="0"/>
              <a:t> </a:t>
            </a:r>
            <a:r>
              <a:rPr lang="en-US" sz="2800" b="1" dirty="0" err="1"/>
              <a:t>lấy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chia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mẫu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tử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.</a:t>
            </a:r>
            <a:endParaRPr lang="en-US" sz="2800" b="1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147644" y="258476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Muốn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tìm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034584" y="2554340"/>
            <a:ext cx="0" cy="25510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6467475" y="27631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481763" y="280601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5719763" y="25917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6119813" y="25774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6791325" y="25774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7029450" y="25758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6496050" y="24159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479733" y="3229518"/>
            <a:ext cx="640080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797609" y="2874315"/>
            <a:ext cx="167366" cy="3552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389368" y="3229329"/>
            <a:ext cx="782955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>
            <a:stCxn id="56" idx="2"/>
          </p:cNvCxnSpPr>
          <p:nvPr/>
        </p:nvCxnSpPr>
        <p:spPr>
          <a:xfrm>
            <a:off x="6686550" y="2812813"/>
            <a:ext cx="211592" cy="49360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7410449" y="3186855"/>
            <a:ext cx="653431" cy="146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endCxn id="62" idx="0"/>
          </p:cNvCxnSpPr>
          <p:nvPr/>
        </p:nvCxnSpPr>
        <p:spPr>
          <a:xfrm>
            <a:off x="7219949" y="2733459"/>
            <a:ext cx="517216" cy="45339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6" grpId="0" animBg="1"/>
      <p:bldP spid="27" grpId="0" animBg="1"/>
      <p:bldP spid="28" grpId="0" animBg="1"/>
      <p:bldP spid="29" grpId="0" animBg="1"/>
      <p:bldP spid="44" grpId="0" animBg="1"/>
      <p:bldP spid="47" grpId="0" animBg="1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7" grpId="0" animBg="1"/>
      <p:bldP spid="59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9"/>
          <p:cNvSpPr>
            <a:spLocks noChangeArrowheads="1"/>
          </p:cNvSpPr>
          <p:nvPr/>
        </p:nvSpPr>
        <p:spPr bwMode="auto">
          <a:xfrm>
            <a:off x="30480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1752600" y="1476375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Tìm :       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600200" y="1828800"/>
            <a:ext cx="2133600" cy="881063"/>
            <a:chOff x="1008" y="2097"/>
            <a:chExt cx="1344" cy="555"/>
          </a:xfrm>
        </p:grpSpPr>
        <p:sp>
          <p:nvSpPr>
            <p:cNvPr id="46096" name="Text Box 3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a)       của 15</a:t>
              </a:r>
            </a:p>
          </p:txBody>
        </p:sp>
        <p:grpSp>
          <p:nvGrpSpPr>
            <p:cNvPr id="46097" name="Group 37"/>
            <p:cNvGrpSpPr>
              <a:grpSpLocks/>
            </p:cNvGrpSpPr>
            <p:nvPr/>
          </p:nvGrpSpPr>
          <p:grpSpPr bwMode="auto">
            <a:xfrm>
              <a:off x="1344" y="2097"/>
              <a:ext cx="243" cy="555"/>
              <a:chOff x="1776" y="2160"/>
              <a:chExt cx="243" cy="555"/>
            </a:xfrm>
          </p:grpSpPr>
          <p:sp>
            <p:nvSpPr>
              <p:cNvPr id="46098" name="Text Box 38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099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6100" name="Line 40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102" name="Text Box 36"/>
          <p:cNvSpPr txBox="1">
            <a:spLocks noChangeArrowheads="1"/>
          </p:cNvSpPr>
          <p:nvPr/>
        </p:nvSpPr>
        <p:spPr bwMode="auto">
          <a:xfrm>
            <a:off x="4344427" y="2027236"/>
            <a:ext cx="236117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15 : 5 x 3 = 9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3657600" y="200501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579418" y="3410383"/>
            <a:ext cx="2133600" cy="881062"/>
            <a:chOff x="1008" y="2097"/>
            <a:chExt cx="1344" cy="555"/>
          </a:xfrm>
        </p:grpSpPr>
        <p:sp>
          <p:nvSpPr>
            <p:cNvPr id="46110" name="Text Box 5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b)       </a:t>
              </a:r>
              <a:r>
                <a:rPr lang="en-US" sz="2800" b="1" dirty="0" err="1">
                  <a:latin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</a:rPr>
                <a:t> 40</a:t>
              </a:r>
            </a:p>
          </p:txBody>
        </p:sp>
        <p:grpSp>
          <p:nvGrpSpPr>
            <p:cNvPr id="46111" name="Group 56"/>
            <p:cNvGrpSpPr>
              <a:grpSpLocks/>
            </p:cNvGrpSpPr>
            <p:nvPr/>
          </p:nvGrpSpPr>
          <p:grpSpPr bwMode="auto">
            <a:xfrm>
              <a:off x="1344" y="2097"/>
              <a:ext cx="243" cy="555"/>
              <a:chOff x="1776" y="2160"/>
              <a:chExt cx="243" cy="555"/>
            </a:xfrm>
          </p:grpSpPr>
          <p:sp>
            <p:nvSpPr>
              <p:cNvPr id="46112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113" name="Text Box 58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6114" name="Line 59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381000" y="14478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Ví dụ:</a:t>
            </a:r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572527" y="5072062"/>
            <a:ext cx="7543800" cy="12003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1A059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ta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hay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chia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1204913" y="533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086100" y="47625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657600" y="3586595"/>
            <a:ext cx="3332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</a:t>
            </a:r>
            <a:r>
              <a:rPr lang="en-US" sz="28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à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40 : 8 x 3 = 15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" name="Group 53"/>
          <p:cNvGrpSpPr>
            <a:grpSpLocks/>
          </p:cNvGrpSpPr>
          <p:nvPr/>
        </p:nvGrpSpPr>
        <p:grpSpPr bwMode="auto">
          <a:xfrm>
            <a:off x="4136448" y="2590224"/>
            <a:ext cx="2470150" cy="976313"/>
            <a:chOff x="762" y="1930"/>
            <a:chExt cx="1556" cy="615"/>
          </a:xfrm>
        </p:grpSpPr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762" y="2095"/>
              <a:ext cx="15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 smtClean="0">
                  <a:latin typeface="Times New Roman" panose="02020603050405020304" pitchFamily="18" charset="0"/>
                </a:rPr>
                <a:t>15 x        =  9</a:t>
              </a:r>
              <a:endParaRPr lang="en-US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1335" y="1930"/>
              <a:ext cx="252" cy="615"/>
              <a:chOff x="1767" y="1993"/>
              <a:chExt cx="252" cy="615"/>
            </a:xfrm>
          </p:grpSpPr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1767" y="1993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28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824" y="2329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3467100" y="286150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hay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4235450" y="4095749"/>
            <a:ext cx="2470150" cy="976313"/>
            <a:chOff x="762" y="1930"/>
            <a:chExt cx="1556" cy="615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762" y="2095"/>
              <a:ext cx="15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 smtClean="0">
                  <a:latin typeface="Times New Roman" panose="02020603050405020304" pitchFamily="18" charset="0"/>
                </a:rPr>
                <a:t>40 x        =  15</a:t>
              </a:r>
              <a:endParaRPr lang="en-US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7" name="Group 37"/>
            <p:cNvGrpSpPr>
              <a:grpSpLocks/>
            </p:cNvGrpSpPr>
            <p:nvPr/>
          </p:nvGrpSpPr>
          <p:grpSpPr bwMode="auto">
            <a:xfrm>
              <a:off x="1335" y="1930"/>
              <a:ext cx="252" cy="615"/>
              <a:chOff x="1767" y="1993"/>
              <a:chExt cx="252" cy="615"/>
            </a:xfrm>
          </p:grpSpPr>
          <p:sp>
            <p:nvSpPr>
              <p:cNvPr id="48" name="Text Box 38"/>
              <p:cNvSpPr txBox="1">
                <a:spLocks noChangeArrowheads="1"/>
              </p:cNvSpPr>
              <p:nvPr/>
            </p:nvSpPr>
            <p:spPr bwMode="auto">
              <a:xfrm>
                <a:off x="1767" y="1993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28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1824" y="2329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3566102" y="436703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hay</a:t>
            </a:r>
            <a:endParaRPr lang="en-US" sz="2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/>
      <p:bldP spid="46102" grpId="0"/>
      <p:bldP spid="48179" grpId="0"/>
      <p:bldP spid="48197" grpId="0"/>
      <p:bldP spid="46126" grpId="0" animBg="1"/>
      <p:bldP spid="37" grpId="0"/>
      <p:bldP spid="44" grpId="0"/>
      <p:bldP spid="5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1435</Words>
  <Application>Microsoft Office PowerPoint</Application>
  <PresentationFormat>On-screen Show (4:3)</PresentationFormat>
  <Paragraphs>319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.VnArial</vt:lpstr>
      <vt:lpstr>Arial</vt:lpstr>
      <vt:lpstr>Calibri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Huyen</cp:lastModifiedBy>
  <cp:revision>120</cp:revision>
  <dcterms:created xsi:type="dcterms:W3CDTF">2008-01-11T02:20:18Z</dcterms:created>
  <dcterms:modified xsi:type="dcterms:W3CDTF">2022-02-24T13:20:42Z</dcterms:modified>
</cp:coreProperties>
</file>