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25"/>
  </p:notesMasterIdLst>
  <p:sldIdLst>
    <p:sldId id="445" r:id="rId3"/>
    <p:sldId id="282" r:id="rId4"/>
    <p:sldId id="280" r:id="rId5"/>
    <p:sldId id="464" r:id="rId6"/>
    <p:sldId id="283" r:id="rId7"/>
    <p:sldId id="278" r:id="rId8"/>
    <p:sldId id="416" r:id="rId9"/>
    <p:sldId id="490" r:id="rId10"/>
    <p:sldId id="525" r:id="rId11"/>
    <p:sldId id="494" r:id="rId12"/>
    <p:sldId id="523" r:id="rId13"/>
    <p:sldId id="526" r:id="rId14"/>
    <p:sldId id="497" r:id="rId15"/>
    <p:sldId id="524" r:id="rId16"/>
    <p:sldId id="518" r:id="rId17"/>
    <p:sldId id="519" r:id="rId18"/>
    <p:sldId id="527" r:id="rId19"/>
    <p:sldId id="521" r:id="rId20"/>
    <p:sldId id="528" r:id="rId21"/>
    <p:sldId id="292" r:id="rId22"/>
    <p:sldId id="293"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E6"/>
    <a:srgbClr val="66FFFF"/>
    <a:srgbClr val="FFCCCC"/>
    <a:srgbClr val="CCFF99"/>
    <a:srgbClr val="FFFF99"/>
    <a:srgbClr val="FFFFFF"/>
    <a:srgbClr val="FF3300"/>
    <a:srgbClr val="DDBA59"/>
    <a:srgbClr val="E0C066"/>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1" autoAdjust="0"/>
    <p:restoredTop sz="90326" autoAdjust="0"/>
  </p:normalViewPr>
  <p:slideViewPr>
    <p:cSldViewPr snapToGrid="0">
      <p:cViewPr varScale="1">
        <p:scale>
          <a:sx n="49" d="100"/>
          <a:sy n="49" d="100"/>
        </p:scale>
        <p:origin x="54" y="4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extLst>
      <p:ext uri="{BB962C8B-B14F-4D97-AF65-F5344CB8AC3E}">
        <p14:creationId xmlns:p14="http://schemas.microsoft.com/office/powerpoint/2010/main" val="123540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21</a:t>
            </a:fld>
            <a:endParaRPr lang="en-US"/>
          </a:p>
        </p:txBody>
      </p:sp>
    </p:spTree>
    <p:extLst>
      <p:ext uri="{BB962C8B-B14F-4D97-AF65-F5344CB8AC3E}">
        <p14:creationId xmlns:p14="http://schemas.microsoft.com/office/powerpoint/2010/main" val="302175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54713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1252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9877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144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17154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4962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69533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707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6183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843494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27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55358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977575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537312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7712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28353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266161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338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963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35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123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22155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10113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42167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07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2713169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378752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extLst>
      <p:ext uri="{BB962C8B-B14F-4D97-AF65-F5344CB8AC3E}">
        <p14:creationId xmlns:p14="http://schemas.microsoft.com/office/powerpoint/2010/main" val="64987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1112404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t>1/14/2022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t>‹#›</a:t>
            </a:fld>
            <a:endParaRPr lang="en-US"/>
          </a:p>
        </p:txBody>
      </p:sp>
    </p:spTree>
    <p:extLst>
      <p:ext uri="{BB962C8B-B14F-4D97-AF65-F5344CB8AC3E}">
        <p14:creationId xmlns:p14="http://schemas.microsoft.com/office/powerpoint/2010/main" val="40975407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046" y="1648065"/>
            <a:ext cx="8148384"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759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2184400" y="1134384"/>
            <a:ext cx="81134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spcBef>
                <a:spcPct val="50000"/>
              </a:spcBef>
            </a:pPr>
            <a:r>
              <a:rPr lang="en-US" altLang="vi-VN" sz="3200" b="1" smtClean="0"/>
              <a:t>Bài 2. </a:t>
            </a:r>
            <a:r>
              <a:rPr lang="vi-VN" altLang="vi-VN" sz="3200" b="1"/>
              <a:t>Kể tên các môn thể thao mà em biết.</a:t>
            </a:r>
          </a:p>
        </p:txBody>
      </p:sp>
      <p:sp>
        <p:nvSpPr>
          <p:cNvPr id="2" name="Rectangle 1"/>
          <p:cNvSpPr/>
          <p:nvPr/>
        </p:nvSpPr>
        <p:spPr>
          <a:xfrm>
            <a:off x="1852887" y="2067278"/>
            <a:ext cx="8776511" cy="2855077"/>
          </a:xfrm>
          <a:prstGeom prst="rect">
            <a:avLst/>
          </a:prstGeom>
        </p:spPr>
        <p:txBody>
          <a:bodyPr wrap="square">
            <a:spAutoFit/>
          </a:bodyPr>
          <a:lstStyle/>
          <a:p>
            <a:pPr algn="just">
              <a:lnSpc>
                <a:spcPct val="114000"/>
              </a:lnSpc>
              <a:spcBef>
                <a:spcPct val="50000"/>
              </a:spcBef>
            </a:pPr>
            <a:r>
              <a:rPr lang="vi-VN" altLang="en-US" sz="3200" b="1">
                <a:solidFill>
                  <a:srgbClr val="004DE6"/>
                </a:solidFill>
              </a:rPr>
              <a:t>bóng đá, bóng chuyền, cầu lông, chạy, nhảy cao, nhảy xa, đẩy tạ, cử tạ, bắn súng, bơi, vật, trượt băng nghệ thuật, nhảy ngựa, trượt tuyết, bắn súng, thể dục nhịp điệu, cờ vua, cờ tướng, lướt ván, võ Wushu, võ karate, khúc côn cầu …</a:t>
            </a:r>
          </a:p>
        </p:txBody>
      </p:sp>
    </p:spTree>
    <p:extLst>
      <p:ext uri="{BB962C8B-B14F-4D97-AF65-F5344CB8AC3E}">
        <p14:creationId xmlns:p14="http://schemas.microsoft.com/office/powerpoint/2010/main" val="993251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971" y="3455601"/>
            <a:ext cx="6102486" cy="339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8972" y="0"/>
            <a:ext cx="6102486" cy="35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4" descr="IMG_4573"/>
          <p:cNvPicPr>
            <a:picLocks noChangeAspect="1" noChangeArrowheads="1"/>
          </p:cNvPicPr>
          <p:nvPr/>
        </p:nvPicPr>
        <p:blipFill>
          <a:blip r:embed="rId4">
            <a:extLst>
              <a:ext uri="{28A0092B-C50C-407E-A947-70E740481C1C}">
                <a14:useLocalDpi xmlns:a14="http://schemas.microsoft.com/office/drawing/2010/main" val="0"/>
              </a:ext>
            </a:extLst>
          </a:blip>
          <a:srcRect l="26218" t="35925" r="12230" b="4855"/>
          <a:stretch>
            <a:fillRect/>
          </a:stretch>
        </p:blipFill>
        <p:spPr bwMode="auto">
          <a:xfrm>
            <a:off x="0" y="3406303"/>
            <a:ext cx="6102486" cy="345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descr="IMG_4623"/>
          <p:cNvPicPr>
            <a:picLocks noChangeAspect="1" noChangeArrowheads="1"/>
          </p:cNvPicPr>
          <p:nvPr/>
        </p:nvPicPr>
        <p:blipFill>
          <a:blip r:embed="rId5">
            <a:extLst>
              <a:ext uri="{28A0092B-C50C-407E-A947-70E740481C1C}">
                <a14:useLocalDpi xmlns:a14="http://schemas.microsoft.com/office/drawing/2010/main" val="0"/>
              </a:ext>
            </a:extLst>
          </a:blip>
          <a:srcRect l="12906" t="22504" r="8665" b="9984"/>
          <a:stretch>
            <a:fillRect/>
          </a:stretch>
        </p:blipFill>
        <p:spPr bwMode="auto">
          <a:xfrm>
            <a:off x="-1" y="0"/>
            <a:ext cx="6089515" cy="3501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2" descr="10987717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3300" y="3520469"/>
            <a:ext cx="6118700" cy="336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8" descr="9-2010sp08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6541" y="-26810"/>
            <a:ext cx="6112217" cy="352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phong_nhay_x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56" y="-18512"/>
            <a:ext cx="6089515" cy="353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 descr="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214" y="3501956"/>
            <a:ext cx="6089514" cy="3356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85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par>
                                <p:cTn id="8" presetID="8"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out)">
                                      <p:cBhvr>
                                        <p:cTn id="10" dur="2000"/>
                                        <p:tgtEl>
                                          <p:spTgt spid="3"/>
                                        </p:tgtEl>
                                      </p:cBhvr>
                                    </p:animEffect>
                                  </p:childTnLst>
                                </p:cTn>
                              </p:par>
                              <p:par>
                                <p:cTn id="11" presetID="8" presetClass="entr" presetSubtype="32"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out)">
                                      <p:cBhvr>
                                        <p:cTn id="13" dur="2000"/>
                                        <p:tgtEl>
                                          <p:spTgt spid="5"/>
                                        </p:tgtEl>
                                      </p:cBhvr>
                                    </p:animEffect>
                                  </p:childTnLst>
                                </p:cTn>
                              </p:par>
                              <p:par>
                                <p:cTn id="14" presetID="8" presetClass="entr" presetSubtype="3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amond(out)">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par>
                                <p:cTn id="22" presetID="2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edge">
                                      <p:cBhvr>
                                        <p:cTn id="24" dur="2000"/>
                                        <p:tgtEl>
                                          <p:spTgt spid="6"/>
                                        </p:tgtEl>
                                      </p:cBhvr>
                                    </p:animEffect>
                                  </p:childTnLst>
                                </p:cTn>
                              </p:par>
                              <p:par>
                                <p:cTn id="25" presetID="2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par>
                                <p:cTn id="28" presetID="2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a:t>
              </a:r>
              <a:r>
                <a:rPr lang="en-US" sz="2800" smtClean="0">
                  <a:solidFill>
                    <a:schemeClr val="tx1"/>
                  </a:solidFill>
                  <a:latin typeface="Times New Roman" panose="02020603050405020304" pitchFamily="18" charset="0"/>
                  <a:cs typeface="Times New Roman" panose="02020603050405020304" pitchFamily="18" charset="0"/>
                </a:rPr>
                <a:t>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nghĩa của </a:t>
              </a:r>
              <a:r>
                <a:rPr lang="en-US" sz="2800" smtClean="0">
                  <a:solidFill>
                    <a:schemeClr val="tx1"/>
                  </a:solidFill>
                  <a:latin typeface="Times New Roman" panose="02020603050405020304" pitchFamily="18" charset="0"/>
                  <a:cs typeface="Times New Roman" panose="02020603050405020304" pitchFamily="18" charset="0"/>
                </a:rPr>
                <a:t>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2 </a:t>
            </a:r>
            <a:r>
              <a:rPr lang="en-US" sz="3000" b="1" smtClean="0">
                <a:solidFill>
                  <a:schemeClr val="tx1"/>
                </a:solidFill>
                <a:latin typeface="Times New Roman" panose="02020603050405020304" pitchFamily="18" charset="0"/>
                <a:cs typeface="Times New Roman" panose="02020603050405020304" pitchFamily="18" charset="0"/>
              </a:rPr>
              <a:t>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49849" y="2672183"/>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649849" y="1356702"/>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764521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27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smtClean="0">
                <a:cs typeface="Times New Roman" panose="02020603050405020304" pitchFamily="18" charset="0"/>
              </a:rPr>
              <a:t>Bài 3. </a:t>
            </a:r>
            <a:r>
              <a:rPr lang="vi-VN" altLang="vi-VN" sz="3200" b="1" smtClean="0"/>
              <a:t>Tìm </a:t>
            </a:r>
            <a:r>
              <a:rPr lang="vi-VN" altLang="vi-VN" sz="3200" b="1"/>
              <a:t>những từ ngữ thích hợp với mỗi chỗ trống để hoàn chỉnh các thành ngữ sau:</a:t>
            </a:r>
          </a:p>
          <a:p>
            <a:pPr algn="just">
              <a:lnSpc>
                <a:spcPct val="150000"/>
              </a:lnSpc>
            </a:pPr>
            <a:r>
              <a:rPr lang="vi-VN" altLang="vi-VN" sz="3200"/>
              <a:t>a. </a:t>
            </a:r>
            <a:r>
              <a:rPr lang="vi-VN" altLang="vi-VN" sz="3200"/>
              <a:t>Khoẻ </a:t>
            </a:r>
            <a:r>
              <a:rPr lang="vi-VN" altLang="vi-VN" sz="3200" smtClean="0"/>
              <a:t>như</a:t>
            </a:r>
            <a:r>
              <a:rPr lang="en-US" altLang="vi-VN" sz="3200" smtClean="0"/>
              <a:t>………..</a:t>
            </a:r>
            <a:endParaRPr lang="vi-VN" altLang="vi-VN" sz="3200"/>
          </a:p>
          <a:p>
            <a:pPr algn="just">
              <a:lnSpc>
                <a:spcPct val="150000"/>
              </a:lnSpc>
            </a:pPr>
            <a:r>
              <a:rPr lang="vi-VN" altLang="vi-VN" sz="3200"/>
              <a:t>b. </a:t>
            </a:r>
            <a:r>
              <a:rPr lang="vi-VN" altLang="vi-VN" sz="3200"/>
              <a:t>Nhanh </a:t>
            </a:r>
            <a:r>
              <a:rPr lang="vi-VN" altLang="vi-VN" sz="3200" smtClean="0"/>
              <a:t>như</a:t>
            </a:r>
            <a:r>
              <a:rPr lang="en-US" altLang="vi-VN" sz="3200" smtClean="0"/>
              <a:t>……....</a:t>
            </a:r>
            <a:endParaRPr lang="en-US" altLang="vi-VN" sz="3200" smtClean="0"/>
          </a:p>
        </p:txBody>
      </p:sp>
      <p:sp>
        <p:nvSpPr>
          <p:cNvPr id="3" name="Text Box 53"/>
          <p:cNvSpPr txBox="1">
            <a:spLocks noChangeArrowheads="1"/>
          </p:cNvSpPr>
          <p:nvPr/>
        </p:nvSpPr>
        <p:spPr bwMode="auto">
          <a:xfrm>
            <a:off x="5340755" y="2382973"/>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Khoẻ </a:t>
            </a:r>
            <a:r>
              <a:rPr lang="en-US" altLang="en-US" sz="3200" smtClean="0">
                <a:solidFill>
                  <a:srgbClr val="FF0000"/>
                </a:solidFill>
                <a:latin typeface="Times New Roman" panose="02020603050405020304" pitchFamily="18" charset="0"/>
              </a:rPr>
              <a:t>như voi</a:t>
            </a:r>
            <a:r>
              <a:rPr lang="en-US" altLang="en-US" sz="3200" smtClean="0">
                <a:solidFill>
                  <a:srgbClr val="6767FF"/>
                </a:solidFill>
                <a:latin typeface="Times New Roman" panose="02020603050405020304" pitchFamily="18" charset="0"/>
              </a:rPr>
              <a:t> </a:t>
            </a:r>
            <a:r>
              <a:rPr lang="en-US" altLang="en-US" sz="3200">
                <a:solidFill>
                  <a:schemeClr val="bg1"/>
                </a:solidFill>
                <a:latin typeface="Times New Roman" panose="02020603050405020304" pitchFamily="18" charset="0"/>
              </a:rPr>
              <a:t>voi</a:t>
            </a:r>
          </a:p>
        </p:txBody>
      </p:sp>
      <p:sp>
        <p:nvSpPr>
          <p:cNvPr id="4" name="Text Box 54"/>
          <p:cNvSpPr txBox="1">
            <a:spLocks noChangeArrowheads="1"/>
          </p:cNvSpPr>
          <p:nvPr/>
        </p:nvSpPr>
        <p:spPr bwMode="auto">
          <a:xfrm>
            <a:off x="5340755" y="3176740"/>
            <a:ext cx="3733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altLang="en-US" sz="3200">
                <a:solidFill>
                  <a:srgbClr val="6767FF"/>
                </a:solidFill>
                <a:latin typeface="Times New Roman" panose="02020603050405020304" pitchFamily="18" charset="0"/>
              </a:rPr>
              <a:t>M : </a:t>
            </a:r>
            <a:r>
              <a:rPr lang="en-US" altLang="en-US" sz="3200">
                <a:solidFill>
                  <a:srgbClr val="FF0000"/>
                </a:solidFill>
                <a:latin typeface="Times New Roman" panose="02020603050405020304" pitchFamily="18" charset="0"/>
              </a:rPr>
              <a:t>Nhanh </a:t>
            </a:r>
            <a:r>
              <a:rPr lang="en-US" altLang="en-US" sz="3200">
                <a:solidFill>
                  <a:srgbClr val="FF0000"/>
                </a:solidFill>
                <a:latin typeface="Times New Roman" panose="02020603050405020304" pitchFamily="18" charset="0"/>
              </a:rPr>
              <a:t>như </a:t>
            </a:r>
            <a:r>
              <a:rPr lang="en-US" altLang="en-US" sz="3200" smtClean="0">
                <a:solidFill>
                  <a:srgbClr val="FF0000"/>
                </a:solidFill>
                <a:latin typeface="Times New Roman" panose="02020603050405020304" pitchFamily="18" charset="0"/>
              </a:rPr>
              <a:t>cắt</a:t>
            </a:r>
            <a:r>
              <a:rPr lang="en-US" altLang="en-US" sz="3200" smtClean="0">
                <a:solidFill>
                  <a:schemeClr val="bg1"/>
                </a:solidFill>
                <a:latin typeface="Times New Roman" panose="02020603050405020304" pitchFamily="18" charset="0"/>
              </a:rPr>
              <a:t>cắt</a:t>
            </a:r>
            <a:endParaRPr lang="en-US" altLang="en-US" sz="32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430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097281" y="1043704"/>
            <a:ext cx="9997439" cy="436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smtClean="0">
                <a:cs typeface="Times New Roman" panose="02020603050405020304" pitchFamily="18" charset="0"/>
              </a:rPr>
              <a:t>Bài 3. </a:t>
            </a:r>
            <a:r>
              <a:rPr lang="vi-VN" altLang="vi-VN" sz="3200" b="1" smtClean="0"/>
              <a:t>Tìm </a:t>
            </a:r>
            <a:r>
              <a:rPr lang="vi-VN" altLang="vi-VN" sz="3200" b="1"/>
              <a:t>những từ ngữ thích hợp với mỗi chỗ trống để hoàn chỉnh các thành ngữ sau:</a:t>
            </a:r>
          </a:p>
          <a:p>
            <a:pPr marL="514350" indent="-514350" algn="just">
              <a:lnSpc>
                <a:spcPct val="150000"/>
              </a:lnSpc>
              <a:buAutoNum type="alphaLcPeriod"/>
            </a:pPr>
            <a:r>
              <a:rPr lang="vi-VN" altLang="vi-VN" sz="3200" smtClean="0"/>
              <a:t>Khoẻ như</a:t>
            </a:r>
            <a:r>
              <a:rPr lang="en-US" altLang="vi-VN" sz="3200" smtClean="0"/>
              <a:t> </a:t>
            </a:r>
            <a:r>
              <a:rPr lang="en-US" altLang="vi-VN" sz="3200" b="1" smtClean="0">
                <a:solidFill>
                  <a:srgbClr val="FF0000"/>
                </a:solidFill>
              </a:rPr>
              <a:t>trâu			</a:t>
            </a:r>
            <a:r>
              <a:rPr lang="vi-VN" altLang="vi-VN" sz="3200" smtClean="0"/>
              <a:t>b</a:t>
            </a:r>
            <a:r>
              <a:rPr lang="vi-VN" altLang="vi-VN" sz="3200"/>
              <a:t>. </a:t>
            </a:r>
            <a:r>
              <a:rPr lang="vi-VN" altLang="vi-VN" sz="3200"/>
              <a:t>Nhanh </a:t>
            </a:r>
            <a:r>
              <a:rPr lang="vi-VN" altLang="vi-VN" sz="3200" smtClean="0"/>
              <a:t>như</a:t>
            </a:r>
            <a:r>
              <a:rPr lang="en-US" altLang="vi-VN" sz="3200" smtClean="0"/>
              <a:t> </a:t>
            </a:r>
            <a:r>
              <a:rPr lang="en-US" altLang="vi-VN" sz="3200" b="1" smtClean="0">
                <a:solidFill>
                  <a:srgbClr val="FF0000"/>
                </a:solidFill>
              </a:rPr>
              <a:t>gió</a:t>
            </a:r>
          </a:p>
          <a:p>
            <a:pPr algn="just">
              <a:lnSpc>
                <a:spcPct val="150000"/>
              </a:lnSpc>
            </a:pPr>
            <a:r>
              <a:rPr lang="en-US" altLang="vi-VN" sz="3200"/>
              <a:t> </a:t>
            </a:r>
            <a:r>
              <a:rPr lang="en-US" altLang="vi-VN" sz="3200" smtClean="0"/>
              <a:t>    </a:t>
            </a:r>
            <a:r>
              <a:rPr lang="vi-VN" altLang="vi-VN" sz="3200" smtClean="0"/>
              <a:t>Khoẻ </a:t>
            </a:r>
            <a:r>
              <a:rPr lang="vi-VN" altLang="vi-VN" sz="3200"/>
              <a:t>như</a:t>
            </a:r>
            <a:r>
              <a:rPr lang="en-US" altLang="vi-VN" sz="3200"/>
              <a:t> </a:t>
            </a:r>
            <a:r>
              <a:rPr lang="en-US" altLang="vi-VN" sz="3200" b="1" smtClean="0">
                <a:solidFill>
                  <a:srgbClr val="FF0000"/>
                </a:solidFill>
              </a:rPr>
              <a:t>hùm</a:t>
            </a:r>
            <a:r>
              <a:rPr lang="en-US" altLang="vi-VN" sz="3200" b="1">
                <a:solidFill>
                  <a:srgbClr val="FF0000"/>
                </a:solidFill>
              </a:rPr>
              <a:t>		</a:t>
            </a:r>
            <a:r>
              <a:rPr lang="en-US" altLang="vi-VN" sz="3200" b="1">
                <a:solidFill>
                  <a:srgbClr val="FF0000"/>
                </a:solidFill>
              </a:rPr>
              <a:t>	</a:t>
            </a:r>
            <a:r>
              <a:rPr lang="en-US" altLang="vi-VN" sz="3200" b="1" smtClean="0">
                <a:solidFill>
                  <a:srgbClr val="FF0000"/>
                </a:solidFill>
              </a:rPr>
              <a:t>    </a:t>
            </a:r>
            <a:r>
              <a:rPr lang="vi-VN" altLang="vi-VN" sz="3200" smtClean="0"/>
              <a:t>Nhanh </a:t>
            </a:r>
            <a:r>
              <a:rPr lang="vi-VN" altLang="vi-VN" sz="3200"/>
              <a:t>như</a:t>
            </a:r>
            <a:r>
              <a:rPr lang="en-US" altLang="vi-VN" sz="3200"/>
              <a:t> </a:t>
            </a:r>
            <a:r>
              <a:rPr lang="en-US" altLang="vi-VN" sz="3200" b="1" smtClean="0">
                <a:solidFill>
                  <a:srgbClr val="FF0000"/>
                </a:solidFill>
              </a:rPr>
              <a:t>chớp</a:t>
            </a:r>
          </a:p>
          <a:p>
            <a:pPr algn="just">
              <a:lnSpc>
                <a:spcPct val="150000"/>
              </a:lnSpc>
            </a:pPr>
            <a:r>
              <a:rPr lang="en-US" altLang="vi-VN" sz="3200" b="1" smtClean="0">
                <a:solidFill>
                  <a:srgbClr val="FF0000"/>
                </a:solidFill>
              </a:rPr>
              <a:t>                            </a:t>
            </a:r>
            <a:r>
              <a:rPr lang="en-US" altLang="vi-VN" sz="3200" b="1">
                <a:solidFill>
                  <a:srgbClr val="FF0000"/>
                </a:solidFill>
              </a:rPr>
              <a:t>	</a:t>
            </a:r>
            <a:r>
              <a:rPr lang="en-US" altLang="vi-VN" sz="3200" b="1">
                <a:solidFill>
                  <a:srgbClr val="FF0000"/>
                </a:solidFill>
              </a:rPr>
              <a:t>	 </a:t>
            </a:r>
            <a:r>
              <a:rPr lang="en-US" altLang="vi-VN" sz="3200" b="1" smtClean="0">
                <a:solidFill>
                  <a:srgbClr val="FF0000"/>
                </a:solidFill>
              </a:rPr>
              <a:t>            </a:t>
            </a:r>
            <a:r>
              <a:rPr lang="vi-VN" altLang="vi-VN" sz="3200" smtClean="0"/>
              <a:t>Nhanh </a:t>
            </a:r>
            <a:r>
              <a:rPr lang="vi-VN" altLang="vi-VN" sz="3200"/>
              <a:t>như</a:t>
            </a:r>
            <a:r>
              <a:rPr lang="en-US" altLang="vi-VN" sz="3200"/>
              <a:t> </a:t>
            </a:r>
            <a:r>
              <a:rPr lang="en-US" altLang="vi-VN" sz="3200" b="1" smtClean="0">
                <a:solidFill>
                  <a:srgbClr val="FF0000"/>
                </a:solidFill>
              </a:rPr>
              <a:t>sóc</a:t>
            </a:r>
          </a:p>
          <a:p>
            <a:pPr algn="just">
              <a:lnSpc>
                <a:spcPct val="150000"/>
              </a:lnSpc>
            </a:pPr>
            <a:r>
              <a:rPr lang="en-US" altLang="vi-VN" sz="3200" smtClean="0"/>
              <a:t>                                                          </a:t>
            </a:r>
            <a:r>
              <a:rPr lang="vi-VN" altLang="vi-VN" sz="3200" smtClean="0"/>
              <a:t>Nhanh </a:t>
            </a:r>
            <a:r>
              <a:rPr lang="vi-VN" altLang="vi-VN" sz="3200"/>
              <a:t>như</a:t>
            </a:r>
            <a:r>
              <a:rPr lang="en-US" altLang="vi-VN" sz="3200"/>
              <a:t> </a:t>
            </a:r>
            <a:r>
              <a:rPr lang="en-US" altLang="vi-VN" sz="3200" b="1" smtClean="0">
                <a:solidFill>
                  <a:srgbClr val="FF0000"/>
                </a:solidFill>
              </a:rPr>
              <a:t>điện</a:t>
            </a:r>
            <a:endParaRPr lang="en-US" altLang="vi-VN" sz="3200" smtClean="0"/>
          </a:p>
        </p:txBody>
      </p:sp>
    </p:spTree>
    <p:extLst>
      <p:ext uri="{BB962C8B-B14F-4D97-AF65-F5344CB8AC3E}">
        <p14:creationId xmlns:p14="http://schemas.microsoft.com/office/powerpoint/2010/main" val="650434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7843628"/>
              </p:ext>
            </p:extLst>
          </p:nvPr>
        </p:nvGraphicFramePr>
        <p:xfrm>
          <a:off x="1494168" y="1298219"/>
          <a:ext cx="9556453" cy="3726553"/>
        </p:xfrm>
        <a:graphic>
          <a:graphicData uri="http://schemas.openxmlformats.org/drawingml/2006/table">
            <a:tbl>
              <a:tblPr firstRow="1" bandRow="1">
                <a:tableStyleId>{5C22544A-7EE6-4342-B048-85BDC9FD1C3A}</a:tableStyleId>
              </a:tblPr>
              <a:tblGrid>
                <a:gridCol w="3383636">
                  <a:extLst>
                    <a:ext uri="{9D8B030D-6E8A-4147-A177-3AD203B41FA5}">
                      <a16:colId xmlns:a16="http://schemas.microsoft.com/office/drawing/2014/main" val="1211370363"/>
                    </a:ext>
                  </a:extLst>
                </a:gridCol>
                <a:gridCol w="6172817">
                  <a:extLst>
                    <a:ext uri="{9D8B030D-6E8A-4147-A177-3AD203B41FA5}">
                      <a16:colId xmlns:a16="http://schemas.microsoft.com/office/drawing/2014/main" val="2974573381"/>
                    </a:ext>
                  </a:extLst>
                </a:gridCol>
              </a:tblGrid>
              <a:tr h="585161">
                <a:tc>
                  <a:txBody>
                    <a:bodyPr/>
                    <a:lstStyle/>
                    <a:p>
                      <a:pPr algn="ctr"/>
                      <a:r>
                        <a:rPr lang="en-US" sz="3200" smtClean="0">
                          <a:solidFill>
                            <a:schemeClr val="tx1"/>
                          </a:solidFill>
                          <a:latin typeface="Times New Roman" panose="02020603050405020304" pitchFamily="18" charset="0"/>
                          <a:cs typeface="Times New Roman" panose="02020603050405020304" pitchFamily="18" charset="0"/>
                        </a:rPr>
                        <a:t>Câu</a:t>
                      </a:r>
                      <a:r>
                        <a:rPr lang="en-US" sz="3200" baseline="0" smtClean="0">
                          <a:solidFill>
                            <a:schemeClr val="tx1"/>
                          </a:solidFill>
                          <a:latin typeface="Times New Roman" panose="02020603050405020304" pitchFamily="18" charset="0"/>
                          <a:cs typeface="Times New Roman" panose="02020603050405020304" pitchFamily="18" charset="0"/>
                        </a:rPr>
                        <a:t> tục ngữ</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sz="3200" smtClean="0">
                          <a:solidFill>
                            <a:schemeClr val="tx1"/>
                          </a:solidFill>
                          <a:latin typeface="Times New Roman" panose="02020603050405020304" pitchFamily="18" charset="0"/>
                          <a:cs typeface="Times New Roman" panose="02020603050405020304" pitchFamily="18" charset="0"/>
                        </a:rPr>
                        <a:t>Ý</a:t>
                      </a:r>
                      <a:r>
                        <a:rPr lang="en-US" sz="3200" baseline="0" smtClean="0">
                          <a:solidFill>
                            <a:schemeClr val="tx1"/>
                          </a:solidFill>
                          <a:latin typeface="Times New Roman" panose="02020603050405020304" pitchFamily="18" charset="0"/>
                          <a:cs typeface="Times New Roman" panose="02020603050405020304" pitchFamily="18" charset="0"/>
                        </a:rPr>
                        <a:t> nghĩa</a:t>
                      </a:r>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30711737"/>
                  </a:ext>
                </a:extLst>
              </a:tr>
              <a:tr h="1570696">
                <a:tc>
                  <a:txBody>
                    <a:bodyPr/>
                    <a:lstStyle/>
                    <a:p>
                      <a:pPr algn="l"/>
                      <a:r>
                        <a:rPr lang="en-US" sz="3200" smtClean="0">
                          <a:solidFill>
                            <a:schemeClr val="tx1"/>
                          </a:solidFill>
                          <a:latin typeface="Times New Roman" panose="02020603050405020304" pitchFamily="18" charset="0"/>
                          <a:cs typeface="Times New Roman" panose="02020603050405020304" pitchFamily="18" charset="0"/>
                        </a:rPr>
                        <a:t>Khỏe</a:t>
                      </a:r>
                      <a:r>
                        <a:rPr lang="en-US" sz="3200" baseline="0" smtClean="0">
                          <a:solidFill>
                            <a:schemeClr val="tx1"/>
                          </a:solidFill>
                          <a:latin typeface="Times New Roman" panose="02020603050405020304" pitchFamily="18" charset="0"/>
                          <a:cs typeface="Times New Roman" panose="02020603050405020304" pitchFamily="18" charset="0"/>
                        </a:rPr>
                        <a:t> như voi</a:t>
                      </a:r>
                      <a:endParaRPr lang="en-US" sz="32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vi-VN" sz="3200" smtClean="0">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87419987"/>
                  </a:ext>
                </a:extLst>
              </a:tr>
              <a:tr h="1570696">
                <a:tc>
                  <a:txBody>
                    <a:bodyPr/>
                    <a:lstStyle/>
                    <a:p>
                      <a:pPr algn="just"/>
                      <a:r>
                        <a:rPr lang="en-US" sz="3200" smtClean="0">
                          <a:solidFill>
                            <a:schemeClr val="tx1"/>
                          </a:solidFill>
                          <a:latin typeface="Times New Roman" panose="02020603050405020304" pitchFamily="18" charset="0"/>
                          <a:cs typeface="Times New Roman" panose="02020603050405020304" pitchFamily="18" charset="0"/>
                        </a:rPr>
                        <a:t>Nhanh như</a:t>
                      </a:r>
                      <a:r>
                        <a:rPr lang="en-US" sz="3200" baseline="0" smtClean="0">
                          <a:solidFill>
                            <a:schemeClr val="tx1"/>
                          </a:solidFill>
                          <a:latin typeface="Times New Roman" panose="02020603050405020304" pitchFamily="18" charset="0"/>
                          <a:cs typeface="Times New Roman" panose="02020603050405020304" pitchFamily="18" charset="0"/>
                        </a:rPr>
                        <a:t> cắt</a:t>
                      </a:r>
                      <a:endParaRPr lang="en-US" sz="320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endParaRPr lang="en-US" sz="3200" smtClean="0">
                        <a:solidFill>
                          <a:srgbClr val="FF000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57977293"/>
                  </a:ext>
                </a:extLst>
              </a:tr>
            </a:tbl>
          </a:graphicData>
        </a:graphic>
      </p:graphicFrame>
      <p:sp>
        <p:nvSpPr>
          <p:cNvPr id="3" name="TextBox 2"/>
          <p:cNvSpPr txBox="1"/>
          <p:nvPr/>
        </p:nvSpPr>
        <p:spPr>
          <a:xfrm>
            <a:off x="5333440" y="2084277"/>
            <a:ext cx="5022249" cy="1077218"/>
          </a:xfrm>
          <a:prstGeom prst="rect">
            <a:avLst/>
          </a:prstGeom>
          <a:noFill/>
          <a:ln>
            <a:noFill/>
          </a:ln>
        </p:spPr>
        <p:txBody>
          <a:bodyPr wrap="square" rtlCol="0">
            <a:spAutoFit/>
          </a:bodyPr>
          <a:lstStyle/>
          <a:p>
            <a:pPr algn="just"/>
            <a:r>
              <a:rPr lang="en-US" sz="3200" smtClean="0">
                <a:solidFill>
                  <a:srgbClr val="FF0000"/>
                </a:solidFill>
                <a:latin typeface="Times New Roman" panose="02020603050405020304" pitchFamily="18" charset="0"/>
                <a:cs typeface="Times New Roman" panose="02020603050405020304" pitchFamily="18" charset="0"/>
              </a:rPr>
              <a:t>Rất khỏe mạnh, sung sức, ví như sức voi.</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5333440" y="3455112"/>
            <a:ext cx="5022249" cy="1569660"/>
          </a:xfrm>
          <a:prstGeom prst="rect">
            <a:avLst/>
          </a:prstGeom>
          <a:noFill/>
          <a:ln>
            <a:noFill/>
          </a:ln>
        </p:spPr>
        <p:txBody>
          <a:bodyPr wrap="square" rtlCol="0">
            <a:spAutoFit/>
          </a:bodyPr>
          <a:lstStyle/>
          <a:p>
            <a:pPr algn="just"/>
            <a:r>
              <a:rPr lang="en-US" sz="3200" smtClean="0">
                <a:solidFill>
                  <a:srgbClr val="FF0000"/>
                </a:solidFill>
                <a:latin typeface="Times New Roman" panose="02020603050405020304" pitchFamily="18" charset="0"/>
                <a:cs typeface="Times New Roman" panose="02020603050405020304" pitchFamily="18" charset="0"/>
              </a:rPr>
              <a:t>Rất nhanh, chỉ một thoáng, một khoảnh khắc, ví như con chim cắt.</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399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45664" y="1030809"/>
            <a:ext cx="8381998" cy="1887490"/>
            <a:chOff x="1220123" y="944650"/>
            <a:chExt cx="5359643" cy="2642148"/>
          </a:xfrm>
        </p:grpSpPr>
        <p:sp>
          <p:nvSpPr>
            <p:cNvPr id="6" name="Cloud 5"/>
            <p:cNvSpPr/>
            <p:nvPr/>
          </p:nvSpPr>
          <p:spPr>
            <a:xfrm>
              <a:off x="1220123" y="944650"/>
              <a:ext cx="5359643" cy="2642148"/>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92430" y="1682506"/>
              <a:ext cx="4423473" cy="150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smtClean="0">
                  <a:solidFill>
                    <a:prstClr val="black"/>
                  </a:solidFill>
                  <a:latin typeface="Times New Roman" panose="02020603050405020304" pitchFamily="18" charset="0"/>
                </a:rPr>
                <a:t>Em hãy đặt 1 câu với thành ngữ mà em thích.</a:t>
              </a:r>
              <a:endParaRPr lang="pt-BR" sz="3200" b="1">
                <a:solidFill>
                  <a:prstClr val="black"/>
                </a:solidFill>
                <a:latin typeface="Times New Roman" panose="02020603050405020304" pitchFamily="18" charset="0"/>
              </a:endParaRPr>
            </a:p>
          </p:txBody>
        </p:sp>
      </p:grpSp>
      <p:sp>
        <p:nvSpPr>
          <p:cNvPr id="8" name="Rectangle 7"/>
          <p:cNvSpPr/>
          <p:nvPr/>
        </p:nvSpPr>
        <p:spPr>
          <a:xfrm>
            <a:off x="1845664" y="3445406"/>
            <a:ext cx="8776511" cy="2022670"/>
          </a:xfrm>
          <a:prstGeom prst="rect">
            <a:avLst/>
          </a:prstGeom>
        </p:spPr>
        <p:txBody>
          <a:bodyPr wrap="square">
            <a:spAutoFit/>
          </a:bodyPr>
          <a:lstStyle/>
          <a:p>
            <a:pPr marL="457200" indent="-457200" algn="just">
              <a:lnSpc>
                <a:spcPct val="114000"/>
              </a:lnSpc>
              <a:spcBef>
                <a:spcPct val="50000"/>
              </a:spcBef>
              <a:buFontTx/>
              <a:buChar char="-"/>
            </a:pPr>
            <a:r>
              <a:rPr lang="en-US" altLang="en-US" sz="3200" b="1" smtClean="0">
                <a:solidFill>
                  <a:srgbClr val="004DE6"/>
                </a:solidFill>
                <a:latin typeface="Times New Roman" panose="02020603050405020304" pitchFamily="18" charset="0"/>
                <a:cs typeface="Times New Roman" panose="02020603050405020304" pitchFamily="18" charset="0"/>
              </a:rPr>
              <a:t>Anh ấy </a:t>
            </a:r>
            <a:r>
              <a:rPr lang="en-US" altLang="en-US" sz="3200" b="1" smtClean="0">
                <a:solidFill>
                  <a:srgbClr val="FF0000"/>
                </a:solidFill>
                <a:latin typeface="Times New Roman" panose="02020603050405020304" pitchFamily="18" charset="0"/>
                <a:cs typeface="Times New Roman" panose="02020603050405020304" pitchFamily="18" charset="0"/>
              </a:rPr>
              <a:t>khỏe như voi</a:t>
            </a:r>
            <a:r>
              <a:rPr lang="en-US" altLang="en-US" sz="3200" b="1" smtClean="0">
                <a:solidFill>
                  <a:srgbClr val="004DE6"/>
                </a:solidFill>
                <a:latin typeface="Times New Roman" panose="02020603050405020304" pitchFamily="18" charset="0"/>
                <a:cs typeface="Times New Roman" panose="02020603050405020304" pitchFamily="18" charset="0"/>
              </a:rPr>
              <a:t>, vác bao cát chạy ầm ầm.</a:t>
            </a:r>
          </a:p>
          <a:p>
            <a:pPr marL="457200" indent="-457200" algn="just">
              <a:lnSpc>
                <a:spcPct val="114000"/>
              </a:lnSpc>
              <a:spcBef>
                <a:spcPct val="50000"/>
              </a:spcBef>
              <a:buFontTx/>
              <a:buChar char="-"/>
            </a:pPr>
            <a:r>
              <a:rPr lang="en-US" altLang="en-US" sz="3200" b="1" smtClean="0">
                <a:solidFill>
                  <a:srgbClr val="004DE6"/>
                </a:solidFill>
                <a:latin typeface="Times New Roman" panose="02020603050405020304" pitchFamily="18" charset="0"/>
                <a:cs typeface="Times New Roman" panose="02020603050405020304" pitchFamily="18" charset="0"/>
              </a:rPr>
              <a:t>Đúng là </a:t>
            </a:r>
            <a:r>
              <a:rPr lang="en-US" altLang="en-US" sz="3200" b="1" smtClean="0">
                <a:solidFill>
                  <a:srgbClr val="FF0000"/>
                </a:solidFill>
                <a:latin typeface="Times New Roman" panose="02020603050405020304" pitchFamily="18" charset="0"/>
                <a:cs typeface="Times New Roman" panose="02020603050405020304" pitchFamily="18" charset="0"/>
              </a:rPr>
              <a:t>nhanh như cắt</a:t>
            </a:r>
            <a:r>
              <a:rPr lang="en-US" altLang="en-US" sz="3200" b="1" smtClean="0">
                <a:solidFill>
                  <a:srgbClr val="004DE6"/>
                </a:solidFill>
                <a:latin typeface="Times New Roman" panose="02020603050405020304" pitchFamily="18" charset="0"/>
                <a:cs typeface="Times New Roman" panose="02020603050405020304" pitchFamily="18" charset="0"/>
              </a:rPr>
              <a:t>, loáng một cái nó đã biến đâu mất rồi.</a:t>
            </a:r>
            <a:endParaRPr lang="vi-VN" altLang="en-US" sz="3200" b="1">
              <a:solidFill>
                <a:srgbClr val="004DE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0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a:t>
              </a:r>
              <a:r>
                <a:rPr lang="en-US" sz="2800" smtClean="0">
                  <a:solidFill>
                    <a:schemeClr val="tx1"/>
                  </a:solidFill>
                  <a:latin typeface="Times New Roman" panose="02020603050405020304" pitchFamily="18" charset="0"/>
                  <a:cs typeface="Times New Roman" panose="02020603050405020304" pitchFamily="18" charset="0"/>
                </a:rPr>
                <a:t>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nghĩa của </a:t>
              </a:r>
              <a:r>
                <a:rPr lang="en-US" sz="2800" smtClean="0">
                  <a:solidFill>
                    <a:schemeClr val="tx1"/>
                  </a:solidFill>
                  <a:latin typeface="Times New Roman" panose="02020603050405020304" pitchFamily="18" charset="0"/>
                  <a:cs typeface="Times New Roman" panose="02020603050405020304" pitchFamily="18" charset="0"/>
                </a:rPr>
                <a:t>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3 </a:t>
            </a:r>
            <a:r>
              <a:rPr lang="en-US" sz="3000" b="1" smtClean="0">
                <a:solidFill>
                  <a:schemeClr val="tx1"/>
                </a:solidFill>
                <a:latin typeface="Times New Roman" panose="02020603050405020304" pitchFamily="18" charset="0"/>
                <a:cs typeface="Times New Roman" panose="02020603050405020304" pitchFamily="18" charset="0"/>
              </a:rPr>
              <a:t>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675371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ChangeArrowheads="1"/>
          </p:cNvSpPr>
          <p:nvPr/>
        </p:nvSpPr>
        <p:spPr bwMode="auto">
          <a:xfrm>
            <a:off x="1273744" y="1058779"/>
            <a:ext cx="9997439" cy="164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lnSpc>
                <a:spcPct val="150000"/>
              </a:lnSpc>
            </a:pPr>
            <a:r>
              <a:rPr lang="en-US" altLang="vi-VN" sz="3200" b="1" smtClean="0">
                <a:cs typeface="Times New Roman" panose="02020603050405020304" pitchFamily="18" charset="0"/>
              </a:rPr>
              <a:t>Bài 4. </a:t>
            </a:r>
            <a:r>
              <a:rPr lang="vi-VN" altLang="vi-VN" sz="3200" b="1"/>
              <a:t>Câu tục ngữ sau đây nói lên điều gì?</a:t>
            </a:r>
          </a:p>
          <a:p>
            <a:pPr algn="ctr">
              <a:lnSpc>
                <a:spcPct val="150000"/>
              </a:lnSpc>
            </a:pPr>
            <a:r>
              <a:rPr lang="vi-VN" altLang="vi-VN" sz="3200" b="1">
                <a:solidFill>
                  <a:srgbClr val="FF0000"/>
                </a:solidFill>
              </a:rPr>
              <a:t>Ăn được ngủ được là tiên</a:t>
            </a:r>
          </a:p>
          <a:p>
            <a:pPr algn="ctr">
              <a:lnSpc>
                <a:spcPct val="150000"/>
              </a:lnSpc>
            </a:pPr>
            <a:r>
              <a:rPr lang="vi-VN" altLang="vi-VN" sz="3200" b="1">
                <a:solidFill>
                  <a:srgbClr val="FF0000"/>
                </a:solidFill>
              </a:rPr>
              <a:t>Không ăn không ngủ mất tiền thêm lo.</a:t>
            </a:r>
          </a:p>
        </p:txBody>
      </p:sp>
      <p:sp>
        <p:nvSpPr>
          <p:cNvPr id="4" name="Rectangle 5"/>
          <p:cNvSpPr>
            <a:spLocks noChangeArrowheads="1"/>
          </p:cNvSpPr>
          <p:nvPr/>
        </p:nvSpPr>
        <p:spPr bwMode="auto">
          <a:xfrm>
            <a:off x="1086000" y="3279843"/>
            <a:ext cx="10185184" cy="19734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Ăn được ngủ được là chúng ta có một sức khoẻ tốt.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Khi có sức khoẻ tốt thì sống sung sướng chẳng kém gì tiên. </a:t>
            </a:r>
          </a:p>
          <a:p>
            <a:pPr algn="just" eaLnBrk="1" hangingPunct="1">
              <a:lnSpc>
                <a:spcPct val="114000"/>
              </a:lnSpc>
              <a:spcBef>
                <a:spcPct val="20000"/>
              </a:spcBef>
              <a:buClr>
                <a:schemeClr val="hlink"/>
              </a:buClr>
            </a:pPr>
            <a:r>
              <a:rPr lang="en-US" altLang="en-US" sz="3200">
                <a:solidFill>
                  <a:srgbClr val="0000CC"/>
                </a:solidFill>
                <a:latin typeface="Times New Roman" panose="02020603050405020304" pitchFamily="18" charset="0"/>
              </a:rPr>
              <a:t>- Không có sức khoẻ thì phải lo lắng về nhiều thứ.</a:t>
            </a:r>
          </a:p>
        </p:txBody>
      </p:sp>
    </p:spTree>
    <p:extLst>
      <p:ext uri="{BB962C8B-B14F-4D97-AF65-F5344CB8AC3E}">
        <p14:creationId xmlns:p14="http://schemas.microsoft.com/office/powerpoint/2010/main" val="8901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a:t>
              </a:r>
              <a:r>
                <a:rPr lang="en-US" sz="2800" smtClean="0">
                  <a:solidFill>
                    <a:schemeClr val="tx1"/>
                  </a:solidFill>
                  <a:latin typeface="Times New Roman" panose="02020603050405020304" pitchFamily="18" charset="0"/>
                  <a:cs typeface="Times New Roman" panose="02020603050405020304" pitchFamily="18" charset="0"/>
                </a:rPr>
                <a:t>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nghĩa của </a:t>
              </a:r>
              <a:r>
                <a:rPr lang="en-US" sz="2800" smtClean="0">
                  <a:solidFill>
                    <a:schemeClr val="tx1"/>
                  </a:solidFill>
                  <a:latin typeface="Times New Roman" panose="02020603050405020304" pitchFamily="18" charset="0"/>
                  <a:cs typeface="Times New Roman" panose="02020603050405020304" pitchFamily="18" charset="0"/>
                </a:rPr>
                <a:t>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a:t>
            </a:r>
            <a:r>
              <a:rPr lang="en-US" sz="3000" b="1" smtClean="0">
                <a:solidFill>
                  <a:schemeClr val="tx1"/>
                </a:solidFill>
                <a:latin typeface="Times New Roman" panose="02020603050405020304" pitchFamily="18" charset="0"/>
                <a:cs typeface="Times New Roman" panose="02020603050405020304" pitchFamily="18" charset="0"/>
              </a:rPr>
              <a:t>4 </a:t>
            </a:r>
            <a:r>
              <a:rPr lang="en-US" sz="3000" b="1" smtClean="0">
                <a:solidFill>
                  <a:schemeClr val="tx1"/>
                </a:solidFill>
                <a:latin typeface="Times New Roman" panose="02020603050405020304" pitchFamily="18" charset="0"/>
                <a:cs typeface="Times New Roman" panose="02020603050405020304" pitchFamily="18" charset="0"/>
              </a:rPr>
              <a:t>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91341" y="4058440"/>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14792796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8983" y="1108710"/>
            <a:ext cx="9039497" cy="5096147"/>
            <a:chOff x="1658983" y="1108710"/>
            <a:chExt cx="9039497" cy="5096147"/>
          </a:xfrm>
        </p:grpSpPr>
        <p:grpSp>
          <p:nvGrpSpPr>
            <p:cNvPr id="4" name="Group 3"/>
            <p:cNvGrpSpPr/>
            <p:nvPr/>
          </p:nvGrpSpPr>
          <p:grpSpPr>
            <a:xfrm>
              <a:off x="1658983" y="1108710"/>
              <a:ext cx="9039497" cy="5096147"/>
              <a:chOff x="1658983" y="1108710"/>
              <a:chExt cx="9039497" cy="5096147"/>
            </a:xfrm>
          </p:grpSpPr>
          <p:pic>
            <p:nvPicPr>
              <p:cNvPr id="2" name="Picture 2"/>
              <p:cNvPicPr>
                <a:picLocks noChangeAspect="1" noChangeArrowheads="1"/>
              </p:cNvPicPr>
              <p:nvPr/>
            </p:nvPicPr>
            <p:blipFill>
              <a:blip r:embed="rId2">
                <a:clrChange>
                  <a:clrFrom>
                    <a:srgbClr val="FEFEFD"/>
                  </a:clrFrom>
                  <a:clrTo>
                    <a:srgbClr val="FEFEFD">
                      <a:alpha val="0"/>
                    </a:srgbClr>
                  </a:clrTo>
                </a:clrChange>
              </a:blip>
              <a:stretch>
                <a:fillRect/>
              </a:stretch>
            </p:blipFill>
            <p:spPr bwMode="auto">
              <a:xfrm>
                <a:off x="1665514" y="1108710"/>
                <a:ext cx="9032966" cy="5096147"/>
              </a:xfrm>
              <a:prstGeom prst="rect">
                <a:avLst/>
              </a:prstGeom>
              <a:noFill/>
              <a:ln>
                <a:noFill/>
              </a:ln>
            </p:spPr>
          </p:pic>
          <p:sp>
            <p:nvSpPr>
              <p:cNvPr id="3" name="Rectangle 2"/>
              <p:cNvSpPr/>
              <p:nvPr/>
            </p:nvSpPr>
            <p:spPr>
              <a:xfrm>
                <a:off x="1658983" y="1110343"/>
                <a:ext cx="1881051" cy="979714"/>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flipH="1">
              <a:off x="2220686" y="2090057"/>
              <a:ext cx="940525" cy="0"/>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98953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11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608288" y="130882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853451" y="1255772"/>
            <a:ext cx="904016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kể Ai thế nào?</a:t>
            </a:r>
            <a:endParaRPr lang="en-US" smtClean="0"/>
          </a:p>
          <a:p>
            <a:pPr marL="285750" indent="-285750" algn="ctr">
              <a:buFontTx/>
              <a:buChar char="-"/>
            </a:pPr>
            <a:endParaRPr lang="en-US" dirty="0"/>
          </a:p>
        </p:txBody>
      </p:sp>
    </p:spTree>
    <p:extLst>
      <p:ext uri="{BB962C8B-B14F-4D97-AF65-F5344CB8AC3E}">
        <p14:creationId xmlns:p14="http://schemas.microsoft.com/office/powerpoint/2010/main" val="30360939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extLst>
      <p:ext uri="{BB962C8B-B14F-4D97-AF65-F5344CB8AC3E}">
        <p14:creationId xmlns:p14="http://schemas.microsoft.com/office/powerpoint/2010/main" val="703922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025109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67842" y="1478280"/>
            <a:ext cx="8381998" cy="3596640"/>
            <a:chOff x="1220123" y="944650"/>
            <a:chExt cx="5359643" cy="5034652"/>
          </a:xfrm>
        </p:grpSpPr>
        <p:sp>
          <p:nvSpPr>
            <p:cNvPr id="5" name="Cloud 4"/>
            <p:cNvSpPr/>
            <p:nvPr/>
          </p:nvSpPr>
          <p:spPr>
            <a:xfrm>
              <a:off x="1220123" y="944650"/>
              <a:ext cx="5359643" cy="503465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p:cNvSpPr txBox="1">
              <a:spLocks noChangeArrowheads="1"/>
            </p:cNvSpPr>
            <p:nvPr/>
          </p:nvSpPr>
          <p:spPr bwMode="auto">
            <a:xfrm>
              <a:off x="1855109" y="2363355"/>
              <a:ext cx="4423473" cy="219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just" eaLnBrk="1" fontAlgn="base" hangingPunct="1">
                <a:spcBef>
                  <a:spcPct val="0"/>
                </a:spcBef>
                <a:spcAft>
                  <a:spcPct val="0"/>
                </a:spcAft>
                <a:defRPr/>
              </a:pPr>
              <a:r>
                <a:rPr lang="pt-BR" sz="3200" b="1" smtClean="0">
                  <a:solidFill>
                    <a:prstClr val="black"/>
                  </a:solidFill>
                  <a:latin typeface="Times New Roman" panose="02020603050405020304" pitchFamily="18" charset="0"/>
                </a:rPr>
                <a:t>Đọc </a:t>
              </a:r>
              <a:r>
                <a:rPr lang="pt-BR" sz="3200" b="1">
                  <a:solidFill>
                    <a:prstClr val="black"/>
                  </a:solidFill>
                  <a:latin typeface="Times New Roman" panose="02020603050405020304" pitchFamily="18" charset="0"/>
                </a:rPr>
                <a:t>đoạn văn kể về công việc làm trực nhật của tổ em và chỉ rõ các câu kể </a:t>
              </a:r>
              <a:r>
                <a:rPr lang="pt-BR" sz="3200" b="1" i="1">
                  <a:solidFill>
                    <a:srgbClr val="FF0000"/>
                  </a:solidFill>
                  <a:latin typeface="Times New Roman" panose="02020603050405020304" pitchFamily="18" charset="0"/>
                </a:rPr>
                <a:t>Ai làm gì</a:t>
              </a:r>
              <a:r>
                <a:rPr lang="pt-BR" sz="3200" b="1" i="1">
                  <a:solidFill>
                    <a:srgbClr val="FF0000"/>
                  </a:solidFill>
                  <a:latin typeface="Times New Roman" panose="02020603050405020304" pitchFamily="18" charset="0"/>
                </a:rPr>
                <a:t>? </a:t>
              </a:r>
              <a:r>
                <a:rPr lang="pt-BR" sz="3200" b="1" smtClean="0">
                  <a:solidFill>
                    <a:prstClr val="black"/>
                  </a:solidFill>
                  <a:latin typeface="Times New Roman" panose="02020603050405020304" pitchFamily="18" charset="0"/>
                </a:rPr>
                <a:t>có </a:t>
              </a:r>
              <a:r>
                <a:rPr lang="pt-BR" sz="3200" b="1">
                  <a:solidFill>
                    <a:prstClr val="black"/>
                  </a:solidFill>
                  <a:latin typeface="Times New Roman" panose="02020603050405020304" pitchFamily="18" charset="0"/>
                </a:rPr>
                <a:t>trong đoạn văn.</a:t>
              </a:r>
              <a:endParaRPr lang="pt-BR" sz="3200" b="1">
                <a:solidFill>
                  <a:prstClr val="black"/>
                </a:solidFill>
                <a:latin typeface="Times New Roman" panose="02020603050405020304" pitchFamily="18" charset="0"/>
              </a:endParaRPr>
            </a:p>
          </p:txBody>
        </p:sp>
      </p:grpSp>
    </p:spTree>
    <p:extLst>
      <p:ext uri="{BB962C8B-B14F-4D97-AF65-F5344CB8AC3E}">
        <p14:creationId xmlns:p14="http://schemas.microsoft.com/office/powerpoint/2010/main" val="4119774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2">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26504" y="1436080"/>
            <a:ext cx="7939314" cy="2123658"/>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 rộng vốn từ: </a:t>
            </a:r>
          </a:p>
          <a:p>
            <a:pPr algn="ctr"/>
            <a:r>
              <a:rPr lang="en-US" sz="6600" b="1"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Sức khỏe</a:t>
            </a:r>
            <a:endParaRPr lang="en-US" sz="6600" b="1" cap="none" spc="0" smtClean="0">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5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C4AA681-3F36-42B8-9DF9-F59457234ED6}"/>
              </a:ext>
            </a:extLst>
          </p:cNvPr>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a:t>
              </a:r>
              <a:r>
                <a:rPr lang="en-US" sz="2800" smtClean="0">
                  <a:solidFill>
                    <a:schemeClr val="tx1"/>
                  </a:solidFill>
                  <a:latin typeface="Times New Roman" panose="02020603050405020304" pitchFamily="18" charset="0"/>
                  <a:cs typeface="Times New Roman" panose="02020603050405020304" pitchFamily="18" charset="0"/>
                </a:rPr>
                <a:t>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nghĩa của </a:t>
              </a:r>
              <a:r>
                <a:rPr lang="en-US" sz="2800" smtClean="0">
                  <a:solidFill>
                    <a:schemeClr val="tx1"/>
                  </a:solidFill>
                  <a:latin typeface="Times New Roman" panose="02020603050405020304" pitchFamily="18" charset="0"/>
                  <a:cs typeface="Times New Roman" panose="02020603050405020304" pitchFamily="18" charset="0"/>
                </a:rPr>
                <a:t>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437159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65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9"/>
          <p:cNvSpPr txBox="1">
            <a:spLocks noChangeArrowheads="1"/>
          </p:cNvSpPr>
          <p:nvPr/>
        </p:nvSpPr>
        <p:spPr bwMode="auto">
          <a:xfrm>
            <a:off x="593558" y="762893"/>
            <a:ext cx="11133221"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vi-VN" sz="2800" b="1" smtClean="0"/>
              <a:t>Bài</a:t>
            </a:r>
            <a:r>
              <a:rPr lang="vi-VN" altLang="vi-VN" sz="2800" b="1"/>
              <a:t> 1. </a:t>
            </a:r>
            <a:r>
              <a:rPr lang="en-US" altLang="vi-VN" sz="2800" b="1" smtClean="0"/>
              <a:t>Tìm các từ ngữ: </a:t>
            </a:r>
            <a:endParaRPr lang="en-US" altLang="vi-VN" sz="2800" b="1" smtClean="0"/>
          </a:p>
          <a:p>
            <a:pPr algn="just">
              <a:spcBef>
                <a:spcPct val="50000"/>
              </a:spcBef>
            </a:pPr>
            <a:r>
              <a:rPr lang="en-US" altLang="vi-VN" sz="2800" b="1" smtClean="0"/>
              <a:t>a</a:t>
            </a:r>
            <a:r>
              <a:rPr lang="en-US" altLang="vi-VN" sz="2800" b="1" smtClean="0"/>
              <a:t>. </a:t>
            </a:r>
            <a:r>
              <a:rPr lang="en-US" altLang="vi-VN" sz="2800" b="1" smtClean="0"/>
              <a:t>Chỉ những hoạt động có lợi cho sức khỏe</a:t>
            </a:r>
            <a:r>
              <a:rPr lang="vi-VN" altLang="vi-VN" sz="2800" b="1" smtClean="0"/>
              <a:t>:</a:t>
            </a:r>
            <a:r>
              <a:rPr lang="en-US" altLang="vi-VN" sz="2800" b="1" smtClean="0"/>
              <a:t>               </a:t>
            </a:r>
            <a:r>
              <a:rPr lang="en-US" altLang="vi-VN" sz="2800" b="1" smtClean="0">
                <a:solidFill>
                  <a:srgbClr val="0070C0"/>
                </a:solidFill>
              </a:rPr>
              <a:t>M</a:t>
            </a:r>
            <a:r>
              <a:rPr lang="en-US" altLang="vi-VN" sz="2800" b="1" smtClean="0">
                <a:solidFill>
                  <a:srgbClr val="0070C0"/>
                </a:solidFill>
              </a:rPr>
              <a:t>: </a:t>
            </a:r>
            <a:r>
              <a:rPr lang="en-US" altLang="vi-VN" sz="2800" smtClean="0"/>
              <a:t>tập luyện</a:t>
            </a:r>
            <a:endParaRPr lang="en-US" altLang="vi-VN" sz="2800" smtClean="0"/>
          </a:p>
          <a:p>
            <a:pPr algn="just">
              <a:spcBef>
                <a:spcPct val="50000"/>
              </a:spcBef>
            </a:pPr>
            <a:r>
              <a:rPr lang="en-US" altLang="vi-VN" sz="2800" b="1" smtClean="0"/>
              <a:t>b. </a:t>
            </a:r>
            <a:r>
              <a:rPr lang="en-US" altLang="vi-VN" sz="2800" b="1"/>
              <a:t>Chỉ </a:t>
            </a:r>
            <a:r>
              <a:rPr lang="en-US" altLang="vi-VN" sz="2800" b="1" smtClean="0"/>
              <a:t>những đặc điểm của một cơ thể khỏe mạnh</a:t>
            </a:r>
            <a:r>
              <a:rPr lang="vi-VN" altLang="vi-VN" sz="2800" b="1" smtClean="0"/>
              <a:t>:</a:t>
            </a:r>
            <a:r>
              <a:rPr lang="en-US" altLang="vi-VN" sz="2800" b="1" smtClean="0"/>
              <a:t>    </a:t>
            </a:r>
            <a:r>
              <a:rPr lang="en-US" altLang="vi-VN" sz="2800" b="1" smtClean="0">
                <a:solidFill>
                  <a:srgbClr val="0070C0"/>
                </a:solidFill>
              </a:rPr>
              <a:t>M</a:t>
            </a:r>
            <a:r>
              <a:rPr lang="en-US" altLang="vi-VN" sz="2800" b="1">
                <a:solidFill>
                  <a:srgbClr val="0070C0"/>
                </a:solidFill>
              </a:rPr>
              <a:t>: </a:t>
            </a:r>
            <a:r>
              <a:rPr lang="en-US" altLang="vi-VN" sz="2800" smtClean="0"/>
              <a:t>vạm vỡ</a:t>
            </a:r>
            <a:endParaRPr lang="en-US" altLang="vi-VN" sz="2800"/>
          </a:p>
          <a:p>
            <a:pPr algn="just">
              <a:spcBef>
                <a:spcPct val="50000"/>
              </a:spcBef>
            </a:pPr>
            <a:endParaRPr lang="vi-VN" altLang="vi-VN" sz="2800" b="1"/>
          </a:p>
        </p:txBody>
      </p:sp>
      <p:graphicFrame>
        <p:nvGraphicFramePr>
          <p:cNvPr id="3" name="Table 2"/>
          <p:cNvGraphicFramePr>
            <a:graphicFrameLocks noGrp="1"/>
          </p:cNvGraphicFramePr>
          <p:nvPr>
            <p:extLst>
              <p:ext uri="{D42A27DB-BD31-4B8C-83A1-F6EECF244321}">
                <p14:modId xmlns:p14="http://schemas.microsoft.com/office/powerpoint/2010/main" val="1495734191"/>
              </p:ext>
            </p:extLst>
          </p:nvPr>
        </p:nvGraphicFramePr>
        <p:xfrm>
          <a:off x="1351815" y="2950786"/>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smtClean="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vi-VN" altLang="vi-VN" sz="2800" b="1" i="0" smtClean="0">
                          <a:solidFill>
                            <a:schemeClr val="tx1"/>
                          </a:solidFill>
                        </a:rPr>
                        <a:t>Chỉ những đặc điểm của một cơ thể khỏe mạnh</a:t>
                      </a:r>
                      <a:endParaRPr lang="en-US" sz="2800" i="0" smtClean="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smtClean="0">
                          <a:solidFill>
                            <a:srgbClr val="FF0000"/>
                          </a:solidFill>
                          <a:latin typeface="+mn-lt"/>
                          <a:cs typeface="Times New Roman" panose="02020603050405020304" pitchFamily="18" charset="0"/>
                        </a:rPr>
                        <a:t>đi bộ, chạy, chơi thể thao, an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endParaRPr lang="vi-VN" sz="2800" b="1" i="1" smtClean="0">
                        <a:solidFill>
                          <a:srgbClr val="FF0000"/>
                        </a:solidFill>
                        <a:latin typeface="+mn-lt"/>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90845562"/>
              </p:ext>
            </p:extLst>
          </p:nvPr>
        </p:nvGraphicFramePr>
        <p:xfrm>
          <a:off x="1351815" y="2947915"/>
          <a:ext cx="9261642" cy="2316480"/>
        </p:xfrm>
        <a:graphic>
          <a:graphicData uri="http://schemas.openxmlformats.org/drawingml/2006/table">
            <a:tbl>
              <a:tblPr firstRow="1" bandRow="1">
                <a:tableStyleId>{5C22544A-7EE6-4342-B048-85BDC9FD1C3A}</a:tableStyleId>
              </a:tblPr>
              <a:tblGrid>
                <a:gridCol w="4630821">
                  <a:extLst>
                    <a:ext uri="{9D8B030D-6E8A-4147-A177-3AD203B41FA5}">
                      <a16:colId xmlns:a16="http://schemas.microsoft.com/office/drawing/2014/main" val="2151831597"/>
                    </a:ext>
                  </a:extLst>
                </a:gridCol>
                <a:gridCol w="4630821">
                  <a:extLst>
                    <a:ext uri="{9D8B030D-6E8A-4147-A177-3AD203B41FA5}">
                      <a16:colId xmlns:a16="http://schemas.microsoft.com/office/drawing/2014/main" val="145773896"/>
                    </a:ext>
                  </a:extLst>
                </a:gridCol>
              </a:tblGrid>
              <a:tr h="370840">
                <a:tc>
                  <a:txBody>
                    <a:bodyPr/>
                    <a:lstStyle/>
                    <a:p>
                      <a:pPr algn="ctr"/>
                      <a:r>
                        <a:rPr lang="vi-VN" altLang="vi-VN" sz="2800" b="1" i="0" smtClean="0">
                          <a:solidFill>
                            <a:schemeClr val="tx1"/>
                          </a:solidFill>
                        </a:rPr>
                        <a:t>Chỉ những hoạt động có lợi cho sức khỏe: </a:t>
                      </a:r>
                      <a:endParaRPr lang="en-US" sz="2800" i="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vi-VN" altLang="vi-VN" sz="2800" b="1" i="0" smtClean="0">
                          <a:solidFill>
                            <a:schemeClr val="tx1"/>
                          </a:solidFill>
                        </a:rPr>
                        <a:t>Chỉ những đặc điểm của một cơ thể khỏe mạnh</a:t>
                      </a:r>
                      <a:endParaRPr lang="en-US" sz="2800" i="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7277231"/>
                  </a:ext>
                </a:extLst>
              </a:tr>
              <a:tr h="370840">
                <a:tc>
                  <a:txBody>
                    <a:bodyPr/>
                    <a:lstStyle/>
                    <a:p>
                      <a:pPr algn="ctr"/>
                      <a:r>
                        <a:rPr lang="vi-VN" sz="2800" b="1" i="1" smtClean="0">
                          <a:solidFill>
                            <a:srgbClr val="FF0000"/>
                          </a:solidFill>
                          <a:latin typeface="+mn-lt"/>
                          <a:cs typeface="Times New Roman" panose="02020603050405020304" pitchFamily="18" charset="0"/>
                        </a:rPr>
                        <a:t>đi bộ, chạy, chơi thể thao, an dưỡng, ăn uống điều độ, nhảy dây, đá cầu, giải trí,...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vi-VN" sz="2800" b="1" i="1" smtClean="0">
                          <a:solidFill>
                            <a:srgbClr val="FF0000"/>
                          </a:solidFill>
                          <a:latin typeface="+mn-lt"/>
                          <a:cs typeface="Times New Roman" panose="02020603050405020304" pitchFamily="18" charset="0"/>
                        </a:rPr>
                        <a:t>lực lưỡng, chắc nịch, cường tráng, nhanh nhẹn, cân đối, rắn rỏi, săn chắc,...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708240037"/>
                  </a:ext>
                </a:extLst>
              </a:tr>
            </a:tbl>
          </a:graphicData>
        </a:graphic>
      </p:graphicFrame>
      <p:sp>
        <p:nvSpPr>
          <p:cNvPr id="2" name="Down Arrow 1"/>
          <p:cNvSpPr/>
          <p:nvPr/>
        </p:nvSpPr>
        <p:spPr>
          <a:xfrm>
            <a:off x="3368040" y="5311917"/>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628900" y="5704289"/>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Động từ</a:t>
            </a:r>
            <a:endParaRPr lang="en-US" sz="3200" b="1">
              <a:solidFill>
                <a:schemeClr val="tx1"/>
              </a:solidFill>
              <a:latin typeface="Times New Roman" panose="02020603050405020304" pitchFamily="18" charset="0"/>
              <a:cs typeface="Times New Roman" panose="02020603050405020304" pitchFamily="18" charset="0"/>
            </a:endParaRPr>
          </a:p>
        </p:txBody>
      </p:sp>
      <p:sp>
        <p:nvSpPr>
          <p:cNvPr id="20" name="Down Arrow 19"/>
          <p:cNvSpPr/>
          <p:nvPr/>
        </p:nvSpPr>
        <p:spPr>
          <a:xfrm>
            <a:off x="8173504" y="5289592"/>
            <a:ext cx="411480" cy="34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434364" y="5681964"/>
            <a:ext cx="1889760" cy="59156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Tính từ</a:t>
            </a:r>
            <a:endParaRPr lang="en-US" sz="32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79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899077" y="1903268"/>
            <a:ext cx="10737751" cy="1005680"/>
            <a:chOff x="-8052" y="1699617"/>
            <a:chExt cx="9469074" cy="1006257"/>
          </a:xfrm>
          <a:solidFill>
            <a:srgbClr val="FF99FF"/>
          </a:solidFill>
        </p:grpSpPr>
        <p:sp>
          <p:nvSpPr>
            <p:cNvPr id="5" name="Rectangle 4">
              <a:extLst>
                <a:ext uri="{FF2B5EF4-FFF2-40B4-BE49-F238E27FC236}">
                  <a16:creationId xmlns:a16="http://schemas.microsoft.com/office/drawing/2014/main" id="{1C59C6FF-16F6-4D4A-8D30-C9647637D21A}"/>
                </a:ext>
              </a:extLst>
            </p:cNvPr>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Mở rộng và hệ thống hóa vốn từ theo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sức khỏe.</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a:grpSpLocks/>
          </p:cNvGrpSpPr>
          <p:nvPr/>
        </p:nvGrpSpPr>
        <p:grpSpPr bwMode="auto">
          <a:xfrm>
            <a:off x="899077" y="3266356"/>
            <a:ext cx="10715804" cy="910467"/>
            <a:chOff x="-8052" y="1747250"/>
            <a:chExt cx="8976506" cy="910989"/>
          </a:xfrm>
        </p:grpSpPr>
        <p:sp>
          <p:nvSpPr>
            <p:cNvPr id="13" name="Rectangle 12">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Biết </a:t>
              </a:r>
              <a:r>
                <a:rPr lang="en-US" sz="2800" smtClean="0">
                  <a:solidFill>
                    <a:schemeClr val="tx1"/>
                  </a:solidFill>
                  <a:latin typeface="Times New Roman" panose="02020603050405020304" pitchFamily="18" charset="0"/>
                  <a:cs typeface="Times New Roman" panose="02020603050405020304" pitchFamily="18" charset="0"/>
                </a:rPr>
                <a:t>một số môn thể thao.</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a:grpSpLocks/>
          </p:cNvGrpSpPr>
          <p:nvPr/>
        </p:nvGrpSpPr>
        <p:grpSpPr bwMode="auto">
          <a:xfrm>
            <a:off x="899077" y="4534231"/>
            <a:ext cx="10715804" cy="910467"/>
            <a:chOff x="-8052" y="1747250"/>
            <a:chExt cx="8976506" cy="910989"/>
          </a:xfrm>
        </p:grpSpPr>
        <p:sp>
          <p:nvSpPr>
            <p:cNvPr id="12" name="Rectangle 11">
              <a:extLst>
                <a:ext uri="{FF2B5EF4-FFF2-40B4-BE49-F238E27FC236}">
                  <a16:creationId xmlns:a16="http://schemas.microsoft.com/office/drawing/2014/main" id="{1C59C6FF-16F6-4D4A-8D30-C9647637D21A}"/>
                </a:ext>
              </a:extLst>
            </p:cNvPr>
            <p:cNvSpPr/>
            <p:nvPr/>
          </p:nvSpPr>
          <p:spPr>
            <a:xfrm>
              <a:off x="657899" y="1747250"/>
              <a:ext cx="8310555" cy="910989"/>
            </a:xfrm>
            <a:prstGeom prst="rect">
              <a:avLst/>
            </a:prstGeom>
            <a:solidFill>
              <a:srgbClr val="CCFF99"/>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nghĩa của </a:t>
              </a:r>
              <a:r>
                <a:rPr lang="en-US" sz="2800" smtClean="0">
                  <a:solidFill>
                    <a:schemeClr val="tx1"/>
                  </a:solidFill>
                  <a:latin typeface="Times New Roman" panose="02020603050405020304" pitchFamily="18" charset="0"/>
                  <a:cs typeface="Times New Roman" panose="02020603050405020304" pitchFamily="18" charset="0"/>
                </a:rPr>
                <a:t>một số thành ngữ, tục ngữ có liên quan đến sức khỏe.</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1CC2396C-46DF-4CA0-86ED-4BF9BDDE7B02}"/>
                </a:ext>
              </a:extLst>
            </p:cNvPr>
            <p:cNvSpPr/>
            <p:nvPr/>
          </p:nvSpPr>
          <p:spPr>
            <a:xfrm>
              <a:off x="-8052" y="1914449"/>
              <a:ext cx="576299" cy="576593"/>
            </a:xfrm>
            <a:prstGeom prst="ellipse">
              <a:avLst/>
            </a:prstGeom>
            <a:solidFill>
              <a:schemeClr val="accent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a:extLst>
              <a:ext uri="{FF2B5EF4-FFF2-40B4-BE49-F238E27FC236}">
                <a16:creationId xmlns:a16="http://schemas.microsoft.com/office/drawing/2014/main" id="{FC4AA681-3F36-42B8-9DF9-F59457234ED6}"/>
              </a:ext>
            </a:extLst>
          </p:cNvPr>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86409" y="1225604"/>
            <a:ext cx="1023540" cy="1862048"/>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extLst>
      <p:ext uri="{BB962C8B-B14F-4D97-AF65-F5344CB8AC3E}">
        <p14:creationId xmlns:p14="http://schemas.microsoft.com/office/powerpoint/2010/main" val="29937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2035</TotalTime>
  <Words>798</Words>
  <Application>Microsoft Office PowerPoint</Application>
  <PresentationFormat>Widescreen</PresentationFormat>
  <Paragraphs>94</Paragraphs>
  <Slides>22</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Garamond</vt:lpstr>
      <vt:lpstr>Tahoma</vt:lpstr>
      <vt:lpstr>Times New Roman</vt:lpstr>
      <vt:lpstr>Wingdings 2</vt:lpstr>
      <vt:lpstr>1_Office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286</cp:revision>
  <dcterms:created xsi:type="dcterms:W3CDTF">2021-08-04T18:52:07Z</dcterms:created>
  <dcterms:modified xsi:type="dcterms:W3CDTF">2022-01-14T07:32:39Z</dcterms:modified>
</cp:coreProperties>
</file>