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71" r:id="rId2"/>
    <p:sldId id="275" r:id="rId3"/>
    <p:sldId id="257" r:id="rId4"/>
    <p:sldId id="277" r:id="rId5"/>
    <p:sldId id="278" r:id="rId6"/>
    <p:sldId id="265" r:id="rId7"/>
    <p:sldId id="279" r:id="rId8"/>
    <p:sldId id="280" r:id="rId9"/>
    <p:sldId id="281" r:id="rId10"/>
    <p:sldId id="282" r:id="rId11"/>
    <p:sldId id="267" r:id="rId12"/>
    <p:sldId id="283" r:id="rId13"/>
    <p:sldId id="259" r:id="rId14"/>
    <p:sldId id="261" r:id="rId15"/>
    <p:sldId id="284" r:id="rId16"/>
    <p:sldId id="262" r:id="rId17"/>
    <p:sldId id="286" r:id="rId18"/>
    <p:sldId id="287" r:id="rId19"/>
    <p:sldId id="285" r:id="rId20"/>
    <p:sldId id="269" r:id="rId21"/>
    <p:sldId id="270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E1B7-88B0-4F04-BE6F-DB8FD94FBB20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FE3A-E868-402D-BD06-7355B1F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 smtClean="0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4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324DF8-5479-4129-BF2A-BEB8FCCB70D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EECC8E-77B5-4379-953C-815D3565764A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BD217-EA6E-47CD-9214-03908285C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0.png"/><Relationship Id="rId3" Type="http://schemas.openxmlformats.org/officeDocument/2006/relationships/image" Target="../media/image5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Cách rút gọn phân số.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98363" y="961656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250577" y="1653604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31046" y="4532653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489863" y="5202560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0539" y="2006436"/>
            <a:ext cx="822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thấy: 6 và 8 đều chia hết cho 2, nên: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533069" y="4099073"/>
            <a:ext cx="111556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 và 4 không cùng chia hết cho một số tự nhiên nào lớn hơn 1, nên phân số        không thể rút gọn được nữa. Ta nói rằng: phân số       là phân số tối giản và phân số       đã được rút gọn thành phân số tối giản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837021" y="2786479"/>
            <a:ext cx="822392" cy="1387476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35792" y="345976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45458" y="312128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086595" y="2851852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: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312014" y="315687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812429" y="2821125"/>
            <a:ext cx="846706" cy="1349376"/>
            <a:chOff x="3722" y="1579"/>
            <a:chExt cx="592" cy="850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22" y="1750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867931" y="354817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72598" y="1257883"/>
            <a:ext cx="5471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Ví dụ 1: Rút gọn phân số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86"/>
          <p:cNvGrpSpPr>
            <a:grpSpLocks/>
          </p:cNvGrpSpPr>
          <p:nvPr/>
        </p:nvGrpSpPr>
        <p:grpSpPr bwMode="auto">
          <a:xfrm>
            <a:off x="5965907" y="5093871"/>
            <a:ext cx="846706" cy="1287463"/>
            <a:chOff x="3722" y="1579"/>
            <a:chExt cx="592" cy="81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722" y="1750"/>
              <a:ext cx="52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6061498" y="5765221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2235124" y="5655574"/>
            <a:ext cx="835264" cy="1201738"/>
            <a:chOff x="3739" y="1662"/>
            <a:chExt cx="584" cy="757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798" y="1740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2378856" y="623203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86"/>
          <p:cNvGrpSpPr>
            <a:grpSpLocks/>
          </p:cNvGrpSpPr>
          <p:nvPr/>
        </p:nvGrpSpPr>
        <p:grpSpPr bwMode="auto">
          <a:xfrm>
            <a:off x="10981651" y="5668961"/>
            <a:ext cx="861009" cy="1189038"/>
            <a:chOff x="3702" y="1787"/>
            <a:chExt cx="602" cy="749"/>
          </a:xfrm>
        </p:grpSpPr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3702" y="1787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11190089" y="626880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34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28521" y="0"/>
            <a:ext cx="1144588" cy="1192213"/>
            <a:chOff x="3820" y="1441"/>
            <a:chExt cx="721" cy="75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13255" y="63318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235415" y="3992880"/>
            <a:ext cx="111556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 và 3 không cùng chia hết cho một số tự nhiên nào </a:t>
            </a: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lớn hơn 1, nên      là phân số tối giản. Vậy: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415374" y="890293"/>
            <a:ext cx="991161" cy="1228726"/>
            <a:chOff x="3739" y="1662"/>
            <a:chExt cx="693" cy="7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6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16" y="1757"/>
              <a:ext cx="6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620162" y="155032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263568" y="1211841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1638443" y="862901"/>
            <a:ext cx="1651000" cy="1214438"/>
            <a:chOff x="624" y="1154"/>
            <a:chExt cx="1040" cy="765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877115" y="1141414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335966" y="912375"/>
            <a:ext cx="919649" cy="1211263"/>
            <a:chOff x="3730" y="1521"/>
            <a:chExt cx="643" cy="763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3404558" y="1494552"/>
            <a:ext cx="483400" cy="174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59633" y="239195"/>
            <a:ext cx="11074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Ví dụ 2: Rút gọn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307930" y="532091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86"/>
          <p:cNvGrpSpPr>
            <a:grpSpLocks/>
          </p:cNvGrpSpPr>
          <p:nvPr/>
        </p:nvGrpSpPr>
        <p:grpSpPr bwMode="auto">
          <a:xfrm>
            <a:off x="729481" y="2762178"/>
            <a:ext cx="1048369" cy="1211263"/>
            <a:chOff x="3730" y="1521"/>
            <a:chExt cx="733" cy="763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82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839805" y="332951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3949325" y="114120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3" name="Group 95"/>
          <p:cNvGrpSpPr>
            <a:grpSpLocks/>
          </p:cNvGrpSpPr>
          <p:nvPr/>
        </p:nvGrpSpPr>
        <p:grpSpPr bwMode="auto">
          <a:xfrm>
            <a:off x="4390461" y="858528"/>
            <a:ext cx="1651000" cy="1214438"/>
            <a:chOff x="624" y="1154"/>
            <a:chExt cx="1040" cy="765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 : 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655637" y="11767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4" name="Group 86"/>
          <p:cNvGrpSpPr>
            <a:grpSpLocks/>
          </p:cNvGrpSpPr>
          <p:nvPr/>
        </p:nvGrpSpPr>
        <p:grpSpPr bwMode="auto">
          <a:xfrm>
            <a:off x="6114488" y="921254"/>
            <a:ext cx="919649" cy="1211263"/>
            <a:chOff x="3730" y="1521"/>
            <a:chExt cx="643" cy="763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6185048" y="154160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86"/>
          <p:cNvGrpSpPr>
            <a:grpSpLocks/>
          </p:cNvGrpSpPr>
          <p:nvPr/>
        </p:nvGrpSpPr>
        <p:grpSpPr bwMode="auto">
          <a:xfrm>
            <a:off x="3256053" y="4758486"/>
            <a:ext cx="922510" cy="1117601"/>
            <a:chOff x="3796" y="1529"/>
            <a:chExt cx="645" cy="704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796" y="1529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799" y="1632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22"/>
          <p:cNvGrpSpPr>
            <a:grpSpLocks/>
          </p:cNvGrpSpPr>
          <p:nvPr/>
        </p:nvGrpSpPr>
        <p:grpSpPr bwMode="auto">
          <a:xfrm>
            <a:off x="8848190" y="4684643"/>
            <a:ext cx="1144588" cy="1192213"/>
            <a:chOff x="3820" y="1441"/>
            <a:chExt cx="721" cy="751"/>
          </a:xfrm>
        </p:grpSpPr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9106421" y="5304577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9818830" y="4945913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76" name="Group 86"/>
          <p:cNvGrpSpPr>
            <a:grpSpLocks/>
          </p:cNvGrpSpPr>
          <p:nvPr/>
        </p:nvGrpSpPr>
        <p:grpSpPr bwMode="auto">
          <a:xfrm>
            <a:off x="10224673" y="4597605"/>
            <a:ext cx="919649" cy="1211263"/>
            <a:chOff x="3730" y="1521"/>
            <a:chExt cx="643" cy="763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10308484" y="528421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1563081" y="2954268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88" name="Group 95"/>
          <p:cNvGrpSpPr>
            <a:grpSpLocks/>
          </p:cNvGrpSpPr>
          <p:nvPr/>
        </p:nvGrpSpPr>
        <p:grpSpPr bwMode="auto">
          <a:xfrm>
            <a:off x="2093223" y="2685573"/>
            <a:ext cx="1651000" cy="1214438"/>
            <a:chOff x="624" y="1154"/>
            <a:chExt cx="1040" cy="765"/>
          </a:xfrm>
        </p:grpSpPr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546669" y="298623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93" name="Group 86"/>
          <p:cNvGrpSpPr>
            <a:grpSpLocks/>
          </p:cNvGrpSpPr>
          <p:nvPr/>
        </p:nvGrpSpPr>
        <p:grpSpPr bwMode="auto">
          <a:xfrm>
            <a:off x="4062532" y="2757804"/>
            <a:ext cx="919649" cy="1211263"/>
            <a:chOff x="3730" y="1521"/>
            <a:chExt cx="643" cy="763"/>
          </a:xfrm>
        </p:grpSpPr>
        <p:sp>
          <p:nvSpPr>
            <p:cNvPr id="94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4117985" y="339016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9" grpId="0"/>
      <p:bldP spid="40" grpId="0"/>
      <p:bldP spid="52" grpId="0"/>
      <p:bldP spid="60" grpId="0"/>
      <p:bldP spid="75" grpId="0"/>
      <p:bldP spid="87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1253" y="1827789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u="sng" dirty="0" err="1"/>
              <a:t>Ví</a:t>
            </a:r>
            <a:r>
              <a:rPr lang="en-US" sz="3200" i="1" u="sng" dirty="0"/>
              <a:t> </a:t>
            </a:r>
            <a:r>
              <a:rPr lang="en-US" sz="3200" i="1" u="sng" dirty="0" err="1"/>
              <a:t>dụ</a:t>
            </a:r>
            <a:r>
              <a:rPr lang="en-US" sz="3200" i="1" u="sng" dirty="0"/>
              <a:t> 2</a:t>
            </a:r>
            <a:r>
              <a:rPr lang="en-US" sz="3200" i="1" dirty="0"/>
              <a:t> :</a:t>
            </a:r>
            <a:r>
              <a:rPr lang="en-US" sz="3200" dirty="0"/>
              <a:t> </a:t>
            </a:r>
            <a:r>
              <a:rPr lang="en-US" sz="3200" dirty="0" err="1"/>
              <a:t>Rút</a:t>
            </a:r>
            <a:r>
              <a:rPr lang="en-US" sz="3200" dirty="0"/>
              <a:t> </a:t>
            </a:r>
            <a:r>
              <a:rPr lang="en-US" sz="3200" dirty="0" err="1"/>
              <a:t>gọn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endParaRPr lang="en-US" sz="3200" dirty="0">
              <a:solidFill>
                <a:srgbClr val="0066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820013"/>
              </p:ext>
            </p:extLst>
          </p:nvPr>
        </p:nvGraphicFramePr>
        <p:xfrm>
          <a:off x="5635804" y="1678328"/>
          <a:ext cx="625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99440" imgH="363600" progId="Equation.3">
                  <p:embed/>
                </p:oleObj>
              </mc:Choice>
              <mc:Fallback>
                <p:oleObj name="Equation" r:id="rId3" imgW="199440" imgH="3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804" y="1678328"/>
                        <a:ext cx="6254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1000" y="251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5330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 bwMode="auto">
          <a:xfrm>
            <a:off x="4411574" y="2883932"/>
            <a:ext cx="389027" cy="392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932788" y="2888490"/>
            <a:ext cx="220573" cy="3742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800600" y="32443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411574" y="3613666"/>
            <a:ext cx="389027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113506" y="3613666"/>
            <a:ext cx="356840" cy="272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98667" y="3821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70346" y="3810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411574" y="4179516"/>
            <a:ext cx="389027" cy="240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029201" y="4179516"/>
            <a:ext cx="551433" cy="2400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759036" y="43064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4411574" y="4675818"/>
            <a:ext cx="347463" cy="2771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796" y="4583484"/>
            <a:ext cx="277131" cy="369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98667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04916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411574" y="5137666"/>
            <a:ext cx="389027" cy="424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22" idx="2"/>
          </p:cNvCxnSpPr>
          <p:nvPr/>
        </p:nvCxnSpPr>
        <p:spPr bwMode="auto">
          <a:xfrm flipH="1">
            <a:off x="5071943" y="5322332"/>
            <a:ext cx="389427" cy="240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00600" y="54771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80188" y="5673068"/>
            <a:ext cx="503916" cy="173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25" idx="3"/>
          </p:cNvCxnSpPr>
          <p:nvPr/>
        </p:nvCxnSpPr>
        <p:spPr bwMode="auto">
          <a:xfrm>
            <a:off x="5113507" y="5661768"/>
            <a:ext cx="320585" cy="2574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034547" y="58810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61369" y="5878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3693" y="6063181"/>
            <a:ext cx="20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 </a:t>
            </a:r>
            <a:r>
              <a:rPr lang="en-US" dirty="0" err="1"/>
              <a:t>lấy</a:t>
            </a:r>
            <a:r>
              <a:rPr lang="en-US" dirty="0"/>
              <a:t> :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x</a:t>
            </a:r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x</a:t>
            </a:r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= 18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4400" y="2163679"/>
            <a:ext cx="15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:</a:t>
            </a:r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7540625" y="2806700"/>
          <a:ext cx="314483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015920" imgH="393480" progId="Equation.3">
                  <p:embed/>
                </p:oleObj>
              </mc:Choice>
              <mc:Fallback>
                <p:oleObj name="Equation" r:id="rId5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5" y="2806700"/>
                        <a:ext cx="3144838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963140" y="2329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NHÁP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4" grpId="0"/>
      <p:bldP spid="15" grpId="0"/>
      <p:bldP spid="18" grpId="0"/>
      <p:bldP spid="21" grpId="0"/>
      <p:bldP spid="22" grpId="0"/>
      <p:bldP spid="25" grpId="0"/>
      <p:bldP spid="28" grpId="0"/>
      <p:bldP spid="29" grpId="0"/>
      <p:bldP spid="30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5869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3922644" y="58691"/>
            <a:ext cx="506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các phân số: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1269884" y="21882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blipFill rotWithShape="1">
                <a:blip r:embed="rId10"/>
                <a:stretch>
                  <a:fillRect r="-1014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14191" y="583096"/>
            <a:ext cx="1144588" cy="1192213"/>
            <a:chOff x="3820" y="1441"/>
            <a:chExt cx="721" cy="75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772422" y="1150020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8975" y="861391"/>
            <a:ext cx="860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4779773" y="536713"/>
            <a:ext cx="1144588" cy="1192213"/>
            <a:chOff x="3820" y="1441"/>
            <a:chExt cx="721" cy="75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5919460" y="563218"/>
            <a:ext cx="1144588" cy="1192213"/>
            <a:chOff x="3820" y="1441"/>
            <a:chExt cx="721" cy="75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112156" y="549966"/>
            <a:ext cx="1144588" cy="1192213"/>
            <a:chOff x="3820" y="1441"/>
            <a:chExt cx="721" cy="75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8344608" y="576470"/>
            <a:ext cx="1144588" cy="1192213"/>
            <a:chOff x="3820" y="1441"/>
            <a:chExt cx="721" cy="75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9683078" y="589722"/>
            <a:ext cx="1144588" cy="1192213"/>
            <a:chOff x="3820" y="1441"/>
            <a:chExt cx="721" cy="75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024752" y="1116889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90944" y="1196402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70387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49831" y="1169898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67813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3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F3540-9153-4B42-A1B5-5321D39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699F6B-69FE-4437-92C0-E7517A8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3C0D65-9C99-45DA-B7EF-538AA730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85530" y="225102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=""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31" y="172278"/>
            <a:ext cx="4999104" cy="1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448677" y="1185636"/>
            <a:ext cx="10860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471373" y="2553435"/>
            <a:ext cx="1132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553400" y="4946181"/>
            <a:ext cx="799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đ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6791675" y="2265222"/>
            <a:ext cx="919649" cy="1211263"/>
            <a:chOff x="3730" y="1521"/>
            <a:chExt cx="643" cy="76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925297" y="291709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7874240" y="2338795"/>
            <a:ext cx="919649" cy="1211263"/>
            <a:chOff x="3730" y="1521"/>
            <a:chExt cx="643" cy="763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913269" y="292760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8736088" y="2286243"/>
            <a:ext cx="919649" cy="1211263"/>
            <a:chOff x="3730" y="1521"/>
            <a:chExt cx="643" cy="763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8885476" y="290658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092737" y="4735153"/>
            <a:ext cx="919649" cy="1211263"/>
            <a:chOff x="3730" y="1521"/>
            <a:chExt cx="643" cy="76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194828" y="5355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64673" y="533973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7096478" y="4777193"/>
            <a:ext cx="1015476" cy="1171575"/>
            <a:chOff x="3730" y="1521"/>
            <a:chExt cx="710" cy="738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98" y="1658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5572" y="3626069"/>
            <a:ext cx="1026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251228" y="88579"/>
            <a:ext cx="5943600" cy="128016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4"/>
          <p:cNvSpPr>
            <a:spLocks noChangeArrowheads="1" noChangeShapeType="1" noTextEdit="1"/>
          </p:cNvSpPr>
          <p:nvPr/>
        </p:nvSpPr>
        <p:spPr bwMode="auto">
          <a:xfrm>
            <a:off x="2197100" y="2174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pPr algn="ctr"/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2291" name="Text Box 31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292" name="Text Box 32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2294" name="Group 54"/>
          <p:cNvGrpSpPr>
            <a:grpSpLocks/>
          </p:cNvGrpSpPr>
          <p:nvPr/>
        </p:nvGrpSpPr>
        <p:grpSpPr bwMode="auto">
          <a:xfrm>
            <a:off x="3232150" y="2360614"/>
            <a:ext cx="673100" cy="1254125"/>
            <a:chOff x="1091" y="2683"/>
            <a:chExt cx="424" cy="790"/>
          </a:xfrm>
        </p:grpSpPr>
        <p:sp>
          <p:nvSpPr>
            <p:cNvPr id="12315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12316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12317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5" name="Rectangle 53"/>
          <p:cNvSpPr>
            <a:spLocks noChangeArrowheads="1"/>
          </p:cNvSpPr>
          <p:nvPr/>
        </p:nvSpPr>
        <p:spPr bwMode="auto">
          <a:xfrm>
            <a:off x="2944813" y="2190750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296" name="Text Box 56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297" name="Text Box 58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12298" name="Line 59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61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00" name="Text Box 62"/>
          <p:cNvSpPr txBox="1">
            <a:spLocks noChangeArrowheads="1"/>
          </p:cNvSpPr>
          <p:nvPr/>
        </p:nvSpPr>
        <p:spPr bwMode="auto">
          <a:xfrm>
            <a:off x="4506913" y="3030539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2301" name="Rectangle 64"/>
          <p:cNvSpPr>
            <a:spLocks noChangeArrowheads="1"/>
          </p:cNvSpPr>
          <p:nvPr/>
        </p:nvSpPr>
        <p:spPr bwMode="auto">
          <a:xfrm>
            <a:off x="4505325" y="2168526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302" name="Text Box 65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303" name="Text Box 66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2304" name="Line 67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Text Box 68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06" name="Text Box 71"/>
          <p:cNvSpPr txBox="1">
            <a:spLocks noChangeArrowheads="1"/>
          </p:cNvSpPr>
          <p:nvPr/>
        </p:nvSpPr>
        <p:spPr bwMode="auto">
          <a:xfrm>
            <a:off x="6097588" y="2322514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07" name="Text Box 7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308" name="Line 7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Text Box 75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2310" name="Rectangle 77"/>
          <p:cNvSpPr>
            <a:spLocks noChangeArrowheads="1"/>
          </p:cNvSpPr>
          <p:nvPr/>
        </p:nvSpPr>
        <p:spPr bwMode="auto">
          <a:xfrm>
            <a:off x="5981700" y="2159001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311" name="Text Box 78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12" name="Text Box 80"/>
          <p:cNvSpPr txBox="1">
            <a:spLocks noChangeArrowheads="1"/>
          </p:cNvSpPr>
          <p:nvPr/>
        </p:nvSpPr>
        <p:spPr bwMode="auto">
          <a:xfrm>
            <a:off x="7659688" y="30305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13" name="Rectangle 81"/>
          <p:cNvSpPr>
            <a:spLocks noChangeArrowheads="1"/>
          </p:cNvSpPr>
          <p:nvPr/>
        </p:nvSpPr>
        <p:spPr bwMode="auto">
          <a:xfrm>
            <a:off x="7635875" y="21891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314" name="Text Box 82"/>
          <p:cNvSpPr txBox="1">
            <a:spLocks noChangeArrowheads="1"/>
          </p:cNvSpPr>
          <p:nvPr/>
        </p:nvSpPr>
        <p:spPr bwMode="auto">
          <a:xfrm>
            <a:off x="1736725" y="4197350"/>
            <a:ext cx="8566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u="sng" dirty="0"/>
              <a:t>Cách chơi:</a:t>
            </a:r>
            <a:r>
              <a:rPr lang="vi-VN" sz="2400" b="1" dirty="0"/>
              <a:t> Có 4 cánh cửa đang đóng, 4 cánh cửa được nối với nhau bởi dấu bằng. Cô giáo lần lượt mở từng cánh cửa bắt đầu từ số 1 ; 2 ; 3 ; 4. Sau mỗi cánh cửa sẽ là các nội dung yêu cầu. Chúng ta cùng tìm đáp án của yêu cầu đó.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35682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222500" y="3571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232150" y="2360614"/>
            <a:ext cx="673100" cy="1254125"/>
            <a:chOff x="1091" y="2683"/>
            <a:chExt cx="424" cy="790"/>
          </a:xfrm>
        </p:grpSpPr>
        <p:sp>
          <p:nvSpPr>
            <p:cNvPr id="13338" name="Text Box 7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13339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2944813" y="2190750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506913" y="3030539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4505325" y="2168526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097588" y="2322514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331" name="Text Box 2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332" name="Line 2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24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5981700" y="2159001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7659688" y="30305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7635875" y="21891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40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1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0" grpId="0"/>
      <p:bldP spid="81940" grpId="1"/>
      <p:bldP spid="81941" grpId="0"/>
      <p:bldP spid="81945" grpId="0" animBg="1"/>
      <p:bldP spid="81946" grpId="0"/>
      <p:bldP spid="81947" grpId="0"/>
      <p:bldP spid="81947" grpId="1"/>
      <p:bldP spid="819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6910" y="859666"/>
            <a:ext cx="602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thích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trống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0000FF"/>
                </a:solidFill>
                <a:latin typeface=".VnArial Narrow" pitchFamily="34" charset="0"/>
              </a:rPr>
              <a:t>	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11374" y="18053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1374" y="241966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11374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25736" y="20735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1674" y="23879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78186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11374" y="2918138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11374" y="35325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911374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25736" y="3186426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59136" y="29086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078186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119606" y="3491225"/>
            <a:ext cx="506413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078186" y="3491225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96910" y="4115113"/>
            <a:ext cx="7589520" cy="1463040"/>
          </a:xfrm>
          <a:prstGeom prst="rightArrow">
            <a:avLst>
              <a:gd name="adj1" fmla="val 50000"/>
              <a:gd name="adj2" fmla="val 131554"/>
            </a:avLst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vi-VN" sz="2800" b="1" dirty="0"/>
              <a:t>Hãy nêu tính chất cơ bản của phân </a:t>
            </a:r>
            <a:r>
              <a:rPr lang="vi-VN" sz="2800" b="1" dirty="0" smtClean="0"/>
              <a:t>số</a:t>
            </a:r>
            <a:r>
              <a:rPr lang="en-US" sz="2800" b="1" dirty="0" smtClean="0"/>
              <a:t>.</a:t>
            </a:r>
            <a:endParaRPr lang="vi-VN" sz="2800" b="1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78186" y="1713226"/>
            <a:ext cx="506412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67880" y="1690461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207712" y="3480584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1674" y="1740736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 animBg="1"/>
      <p:bldP spid="20" grpId="0"/>
      <p:bldP spid="20" grpId="1"/>
      <p:bldP spid="21" grpId="0"/>
      <p:bldP spid="21" grpId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i phu\Pictures\Saved Picture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2579376" y="797032"/>
            <a:ext cx="8962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=""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73" y="1818857"/>
            <a:ext cx="7328452" cy="27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4333460" y="32997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6440556" y="21565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8387111" y="33044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3793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FF279A-D362-4605-9CB6-B8A95C4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C3633F-05B8-4B86-A950-F54E0AA310F7}"/>
              </a:ext>
            </a:extLst>
          </p:cNvPr>
          <p:cNvSpPr txBox="1"/>
          <p:nvPr/>
        </p:nvSpPr>
        <p:spPr>
          <a:xfrm>
            <a:off x="2345772" y="1626768"/>
            <a:ext cx="73313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PHÂN SỐ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149998" y="2876550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4694" y="1518433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247391" y="4610271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54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a)Cho phân số         .Tìm phân số bằng phân số         </a:t>
            </a:r>
          </a:p>
          <a:p>
            <a:pPr marL="742950" indent="-74295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nhưng có tử số và mẫu số bé hơn.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0657" y="22206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35977" y="927463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23777" y="169817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9649097" y="857795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6206" y="3429000"/>
            <a:ext cx="6893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a)Cho phân số         .Tìm phân số bằng phân số         </a:t>
            </a:r>
          </a:p>
          <a:p>
            <a:pPr marL="742950" indent="-742950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nhưng có tử số và mẫu số bé hơn.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0657" y="22206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35977" y="927463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23777" y="169817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9649097" y="857795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7433" y="2356059"/>
            <a:ext cx="4827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Ta có thể làm như sau: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796834" y="3161211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 10 và 15 đều chia hết cho 5. Theo tính chất cơ bản của phân số ta có:</a:t>
            </a:r>
          </a:p>
        </p:txBody>
      </p: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837021" y="4456251"/>
            <a:ext cx="822392" cy="1387475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62297" y="511628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58710" y="47512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113099" y="4415608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 :5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04779" y="4733879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40" name="Group 86"/>
          <p:cNvGrpSpPr>
            <a:grpSpLocks/>
          </p:cNvGrpSpPr>
          <p:nvPr/>
        </p:nvGrpSpPr>
        <p:grpSpPr bwMode="auto">
          <a:xfrm>
            <a:off x="3863250" y="4424638"/>
            <a:ext cx="925370" cy="1336676"/>
            <a:chOff x="3739" y="1579"/>
            <a:chExt cx="647" cy="842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079966" y="511193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56217" y="4741817"/>
            <a:ext cx="536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Vậy: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6750523" y="4555312"/>
            <a:ext cx="833834" cy="1349375"/>
            <a:chOff x="3721" y="1686"/>
            <a:chExt cx="583" cy="850"/>
          </a:xfrm>
        </p:grpSpPr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721" y="1686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888480" y="5229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7558768" y="4838382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4" name="Group 86"/>
          <p:cNvGrpSpPr>
            <a:grpSpLocks/>
          </p:cNvGrpSpPr>
          <p:nvPr/>
        </p:nvGrpSpPr>
        <p:grpSpPr bwMode="auto">
          <a:xfrm>
            <a:off x="7999821" y="4459472"/>
            <a:ext cx="925370" cy="1336676"/>
            <a:chOff x="3739" y="1579"/>
            <a:chExt cx="647" cy="842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8151223" y="518595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9" grpId="0"/>
      <p:bldP spid="48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242" y="-85165"/>
            <a:ext cx="121254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927200" y="-85165"/>
            <a:ext cx="919403" cy="860007"/>
            <a:chOff x="3804" y="1587"/>
            <a:chExt cx="735" cy="58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04" y="1587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75" y="1842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221388" y="375387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087795" y="514520"/>
            <a:ext cx="1138238" cy="973138"/>
            <a:chOff x="3820" y="1441"/>
            <a:chExt cx="717" cy="613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873" y="17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3372723" y="1004707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42" y="2380251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số và mẫu số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PS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bé hơn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PS               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0218175" y="2202057"/>
            <a:ext cx="1160463" cy="1001713"/>
            <a:chOff x="3814" y="1482"/>
            <a:chExt cx="731" cy="63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10525880" y="2706668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890420" y="2246103"/>
            <a:ext cx="1160463" cy="987425"/>
            <a:chOff x="3810" y="1532"/>
            <a:chExt cx="731" cy="62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216856" y="2747756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485" y="3315939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2050769" y="3203770"/>
            <a:ext cx="1160463" cy="987425"/>
            <a:chOff x="3810" y="1532"/>
            <a:chExt cx="731" cy="622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2377205" y="3705423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3239256" y="3166463"/>
            <a:ext cx="1160463" cy="1001713"/>
            <a:chOff x="3814" y="1482"/>
            <a:chExt cx="731" cy="631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3546961" y="3671074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77485" y="4268418"/>
            <a:ext cx="111556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nói rằng: Phân số       đã được rút gọn thành phân số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3330270" y="4133992"/>
            <a:ext cx="1160463" cy="987425"/>
            <a:chOff x="3810" y="1532"/>
            <a:chExt cx="731" cy="622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3656706" y="4635645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2"/>
          <p:cNvGrpSpPr>
            <a:grpSpLocks/>
          </p:cNvGrpSpPr>
          <p:nvPr/>
        </p:nvGrpSpPr>
        <p:grpSpPr bwMode="auto">
          <a:xfrm>
            <a:off x="9025376" y="4131012"/>
            <a:ext cx="1138238" cy="973138"/>
            <a:chOff x="3820" y="1441"/>
            <a:chExt cx="717" cy="613"/>
          </a:xfrm>
        </p:grpSpPr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873" y="17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V="1">
            <a:off x="9310304" y="4621199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1235" y="5220897"/>
            <a:ext cx="1071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rút gọn phân số để được một phân số có tử số và mẫu số bé đi mà phân số mới vẫn bằng phân số đã cho.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1235" y="1547652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50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"/>
            <a:ext cx="12192000" cy="6858000"/>
          </a:xfrm>
          <a:prstGeom prst="rect">
            <a:avLst/>
          </a:prstGeom>
          <a:noFill/>
        </p:spPr>
      </p:pic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48933" y="344137"/>
            <a:ext cx="10793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•"/>
            </a:pP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48933" y="2856441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490275" y="4014529"/>
            <a:ext cx="11023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 i="1" dirty="0">
                <a:solidFill>
                  <a:srgbClr val="9900CC"/>
                </a:solidFill>
              </a:rPr>
              <a:t>   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b="1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733</TotalTime>
  <Words>1143</Words>
  <Application>Microsoft Office PowerPoint</Application>
  <PresentationFormat>Widescreen</PresentationFormat>
  <Paragraphs>276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.VnArial Narrow</vt:lpstr>
      <vt:lpstr>.VnTime</vt:lpstr>
      <vt:lpstr>Arial</vt:lpstr>
      <vt:lpstr>Calibri</vt:lpstr>
      <vt:lpstr>Cambria Math</vt:lpstr>
      <vt:lpstr>Gill Sans MT</vt:lpstr>
      <vt:lpstr>Times New Roman</vt:lpstr>
      <vt:lpstr>Wingdings 2</vt:lpstr>
      <vt:lpstr>Dividend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Huyen</cp:lastModifiedBy>
  <cp:revision>59</cp:revision>
  <dcterms:created xsi:type="dcterms:W3CDTF">2020-03-31T17:17:31Z</dcterms:created>
  <dcterms:modified xsi:type="dcterms:W3CDTF">2022-01-15T07:07:29Z</dcterms:modified>
</cp:coreProperties>
</file>