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81" r:id="rId3"/>
    <p:sldId id="339" r:id="rId4"/>
    <p:sldId id="313" r:id="rId5"/>
    <p:sldId id="340" r:id="rId6"/>
    <p:sldId id="341" r:id="rId7"/>
    <p:sldId id="302" r:id="rId8"/>
    <p:sldId id="267" r:id="rId9"/>
    <p:sldId id="303" r:id="rId10"/>
    <p:sldId id="304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291" r:id="rId20"/>
    <p:sldId id="338" r:id="rId21"/>
  </p:sldIdLst>
  <p:sldSz cx="9144000" cy="5143500" type="screen16x9"/>
  <p:notesSz cx="6858000" cy="9144000"/>
  <p:embeddedFontLst>
    <p:embeddedFont>
      <p:font typeface="Grand Hotel" panose="020B0604020202020204" charset="0"/>
      <p:regular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000C78-CE09-4B1C-A3A0-369972F1190A}">
  <a:tblStyle styleId="{D4000C78-CE09-4B1C-A3A0-369972F119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 snapToGrid="0">
      <p:cViewPr varScale="1">
        <p:scale>
          <a:sx n="92" d="100"/>
          <a:sy n="92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363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96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82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05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07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gebd184b2e5_0_2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5" name="Google Shape;3745;gebd184b2e5_0_2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50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0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30B5-8B58-4118-8CB3-EEC431B1B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1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7" r:id="rId5"/>
    <p:sldLayoutId id="2147483658" r:id="rId6"/>
    <p:sldLayoutId id="2147483663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613945" y="1128495"/>
            <a:ext cx="7623522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 18: ÔN TẬP TIẾT 1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29"/>
          <p:cNvSpPr/>
          <p:nvPr/>
        </p:nvSpPr>
        <p:spPr>
          <a:xfrm rot="2822828">
            <a:off x="738572" y="645754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0322" y="345018"/>
            <a:ext cx="6580123" cy="183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nhớ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truyện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chí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thì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nên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Tiếng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sáo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diều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4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986993"/>
              </p:ext>
            </p:extLst>
          </p:nvPr>
        </p:nvGraphicFramePr>
        <p:xfrm>
          <a:off x="697619" y="2324099"/>
          <a:ext cx="7823905" cy="1977560"/>
        </p:xfrm>
        <a:graphic>
          <a:graphicData uri="http://schemas.openxmlformats.org/drawingml/2006/table">
            <a:tbl>
              <a:tblPr/>
              <a:tblGrid>
                <a:gridCol w="1907505"/>
                <a:gridCol w="2004448"/>
                <a:gridCol w="2387945"/>
                <a:gridCol w="1524007"/>
              </a:tblGrid>
              <a:tr h="62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444" marR="123444" marT="46334" marB="463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giả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dung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5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5449924" y="4331258"/>
            <a:ext cx="1044394" cy="381097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3 phút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2098602" y="4312245"/>
            <a:ext cx="3199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008000"/>
                </a:solidFill>
                <a:latin typeface="Arial" charset="0"/>
              </a:rPr>
              <a:t>Thảo</a:t>
            </a:r>
            <a:r>
              <a:rPr lang="en-US" sz="20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charset="0"/>
              </a:rPr>
              <a:t>luận</a:t>
            </a:r>
            <a:r>
              <a:rPr lang="en-US" sz="2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charset="0"/>
              </a:rPr>
              <a:t>nhóm</a:t>
            </a:r>
            <a:r>
              <a:rPr lang="en-US" sz="2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2000" b="1" dirty="0" smtClean="0">
                <a:solidFill>
                  <a:srgbClr val="008000"/>
                </a:solidFill>
                <a:latin typeface="Arial" charset="0"/>
              </a:rPr>
              <a:t>đô</a:t>
            </a:r>
            <a:r>
              <a:rPr lang="en-US" sz="2000" b="1" dirty="0" err="1" smtClean="0">
                <a:solidFill>
                  <a:srgbClr val="008000"/>
                </a:solidFill>
                <a:latin typeface="Arial" charset="0"/>
              </a:rPr>
              <a:t>i</a:t>
            </a:r>
            <a:endParaRPr lang="en-US" sz="2000" b="1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8" name="Group 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43768317"/>
              </p:ext>
            </p:extLst>
          </p:nvPr>
        </p:nvGraphicFramePr>
        <p:xfrm>
          <a:off x="0" y="1"/>
          <a:ext cx="9029700" cy="514350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62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6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dung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chính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7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Trạng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diều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Trinh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Nguyễn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Hiền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nghèo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hiếu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học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Nguyễn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Hiền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777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6" name="Group 2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80774092"/>
              </p:ext>
            </p:extLst>
          </p:nvPr>
        </p:nvGraphicFramePr>
        <p:xfrm>
          <a:off x="72736" y="0"/>
          <a:ext cx="9164783" cy="5086354"/>
        </p:xfrm>
        <a:graphic>
          <a:graphicData uri="http://schemas.openxmlformats.org/drawingml/2006/table">
            <a:tbl>
              <a:tblPr/>
              <a:tblGrid>
                <a:gridCol w="1832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8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0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29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6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0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Vua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tàu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thủy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”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Bưởi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điển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lịch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sử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Việt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Nam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Bưởi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tay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trắng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nhờ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chí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làm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nghiệp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Bưởi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334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1" name="Group 2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95159428"/>
              </p:ext>
            </p:extLst>
          </p:nvPr>
        </p:nvGraphicFramePr>
        <p:xfrm>
          <a:off x="0" y="0"/>
          <a:ext cx="9144000" cy="5086354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6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0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Vẽ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trứng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Xuân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Yến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-ô-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đô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Vin-xi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trì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khổ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luyện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trở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danh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họa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vĩ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-ô-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đô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Vin-xi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91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9" name="Group 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3325640"/>
              </p:ext>
            </p:extLst>
          </p:nvPr>
        </p:nvGraphicFramePr>
        <p:xfrm>
          <a:off x="93519" y="0"/>
          <a:ext cx="9123218" cy="5086350"/>
        </p:xfrm>
        <a:graphic>
          <a:graphicData uri="http://schemas.openxmlformats.org/drawingml/2006/table">
            <a:tbl>
              <a:tblPr/>
              <a:tblGrid>
                <a:gridCol w="2052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3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46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tìm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vì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sao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Quang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Long,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Phạm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Ngọc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Toàn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Xi-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ôn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cốp-xki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trì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đuổi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ước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mơ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tìm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được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lên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vì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sao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Xi-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ôn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cốp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xki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672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3" name="Group 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95826386"/>
              </p:ext>
            </p:extLst>
          </p:nvPr>
        </p:nvGraphicFramePr>
        <p:xfrm>
          <a:off x="0" y="0"/>
          <a:ext cx="9144000" cy="510907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0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Văn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hay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tốt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Truyện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1</a:t>
                      </a: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(1995)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Cao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Bá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Quát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trì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luyện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viết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nổi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danh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văn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hay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tốt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Cao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Bá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Quát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98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3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94742435"/>
              </p:ext>
            </p:extLst>
          </p:nvPr>
        </p:nvGraphicFramePr>
        <p:xfrm>
          <a:off x="0" y="0"/>
          <a:ext cx="9144000" cy="517017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Nung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phần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1,2)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Nguyễn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bé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dám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mình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lửa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trở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mẽ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hữu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ích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Còn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bột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yếu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ớt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gặp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suýt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bị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tan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ra.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Nung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909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6" name="Group 2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16062567"/>
              </p:ext>
            </p:extLst>
          </p:nvPr>
        </p:nvGraphicFramePr>
        <p:xfrm>
          <a:off x="0" y="0"/>
          <a:ext cx="9144000" cy="5292329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0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quán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ăn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“Ba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cá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Bống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”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A-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lếch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xây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Tôn-xtôi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Bu-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ra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ti-nô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thông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minh,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mưu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trí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moi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được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bí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mật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chiếc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chìa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khóa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vàng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kẻ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độc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ác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Bu-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ti-nô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253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6" name="Group 2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30099883"/>
              </p:ext>
            </p:extLst>
          </p:nvPr>
        </p:nvGraphicFramePr>
        <p:xfrm>
          <a:off x="0" y="0"/>
          <a:ext cx="9144000" cy="508635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nhiều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mặt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trăng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phần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1,2)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Phơ-bơ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Trẻ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nhìn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thế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giới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thế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giới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khác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nhỏ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9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19362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6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6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6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6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6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6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9" name="Google Shape;5549;p6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6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6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6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655102" y="3231011"/>
            <a:ext cx="4624552" cy="141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655102" y="903725"/>
            <a:ext cx="4645969" cy="29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. - </a:t>
            </a:r>
            <a:r>
              <a:rPr lang="en-US" sz="2800" b="1" dirty="0" err="1">
                <a:solidFill>
                  <a:srgbClr val="0000FF"/>
                </a:solidFill>
              </a:rPr>
              <a:t>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tập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đọc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thuộc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lòng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</a:rPr>
              <a:t>Ôn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thêm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ngữ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ngữ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tục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ngữ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thuộc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chủ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2533064" y="503553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3487110" y="1357964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2353543" y="351053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1001648" y="1979034"/>
            <a:ext cx="6291737" cy="195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2179078" y="547635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054871" y="1590232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" y="1"/>
            <a:ext cx="913564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7"/>
          <p:cNvSpPr>
            <a:spLocks noChangeArrowheads="1" noChangeShapeType="1" noTextEdit="1"/>
          </p:cNvSpPr>
          <p:nvPr/>
        </p:nvSpPr>
        <p:spPr bwMode="auto">
          <a:xfrm>
            <a:off x="2668741" y="914401"/>
            <a:ext cx="5633648" cy="2971800"/>
          </a:xfrm>
          <a:prstGeom prst="rect">
            <a:avLst/>
          </a:prstGeom>
        </p:spPr>
        <p:txBody>
          <a:bodyPr wrap="none" lIns="81591" tIns="40796" rIns="81591" bIns="4079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</a:t>
            </a:r>
          </a:p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ngoan,</a:t>
            </a:r>
          </a:p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học tốt!</a:t>
            </a:r>
            <a:endParaRPr lang="en-US" sz="3182" b="1" kern="1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5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3400" y="270163"/>
            <a:ext cx="813261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Tre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3400" y="2362200"/>
            <a:ext cx="793898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altLang="en-US" sz="3000" dirty="0">
                <a:latin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495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1558150" y="680036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2512196" y="1534447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1378629" y="527536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2739455" y="1674159"/>
            <a:ext cx="4207409" cy="87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1179548" y="779068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27401" y="1268563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8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0909" y="2263573"/>
            <a:ext cx="78965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4289" y="339436"/>
            <a:ext cx="802485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dirty="0" smtClean="0">
                <a:latin typeface="Arial" panose="020B0604020202020204" pitchFamily="34" charset="0"/>
              </a:rPr>
              <a:t>*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co;Trong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000" dirty="0">
                <a:latin typeface="Arial" panose="020B0604020202020204" pitchFamily="34" charset="0"/>
              </a:rPr>
              <a:t> 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1558150" y="680036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2512196" y="1534447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1378629" y="527536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2728105" y="1602208"/>
            <a:ext cx="4715191" cy="87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LUYỆNTẬP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1179548" y="779068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27401" y="1268563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4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107" y="352714"/>
            <a:ext cx="819842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900" b="1" dirty="0">
                <a:latin typeface="Arial" panose="020B0604020202020204" pitchFamily="34" charset="0"/>
              </a:rPr>
              <a:t>. </a:t>
            </a:r>
            <a:r>
              <a:rPr lang="en-US" altLang="en-US" sz="2900" b="1" dirty="0" err="1">
                <a:latin typeface="Arial" panose="020B0604020202020204" pitchFamily="34" charset="0"/>
              </a:rPr>
              <a:t>Lập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bảng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tổng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kết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các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bài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tập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đọc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là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truyện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kể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trong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hai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chủ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điểm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thì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nên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và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sáo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diều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theo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mẫu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sau</a:t>
            </a:r>
            <a:r>
              <a:rPr lang="en-US" altLang="en-US" sz="2900" b="1" dirty="0">
                <a:latin typeface="Arial" panose="020B0604020202020204" pitchFamily="34" charset="0"/>
              </a:rPr>
              <a:t> :</a:t>
            </a:r>
          </a:p>
        </p:txBody>
      </p:sp>
      <p:graphicFrame>
        <p:nvGraphicFramePr>
          <p:cNvPr id="5" name="Group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218280"/>
              </p:ext>
            </p:extLst>
          </p:nvPr>
        </p:nvGraphicFramePr>
        <p:xfrm>
          <a:off x="561107" y="1953491"/>
          <a:ext cx="7879773" cy="1914232"/>
        </p:xfrm>
        <a:graphic>
          <a:graphicData uri="http://schemas.openxmlformats.org/drawingml/2006/table">
            <a:tbl>
              <a:tblPr/>
              <a:tblGrid>
                <a:gridCol w="1378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1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8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0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dung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chính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1349083" y="3962832"/>
            <a:ext cx="662247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(</a:t>
            </a:r>
            <a:r>
              <a:rPr lang="en-US" altLang="en-US" sz="3000" dirty="0" err="1">
                <a:latin typeface="Arial" panose="020B0604020202020204" pitchFamily="34" charset="0"/>
              </a:rPr>
              <a:t>Chỉ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ghi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các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bài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tập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đọc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là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chemeClr val="accent2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3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chemeClr val="accent2"/>
                </a:solidFill>
                <a:latin typeface="Arial" panose="020B0604020202020204" pitchFamily="34" charset="0"/>
              </a:rPr>
              <a:t>kể</a:t>
            </a:r>
            <a:r>
              <a:rPr lang="en-US" altLang="en-US" sz="3000" dirty="0"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81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4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4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40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79" name="Google Shape;3879;p4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40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1" name="Google Shape;3881;p4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40">
            <a:hlinkClick r:id="rId5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3" name="Google Shape;3883;p4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40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5" name="Google Shape;3885;p4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40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7" name="Google Shape;3887;p4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40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9" name="Google Shape;3889;p40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40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40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40">
            <a:hlinkClick r:id="rId7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Text Box 26"/>
          <p:cNvSpPr txBox="1">
            <a:spLocks noChangeArrowheads="1"/>
          </p:cNvSpPr>
          <p:nvPr/>
        </p:nvSpPr>
        <p:spPr bwMode="auto">
          <a:xfrm>
            <a:off x="1196934" y="1010517"/>
            <a:ext cx="6882059" cy="28813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 -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kể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là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bài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kể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lại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chuỗi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sự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việc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đầu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cuối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liên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quan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đến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hay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số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nhân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vật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để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nói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điều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ý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nghĩa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1267691" y="312364"/>
            <a:ext cx="6567359" cy="14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974272" y="1605756"/>
            <a:ext cx="5361709" cy="30659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Ông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Trạng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thả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diều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Vua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tàu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thủy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Bạch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Thái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Bưởi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Vẽ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trứng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tìm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các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vì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sao</a:t>
            </a:r>
            <a:endParaRPr lang="en-US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Văn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hay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chữ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Chú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Đất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Nung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Rất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nhiều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mặt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trăng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Trong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quán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ăn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“Ba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cá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bống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733</Words>
  <Application>Microsoft Office PowerPoint</Application>
  <PresentationFormat>On-screen Show (16:9)</PresentationFormat>
  <Paragraphs>145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Grand Hotel</vt:lpstr>
      <vt:lpstr>Times New Roman</vt:lpstr>
      <vt:lpstr>Arial</vt:lpstr>
      <vt:lpstr>Montserrat</vt:lpstr>
      <vt:lpstr>Open Sans</vt:lpstr>
      <vt:lpstr>Fall Activities Binder by Slidesgo</vt:lpstr>
      <vt:lpstr>TIẾNG VIỆT TUẦN 18: ÔN TẬP TIẾT 1</vt:lpstr>
      <vt:lpstr>Ôn luyện các bài tập đọc và học thuộc lòng</vt:lpstr>
      <vt:lpstr>PowerPoint Presentation</vt:lpstr>
      <vt:lpstr>KIỂM TRA</vt:lpstr>
      <vt:lpstr>PowerPoint Presentation</vt:lpstr>
      <vt:lpstr>LUYỆNTẬP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Tuần 8: Ôn tập</dc:title>
  <dc:creator>NGOC MAI</dc:creator>
  <cp:lastModifiedBy>Administrator</cp:lastModifiedBy>
  <cp:revision>29</cp:revision>
  <dcterms:modified xsi:type="dcterms:W3CDTF">2021-12-20T23:08:49Z</dcterms:modified>
</cp:coreProperties>
</file>