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  <p:sldMasterId id="2147483688" r:id="rId3"/>
  </p:sldMasterIdLst>
  <p:notesMasterIdLst>
    <p:notesMasterId r:id="rId19"/>
  </p:notesMasterIdLst>
  <p:sldIdLst>
    <p:sldId id="303" r:id="rId4"/>
    <p:sldId id="270" r:id="rId5"/>
    <p:sldId id="271" r:id="rId6"/>
    <p:sldId id="260" r:id="rId7"/>
    <p:sldId id="261" r:id="rId8"/>
    <p:sldId id="308" r:id="rId9"/>
    <p:sldId id="262" r:id="rId10"/>
    <p:sldId id="304" r:id="rId11"/>
    <p:sldId id="309" r:id="rId12"/>
    <p:sldId id="263" r:id="rId13"/>
    <p:sldId id="305" r:id="rId14"/>
    <p:sldId id="310" r:id="rId15"/>
    <p:sldId id="265" r:id="rId16"/>
    <p:sldId id="307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" panose="020B0604020202020204" charset="0"/>
      <p:regular r:id="rId24"/>
      <p:bold r:id="rId25"/>
    </p:embeddedFont>
    <p:embeddedFont>
      <p:font typeface=".VnTime" panose="020B7200000000000000"/>
      <p:regular r:id="rId26"/>
      <p:bold r:id="rId27"/>
      <p:italic r:id="rId28"/>
      <p:boldItalic r:id="rId29"/>
    </p:embeddedFont>
    <p:embeddedFont>
      <p:font typeface="Arima Madurai" panose="020B0604020202020204" charset="0"/>
      <p:regular r:id="rId30"/>
      <p:bold r:id="rId31"/>
    </p:embeddedFont>
    <p:embeddedFont>
      <p:font typeface="HP001 4 hàng" panose="020B0604020202020204" charset="0"/>
      <p:regular r:id="rId32"/>
      <p:bold r:id="rId33"/>
    </p:embeddedFont>
    <p:embeddedFont>
      <p:font typeface="Cambria Math" panose="0204050305040603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Q0ZuzA01TfE+8DcWoKW4usaY3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94831-EEE5-4673-BFF2-2557D801A2AA}">
  <a:tblStyle styleId="{6F094831-EEE5-4673-BFF2-2557D801A2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547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07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01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81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8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ED2024F-3A14-441A-86D1-B0D7D53F0370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188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0DE1330-58A9-46A6-9EAB-5029D5D40FBC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71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C222CEA-D509-43AC-8C19-CF60C2FB5D11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261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811CD2A-041F-4DB6-84D4-29166216BE5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559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90B5BE6-3602-40B3-AD8A-BEA809459DC0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707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F4EB08A-5D52-43B3-99AD-4AEFC6B2AB1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595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A20FB96-4FE9-4278-B9D0-2103F3B321F9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65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B730AFA-69F2-4C54-97A9-5BFBB043B483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018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C075404-4EE6-4572-978E-702864765B19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00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65D0F43-11BE-49FE-920D-39DA89D21A03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978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F990443-97A8-49BA-96BF-374B313368BE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986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512885-F119-4AC9-A595-62A0D896119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1336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DAC6092-3E20-4FA1-AA1E-5701DB6614B3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36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BA158E1-8962-47DA-BBE4-8A56CCC5D7CD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5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448B235-80CA-4C7E-8D13-B17AEDD4FCEE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5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F2FC97C-E543-4517-83A1-42DACC8C93CA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0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3ADF33C-579B-4F94-9AF7-D4C16D71D5C6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9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DFCAA02-91A4-4623-89F0-E1D53000C782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08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DAA6853-0D37-4CD7-8130-EA6B1B1E7337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41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5CE6B72-F565-4587-99D4-46561373ACFF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496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D9A3681-7C01-43AA-B98E-4DD006CF6801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54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AEFF15F-301D-4706-88CD-696A1D1F6F9A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27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21394A2-2618-41B3-A63D-F83B84FF64FC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6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A97B283-8046-4A27-B096-F28C6D75CED4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252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7AE3251-49DF-4D1A-A1AA-646B80422FEC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8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0605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C9326B-BE0B-4CCE-9529-629293A90461}"/>
              </a:ext>
            </a:extLst>
          </p:cNvPr>
          <p:cNvSpPr txBox="1">
            <a:spLocks/>
          </p:cNvSpPr>
          <p:nvPr/>
        </p:nvSpPr>
        <p:spPr bwMode="auto">
          <a:xfrm>
            <a:off x="4606238" y="878959"/>
            <a:ext cx="19326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1" dirty="0" err="1">
                <a:solidFill>
                  <a:schemeClr val="bg1"/>
                </a:solidFill>
                <a:effectLst/>
                <a:latin typeface="HP001" pitchFamily="34" charset="0"/>
                <a:ea typeface="HP001" pitchFamily="34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chemeClr val="bg1"/>
              </a:solidFill>
              <a:effectLst/>
              <a:latin typeface="HP001" pitchFamily="34" charset="0"/>
              <a:ea typeface="HP001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AF0E1A-20D2-4B08-980B-8464BDA3AB5B}"/>
              </a:ext>
            </a:extLst>
          </p:cNvPr>
          <p:cNvSpPr txBox="1">
            <a:spLocks/>
          </p:cNvSpPr>
          <p:nvPr/>
        </p:nvSpPr>
        <p:spPr bwMode="auto">
          <a:xfrm>
            <a:off x="3179738" y="1433625"/>
            <a:ext cx="47856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HP001" pitchFamily="34" charset="0"/>
                <a:ea typeface="HP001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chemeClr val="bg1"/>
                </a:solidFill>
                <a:effectLst/>
                <a:latin typeface="HP001" pitchFamily="34" charset="0"/>
                <a:ea typeface="HP001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HP001" pitchFamily="34" charset="0"/>
                <a:ea typeface="HP001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/>
                <a:latin typeface="HP001" pitchFamily="34" charset="0"/>
                <a:ea typeface="HP001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HP001" pitchFamily="34" charset="0"/>
                <a:ea typeface="HP001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effectLst/>
                <a:latin typeface="HP001" pitchFamily="34" charset="0"/>
                <a:ea typeface="HP001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42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278297" y="357810"/>
            <a:ext cx="120064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8297" y="1488558"/>
            <a:ext cx="1148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46 307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297" y="2250014"/>
            <a:ext cx="1148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56 032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54" y="3056935"/>
            <a:ext cx="1148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123 517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7" y="3772926"/>
            <a:ext cx="1242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305 804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297" y="4534382"/>
            <a:ext cx="1148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960 783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97" y="1488558"/>
            <a:ext cx="1148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46 307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297" y="2250014"/>
            <a:ext cx="1148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56 032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297" y="3093814"/>
            <a:ext cx="1148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123 517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297" y="3772926"/>
            <a:ext cx="11483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395 804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297" y="4534382"/>
            <a:ext cx="11483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960 783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8111" y="1365091"/>
            <a:ext cx="207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3051" y="1365091"/>
            <a:ext cx="207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3515" y="2149881"/>
            <a:ext cx="207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8111" y="2149880"/>
            <a:ext cx="207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9255" y="3093813"/>
            <a:ext cx="2550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0388" y="3772926"/>
            <a:ext cx="310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0364" y="4377614"/>
            <a:ext cx="19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6400" y="3772925"/>
            <a:ext cx="270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6399" y="4481554"/>
            <a:ext cx="270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7061" y="2929062"/>
            <a:ext cx="215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nghìn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7;p9"/>
          <p:cNvSpPr>
            <a:spLocks noGrp="1"/>
          </p:cNvSpPr>
          <p:nvPr>
            <p:ph type="body" idx="1"/>
          </p:nvPr>
        </p:nvSpPr>
        <p:spPr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phụ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57121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2" y="463827"/>
            <a:ext cx="9607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</a:t>
            </a:r>
            <a:r>
              <a:rPr lang="en-US" sz="3200" b="1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sau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thành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tổng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(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):</a:t>
            </a:r>
            <a:endParaRPr b="1" dirty="0"/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139976"/>
            <a:ext cx="12418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 b="1"/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139976"/>
            <a:ext cx="154166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ma Madurai"/>
                <a:cs typeface="Arima Madurai"/>
                <a:sym typeface="Arima Madurai"/>
              </a:rPr>
              <a:t>52 314</a:t>
            </a:r>
            <a:endParaRPr b="1" dirty="0"/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09906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8" y="1139976"/>
            <a:ext cx="17139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0000</a:t>
            </a:r>
            <a:endParaRPr b="1" dirty="0"/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09906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139976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000</a:t>
            </a:r>
            <a:endParaRPr b="1" dirty="0"/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099067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1" y="1139975"/>
            <a:ext cx="10706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00</a:t>
            </a:r>
            <a:endParaRPr b="1" dirty="0"/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09359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139974"/>
            <a:ext cx="7779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b="1" dirty="0"/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09027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138824"/>
            <a:ext cx="57909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cs typeface="Arima Madurai"/>
                <a:sym typeface="Arima Madurai"/>
              </a:rPr>
              <a:t>4</a:t>
            </a:r>
            <a:endParaRPr b="1" dirty="0"/>
          </a:p>
        </p:txBody>
      </p:sp>
      <p:sp>
        <p:nvSpPr>
          <p:cNvPr id="236" name="Google Shape;236;p10"/>
          <p:cNvSpPr txBox="1"/>
          <p:nvPr/>
        </p:nvSpPr>
        <p:spPr>
          <a:xfrm>
            <a:off x="1380224" y="2031403"/>
            <a:ext cx="18557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ma Madurai"/>
                <a:cs typeface="Arima Madurai"/>
                <a:sym typeface="Arima Madurai"/>
              </a:rPr>
              <a:t>503 060 </a:t>
            </a:r>
            <a:endParaRPr b="1" dirty="0"/>
          </a:p>
        </p:txBody>
      </p:sp>
      <p:sp>
        <p:nvSpPr>
          <p:cNvPr id="237" name="Google Shape;237;p10"/>
          <p:cNvSpPr txBox="1"/>
          <p:nvPr/>
        </p:nvSpPr>
        <p:spPr>
          <a:xfrm>
            <a:off x="1576286" y="3064811"/>
            <a:ext cx="15987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ma Madurai"/>
                <a:cs typeface="Arima Madurai"/>
                <a:sym typeface="Arima Madurai"/>
              </a:rPr>
              <a:t>83 760</a:t>
            </a:r>
            <a:endParaRPr b="1" dirty="0"/>
          </a:p>
        </p:txBody>
      </p:sp>
      <p:sp>
        <p:nvSpPr>
          <p:cNvPr id="239" name="Google Shape;239;p10"/>
          <p:cNvSpPr txBox="1"/>
          <p:nvPr/>
        </p:nvSpPr>
        <p:spPr>
          <a:xfrm>
            <a:off x="3136541" y="2031403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 dirty="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3175052" y="3061167"/>
            <a:ext cx="458278" cy="58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062316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 dirty="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44" name="Google Shape;237;p10"/>
          <p:cNvSpPr txBox="1"/>
          <p:nvPr/>
        </p:nvSpPr>
        <p:spPr>
          <a:xfrm>
            <a:off x="1696264" y="4040368"/>
            <a:ext cx="15987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ma Madurai"/>
                <a:cs typeface="Arima Madurai"/>
                <a:sym typeface="Arima Madurai"/>
              </a:rPr>
              <a:t>176 091</a:t>
            </a:r>
            <a:endParaRPr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2" y="463827"/>
            <a:ext cx="9607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</a:t>
            </a:r>
            <a:r>
              <a:rPr lang="en-US" sz="3200" b="1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sau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thành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tổng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(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):</a:t>
            </a:r>
            <a:endParaRPr b="1" dirty="0"/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139976"/>
            <a:ext cx="12418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b="1" dirty="0"/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139976"/>
            <a:ext cx="154166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ma Madurai"/>
                <a:cs typeface="Arima Madurai"/>
                <a:sym typeface="Arima Madurai"/>
              </a:rPr>
              <a:t>52 314</a:t>
            </a:r>
            <a:endParaRPr b="1" dirty="0"/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09906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8" y="1139976"/>
            <a:ext cx="17139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0000</a:t>
            </a:r>
            <a:endParaRPr b="1" dirty="0"/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09906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139976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000</a:t>
            </a:r>
            <a:endParaRPr b="1" dirty="0"/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099067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1" y="1139975"/>
            <a:ext cx="10706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00</a:t>
            </a:r>
            <a:endParaRPr b="1" dirty="0"/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09359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139974"/>
            <a:ext cx="7779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b="1" dirty="0"/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09027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138824"/>
            <a:ext cx="57909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cs typeface="Arima Madurai"/>
                <a:sym typeface="Arima Madurai"/>
              </a:rPr>
              <a:t>4</a:t>
            </a:r>
            <a:endParaRPr b="1" dirty="0"/>
          </a:p>
        </p:txBody>
      </p:sp>
      <p:sp>
        <p:nvSpPr>
          <p:cNvPr id="236" name="Google Shape;236;p10"/>
          <p:cNvSpPr txBox="1"/>
          <p:nvPr/>
        </p:nvSpPr>
        <p:spPr>
          <a:xfrm>
            <a:off x="1426809" y="2034737"/>
            <a:ext cx="18557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ma Madurai"/>
                <a:cs typeface="Arima Madurai"/>
                <a:sym typeface="Arima Madurai"/>
              </a:rPr>
              <a:t>503 060</a:t>
            </a:r>
            <a:endParaRPr b="1" dirty="0"/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4" y="3064811"/>
            <a:ext cx="15987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ma Madurai"/>
                <a:cs typeface="Arima Madurai"/>
                <a:sym typeface="Arima Madurai"/>
              </a:rPr>
              <a:t>83 760</a:t>
            </a:r>
            <a:endParaRPr b="1" dirty="0"/>
          </a:p>
        </p:txBody>
      </p:sp>
      <p:sp>
        <p:nvSpPr>
          <p:cNvPr id="239" name="Google Shape;239;p10"/>
          <p:cNvSpPr txBox="1"/>
          <p:nvPr/>
        </p:nvSpPr>
        <p:spPr>
          <a:xfrm>
            <a:off x="3136541" y="2031403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 dirty="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3175052" y="3061167"/>
            <a:ext cx="458278" cy="58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062316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 dirty="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755371" y="5227969"/>
            <a:ext cx="11191359" cy="1258823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b="1" dirty="0"/>
          </a:p>
        </p:txBody>
      </p:sp>
      <p:sp>
        <p:nvSpPr>
          <p:cNvPr id="44" name="Google Shape;237;p10"/>
          <p:cNvSpPr txBox="1"/>
          <p:nvPr/>
        </p:nvSpPr>
        <p:spPr>
          <a:xfrm>
            <a:off x="1696264" y="4040368"/>
            <a:ext cx="15987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ma Madurai"/>
                <a:cs typeface="Arima Madurai"/>
                <a:sym typeface="Arima Madurai"/>
              </a:rPr>
              <a:t>176 091</a:t>
            </a: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71235" y="2031403"/>
            <a:ext cx="70420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500000 </a:t>
            </a:r>
            <a:r>
              <a:rPr lang="en-US" dirty="0">
                <a:solidFill>
                  <a:srgbClr val="FF0000"/>
                </a:solidFill>
              </a:rPr>
              <a:t>+ 3000 + </a:t>
            </a:r>
            <a:r>
              <a:rPr lang="en-US" dirty="0" smtClean="0">
                <a:solidFill>
                  <a:srgbClr val="FF0000"/>
                </a:solidFill>
              </a:rPr>
              <a:t>60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77809" y="3068330"/>
            <a:ext cx="70420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80000 + 3000 + 700 + 60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4135" y="4062316"/>
            <a:ext cx="70420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100000+ 70000 + 6000 + 90 +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93028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055" y="1509825"/>
            <a:ext cx="1107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BTVN: 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Hoàn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thành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trong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vở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tập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Làm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,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4,5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trong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SGK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trang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12 </a:t>
            </a:r>
            <a:r>
              <a:rPr lang="en-US" sz="3200" b="1" dirty="0" err="1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vào</a:t>
            </a:r>
            <a:r>
              <a:rPr lang="en-US" sz="3200" b="1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vở</a:t>
            </a:r>
            <a:r>
              <a:rPr lang="en-US" sz="3200" b="1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btvn</a:t>
            </a:r>
            <a:endParaRPr lang="en-US" sz="3200" b="1" dirty="0">
              <a:solidFill>
                <a:srgbClr val="0033CC"/>
              </a:solidFill>
              <a:latin typeface="Arima Madurai"/>
              <a:ea typeface="Arima Madurai"/>
              <a:cs typeface="Arima Madurai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Chuẩn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bị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mới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:”So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sánh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các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nhiều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chữ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</a:rPr>
              <a:t>”.</a:t>
            </a:r>
            <a:endParaRPr lang="en-US" sz="3200" b="1" dirty="0">
              <a:solidFill>
                <a:srgbClr val="0033CC"/>
              </a:solidFill>
              <a:latin typeface="Arima Madurai"/>
              <a:ea typeface="Arima Madurai"/>
              <a:cs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0000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39" name="AutoShape 67"/>
          <p:cNvSpPr>
            <a:spLocks noChangeArrowheads="1"/>
          </p:cNvSpPr>
          <p:nvPr/>
        </p:nvSpPr>
        <p:spPr bwMode="auto">
          <a:xfrm>
            <a:off x="4918076" y="28684"/>
            <a:ext cx="5330825" cy="2108299"/>
          </a:xfrm>
          <a:prstGeom prst="cloudCallout">
            <a:avLst>
              <a:gd name="adj1" fmla="val 34366"/>
              <a:gd name="adj2" fmla="val -152431"/>
            </a:avLst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*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Hãy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nêu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tên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các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đã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học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theo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thứ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tự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từ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nhỏ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đến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lớn</a:t>
            </a:r>
            <a:r>
              <a:rPr lang="en-US" alt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?</a:t>
            </a:r>
          </a:p>
        </p:txBody>
      </p:sp>
      <p:graphicFrame>
        <p:nvGraphicFramePr>
          <p:cNvPr id="182400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2341781"/>
              </p:ext>
            </p:extLst>
          </p:nvPr>
        </p:nvGraphicFramePr>
        <p:xfrm>
          <a:off x="1709738" y="1633646"/>
          <a:ext cx="8729662" cy="5191125"/>
        </p:xfrm>
        <a:graphic>
          <a:graphicData uri="http://schemas.openxmlformats.org/drawingml/2006/table">
            <a:tbl>
              <a:tblPr/>
              <a:tblGrid>
                <a:gridCol w="117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59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401" name="Text Box 129"/>
          <p:cNvSpPr txBox="1">
            <a:spLocks noChangeArrowheads="1"/>
          </p:cNvSpPr>
          <p:nvPr/>
        </p:nvSpPr>
        <p:spPr bwMode="auto">
          <a:xfrm>
            <a:off x="8991600" y="2346434"/>
            <a:ext cx="10668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 đơn vị</a:t>
            </a:r>
            <a:endParaRPr lang="en-US" sz="2800" kern="120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2" name="Text Box 130"/>
          <p:cNvSpPr txBox="1">
            <a:spLocks noChangeArrowheads="1"/>
          </p:cNvSpPr>
          <p:nvPr/>
        </p:nvSpPr>
        <p:spPr bwMode="auto">
          <a:xfrm>
            <a:off x="7848600" y="2424220"/>
            <a:ext cx="10668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 chục</a:t>
            </a:r>
            <a:endParaRPr lang="en-US" sz="2800" kern="120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3" name="Text Box 131"/>
          <p:cNvSpPr txBox="1">
            <a:spLocks noChangeArrowheads="1"/>
          </p:cNvSpPr>
          <p:nvPr/>
        </p:nvSpPr>
        <p:spPr bwMode="auto">
          <a:xfrm>
            <a:off x="6705600" y="2424220"/>
            <a:ext cx="10668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 trăm</a:t>
            </a:r>
            <a:endParaRPr lang="en-US" sz="2800" b="1" kern="120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4" name="Text Box 132"/>
          <p:cNvSpPr txBox="1">
            <a:spLocks noChangeArrowheads="1"/>
          </p:cNvSpPr>
          <p:nvPr/>
        </p:nvSpPr>
        <p:spPr bwMode="auto">
          <a:xfrm>
            <a:off x="5486400" y="2357545"/>
            <a:ext cx="10668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 nghìn</a:t>
            </a:r>
            <a:endParaRPr lang="en-US" sz="2800" kern="120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5" name="Text Box 133"/>
          <p:cNvSpPr txBox="1">
            <a:spLocks noChangeArrowheads="1"/>
          </p:cNvSpPr>
          <p:nvPr/>
        </p:nvSpPr>
        <p:spPr bwMode="auto">
          <a:xfrm>
            <a:off x="4163285" y="2320310"/>
            <a:ext cx="10668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chục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6" name="Text Box 134"/>
          <p:cNvSpPr txBox="1">
            <a:spLocks noChangeArrowheads="1"/>
          </p:cNvSpPr>
          <p:nvPr/>
        </p:nvSpPr>
        <p:spPr bwMode="auto">
          <a:xfrm>
            <a:off x="2847253" y="2352789"/>
            <a:ext cx="1371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trăm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7" name="AutoShape 135"/>
          <p:cNvSpPr>
            <a:spLocks noChangeArrowheads="1"/>
          </p:cNvSpPr>
          <p:nvPr/>
        </p:nvSpPr>
        <p:spPr bwMode="auto">
          <a:xfrm>
            <a:off x="5334001" y="4405421"/>
            <a:ext cx="4822825" cy="2108299"/>
          </a:xfrm>
          <a:prstGeom prst="cloudCallout">
            <a:avLst>
              <a:gd name="adj1" fmla="val 16755"/>
              <a:gd name="adj2" fmla="val -298620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Lớp đơn vị gồm mấy hàng, là những hàng nào?</a:t>
            </a:r>
          </a:p>
        </p:txBody>
      </p:sp>
      <p:sp>
        <p:nvSpPr>
          <p:cNvPr id="182408" name="Text Box 136"/>
          <p:cNvSpPr txBox="1">
            <a:spLocks noChangeArrowheads="1"/>
          </p:cNvSpPr>
          <p:nvPr/>
        </p:nvSpPr>
        <p:spPr bwMode="auto">
          <a:xfrm>
            <a:off x="6858000" y="1738421"/>
            <a:ext cx="3048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Lớp</a:t>
            </a:r>
            <a:r>
              <a:rPr lang="en-US" sz="28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đơn</a:t>
            </a:r>
            <a:r>
              <a:rPr lang="en-US" sz="28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vị</a:t>
            </a:r>
            <a:endParaRPr lang="en-US" sz="2800" kern="1200" dirty="0">
              <a:latin typeface="Times New Roman" pitchFamily="18" charset="0"/>
              <a:ea typeface="+mn-ea"/>
            </a:endParaRPr>
          </a:p>
        </p:txBody>
      </p:sp>
      <p:sp>
        <p:nvSpPr>
          <p:cNvPr id="182409" name="AutoShape 137"/>
          <p:cNvSpPr>
            <a:spLocks noChangeArrowheads="1"/>
          </p:cNvSpPr>
          <p:nvPr/>
        </p:nvSpPr>
        <p:spPr bwMode="auto">
          <a:xfrm>
            <a:off x="2209801" y="4786421"/>
            <a:ext cx="4822825" cy="2108299"/>
          </a:xfrm>
          <a:prstGeom prst="cloudCallout">
            <a:avLst>
              <a:gd name="adj1" fmla="val 7736"/>
              <a:gd name="adj2" fmla="val -331847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Lớp nghìn gồm mấy hàng, là những hàng nào?</a:t>
            </a:r>
          </a:p>
        </p:txBody>
      </p:sp>
      <p:sp>
        <p:nvSpPr>
          <p:cNvPr id="182410" name="Text Box 138"/>
          <p:cNvSpPr txBox="1">
            <a:spLocks noChangeArrowheads="1"/>
          </p:cNvSpPr>
          <p:nvPr/>
        </p:nvSpPr>
        <p:spPr bwMode="auto">
          <a:xfrm>
            <a:off x="3352800" y="1738421"/>
            <a:ext cx="3124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Lớp nghìn</a:t>
            </a:r>
            <a:endParaRPr lang="en-US" sz="2800" b="1" kern="1200">
              <a:latin typeface="Times New Roman" pitchFamily="18" charset="0"/>
              <a:ea typeface="+mn-ea"/>
            </a:endParaRPr>
          </a:p>
        </p:txBody>
      </p:sp>
      <p:grpSp>
        <p:nvGrpSpPr>
          <p:cNvPr id="182413" name="Group 141"/>
          <p:cNvGrpSpPr>
            <a:grpSpLocks/>
          </p:cNvGrpSpPr>
          <p:nvPr/>
        </p:nvGrpSpPr>
        <p:grpSpPr bwMode="auto">
          <a:xfrm>
            <a:off x="1790700" y="1960670"/>
            <a:ext cx="990600" cy="2273301"/>
            <a:chOff x="168" y="1436"/>
            <a:chExt cx="624" cy="1432"/>
          </a:xfrm>
        </p:grpSpPr>
        <p:sp>
          <p:nvSpPr>
            <p:cNvPr id="182411" name="Text Box 139"/>
            <p:cNvSpPr txBox="1">
              <a:spLocks noChangeArrowheads="1"/>
            </p:cNvSpPr>
            <p:nvPr/>
          </p:nvSpPr>
          <p:spPr bwMode="auto">
            <a:xfrm>
              <a:off x="192" y="1436"/>
              <a:ext cx="576" cy="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800" b="1" kern="1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SỐ</a:t>
              </a:r>
              <a:endParaRPr 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82412" name="Text Box 140"/>
            <p:cNvSpPr txBox="1">
              <a:spLocks noChangeArrowheads="1"/>
            </p:cNvSpPr>
            <p:nvPr/>
          </p:nvSpPr>
          <p:spPr bwMode="auto">
            <a:xfrm>
              <a:off x="168" y="2538"/>
              <a:ext cx="624" cy="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800" b="1" kern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 </a:t>
              </a:r>
              <a:r>
                <a:rPr lang="en-US" sz="2800" b="1" kern="1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321</a:t>
              </a:r>
              <a:endParaRPr 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182414" name="AutoShape 142"/>
          <p:cNvSpPr>
            <a:spLocks noChangeArrowheads="1"/>
          </p:cNvSpPr>
          <p:nvPr/>
        </p:nvSpPr>
        <p:spPr bwMode="auto">
          <a:xfrm>
            <a:off x="5334000" y="3325920"/>
            <a:ext cx="2743200" cy="1452384"/>
          </a:xfrm>
          <a:prstGeom prst="cloudCallout">
            <a:avLst>
              <a:gd name="adj1" fmla="val -149713"/>
              <a:gd name="adj2" fmla="val -58037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Hãy đọc số ?</a:t>
            </a:r>
          </a:p>
        </p:txBody>
      </p:sp>
      <p:sp>
        <p:nvSpPr>
          <p:cNvPr id="182416" name="Text Box 144"/>
          <p:cNvSpPr txBox="1">
            <a:spLocks noChangeArrowheads="1"/>
          </p:cNvSpPr>
          <p:nvPr/>
        </p:nvSpPr>
        <p:spPr bwMode="auto">
          <a:xfrm>
            <a:off x="9512300" y="3683108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1</a:t>
            </a:r>
            <a:endParaRPr lang="en-US" altLang="en-US" sz="28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2417" name="Text Box 145"/>
          <p:cNvSpPr txBox="1">
            <a:spLocks noChangeArrowheads="1"/>
          </p:cNvSpPr>
          <p:nvPr/>
        </p:nvSpPr>
        <p:spPr bwMode="auto">
          <a:xfrm>
            <a:off x="8353425" y="3683108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2</a:t>
            </a:r>
            <a:endParaRPr lang="en-US" altLang="en-US" sz="28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2418" name="Text Box 146"/>
          <p:cNvSpPr txBox="1">
            <a:spLocks noChangeArrowheads="1"/>
          </p:cNvSpPr>
          <p:nvPr/>
        </p:nvSpPr>
        <p:spPr bwMode="auto">
          <a:xfrm>
            <a:off x="7075489" y="3710096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3</a:t>
            </a:r>
            <a:endParaRPr lang="en-US" altLang="en-US" sz="28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05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2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75"/>
                                        <p:tgtEl>
                                          <p:spTgt spid="182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8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75"/>
                                        <p:tgtEl>
                                          <p:spTgt spid="182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82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8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75"/>
                                        <p:tgtEl>
                                          <p:spTgt spid="182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86" dur="2000"/>
                                        <p:tgtEl>
                                          <p:spTgt spid="18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39" grpId="0" animBg="1"/>
      <p:bldP spid="182401" grpId="0"/>
      <p:bldP spid="182402" grpId="0"/>
      <p:bldP spid="182403" grpId="0"/>
      <p:bldP spid="182404" grpId="0"/>
      <p:bldP spid="182405" grpId="0"/>
      <p:bldP spid="182406" grpId="0"/>
      <p:bldP spid="182407" grpId="0" animBg="1" autoUpdateAnimBg="0"/>
      <p:bldP spid="182407" grpId="1" animBg="1"/>
      <p:bldP spid="182408" grpId="0"/>
      <p:bldP spid="182409" grpId="0" animBg="1" autoUpdateAnimBg="0"/>
      <p:bldP spid="182409" grpId="1" animBg="1"/>
      <p:bldP spid="182410" grpId="0"/>
      <p:bldP spid="182414" grpId="0" animBg="1" autoUpdateAnimBg="0"/>
      <p:bldP spid="182414" grpId="1" animBg="1"/>
      <p:bldP spid="182416" grpId="0" autoUpdateAnimBg="0"/>
      <p:bldP spid="182417" grpId="0" autoUpdateAnimBg="0"/>
      <p:bldP spid="18241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8991600" y="4343401"/>
            <a:ext cx="117633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7856538" y="4357688"/>
            <a:ext cx="11731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6680200" y="4357688"/>
            <a:ext cx="117633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505450" y="4357688"/>
            <a:ext cx="117475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4329114" y="4357688"/>
            <a:ext cx="117633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3155951" y="4357688"/>
            <a:ext cx="1173163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1979614" y="4357688"/>
            <a:ext cx="117633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9029700" y="3763964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7856538" y="3763964"/>
            <a:ext cx="117316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6680200" y="3763964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5505450" y="3763964"/>
            <a:ext cx="11747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3155951" y="3763964"/>
            <a:ext cx="11731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0" name="Rectangle 20"/>
          <p:cNvSpPr>
            <a:spLocks noChangeArrowheads="1"/>
          </p:cNvSpPr>
          <p:nvPr/>
        </p:nvSpPr>
        <p:spPr bwMode="auto">
          <a:xfrm>
            <a:off x="1979614" y="3763964"/>
            <a:ext cx="1176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9029700" y="3170239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7856538" y="3170239"/>
            <a:ext cx="117316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6680200" y="3170239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5505450" y="3170239"/>
            <a:ext cx="11747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5" name="Rectangle 25"/>
          <p:cNvSpPr>
            <a:spLocks noChangeArrowheads="1"/>
          </p:cNvSpPr>
          <p:nvPr/>
        </p:nvSpPr>
        <p:spPr bwMode="auto">
          <a:xfrm>
            <a:off x="4329114" y="3170239"/>
            <a:ext cx="1176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6" name="Rectangle 26"/>
          <p:cNvSpPr>
            <a:spLocks noChangeArrowheads="1"/>
          </p:cNvSpPr>
          <p:nvPr/>
        </p:nvSpPr>
        <p:spPr bwMode="auto">
          <a:xfrm>
            <a:off x="3155951" y="3170239"/>
            <a:ext cx="11731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7" name="Rectangle 27"/>
          <p:cNvSpPr>
            <a:spLocks noChangeArrowheads="1"/>
          </p:cNvSpPr>
          <p:nvPr/>
        </p:nvSpPr>
        <p:spPr bwMode="auto">
          <a:xfrm>
            <a:off x="1979614" y="3170239"/>
            <a:ext cx="1176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9029700" y="2576514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9" name="Rectangle 29"/>
          <p:cNvSpPr>
            <a:spLocks noChangeArrowheads="1"/>
          </p:cNvSpPr>
          <p:nvPr/>
        </p:nvSpPr>
        <p:spPr bwMode="auto">
          <a:xfrm>
            <a:off x="7856538" y="2576514"/>
            <a:ext cx="117316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0" name="Rectangle 30"/>
          <p:cNvSpPr>
            <a:spLocks noChangeArrowheads="1"/>
          </p:cNvSpPr>
          <p:nvPr/>
        </p:nvSpPr>
        <p:spPr bwMode="auto">
          <a:xfrm>
            <a:off x="6680200" y="2576514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1" name="Rectangle 31"/>
          <p:cNvSpPr>
            <a:spLocks noChangeArrowheads="1"/>
          </p:cNvSpPr>
          <p:nvPr/>
        </p:nvSpPr>
        <p:spPr bwMode="auto">
          <a:xfrm>
            <a:off x="5505450" y="2576514"/>
            <a:ext cx="11747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2" name="Rectangle 32"/>
          <p:cNvSpPr>
            <a:spLocks noChangeArrowheads="1"/>
          </p:cNvSpPr>
          <p:nvPr/>
        </p:nvSpPr>
        <p:spPr bwMode="auto">
          <a:xfrm>
            <a:off x="4329114" y="2576514"/>
            <a:ext cx="1176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3" name="Rectangle 33"/>
          <p:cNvSpPr>
            <a:spLocks noChangeArrowheads="1"/>
          </p:cNvSpPr>
          <p:nvPr/>
        </p:nvSpPr>
        <p:spPr bwMode="auto">
          <a:xfrm>
            <a:off x="3155951" y="2576514"/>
            <a:ext cx="11731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4" name="Rectangle 34"/>
          <p:cNvSpPr>
            <a:spLocks noChangeArrowheads="1"/>
          </p:cNvSpPr>
          <p:nvPr/>
        </p:nvSpPr>
        <p:spPr bwMode="auto">
          <a:xfrm>
            <a:off x="6680200" y="1981201"/>
            <a:ext cx="352583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3155950" y="1981201"/>
            <a:ext cx="352425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6" name="Rectangle 36"/>
          <p:cNvSpPr>
            <a:spLocks noChangeArrowheads="1"/>
          </p:cNvSpPr>
          <p:nvPr/>
        </p:nvSpPr>
        <p:spPr bwMode="auto">
          <a:xfrm>
            <a:off x="1979614" y="1981200"/>
            <a:ext cx="11763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7" name="Line 37"/>
          <p:cNvSpPr>
            <a:spLocks noChangeShapeType="1"/>
          </p:cNvSpPr>
          <p:nvPr/>
        </p:nvSpPr>
        <p:spPr bwMode="auto">
          <a:xfrm>
            <a:off x="1979614" y="1981200"/>
            <a:ext cx="82264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88" name="Line 38"/>
          <p:cNvSpPr>
            <a:spLocks noChangeShapeType="1"/>
          </p:cNvSpPr>
          <p:nvPr/>
        </p:nvSpPr>
        <p:spPr bwMode="auto">
          <a:xfrm>
            <a:off x="1979614" y="3170238"/>
            <a:ext cx="8226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89" name="Line 39"/>
          <p:cNvSpPr>
            <a:spLocks noChangeShapeType="1"/>
          </p:cNvSpPr>
          <p:nvPr/>
        </p:nvSpPr>
        <p:spPr bwMode="auto">
          <a:xfrm>
            <a:off x="1979614" y="3763963"/>
            <a:ext cx="8226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0" name="Line 40"/>
          <p:cNvSpPr>
            <a:spLocks noChangeShapeType="1"/>
          </p:cNvSpPr>
          <p:nvPr/>
        </p:nvSpPr>
        <p:spPr bwMode="auto">
          <a:xfrm>
            <a:off x="1979614" y="4357688"/>
            <a:ext cx="8226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1" name="Line 42"/>
          <p:cNvSpPr>
            <a:spLocks noChangeShapeType="1"/>
          </p:cNvSpPr>
          <p:nvPr/>
        </p:nvSpPr>
        <p:spPr bwMode="auto">
          <a:xfrm>
            <a:off x="1979613" y="1981200"/>
            <a:ext cx="0" cy="2971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2" name="Line 43"/>
          <p:cNvSpPr>
            <a:spLocks noChangeShapeType="1"/>
          </p:cNvSpPr>
          <p:nvPr/>
        </p:nvSpPr>
        <p:spPr bwMode="auto">
          <a:xfrm>
            <a:off x="3155950" y="19812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3" name="Line 44"/>
          <p:cNvSpPr>
            <a:spLocks noChangeShapeType="1"/>
          </p:cNvSpPr>
          <p:nvPr/>
        </p:nvSpPr>
        <p:spPr bwMode="auto">
          <a:xfrm>
            <a:off x="6680200" y="19812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4" name="Line 45"/>
          <p:cNvSpPr>
            <a:spLocks noChangeShapeType="1"/>
          </p:cNvSpPr>
          <p:nvPr/>
        </p:nvSpPr>
        <p:spPr bwMode="auto">
          <a:xfrm>
            <a:off x="10206038" y="1981200"/>
            <a:ext cx="0" cy="2971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5" name="Line 46"/>
          <p:cNvSpPr>
            <a:spLocks noChangeShapeType="1"/>
          </p:cNvSpPr>
          <p:nvPr/>
        </p:nvSpPr>
        <p:spPr bwMode="auto">
          <a:xfrm>
            <a:off x="3155950" y="2576513"/>
            <a:ext cx="7050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6" name="Line 47"/>
          <p:cNvSpPr>
            <a:spLocks noChangeShapeType="1"/>
          </p:cNvSpPr>
          <p:nvPr/>
        </p:nvSpPr>
        <p:spPr bwMode="auto">
          <a:xfrm>
            <a:off x="4329113" y="2576514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7" name="Line 49"/>
          <p:cNvSpPr>
            <a:spLocks noChangeShapeType="1"/>
          </p:cNvSpPr>
          <p:nvPr/>
        </p:nvSpPr>
        <p:spPr bwMode="auto">
          <a:xfrm>
            <a:off x="7856538" y="2576514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8" name="Line 50"/>
          <p:cNvSpPr>
            <a:spLocks noChangeShapeType="1"/>
          </p:cNvSpPr>
          <p:nvPr/>
        </p:nvSpPr>
        <p:spPr bwMode="auto">
          <a:xfrm>
            <a:off x="9029700" y="2576514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19499" name="Group 76"/>
          <p:cNvGrpSpPr>
            <a:grpSpLocks/>
          </p:cNvGrpSpPr>
          <p:nvPr/>
        </p:nvGrpSpPr>
        <p:grpSpPr bwMode="auto">
          <a:xfrm>
            <a:off x="1981201" y="1981200"/>
            <a:ext cx="8226425" cy="2895600"/>
            <a:chOff x="287" y="1296"/>
            <a:chExt cx="5182" cy="1824"/>
          </a:xfrm>
        </p:grpSpPr>
        <p:grpSp>
          <p:nvGrpSpPr>
            <p:cNvPr id="19520" name="Group 73"/>
            <p:cNvGrpSpPr>
              <a:grpSpLocks/>
            </p:cNvGrpSpPr>
            <p:nvPr/>
          </p:nvGrpSpPr>
          <p:grpSpPr bwMode="auto">
            <a:xfrm>
              <a:off x="287" y="1296"/>
              <a:ext cx="5182" cy="1824"/>
              <a:chOff x="287" y="1296"/>
              <a:chExt cx="5182" cy="1824"/>
            </a:xfrm>
          </p:grpSpPr>
          <p:sp>
            <p:nvSpPr>
              <p:cNvPr id="19524" name="Rectangle 18"/>
              <p:cNvSpPr>
                <a:spLocks noChangeArrowheads="1"/>
              </p:cNvSpPr>
              <p:nvPr/>
            </p:nvSpPr>
            <p:spPr bwMode="auto">
              <a:xfrm>
                <a:off x="1767" y="2371"/>
                <a:ext cx="74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ClrTx/>
                  <a:buNone/>
                </a:pPr>
                <a:endParaRPr lang="en-US" altLang="en-US" sz="2800" kern="120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19525" name="Line 41"/>
              <p:cNvSpPr>
                <a:spLocks noChangeShapeType="1"/>
              </p:cNvSpPr>
              <p:nvPr/>
            </p:nvSpPr>
            <p:spPr bwMode="auto">
              <a:xfrm>
                <a:off x="287" y="3120"/>
                <a:ext cx="518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9526" name="Line 48"/>
              <p:cNvSpPr>
                <a:spLocks noChangeShapeType="1"/>
              </p:cNvSpPr>
              <p:nvPr/>
            </p:nvSpPr>
            <p:spPr bwMode="auto">
              <a:xfrm>
                <a:off x="2508" y="1623"/>
                <a:ext cx="0" cy="14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86419" name="Text Box 51"/>
              <p:cNvSpPr txBox="1">
                <a:spLocks noChangeArrowheads="1"/>
              </p:cNvSpPr>
              <p:nvPr/>
            </p:nvSpPr>
            <p:spPr bwMode="auto">
              <a:xfrm>
                <a:off x="4704" y="1728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đơn vị</a:t>
                </a:r>
                <a:endParaRPr lang="en-US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0" name="Text Box 52"/>
              <p:cNvSpPr txBox="1">
                <a:spLocks noChangeArrowheads="1"/>
              </p:cNvSpPr>
              <p:nvPr/>
            </p:nvSpPr>
            <p:spPr bwMode="auto">
              <a:xfrm>
                <a:off x="3984" y="1728"/>
                <a:ext cx="672" cy="1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chục</a:t>
                </a:r>
                <a:endParaRPr lang="en-US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1" name="Text Box 53"/>
              <p:cNvSpPr txBox="1">
                <a:spLocks noChangeArrowheads="1"/>
              </p:cNvSpPr>
              <p:nvPr/>
            </p:nvSpPr>
            <p:spPr bwMode="auto">
              <a:xfrm>
                <a:off x="3264" y="1728"/>
                <a:ext cx="672" cy="1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trăm</a:t>
                </a:r>
                <a:endParaRPr lang="en-US" b="1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2" name="Text Box 54"/>
              <p:cNvSpPr txBox="1">
                <a:spLocks noChangeArrowheads="1"/>
              </p:cNvSpPr>
              <p:nvPr/>
            </p:nvSpPr>
            <p:spPr bwMode="auto">
              <a:xfrm>
                <a:off x="2496" y="1728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nghìn</a:t>
                </a:r>
                <a:endParaRPr lang="en-US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3" name="Text Box 55"/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chục nghìn</a:t>
                </a:r>
                <a:endParaRPr lang="en-US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4" name="Text Box 56"/>
              <p:cNvSpPr txBox="1">
                <a:spLocks noChangeArrowheads="1"/>
              </p:cNvSpPr>
              <p:nvPr/>
            </p:nvSpPr>
            <p:spPr bwMode="auto">
              <a:xfrm>
                <a:off x="1056" y="1680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trăm nghìn</a:t>
                </a:r>
                <a:endParaRPr lang="en-US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6" name="Text Box 58"/>
              <p:cNvSpPr txBox="1">
                <a:spLocks noChangeArrowheads="1"/>
              </p:cNvSpPr>
              <p:nvPr/>
            </p:nvSpPr>
            <p:spPr bwMode="auto">
              <a:xfrm>
                <a:off x="3360" y="1296"/>
                <a:ext cx="1920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sz="2000" b="1" kern="120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Lớp đơn vị</a:t>
                </a:r>
                <a:endParaRPr lang="en-US" sz="2000" kern="1200">
                  <a:solidFill>
                    <a:srgbClr val="7030A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8" name="Text Box 60"/>
              <p:cNvSpPr txBox="1">
                <a:spLocks noChangeArrowheads="1"/>
              </p:cNvSpPr>
              <p:nvPr/>
            </p:nvSpPr>
            <p:spPr bwMode="auto">
              <a:xfrm>
                <a:off x="1152" y="1296"/>
                <a:ext cx="1968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sz="2000" b="1" kern="120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Lớp nghìn</a:t>
                </a:r>
                <a:endParaRPr lang="en-US" sz="2000" b="1" kern="1200">
                  <a:solidFill>
                    <a:srgbClr val="7030A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30" name="Text Box 62"/>
              <p:cNvSpPr txBox="1">
                <a:spLocks noChangeArrowheads="1"/>
              </p:cNvSpPr>
              <p:nvPr/>
            </p:nvSpPr>
            <p:spPr bwMode="auto">
              <a:xfrm>
                <a:off x="384" y="1488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sz="2800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SỐ</a:t>
                </a:r>
                <a:endParaRPr lang="en-US" sz="2800" b="1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31" name="Text Box 63"/>
              <p:cNvSpPr txBox="1">
                <a:spLocks noChangeArrowheads="1"/>
              </p:cNvSpPr>
              <p:nvPr/>
            </p:nvSpPr>
            <p:spPr bwMode="auto">
              <a:xfrm>
                <a:off x="336" y="206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sz="2400" b="1" kern="12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 </a:t>
                </a:r>
                <a:r>
                  <a:rPr lang="en-US" sz="2400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321</a:t>
                </a:r>
                <a:endParaRPr lang="en-US" sz="2400" b="1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19521" name="Text Box 66"/>
            <p:cNvSpPr txBox="1">
              <a:spLocks noChangeArrowheads="1"/>
            </p:cNvSpPr>
            <p:nvPr/>
          </p:nvSpPr>
          <p:spPr bwMode="auto">
            <a:xfrm>
              <a:off x="4944" y="206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400" b="1" kern="120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1</a:t>
              </a:r>
              <a:endParaRPr lang="en-US" altLang="en-US" sz="24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19522" name="Text Box 67"/>
            <p:cNvSpPr txBox="1">
              <a:spLocks noChangeArrowheads="1"/>
            </p:cNvSpPr>
            <p:nvPr/>
          </p:nvSpPr>
          <p:spPr bwMode="auto">
            <a:xfrm>
              <a:off x="4252" y="206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400" b="1" kern="120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2</a:t>
              </a:r>
              <a:endParaRPr lang="en-US" altLang="en-US" sz="24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19523" name="Text Box 68"/>
            <p:cNvSpPr txBox="1">
              <a:spLocks noChangeArrowheads="1"/>
            </p:cNvSpPr>
            <p:nvPr/>
          </p:nvSpPr>
          <p:spPr bwMode="auto">
            <a:xfrm>
              <a:off x="3532" y="206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400" b="1" kern="120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3</a:t>
              </a:r>
              <a:endParaRPr lang="en-US" altLang="en-US" sz="24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sp>
        <p:nvSpPr>
          <p:cNvPr id="186445" name="Text Box 77"/>
          <p:cNvSpPr txBox="1">
            <a:spLocks noChangeArrowheads="1"/>
          </p:cNvSpPr>
          <p:nvPr/>
        </p:nvSpPr>
        <p:spPr bwMode="auto">
          <a:xfrm>
            <a:off x="1752601" y="38862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654 000</a:t>
            </a:r>
          </a:p>
        </p:txBody>
      </p:sp>
      <p:sp>
        <p:nvSpPr>
          <p:cNvPr id="186491" name="AutoShape 123"/>
          <p:cNvSpPr>
            <a:spLocks noChangeArrowheads="1"/>
          </p:cNvSpPr>
          <p:nvPr/>
        </p:nvSpPr>
        <p:spPr bwMode="auto">
          <a:xfrm>
            <a:off x="2209800" y="4953000"/>
            <a:ext cx="2743200" cy="609064"/>
          </a:xfrm>
          <a:prstGeom prst="cloudCallout">
            <a:avLst>
              <a:gd name="adj1" fmla="val -36051"/>
              <a:gd name="adj2" fmla="val -168412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i="1" kern="120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Hãy đọc số ?</a:t>
            </a:r>
          </a:p>
        </p:txBody>
      </p:sp>
      <p:sp>
        <p:nvSpPr>
          <p:cNvPr id="186512" name="Text Box 144"/>
          <p:cNvSpPr txBox="1">
            <a:spLocks noChangeArrowheads="1"/>
          </p:cNvSpPr>
          <p:nvPr/>
        </p:nvSpPr>
        <p:spPr bwMode="auto">
          <a:xfrm>
            <a:off x="9372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3" name="Text Box 145"/>
          <p:cNvSpPr txBox="1">
            <a:spLocks noChangeArrowheads="1"/>
          </p:cNvSpPr>
          <p:nvPr/>
        </p:nvSpPr>
        <p:spPr bwMode="auto">
          <a:xfrm>
            <a:off x="827405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4" name="Text Box 146"/>
          <p:cNvSpPr txBox="1">
            <a:spLocks noChangeArrowheads="1"/>
          </p:cNvSpPr>
          <p:nvPr/>
        </p:nvSpPr>
        <p:spPr bwMode="auto">
          <a:xfrm>
            <a:off x="7086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5" name="Text Box 147"/>
          <p:cNvSpPr txBox="1">
            <a:spLocks noChangeArrowheads="1"/>
          </p:cNvSpPr>
          <p:nvPr/>
        </p:nvSpPr>
        <p:spPr bwMode="auto">
          <a:xfrm>
            <a:off x="5943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4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6" name="Text Box 148"/>
          <p:cNvSpPr txBox="1">
            <a:spLocks noChangeArrowheads="1"/>
          </p:cNvSpPr>
          <p:nvPr/>
        </p:nvSpPr>
        <p:spPr bwMode="auto">
          <a:xfrm>
            <a:off x="469265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5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7" name="Text Box 149"/>
          <p:cNvSpPr txBox="1">
            <a:spLocks noChangeArrowheads="1"/>
          </p:cNvSpPr>
          <p:nvPr/>
        </p:nvSpPr>
        <p:spPr bwMode="auto">
          <a:xfrm>
            <a:off x="35052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8" name="Text Box 150"/>
          <p:cNvSpPr txBox="1">
            <a:spLocks noChangeArrowheads="1"/>
          </p:cNvSpPr>
          <p:nvPr/>
        </p:nvSpPr>
        <p:spPr bwMode="auto">
          <a:xfrm>
            <a:off x="1752601" y="44958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654 321</a:t>
            </a:r>
          </a:p>
        </p:txBody>
      </p:sp>
      <p:sp>
        <p:nvSpPr>
          <p:cNvPr id="186519" name="AutoShape 151"/>
          <p:cNvSpPr>
            <a:spLocks noChangeArrowheads="1"/>
          </p:cNvSpPr>
          <p:nvPr/>
        </p:nvSpPr>
        <p:spPr bwMode="auto">
          <a:xfrm>
            <a:off x="4648200" y="5562600"/>
            <a:ext cx="2743200" cy="609064"/>
          </a:xfrm>
          <a:prstGeom prst="cloudCallout">
            <a:avLst>
              <a:gd name="adj1" fmla="val -10125"/>
              <a:gd name="adj2" fmla="val -780880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i="1" kern="120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Hãy đọc số ?</a:t>
            </a:r>
          </a:p>
        </p:txBody>
      </p:sp>
      <p:sp>
        <p:nvSpPr>
          <p:cNvPr id="186521" name="Text Box 153"/>
          <p:cNvSpPr txBox="1">
            <a:spLocks noChangeArrowheads="1"/>
          </p:cNvSpPr>
          <p:nvPr/>
        </p:nvSpPr>
        <p:spPr bwMode="auto">
          <a:xfrm>
            <a:off x="93726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1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2" name="Text Box 154"/>
          <p:cNvSpPr txBox="1">
            <a:spLocks noChangeArrowheads="1"/>
          </p:cNvSpPr>
          <p:nvPr/>
        </p:nvSpPr>
        <p:spPr bwMode="auto">
          <a:xfrm>
            <a:off x="827405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2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3" name="Text Box 155"/>
          <p:cNvSpPr txBox="1">
            <a:spLocks noChangeArrowheads="1"/>
          </p:cNvSpPr>
          <p:nvPr/>
        </p:nvSpPr>
        <p:spPr bwMode="auto">
          <a:xfrm>
            <a:off x="70866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3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4" name="Text Box 156"/>
          <p:cNvSpPr txBox="1">
            <a:spLocks noChangeArrowheads="1"/>
          </p:cNvSpPr>
          <p:nvPr/>
        </p:nvSpPr>
        <p:spPr bwMode="auto">
          <a:xfrm>
            <a:off x="59436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4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5" name="Text Box 157"/>
          <p:cNvSpPr txBox="1">
            <a:spLocks noChangeArrowheads="1"/>
          </p:cNvSpPr>
          <p:nvPr/>
        </p:nvSpPr>
        <p:spPr bwMode="auto">
          <a:xfrm>
            <a:off x="4648200" y="44196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 5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6" name="Text Box 158"/>
          <p:cNvSpPr txBox="1">
            <a:spLocks noChangeArrowheads="1"/>
          </p:cNvSpPr>
          <p:nvPr/>
        </p:nvSpPr>
        <p:spPr bwMode="auto">
          <a:xfrm>
            <a:off x="35052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87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75"/>
                                        <p:tgtEl>
                                          <p:spTgt spid="186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186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75"/>
                                        <p:tgtEl>
                                          <p:spTgt spid="186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9" dur="2000"/>
                                        <p:tgtEl>
                                          <p:spTgt spid="186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6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6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45" grpId="0" autoUpdateAnimBg="0"/>
      <p:bldP spid="186491" grpId="0" animBg="1" autoUpdateAnimBg="0"/>
      <p:bldP spid="186491" grpId="1" animBg="1"/>
      <p:bldP spid="186512" grpId="0" autoUpdateAnimBg="0"/>
      <p:bldP spid="186513" grpId="0" autoUpdateAnimBg="0"/>
      <p:bldP spid="186514" grpId="0" autoUpdateAnimBg="0"/>
      <p:bldP spid="186515" grpId="0" autoUpdateAnimBg="0"/>
      <p:bldP spid="186516" grpId="0" autoUpdateAnimBg="0"/>
      <p:bldP spid="186517" grpId="0" autoUpdateAnimBg="0"/>
      <p:bldP spid="186518" grpId="0" autoUpdateAnimBg="0"/>
      <p:bldP spid="186519" grpId="0" animBg="1" autoUpdateAnimBg="0"/>
      <p:bldP spid="186519" grpId="1" animBg="1"/>
      <p:bldP spid="186521" grpId="0" autoUpdateAnimBg="0"/>
      <p:bldP spid="186522" grpId="0" autoUpdateAnimBg="0"/>
      <p:bldP spid="186523" grpId="0" autoUpdateAnimBg="0"/>
      <p:bldP spid="186524" grpId="0" autoUpdateAnimBg="0"/>
      <p:bldP spid="186525" grpId="0" autoUpdateAnimBg="0"/>
      <p:bldP spid="1865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t="6720" b="18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589276" y="1384852"/>
            <a:ext cx="8852452" cy="689113"/>
            <a:chOff x="2456754" y="1159565"/>
            <a:chExt cx="8852452" cy="689113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đơn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vị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gồm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mấy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hàng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Đó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hàng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</a:t>
              </a:r>
              <a:endParaRPr b="1" dirty="0"/>
            </a:p>
          </p:txBody>
        </p:sp>
        <p:pic>
          <p:nvPicPr>
            <p:cNvPr id="152" name="Google Shape;152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2010896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b="1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endParaRPr b="1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endParaRPr b="1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endParaRPr b="1" dirty="0"/>
          </a:p>
        </p:txBody>
      </p:sp>
      <p:grpSp>
        <p:nvGrpSpPr>
          <p:cNvPr id="154" name="Google Shape;154;p5"/>
          <p:cNvGrpSpPr/>
          <p:nvPr/>
        </p:nvGrpSpPr>
        <p:grpSpPr>
          <a:xfrm>
            <a:off x="2582652" y="3750368"/>
            <a:ext cx="8852452" cy="689113"/>
            <a:chOff x="2456754" y="1159565"/>
            <a:chExt cx="8852452" cy="689113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 nghìn gồm mấy hàng? Đó là những hàng nào?</a:t>
              </a:r>
              <a:endParaRPr b="1"/>
            </a:p>
          </p:txBody>
        </p:sp>
        <p:pic>
          <p:nvPicPr>
            <p:cNvPr id="156" name="Google Shape;156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53643" y="4376412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b="1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endParaRPr b="1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endParaRPr b="1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endParaRPr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 descr="20 Education Powerpoint Templates ideas in 2021 | powerpoint templates,  powerpoint, templa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140201" y="4029500"/>
            <a:ext cx="104739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Thực hành</a:t>
            </a:r>
            <a:endParaRPr sz="1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2">
            <a:alphaModFix/>
          </a:blip>
          <a:srcRect t="6720" b="18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23393" y="1481959"/>
            <a:ext cx="9002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346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103807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 1. </a:t>
            </a:r>
            <a:r>
              <a:rPr lang="en-US" sz="3200" dirty="0" err="1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trống</a:t>
            </a:r>
            <a:r>
              <a:rPr lang="en-US" sz="3200" dirty="0" smtClean="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sz="3200" dirty="0">
              <a:solidFill>
                <a:srgbClr val="002060"/>
              </a:solidFill>
            </a:endParaRPr>
          </a:p>
        </p:txBody>
      </p:sp>
      <p:graphicFrame>
        <p:nvGraphicFramePr>
          <p:cNvPr id="169" name="Google Shape;169;p7"/>
          <p:cNvGraphicFramePr/>
          <p:nvPr>
            <p:extLst>
              <p:ext uri="{D42A27DB-BD31-4B8C-83A1-F6EECF244321}">
                <p14:modId xmlns:p14="http://schemas.microsoft.com/office/powerpoint/2010/main" val="1720854570"/>
              </p:ext>
            </p:extLst>
          </p:nvPr>
        </p:nvGraphicFramePr>
        <p:xfrm>
          <a:off x="123687" y="848973"/>
          <a:ext cx="11869500" cy="470996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5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vị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vị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D303BA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Bốn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mươi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lăm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nghìn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hai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trăm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mười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ba</a:t>
                      </a:r>
                      <a:endParaRPr sz="2400" b="0" i="0" u="none" strike="noStrike" cap="none" baseline="0" dirty="0">
                        <a:solidFill>
                          <a:schemeClr val="bg2"/>
                        </a:solidFill>
                        <a:latin typeface="Arima Madurai"/>
                        <a:ea typeface="Arima Madurai"/>
                        <a:cs typeface="Arima Madura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302</a:t>
                      </a:r>
                      <a:endParaRPr sz="32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002060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7" name="Google Shape;177;p7"/>
          <p:cNvSpPr txBox="1"/>
          <p:nvPr/>
        </p:nvSpPr>
        <p:spPr>
          <a:xfrm>
            <a:off x="11310730" y="4684894"/>
            <a:ext cx="41744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684894"/>
            <a:ext cx="41744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684893"/>
            <a:ext cx="41744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103807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</a:defRPr>
            </a:lvl1pPr>
          </a:lstStyle>
          <a:p>
            <a:r>
              <a:rPr lang="en-US" dirty="0" err="1">
                <a:sym typeface="Arima Madurai"/>
              </a:rPr>
              <a:t>Bài</a:t>
            </a:r>
            <a:r>
              <a:rPr lang="en-US" dirty="0">
                <a:sym typeface="Arima Madurai"/>
              </a:rPr>
              <a:t> 1. </a:t>
            </a:r>
            <a:r>
              <a:rPr lang="en-US" dirty="0" err="1">
                <a:sym typeface="Arima Madurai"/>
              </a:rPr>
              <a:t>Viết</a:t>
            </a:r>
            <a:r>
              <a:rPr lang="en-US" dirty="0">
                <a:sym typeface="Arima Madurai"/>
              </a:rPr>
              <a:t> </a:t>
            </a:r>
            <a:r>
              <a:rPr lang="en-US" dirty="0" err="1">
                <a:sym typeface="Arima Madurai"/>
              </a:rPr>
              <a:t>số</a:t>
            </a:r>
            <a:r>
              <a:rPr lang="en-US" dirty="0">
                <a:sym typeface="Arima Madurai"/>
              </a:rPr>
              <a:t> </a:t>
            </a:r>
            <a:r>
              <a:rPr lang="en-US" dirty="0" err="1">
                <a:sym typeface="Arima Madurai"/>
              </a:rPr>
              <a:t>hoặc</a:t>
            </a:r>
            <a:r>
              <a:rPr lang="en-US" dirty="0">
                <a:sym typeface="Arima Madurai"/>
              </a:rPr>
              <a:t> </a:t>
            </a:r>
            <a:r>
              <a:rPr lang="en-US" dirty="0" err="1">
                <a:sym typeface="Arima Madurai"/>
              </a:rPr>
              <a:t>chữ</a:t>
            </a:r>
            <a:r>
              <a:rPr lang="en-US" dirty="0">
                <a:sym typeface="Arima Madurai"/>
              </a:rPr>
              <a:t> </a:t>
            </a:r>
            <a:r>
              <a:rPr lang="en-US" dirty="0" err="1">
                <a:sym typeface="Arima Madurai"/>
              </a:rPr>
              <a:t>thích</a:t>
            </a:r>
            <a:r>
              <a:rPr lang="en-US" dirty="0">
                <a:sym typeface="Arima Madurai"/>
              </a:rPr>
              <a:t> </a:t>
            </a:r>
            <a:r>
              <a:rPr lang="en-US" dirty="0" err="1">
                <a:sym typeface="Arima Madurai"/>
              </a:rPr>
              <a:t>hợp</a:t>
            </a:r>
            <a:r>
              <a:rPr lang="en-US" dirty="0">
                <a:sym typeface="Arima Madurai"/>
              </a:rPr>
              <a:t> </a:t>
            </a:r>
            <a:r>
              <a:rPr lang="en-US" dirty="0" err="1">
                <a:sym typeface="Arima Madurai"/>
              </a:rPr>
              <a:t>vào</a:t>
            </a:r>
            <a:r>
              <a:rPr lang="en-US" dirty="0">
                <a:sym typeface="Arima Madurai"/>
              </a:rPr>
              <a:t> ô </a:t>
            </a:r>
            <a:r>
              <a:rPr lang="en-US" dirty="0" err="1">
                <a:sym typeface="Arima Madurai"/>
              </a:rPr>
              <a:t>trống</a:t>
            </a:r>
            <a:r>
              <a:rPr lang="en-US" dirty="0">
                <a:sym typeface="Arima Madurai"/>
              </a:rPr>
              <a:t>:</a:t>
            </a:r>
            <a:endParaRPr dirty="0"/>
          </a:p>
        </p:txBody>
      </p:sp>
      <p:graphicFrame>
        <p:nvGraphicFramePr>
          <p:cNvPr id="169" name="Google Shape;169;p7"/>
          <p:cNvGraphicFramePr/>
          <p:nvPr>
            <p:extLst>
              <p:ext uri="{D42A27DB-BD31-4B8C-83A1-F6EECF244321}">
                <p14:modId xmlns:p14="http://schemas.microsoft.com/office/powerpoint/2010/main" val="3863662957"/>
              </p:ext>
            </p:extLst>
          </p:nvPr>
        </p:nvGraphicFramePr>
        <p:xfrm>
          <a:off x="123687" y="848973"/>
          <a:ext cx="11869500" cy="4808645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5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Đọc</a:t>
                      </a:r>
                      <a:r>
                        <a:rPr lang="en-US" sz="2400" dirty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dirty="0"/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Viết số</a:t>
                      </a:r>
                      <a:endParaRPr/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nghìn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đơn vị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đơn vị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mươi tư ngh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ba trăm mười hai</a:t>
                      </a:r>
                      <a:endParaRPr lang="vi-VN" sz="2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ma Madurai"/>
                          <a:cs typeface="Arima Madurai"/>
                          <a:sym typeface="Arima Madurai"/>
                        </a:rPr>
                        <a:t>54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ma Madurai"/>
                          <a:cs typeface="Arima Madurai"/>
                          <a:sym typeface="Arima Madurai"/>
                        </a:rPr>
                        <a:t> 312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D303BA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1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ma Madurai"/>
                          <a:cs typeface="Arima Madurai"/>
                          <a:sym typeface="Arima Madurai"/>
                        </a:rPr>
                        <a:t>2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Bốn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mươi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lăm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nghìn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hai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trăm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mười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al"/>
                        </a:rPr>
                        <a:t>ba</a:t>
                      </a:r>
                      <a:endParaRPr sz="2400" b="0" i="0" u="none" strike="noStrike" cap="none" baseline="0" dirty="0">
                        <a:solidFill>
                          <a:srgbClr val="FF0000"/>
                        </a:solidFill>
                        <a:latin typeface="Arima Madurai"/>
                        <a:ea typeface="Arima Madurai"/>
                        <a:cs typeface="Arima Madura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45 213</a:t>
                      </a: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FF0000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 sz="2400" dirty="0">
                        <a:solidFill>
                          <a:srgbClr val="FF0000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Sáu</a:t>
                      </a:r>
                      <a:r>
                        <a:rPr lang="en-US" sz="2400" baseline="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baseline="0" dirty="0" err="1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r>
                        <a:rPr lang="en-US" sz="2400" baseline="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baseline="0" dirty="0" err="1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năm</a:t>
                      </a:r>
                      <a:r>
                        <a:rPr lang="en-US" sz="2400" baseline="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baseline="0" dirty="0" err="1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mươi</a:t>
                      </a:r>
                      <a:r>
                        <a:rPr lang="en-US" sz="2400" baseline="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baseline="0" dirty="0" err="1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tư</a:t>
                      </a:r>
                      <a:r>
                        <a:rPr lang="en-US" sz="2400" baseline="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baseline="0" dirty="0" err="1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r>
                        <a:rPr lang="en-US" sz="2400" baseline="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baseline="0" dirty="0" err="1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ba</a:t>
                      </a:r>
                      <a:r>
                        <a:rPr lang="en-US" sz="2400" baseline="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baseline="0" dirty="0" err="1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ma Madurai"/>
                          <a:cs typeface="Arima Madurai"/>
                          <a:sym typeface="Arima Madurai"/>
                        </a:rPr>
                        <a:t>654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ma Madurai"/>
                          <a:cs typeface="Arima Madurai"/>
                          <a:sym typeface="Arima Madurai"/>
                        </a:rPr>
                        <a:t> 300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</a:t>
                      </a: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1" name="Google Shape;171;p7"/>
          <p:cNvSpPr txBox="1"/>
          <p:nvPr/>
        </p:nvSpPr>
        <p:spPr>
          <a:xfrm>
            <a:off x="11310730" y="4049716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ma Madurai"/>
                <a:cs typeface="Arima Madurai"/>
                <a:sym typeface="Arima Madurai"/>
              </a:rPr>
              <a:t>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0305774" y="4214884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ma Madurai"/>
                <a:cs typeface="Arima Madurai"/>
                <a:sym typeface="Arima Madurai"/>
              </a:rPr>
              <a:t>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9380330" y="4215480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ma Madurai"/>
                <a:cs typeface="Arima Madurai"/>
                <a:sym typeface="Arima Madurai"/>
              </a:rPr>
              <a:t>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8375373" y="4215481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ma Madurai"/>
                <a:cs typeface="Arima Madurai"/>
                <a:sym typeface="Arima Madurai"/>
              </a:rPr>
              <a:t>5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11222991" y="4949325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ma Madurai"/>
                <a:cs typeface="Arima Madurai"/>
                <a:sym typeface="Arima Madurai"/>
              </a:rPr>
              <a:t>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996313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ma Madurai"/>
                <a:cs typeface="Arima Madurai"/>
                <a:sym typeface="Arima Madurai"/>
              </a:rPr>
              <a:t>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962555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ma Madurai"/>
                <a:cs typeface="Arima Madurai"/>
                <a:sym typeface="Arima Madurai"/>
              </a:rPr>
              <a:t>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962555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ma Madurai"/>
                <a:cs typeface="Arima Madurai"/>
                <a:sym typeface="Arima Madurai"/>
              </a:rPr>
              <a:t>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7370416" y="4936834"/>
            <a:ext cx="4174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ma Madurai"/>
                <a:cs typeface="Arima Madurai"/>
                <a:sym typeface="Arima Madurai"/>
              </a:rPr>
              <a:t>5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2: a,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b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46 307 ; 56 032 ; 123 517 ; 305 804 ; 960 783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501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701</Words>
  <Application>Microsoft Office PowerPoint</Application>
  <PresentationFormat>Widescreen</PresentationFormat>
  <Paragraphs>191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Times New Roman</vt:lpstr>
      <vt:lpstr>Calibri</vt:lpstr>
      <vt:lpstr>HP001</vt:lpstr>
      <vt:lpstr>.VnTime</vt:lpstr>
      <vt:lpstr>Arima Madurai</vt:lpstr>
      <vt:lpstr>Arial</vt:lpstr>
      <vt:lpstr>HP001 4 hàng</vt:lpstr>
      <vt:lpstr>Cambria Math</vt:lpstr>
      <vt:lpstr>Office Theme</vt:lpstr>
      <vt:lpstr>1_Default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Le Tien Duat</cp:lastModifiedBy>
  <cp:revision>41</cp:revision>
  <dcterms:created xsi:type="dcterms:W3CDTF">2021-08-23T11:11:22Z</dcterms:created>
  <dcterms:modified xsi:type="dcterms:W3CDTF">2021-09-23T04:42:22Z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