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5"/>
  </p:notesMasterIdLst>
  <p:sldIdLst>
    <p:sldId id="280" r:id="rId3"/>
    <p:sldId id="272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3" r:id="rId12"/>
    <p:sldId id="257" r:id="rId13"/>
    <p:sldId id="274" r:id="rId14"/>
    <p:sldId id="275" r:id="rId15"/>
    <p:sldId id="258" r:id="rId16"/>
    <p:sldId id="276" r:id="rId17"/>
    <p:sldId id="260" r:id="rId18"/>
    <p:sldId id="261" r:id="rId19"/>
    <p:sldId id="262" r:id="rId20"/>
    <p:sldId id="263" r:id="rId21"/>
    <p:sldId id="277" r:id="rId22"/>
    <p:sldId id="278" r:id="rId23"/>
    <p:sldId id="27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3352"/>
    <a:srgbClr val="EE1649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471" autoAdjust="0"/>
    <p:restoredTop sz="94660"/>
  </p:normalViewPr>
  <p:slideViewPr>
    <p:cSldViewPr snapToGrid="0">
      <p:cViewPr varScale="1">
        <p:scale>
          <a:sx n="89" d="100"/>
          <a:sy n="89" d="100"/>
        </p:scale>
        <p:origin x="134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4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3C9EB0-EB65-4847-AA77-D19E29571908}" type="datetimeFigureOut">
              <a:rPr lang="en-US" smtClean="0"/>
              <a:t>23/09/2021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98DE58-BA02-4DAC-AF53-83F2912B5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228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256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>
                <a:solidFill>
                  <a:prstClr val="black"/>
                </a:solidFill>
              </a:rPr>
              <a:pPr/>
              <a:t>15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256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F0725-D691-4521-8979-85880AD724FF}" type="datetimeFigureOut">
              <a:rPr lang="en-US" smtClean="0"/>
              <a:t>23/09/2021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F6AB1-960E-4E7B-B51B-E3D542C94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756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F0725-D691-4521-8979-85880AD724FF}" type="datetimeFigureOut">
              <a:rPr lang="en-US" smtClean="0"/>
              <a:t>23/09/2021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F6AB1-960E-4E7B-B51B-E3D542C94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204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F0725-D691-4521-8979-85880AD724FF}" type="datetimeFigureOut">
              <a:rPr lang="en-US" smtClean="0"/>
              <a:t>23/09/2021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F6AB1-960E-4E7B-B51B-E3D542C94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2209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>
                <a:solidFill>
                  <a:prstClr val="black"/>
                </a:solidFill>
              </a:rPr>
              <a:pPr/>
              <a:t>2021/9/23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7161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>
                <a:solidFill>
                  <a:prstClr val="black"/>
                </a:solidFill>
              </a:rPr>
              <a:pPr/>
              <a:t>2021/9/23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394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>
                <a:solidFill>
                  <a:prstClr val="black"/>
                </a:solidFill>
              </a:rPr>
              <a:pPr/>
              <a:t>2021/9/23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7882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>
                <a:solidFill>
                  <a:prstClr val="black"/>
                </a:solidFill>
              </a:rPr>
              <a:pPr/>
              <a:t>2021/9/23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7292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>
                <a:solidFill>
                  <a:prstClr val="black"/>
                </a:solidFill>
              </a:rPr>
              <a:pPr/>
              <a:t>2021/9/23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780705" y="6739570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prstClr val="black"/>
                </a:solidFill>
                <a:ea typeface="Microsoft YaHei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ea typeface="Microsoft YaHei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ea typeface="Microsoft YaHei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Microsoft YaHei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prstClr val="black"/>
                </a:solidFill>
                <a:ea typeface="Microsoft YaHei" panose="020B0503020204020204" pitchFamily="34" charset="-122"/>
              </a:rPr>
              <a:t> </a:t>
            </a:r>
            <a:endParaRPr lang="en-US" altLang="zh-CN" sz="100" dirty="0">
              <a:solidFill>
                <a:prstClr val="black"/>
              </a:solidFill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643173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>
                <a:solidFill>
                  <a:prstClr val="black"/>
                </a:solidFill>
              </a:rPr>
              <a:pPr/>
              <a:t>2021/9/23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5370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>
                <a:solidFill>
                  <a:prstClr val="black"/>
                </a:solidFill>
              </a:rPr>
              <a:pPr/>
              <a:t>2021/9/23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3524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>
                <a:solidFill>
                  <a:prstClr val="black"/>
                </a:solidFill>
              </a:rPr>
              <a:pPr/>
              <a:t>2021/9/23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285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F0725-D691-4521-8979-85880AD724FF}" type="datetimeFigureOut">
              <a:rPr lang="en-US" smtClean="0"/>
              <a:t>23/09/2021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F6AB1-960E-4E7B-B51B-E3D542C94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7209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>
                <a:solidFill>
                  <a:prstClr val="black"/>
                </a:solidFill>
              </a:rPr>
              <a:pPr/>
              <a:t>2021/9/23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327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>
                <a:solidFill>
                  <a:prstClr val="black"/>
                </a:solidFill>
              </a:rPr>
              <a:pPr/>
              <a:t>2021/9/23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9347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>
                <a:solidFill>
                  <a:prstClr val="black"/>
                </a:solidFill>
              </a:rPr>
              <a:pPr/>
              <a:t>2021/9/23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662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F0725-D691-4521-8979-85880AD724FF}" type="datetimeFigureOut">
              <a:rPr lang="en-US" smtClean="0"/>
              <a:t>23/09/2021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F6AB1-960E-4E7B-B51B-E3D542C94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34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F0725-D691-4521-8979-85880AD724FF}" type="datetimeFigureOut">
              <a:rPr lang="en-US" smtClean="0"/>
              <a:t>23/09/2021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F6AB1-960E-4E7B-B51B-E3D542C94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357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F0725-D691-4521-8979-85880AD724FF}" type="datetimeFigureOut">
              <a:rPr lang="en-US" smtClean="0"/>
              <a:t>23/09/2021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F6AB1-960E-4E7B-B51B-E3D542C94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671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F0725-D691-4521-8979-85880AD724FF}" type="datetimeFigureOut">
              <a:rPr lang="en-US" smtClean="0"/>
              <a:t>23/09/2021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F6AB1-960E-4E7B-B51B-E3D542C94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551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F0725-D691-4521-8979-85880AD724FF}" type="datetimeFigureOut">
              <a:rPr lang="en-US" smtClean="0"/>
              <a:t>23/09/2021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F6AB1-960E-4E7B-B51B-E3D542C94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63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F0725-D691-4521-8979-85880AD724FF}" type="datetimeFigureOut">
              <a:rPr lang="en-US" smtClean="0"/>
              <a:t>23/09/2021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F6AB1-960E-4E7B-B51B-E3D542C94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12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F0725-D691-4521-8979-85880AD724FF}" type="datetimeFigureOut">
              <a:rPr lang="en-US" smtClean="0"/>
              <a:t>23/09/2021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F6AB1-960E-4E7B-B51B-E3D542C94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796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F0725-D691-4521-8979-85880AD724FF}" type="datetimeFigureOut">
              <a:rPr lang="en-US" smtClean="0"/>
              <a:t>23/09/2021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F6AB1-960E-4E7B-B51B-E3D542C94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543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9609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1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1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14.png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0.xml"/><Relationship Id="rId3" Type="http://schemas.openxmlformats.org/officeDocument/2006/relationships/image" Target="../media/image23.png"/><Relationship Id="rId7" Type="http://schemas.openxmlformats.org/officeDocument/2006/relationships/slide" Target="slide8.xml"/><Relationship Id="rId12" Type="http://schemas.openxmlformats.org/officeDocument/2006/relationships/image" Target="../media/image2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11" Type="http://schemas.openxmlformats.org/officeDocument/2006/relationships/image" Target="../media/image26.png"/><Relationship Id="rId5" Type="http://schemas.openxmlformats.org/officeDocument/2006/relationships/image" Target="../media/image22.png"/><Relationship Id="rId10" Type="http://schemas.openxmlformats.org/officeDocument/2006/relationships/image" Target="../media/image25.png"/><Relationship Id="rId4" Type="http://schemas.openxmlformats.org/officeDocument/2006/relationships/slide" Target="slide6.xml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slide" Target="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/>
          </p:cNvPr>
          <p:cNvSpPr/>
          <p:nvPr/>
        </p:nvSpPr>
        <p:spPr>
          <a:xfrm>
            <a:off x="2338343" y="76200"/>
            <a:ext cx="736291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en-US" sz="5400" b="1" dirty="0">
                <a:ln/>
                <a:solidFill>
                  <a:schemeClr val="accent4"/>
                </a:solidFill>
              </a:rPr>
              <a:t>NỘI QUY LỚP HỌC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58850"/>
            <a:ext cx="2517775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992188"/>
            <a:ext cx="2746375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992367"/>
            <a:ext cx="2746375" cy="294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979488"/>
            <a:ext cx="2819400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713" y="3878263"/>
            <a:ext cx="2746375" cy="290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088" y="3852863"/>
            <a:ext cx="2663825" cy="290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4313" y="3840163"/>
            <a:ext cx="2819400" cy="290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9882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404949" y="391886"/>
            <a:ext cx="11351622" cy="108421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Káº¿t quáº£ hÃ¬nh áº£nh cho writing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29" y="2439383"/>
            <a:ext cx="2966448" cy="365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3471108"/>
              </p:ext>
            </p:extLst>
          </p:nvPr>
        </p:nvGraphicFramePr>
        <p:xfrm>
          <a:off x="3775166" y="2818071"/>
          <a:ext cx="8098970" cy="228950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625634">
                  <a:extLst>
                    <a:ext uri="{9D8B030D-6E8A-4147-A177-3AD203B41FA5}">
                      <a16:colId xmlns="" xmlns:a16="http://schemas.microsoft.com/office/drawing/2014/main" val="1666038929"/>
                    </a:ext>
                  </a:extLst>
                </a:gridCol>
                <a:gridCol w="2299063">
                  <a:extLst>
                    <a:ext uri="{9D8B030D-6E8A-4147-A177-3AD203B41FA5}">
                      <a16:colId xmlns="" xmlns:a16="http://schemas.microsoft.com/office/drawing/2014/main" val="3940155829"/>
                    </a:ext>
                  </a:extLst>
                </a:gridCol>
                <a:gridCol w="3174273">
                  <a:extLst>
                    <a:ext uri="{9D8B030D-6E8A-4147-A177-3AD203B41FA5}">
                      <a16:colId xmlns="" xmlns:a16="http://schemas.microsoft.com/office/drawing/2014/main" val="989578810"/>
                    </a:ext>
                  </a:extLst>
                </a:gridCol>
              </a:tblGrid>
              <a:tr h="14979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Lớn </a:t>
                      </a:r>
                      <a:r>
                        <a:rPr lang="en-US" sz="2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hơn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ki-lô-gam</a:t>
                      </a:r>
                      <a:endParaRPr lang="en-US" sz="24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</a:rPr>
                        <a:t>Ki-lô-gam</a:t>
                      </a:r>
                      <a:endParaRPr lang="en-US" sz="2400" b="1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Bé hơn </a:t>
                      </a:r>
                      <a:endParaRPr lang="en-US" sz="2800" b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ki-lô-gam</a:t>
                      </a:r>
                      <a:endParaRPr lang="en-US" sz="24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359479623"/>
                  </a:ext>
                </a:extLst>
              </a:tr>
              <a:tr h="7915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</a:rPr>
                        <a:t>..........................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Cambria" panose="02040503050406030204" pitchFamily="18" charset="0"/>
                        </a:rPr>
                        <a:t>kg</a:t>
                      </a:r>
                      <a:endParaRPr lang="en-US" sz="24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</a:rPr>
                        <a:t>..........................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55671132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71600" y="641606"/>
            <a:ext cx="96142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Điền các đơn vị đo khối lượng vào bảng dưới đây: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5751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42934" y="2032578"/>
            <a:ext cx="35309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TOÁN</a:t>
            </a:r>
            <a:endParaRPr lang="en-US" sz="4400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75913" y="2802020"/>
            <a:ext cx="706198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FF00"/>
                </a:solidFill>
                <a:latin typeface="Cambria" panose="02040503050406030204" pitchFamily="18" charset="0"/>
              </a:rPr>
              <a:t>BẢNG ĐƠN VỊ </a:t>
            </a:r>
          </a:p>
          <a:p>
            <a:pPr algn="ctr"/>
            <a:r>
              <a:rPr lang="en-US" sz="6000" b="1" dirty="0" smtClean="0">
                <a:solidFill>
                  <a:srgbClr val="FFFF00"/>
                </a:solidFill>
                <a:latin typeface="Cambria" panose="02040503050406030204" pitchFamily="18" charset="0"/>
              </a:rPr>
              <a:t>ĐO KHỐI LƯỢNG</a:t>
            </a:r>
            <a:endParaRPr lang="vi-VN" sz="6000" b="1" dirty="0" smtClean="0">
              <a:solidFill>
                <a:srgbClr val="FFFF00"/>
              </a:solidFill>
              <a:latin typeface="Cambria" panose="02040503050406030204" pitchFamily="18" charset="0"/>
            </a:endParaRPr>
          </a:p>
          <a:p>
            <a:pPr algn="ctr"/>
            <a:endParaRPr lang="vi-VN" sz="4800" b="1" dirty="0" smtClean="0">
              <a:solidFill>
                <a:srgbClr val="FFFF00"/>
              </a:solidFill>
              <a:latin typeface="Cambria" panose="02040503050406030204" pitchFamily="18" charset="0"/>
            </a:endParaRPr>
          </a:p>
          <a:p>
            <a:pPr algn="ctr"/>
            <a:r>
              <a:rPr lang="vi-VN" sz="4400" b="1" dirty="0">
                <a:solidFill>
                  <a:srgbClr val="FFFF00"/>
                </a:solidFill>
                <a:latin typeface="Cambria" panose="02040503050406030204" pitchFamily="18" charset="0"/>
              </a:rPr>
              <a:t> </a:t>
            </a:r>
            <a:r>
              <a:rPr lang="vi-VN" sz="4400" b="1" dirty="0" smtClean="0">
                <a:solidFill>
                  <a:srgbClr val="FFFF00"/>
                </a:solidFill>
                <a:latin typeface="Cambria" panose="02040503050406030204" pitchFamily="18" charset="0"/>
              </a:rPr>
              <a:t>                  Tiết 19 – trang 24</a:t>
            </a:r>
            <a:endParaRPr lang="en-US" sz="4400" b="1" dirty="0">
              <a:solidFill>
                <a:srgbClr val="FFFF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866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WordArt 20"/>
          <p:cNvSpPr>
            <a:spLocks noChangeArrowheads="1" noChangeShapeType="1" noTextEdit="1"/>
          </p:cNvSpPr>
          <p:nvPr/>
        </p:nvSpPr>
        <p:spPr bwMode="auto">
          <a:xfrm>
            <a:off x="262944" y="163903"/>
            <a:ext cx="78105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600" kern="1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Yêu cầu cần đạt:</a:t>
            </a:r>
            <a:endParaRPr lang="en-US" sz="16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1267" name="WordArt 21"/>
          <p:cNvSpPr>
            <a:spLocks noChangeArrowheads="1" noChangeShapeType="1" noTextEdit="1"/>
          </p:cNvSpPr>
          <p:nvPr/>
        </p:nvSpPr>
        <p:spPr bwMode="auto">
          <a:xfrm>
            <a:off x="2095500" y="2928938"/>
            <a:ext cx="8343900" cy="37004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3600" b="1" kern="1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99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1269" name="Picture 5" descr="A picture containing toy, clipart, doll, vector graphics&#10;&#10;Description automatically generat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28" y="3508487"/>
            <a:ext cx="1912938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: Rounded Corners 6"/>
          <p:cNvSpPr/>
          <p:nvPr/>
        </p:nvSpPr>
        <p:spPr>
          <a:xfrm>
            <a:off x="1981623" y="1143770"/>
            <a:ext cx="7497227" cy="21102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2400" b="1" dirty="0" smtClean="0">
                <a:latin typeface="+mj-lt"/>
              </a:rPr>
              <a:t>1. </a:t>
            </a:r>
            <a:r>
              <a:rPr lang="vi-VN" sz="2400" b="1" dirty="0">
                <a:latin typeface="+mj-lt"/>
              </a:rPr>
              <a:t>N</a:t>
            </a:r>
            <a:r>
              <a:rPr lang="vi-VN" sz="2400" b="1" dirty="0" smtClean="0">
                <a:latin typeface="+mj-lt"/>
              </a:rPr>
              <a:t>ắm </a:t>
            </a:r>
            <a:r>
              <a:rPr lang="vi-VN" sz="2400" b="1" dirty="0">
                <a:latin typeface="+mj-lt"/>
              </a:rPr>
              <a:t>được tên gọi và cách viết tắt của các đơn vị </a:t>
            </a:r>
            <a:r>
              <a:rPr lang="vi-VN" sz="2400" b="1">
                <a:latin typeface="+mj-lt"/>
              </a:rPr>
              <a:t>đo </a:t>
            </a: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đề- ca- gam, héc –tô- gam</a:t>
            </a:r>
            <a:r>
              <a:rPr lang="en-US" sz="2400" b="1" smtClean="0">
                <a:latin typeface="+mj-lt"/>
              </a:rPr>
              <a:t>.</a:t>
            </a:r>
            <a:r>
              <a:rPr lang="vi-VN" sz="2400" b="1" dirty="0">
                <a:latin typeface="+mj-lt"/>
              </a:rPr>
              <a:t/>
            </a:r>
            <a:br>
              <a:rPr lang="vi-VN" sz="2400" b="1" dirty="0">
                <a:latin typeface="+mj-lt"/>
              </a:rPr>
            </a:br>
            <a:r>
              <a:rPr lang="vi-VN" sz="2400" b="1" dirty="0" smtClean="0">
                <a:latin typeface="+mj-lt"/>
              </a:rPr>
              <a:t>   Nắm </a:t>
            </a:r>
            <a:r>
              <a:rPr lang="vi-VN" sz="2400" b="1" dirty="0">
                <a:latin typeface="+mj-lt"/>
              </a:rPr>
              <a:t>được thứ tự của các đơn vị đo khối lượng trong bảng đơn vị đo khối </a:t>
            </a:r>
            <a:r>
              <a:rPr lang="vi-VN" sz="2400" b="1" dirty="0" smtClean="0">
                <a:latin typeface="+mj-lt"/>
              </a:rPr>
              <a:t>lượng.</a:t>
            </a:r>
            <a:endParaRPr lang="en-US" sz="2400" b="1" dirty="0">
              <a:solidFill>
                <a:srgbClr val="990000"/>
              </a:solidFill>
              <a:latin typeface="+mj-lt"/>
            </a:endParaRPr>
          </a:p>
        </p:txBody>
      </p:sp>
      <p:sp>
        <p:nvSpPr>
          <p:cNvPr id="19" name="Rectangle: Rounded Corners 18"/>
          <p:cNvSpPr/>
          <p:nvPr/>
        </p:nvSpPr>
        <p:spPr>
          <a:xfrm>
            <a:off x="3400377" y="3540237"/>
            <a:ext cx="6078473" cy="11160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vi-VN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Hiểu được mỗi đơn vị đo khối lượng đều gấp 10 lần đơn vị bé hơn liền kề nó.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: Rounded Corners 18"/>
          <p:cNvSpPr/>
          <p:nvPr/>
        </p:nvSpPr>
        <p:spPr>
          <a:xfrm>
            <a:off x="4427848" y="4857548"/>
            <a:ext cx="5051002" cy="12985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vi-VN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bảng đơn vị đo khối lượng vào thực tế.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75105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9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3899090" y="5227094"/>
            <a:ext cx="3962400" cy="1143000"/>
          </a:xfrm>
          <a:prstGeom prst="flowChartExtract">
            <a:avLst/>
          </a:prstGeom>
          <a:solidFill>
            <a:srgbClr val="99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</a:rPr>
              <a:t>gam</a:t>
            </a:r>
          </a:p>
        </p:txBody>
      </p:sp>
      <p:sp>
        <p:nvSpPr>
          <p:cNvPr id="13" name="AutoShape 8"/>
          <p:cNvSpPr>
            <a:spLocks noChangeArrowheads="1"/>
          </p:cNvSpPr>
          <p:nvPr/>
        </p:nvSpPr>
        <p:spPr bwMode="auto">
          <a:xfrm>
            <a:off x="3899090" y="4647610"/>
            <a:ext cx="3962400" cy="1143000"/>
          </a:xfrm>
          <a:prstGeom prst="flowChartExtra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3200" b="1" smtClean="0">
                <a:latin typeface="Times New Roman" pitchFamily="18" charset="0"/>
              </a:rPr>
              <a:t>?</a:t>
            </a:r>
            <a:endParaRPr lang="en-US" altLang="en-US" sz="3200" b="1">
              <a:latin typeface="Times New Roman" pitchFamily="18" charset="0"/>
            </a:endParaRP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auto">
          <a:xfrm>
            <a:off x="3899090" y="4086352"/>
            <a:ext cx="3962400" cy="1143000"/>
          </a:xfrm>
          <a:prstGeom prst="flowChartExtra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3200" b="1" smtClean="0">
                <a:latin typeface="Times New Roman" pitchFamily="18" charset="0"/>
              </a:rPr>
              <a:t>?</a:t>
            </a:r>
            <a:endParaRPr lang="en-US" altLang="en-US" sz="3200" b="1">
              <a:latin typeface="Times New Roman" pitchFamily="18" charset="0"/>
            </a:endParaRP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3899090" y="3492123"/>
            <a:ext cx="3962400" cy="1143000"/>
          </a:xfrm>
          <a:prstGeom prst="flowChartExtract">
            <a:avLst/>
          </a:prstGeom>
          <a:solidFill>
            <a:srgbClr val="CC99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3200" b="1">
                <a:solidFill>
                  <a:srgbClr val="FFFF00"/>
                </a:solidFill>
                <a:latin typeface="Times New Roman" pitchFamily="18" charset="0"/>
              </a:rPr>
              <a:t>ki-lô-gam</a:t>
            </a: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3899090" y="2926298"/>
            <a:ext cx="3962400" cy="1143000"/>
          </a:xfrm>
          <a:prstGeom prst="flowChartExtract">
            <a:avLst/>
          </a:prstGeom>
          <a:solidFill>
            <a:srgbClr val="FFCC99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3200" b="1">
                <a:latin typeface="Times New Roman" pitchFamily="18" charset="0"/>
              </a:rPr>
              <a:t>yến</a:t>
            </a: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3848287" y="2327504"/>
            <a:ext cx="3962400" cy="1143000"/>
          </a:xfrm>
          <a:prstGeom prst="flowChartExtract">
            <a:avLst/>
          </a:prstGeom>
          <a:solidFill>
            <a:srgbClr val="FFFF99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3200" b="1">
                <a:solidFill>
                  <a:srgbClr val="0000FF"/>
                </a:solidFill>
                <a:latin typeface="Times New Roman" pitchFamily="18" charset="0"/>
              </a:rPr>
              <a:t>tạ</a:t>
            </a:r>
          </a:p>
        </p:txBody>
      </p:sp>
      <p:sp>
        <p:nvSpPr>
          <p:cNvPr id="5" name="Cloud Callout 4"/>
          <p:cNvSpPr/>
          <p:nvPr/>
        </p:nvSpPr>
        <p:spPr>
          <a:xfrm>
            <a:off x="4476466" y="6034"/>
            <a:ext cx="6277970" cy="1705622"/>
          </a:xfrm>
          <a:prstGeom prst="cloudCallout">
            <a:avLst>
              <a:gd name="adj1" fmla="val -69285"/>
              <a:gd name="adj2" fmla="val -633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vi-VN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3899090" y="1752600"/>
            <a:ext cx="3962400" cy="1143000"/>
          </a:xfrm>
          <a:prstGeom prst="flowChartExtract">
            <a:avLst/>
          </a:prstGeom>
          <a:solidFill>
            <a:srgbClr val="CCFFCC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3200" b="1">
                <a:solidFill>
                  <a:srgbClr val="0000FF"/>
                </a:solidFill>
                <a:latin typeface="Times New Roman" pitchFamily="18" charset="0"/>
              </a:rPr>
              <a:t>tấn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376" y="6033"/>
            <a:ext cx="2542654" cy="2637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211276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2" grpId="0" animBg="1"/>
      <p:bldP spid="9" grpId="0" animBg="1"/>
      <p:bldP spid="8" grpId="0" animBg="1"/>
      <p:bldP spid="7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6530673"/>
              </p:ext>
            </p:extLst>
          </p:nvPr>
        </p:nvGraphicFramePr>
        <p:xfrm>
          <a:off x="975695" y="1559503"/>
          <a:ext cx="10170942" cy="322150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406768">
                  <a:extLst>
                    <a:ext uri="{9D8B030D-6E8A-4147-A177-3AD203B41FA5}">
                      <a16:colId xmlns="" xmlns:a16="http://schemas.microsoft.com/office/drawing/2014/main" val="1666038929"/>
                    </a:ext>
                  </a:extLst>
                </a:gridCol>
                <a:gridCol w="1392702">
                  <a:extLst>
                    <a:ext uri="{9D8B030D-6E8A-4147-A177-3AD203B41FA5}">
                      <a16:colId xmlns="" xmlns:a16="http://schemas.microsoft.com/office/drawing/2014/main" val="3374060836"/>
                    </a:ext>
                  </a:extLst>
                </a:gridCol>
                <a:gridCol w="1477108">
                  <a:extLst>
                    <a:ext uri="{9D8B030D-6E8A-4147-A177-3AD203B41FA5}">
                      <a16:colId xmlns="" xmlns:a16="http://schemas.microsoft.com/office/drawing/2014/main" val="4144464444"/>
                    </a:ext>
                  </a:extLst>
                </a:gridCol>
                <a:gridCol w="1961012">
                  <a:extLst>
                    <a:ext uri="{9D8B030D-6E8A-4147-A177-3AD203B41FA5}">
                      <a16:colId xmlns="" xmlns:a16="http://schemas.microsoft.com/office/drawing/2014/main" val="3940155829"/>
                    </a:ext>
                  </a:extLst>
                </a:gridCol>
                <a:gridCol w="1302692">
                  <a:extLst>
                    <a:ext uri="{9D8B030D-6E8A-4147-A177-3AD203B41FA5}">
                      <a16:colId xmlns="" xmlns:a16="http://schemas.microsoft.com/office/drawing/2014/main" val="989578810"/>
                    </a:ext>
                  </a:extLst>
                </a:gridCol>
                <a:gridCol w="1223890">
                  <a:extLst>
                    <a:ext uri="{9D8B030D-6E8A-4147-A177-3AD203B41FA5}">
                      <a16:colId xmlns="" xmlns:a16="http://schemas.microsoft.com/office/drawing/2014/main" val="3670887562"/>
                    </a:ext>
                  </a:extLst>
                </a:gridCol>
                <a:gridCol w="1406770">
                  <a:extLst>
                    <a:ext uri="{9D8B030D-6E8A-4147-A177-3AD203B41FA5}">
                      <a16:colId xmlns="" xmlns:a16="http://schemas.microsoft.com/office/drawing/2014/main" val="3367804314"/>
                    </a:ext>
                  </a:extLst>
                </a:gridCol>
              </a:tblGrid>
              <a:tr h="1125417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Lớn </a:t>
                      </a:r>
                      <a:r>
                        <a:rPr lang="en-US" sz="2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hơn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ki-lô-gam</a:t>
                      </a:r>
                      <a:endParaRPr lang="en-US" sz="2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Ki-lô-gam</a:t>
                      </a:r>
                      <a:endParaRPr lang="en-US" sz="24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Bé hơn </a:t>
                      </a:r>
                      <a:endParaRPr lang="en-US" sz="28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ki-lô-gam</a:t>
                      </a:r>
                      <a:endParaRPr lang="en-US" sz="2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59479623"/>
                  </a:ext>
                </a:extLst>
              </a:tr>
              <a:tr h="5814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</a:rPr>
                        <a:t>Tấn</a:t>
                      </a:r>
                      <a:endParaRPr lang="en-US" sz="2400" b="1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</a:rPr>
                        <a:t>Tạ</a:t>
                      </a:r>
                      <a:endParaRPr lang="en-US" sz="2400" b="1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</a:rPr>
                        <a:t>Yến</a:t>
                      </a:r>
                      <a:endParaRPr lang="en-US" sz="2400" b="1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Cambria" panose="02040503050406030204" pitchFamily="18" charset="0"/>
                        </a:rPr>
                        <a:t>kg</a:t>
                      </a:r>
                      <a:endParaRPr lang="en-US" sz="2400" b="1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b="1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b="1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</a:rPr>
                        <a:t>g</a:t>
                      </a:r>
                      <a:endParaRPr lang="en-US" sz="2400" b="1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556711324"/>
                  </a:ext>
                </a:extLst>
              </a:tr>
              <a:tr h="15146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4213939778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214846" y="3317964"/>
            <a:ext cx="984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  <a:latin typeface="Cambria" panose="02040503050406030204" pitchFamily="18" charset="0"/>
              </a:rPr>
              <a:t>1 tấn </a:t>
            </a:r>
          </a:p>
        </p:txBody>
      </p:sp>
      <p:sp>
        <p:nvSpPr>
          <p:cNvPr id="4" name="Rectangle 3"/>
          <p:cNvSpPr/>
          <p:nvPr/>
        </p:nvSpPr>
        <p:spPr>
          <a:xfrm>
            <a:off x="975695" y="3779629"/>
            <a:ext cx="10839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= 10 tạ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47406" y="3317963"/>
            <a:ext cx="984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  <a:latin typeface="Cambria" panose="02040503050406030204" pitchFamily="18" charset="0"/>
              </a:rPr>
              <a:t>1 tạ </a:t>
            </a:r>
          </a:p>
        </p:txBody>
      </p:sp>
      <p:sp>
        <p:nvSpPr>
          <p:cNvPr id="6" name="Rectangle 5"/>
          <p:cNvSpPr/>
          <p:nvPr/>
        </p:nvSpPr>
        <p:spPr>
          <a:xfrm>
            <a:off x="2373607" y="3779628"/>
            <a:ext cx="13007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= 10 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yến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73606" y="4241293"/>
            <a:ext cx="12436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= 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100kg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79966" y="3317962"/>
            <a:ext cx="984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  <a:latin typeface="Cambria" panose="02040503050406030204" pitchFamily="18" charset="0"/>
              </a:rPr>
              <a:t>1 yến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905943" y="3779627"/>
            <a:ext cx="10736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= 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10kg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68246" y="3317962"/>
            <a:ext cx="984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  <a:latin typeface="Cambria" panose="02040503050406030204" pitchFamily="18" charset="0"/>
              </a:rPr>
              <a:t>1kg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524320" y="4241290"/>
            <a:ext cx="12538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= 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1000g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161899" y="3317961"/>
            <a:ext cx="984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  <a:latin typeface="Cambria" panose="02040503050406030204" pitchFamily="18" charset="0"/>
              </a:rPr>
              <a:t>1g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362426" y="2708589"/>
            <a:ext cx="8721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hg</a:t>
            </a:r>
            <a:endParaRPr lang="en-US" sz="28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78189" y="4903008"/>
            <a:ext cx="4855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Héc-tô-gam</a:t>
            </a:r>
            <a:r>
              <a:rPr lang="en-US" sz="2800" b="1" dirty="0" smtClean="0">
                <a:latin typeface="Cambria" panose="02040503050406030204" pitchFamily="18" charset="0"/>
              </a:rPr>
              <a:t> viết tắt là </a:t>
            </a:r>
            <a:r>
              <a:rPr lang="en-US" sz="28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hg</a:t>
            </a:r>
            <a:r>
              <a:rPr lang="en-US" sz="2800" b="1" i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endParaRPr lang="en-US" sz="2800" b="1" i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537932" y="3779625"/>
            <a:ext cx="11448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= 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10hg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638231" y="2708589"/>
            <a:ext cx="8721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dag</a:t>
            </a:r>
            <a:endParaRPr lang="en-US" sz="28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78189" y="5381168"/>
            <a:ext cx="4855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Đề-ca-gam </a:t>
            </a:r>
            <a:r>
              <a:rPr lang="en-US" sz="2800" b="1" dirty="0" smtClean="0">
                <a:latin typeface="Cambria" panose="02040503050406030204" pitchFamily="18" charset="0"/>
              </a:rPr>
              <a:t>viết tắt là </a:t>
            </a:r>
            <a:r>
              <a:rPr lang="en-US" sz="28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dag</a:t>
            </a:r>
            <a:r>
              <a:rPr lang="en-US" sz="2800" b="1" i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endParaRPr lang="en-US" sz="2800" b="1" i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507449" y="3317961"/>
            <a:ext cx="984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  <a:latin typeface="Cambria" panose="02040503050406030204" pitchFamily="18" charset="0"/>
              </a:rPr>
              <a:t>1hg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178877" y="3775575"/>
            <a:ext cx="13099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= 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10dag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713544" y="3313910"/>
            <a:ext cx="984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  <a:latin typeface="Cambria" panose="02040503050406030204" pitchFamily="18" charset="0"/>
              </a:rPr>
              <a:t>1dag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8591400" y="3783822"/>
            <a:ext cx="9605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= 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10g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171589" y="4237240"/>
            <a:ext cx="10839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= 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100g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75695" y="353102"/>
            <a:ext cx="10170942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BẢNG ĐƠN VỊ ĐO KHỐI LƯỢNG</a:t>
            </a:r>
            <a:endParaRPr lang="en-US" sz="4400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468697" y="5164618"/>
            <a:ext cx="6214100" cy="1374847"/>
            <a:chOff x="468697" y="5164618"/>
            <a:chExt cx="6214100" cy="1374847"/>
          </a:xfrm>
        </p:grpSpPr>
        <p:grpSp>
          <p:nvGrpSpPr>
            <p:cNvPr id="29" name="Group 28"/>
            <p:cNvGrpSpPr/>
            <p:nvPr/>
          </p:nvGrpSpPr>
          <p:grpSpPr>
            <a:xfrm>
              <a:off x="468697" y="5164618"/>
              <a:ext cx="6214100" cy="1374847"/>
              <a:chOff x="638884" y="5406165"/>
              <a:chExt cx="6214100" cy="1163323"/>
            </a:xfrm>
          </p:grpSpPr>
          <p:sp>
            <p:nvSpPr>
              <p:cNvPr id="27" name="Rounded Rectangle 26"/>
              <p:cNvSpPr/>
              <p:nvPr/>
            </p:nvSpPr>
            <p:spPr>
              <a:xfrm>
                <a:off x="638884" y="5406165"/>
                <a:ext cx="6214100" cy="1163323"/>
              </a:xfrm>
              <a:prstGeom prst="roundRect">
                <a:avLst/>
              </a:prstGeom>
              <a:solidFill>
                <a:srgbClr val="B733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ounded Rectangle 27"/>
              <p:cNvSpPr/>
              <p:nvPr/>
            </p:nvSpPr>
            <p:spPr>
              <a:xfrm>
                <a:off x="791284" y="5538087"/>
                <a:ext cx="5891513" cy="923326"/>
              </a:xfrm>
              <a:prstGeom prst="roundRect">
                <a:avLst/>
              </a:prstGeom>
              <a:noFill/>
              <a:ln w="28575">
                <a:solidFill>
                  <a:schemeClr val="bg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662255" y="5450634"/>
              <a:ext cx="585035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accent4">
                      <a:lumMod val="20000"/>
                      <a:lumOff val="80000"/>
                    </a:schemeClr>
                  </a:solidFill>
                  <a:latin typeface="Cambria" panose="02040503050406030204" pitchFamily="18" charset="0"/>
                </a:rPr>
                <a:t>Mỗi đơn vị đo khối lượng đều gấp 10 lần đơn vị bé hơn, liền nó.</a:t>
              </a:r>
              <a:endParaRPr lang="en-US" sz="24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Cambria" panose="02040503050406030204" pitchFamily="18" charset="0"/>
              </a:endParaRPr>
            </a:p>
          </p:txBody>
        </p:sp>
      </p:grpSp>
      <p:sp>
        <p:nvSpPr>
          <p:cNvPr id="8" name="Rounded Rectangular Callout 7"/>
          <p:cNvSpPr/>
          <p:nvPr/>
        </p:nvSpPr>
        <p:spPr>
          <a:xfrm>
            <a:off x="975695" y="4192945"/>
            <a:ext cx="5399347" cy="2099256"/>
          </a:xfrm>
          <a:prstGeom prst="wedgeRoundRectCallout">
            <a:avLst>
              <a:gd name="adj1" fmla="val 62550"/>
              <a:gd name="adj2" fmla="val 2377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đó khối lượng các đơn vị nặng hàng chục, hàng trăm gam người ta còn dùng đơn vị: đề- ca- gam, héc- tô- gam.</a:t>
            </a:r>
            <a:endParaRPr lang="en-US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257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6" grpId="0" animBg="1"/>
      <p:bldP spid="8" grpId="0" animBg="1"/>
      <p:bldP spid="8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238125" y="0"/>
            <a:ext cx="11739564" cy="6858000"/>
            <a:chOff x="238125" y="0"/>
            <a:chExt cx="11739564" cy="6858000"/>
          </a:xfrm>
          <a:solidFill>
            <a:srgbClr val="FFD571">
              <a:alpha val="10000"/>
            </a:srgbClr>
          </a:solidFill>
        </p:grpSpPr>
        <p:sp>
          <p:nvSpPr>
            <p:cNvPr id="14" name="矩形 13"/>
            <p:cNvSpPr/>
            <p:nvPr/>
          </p:nvSpPr>
          <p:spPr>
            <a:xfrm>
              <a:off x="238125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609600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981075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352550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1724025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2095500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2476500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2847975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3219450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3586163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3957638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4329113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4700588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5072063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5443538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5824538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6196013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6567488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6953251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7324726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7696201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8067676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8439151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8810626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9191626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9563101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9934576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10301289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10672764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11044239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11415714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11787189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9232" y="-519625"/>
            <a:ext cx="4386378" cy="180347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34015" y="-206432"/>
            <a:ext cx="5161259" cy="180347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947684"/>
            <a:ext cx="12201236" cy="153034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017" y="802575"/>
            <a:ext cx="3276183" cy="291644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31053" y="3471883"/>
            <a:ext cx="3924367" cy="2481943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4072083" y="4297355"/>
            <a:ext cx="38146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4800" spc="-150" dirty="0" smtClean="0">
                <a:solidFill>
                  <a:srgbClr val="F13413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Thực hành</a:t>
            </a:r>
          </a:p>
          <a:p>
            <a:pPr algn="ctr"/>
            <a:endParaRPr lang="zh-CN" altLang="en-US" sz="4800" spc="-150" dirty="0">
              <a:solidFill>
                <a:srgbClr val="F13413"/>
              </a:solidFill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19788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35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642066" y="1995904"/>
            <a:ext cx="4318859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AutoNum type="alphaLcPeriod"/>
            </a:pPr>
            <a:r>
              <a:rPr lang="en-US" altLang="en-US" b="1" dirty="0">
                <a:latin typeface="Cambria" panose="02040503050406030204" pitchFamily="18" charset="0"/>
              </a:rPr>
              <a:t>1dag  = ….. g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b="1" dirty="0">
                <a:latin typeface="Cambria" panose="02040503050406030204" pitchFamily="18" charset="0"/>
              </a:rPr>
              <a:t>    10 g   = …... dag </a:t>
            </a:r>
          </a:p>
        </p:txBody>
      </p:sp>
      <p:sp>
        <p:nvSpPr>
          <p:cNvPr id="72710" name="Text Box 6"/>
          <p:cNvSpPr txBox="1">
            <a:spLocks noChangeArrowheads="1"/>
          </p:cNvSpPr>
          <p:nvPr/>
        </p:nvSpPr>
        <p:spPr bwMode="auto">
          <a:xfrm>
            <a:off x="5297069" y="2044450"/>
            <a:ext cx="400284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b="1" dirty="0">
                <a:latin typeface="Cambria" panose="02040503050406030204" pitchFamily="18" charset="0"/>
              </a:rPr>
              <a:t>1hg      = …… dag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b="1" dirty="0">
                <a:latin typeface="Cambria" panose="02040503050406030204" pitchFamily="18" charset="0"/>
              </a:rPr>
              <a:t>10 dag = …… hg</a:t>
            </a:r>
          </a:p>
        </p:txBody>
      </p:sp>
      <p:sp>
        <p:nvSpPr>
          <p:cNvPr id="72711" name="Text Box 7"/>
          <p:cNvSpPr txBox="1">
            <a:spLocks noChangeArrowheads="1"/>
          </p:cNvSpPr>
          <p:nvPr/>
        </p:nvSpPr>
        <p:spPr bwMode="auto">
          <a:xfrm>
            <a:off x="766640" y="3917180"/>
            <a:ext cx="4318859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b="1" dirty="0">
                <a:latin typeface="Cambria" panose="02040503050406030204" pitchFamily="18" charset="0"/>
              </a:rPr>
              <a:t>b. 4 dag = ….. g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b="1" dirty="0">
                <a:latin typeface="Cambria" panose="02040503050406030204" pitchFamily="18" charset="0"/>
              </a:rPr>
              <a:t>    8 hg   = …… dag </a:t>
            </a:r>
          </a:p>
        </p:txBody>
      </p:sp>
      <p:sp>
        <p:nvSpPr>
          <p:cNvPr id="72712" name="Text Box 8"/>
          <p:cNvSpPr txBox="1">
            <a:spLocks noChangeArrowheads="1"/>
          </p:cNvSpPr>
          <p:nvPr/>
        </p:nvSpPr>
        <p:spPr bwMode="auto">
          <a:xfrm>
            <a:off x="4560899" y="3917180"/>
            <a:ext cx="3686832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b="1" dirty="0">
                <a:latin typeface="Cambria" panose="02040503050406030204" pitchFamily="18" charset="0"/>
              </a:rPr>
              <a:t>3 kg    = …… hg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b="1" dirty="0">
                <a:latin typeface="Cambria" panose="02040503050406030204" pitchFamily="18" charset="0"/>
              </a:rPr>
              <a:t>7 kg    = …….  g</a:t>
            </a:r>
          </a:p>
        </p:txBody>
      </p:sp>
      <p:sp>
        <p:nvSpPr>
          <p:cNvPr id="72713" name="Text Box 9"/>
          <p:cNvSpPr txBox="1">
            <a:spLocks noChangeArrowheads="1"/>
          </p:cNvSpPr>
          <p:nvPr/>
        </p:nvSpPr>
        <p:spPr bwMode="auto">
          <a:xfrm>
            <a:off x="7879048" y="3901289"/>
            <a:ext cx="4424197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b="1" dirty="0">
                <a:latin typeface="Cambria" panose="02040503050406030204" pitchFamily="18" charset="0"/>
              </a:rPr>
              <a:t>2 kg 300 g = …..    g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b="1" dirty="0">
                <a:latin typeface="Cambria" panose="02040503050406030204" pitchFamily="18" charset="0"/>
              </a:rPr>
              <a:t>2 kg 30 g   = …..    g</a:t>
            </a:r>
          </a:p>
        </p:txBody>
      </p:sp>
      <p:sp>
        <p:nvSpPr>
          <p:cNvPr id="72714" name="Text Box 10"/>
          <p:cNvSpPr txBox="1">
            <a:spLocks noChangeArrowheads="1"/>
          </p:cNvSpPr>
          <p:nvPr/>
        </p:nvSpPr>
        <p:spPr bwMode="auto">
          <a:xfrm>
            <a:off x="2402961" y="1936857"/>
            <a:ext cx="126405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b="1" dirty="0">
                <a:solidFill>
                  <a:srgbClr val="C00000"/>
                </a:solidFill>
                <a:latin typeface="Cambria" panose="02040503050406030204" pitchFamily="18" charset="0"/>
              </a:rPr>
              <a:t>10</a:t>
            </a:r>
          </a:p>
        </p:txBody>
      </p:sp>
      <p:sp>
        <p:nvSpPr>
          <p:cNvPr id="72715" name="Text Box 11"/>
          <p:cNvSpPr txBox="1">
            <a:spLocks noChangeArrowheads="1"/>
          </p:cNvSpPr>
          <p:nvPr/>
        </p:nvSpPr>
        <p:spPr bwMode="auto">
          <a:xfrm>
            <a:off x="2531348" y="2654795"/>
            <a:ext cx="147473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b="1" dirty="0">
                <a:solidFill>
                  <a:srgbClr val="C00000"/>
                </a:solidFill>
                <a:latin typeface="Cambria" panose="02040503050406030204" pitchFamily="18" charset="0"/>
              </a:rPr>
              <a:t>1</a:t>
            </a:r>
          </a:p>
        </p:txBody>
      </p:sp>
      <p:sp>
        <p:nvSpPr>
          <p:cNvPr id="72716" name="Text Box 12"/>
          <p:cNvSpPr txBox="1">
            <a:spLocks noChangeArrowheads="1"/>
          </p:cNvSpPr>
          <p:nvPr/>
        </p:nvSpPr>
        <p:spPr bwMode="auto">
          <a:xfrm>
            <a:off x="6943856" y="1971106"/>
            <a:ext cx="126405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b="1">
                <a:solidFill>
                  <a:srgbClr val="C00000"/>
                </a:solidFill>
                <a:latin typeface="Cambria" panose="02040503050406030204" pitchFamily="18" charset="0"/>
              </a:rPr>
              <a:t>10</a:t>
            </a:r>
          </a:p>
        </p:txBody>
      </p:sp>
      <p:sp>
        <p:nvSpPr>
          <p:cNvPr id="72717" name="Text Box 13"/>
          <p:cNvSpPr txBox="1">
            <a:spLocks noChangeArrowheads="1"/>
          </p:cNvSpPr>
          <p:nvPr/>
        </p:nvSpPr>
        <p:spPr bwMode="auto">
          <a:xfrm>
            <a:off x="7141682" y="2693105"/>
            <a:ext cx="147473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b="1">
                <a:solidFill>
                  <a:srgbClr val="C00000"/>
                </a:solidFill>
                <a:latin typeface="Cambria" panose="02040503050406030204" pitchFamily="18" charset="0"/>
              </a:rPr>
              <a:t>1</a:t>
            </a:r>
          </a:p>
        </p:txBody>
      </p:sp>
      <p:sp>
        <p:nvSpPr>
          <p:cNvPr id="72718" name="Text Box 14"/>
          <p:cNvSpPr txBox="1">
            <a:spLocks noChangeArrowheads="1"/>
          </p:cNvSpPr>
          <p:nvPr/>
        </p:nvSpPr>
        <p:spPr bwMode="auto">
          <a:xfrm>
            <a:off x="2639852" y="3878349"/>
            <a:ext cx="73736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b="1">
                <a:solidFill>
                  <a:srgbClr val="C00000"/>
                </a:solidFill>
                <a:latin typeface="Cambria" panose="02040503050406030204" pitchFamily="18" charset="0"/>
              </a:rPr>
              <a:t>40</a:t>
            </a:r>
          </a:p>
        </p:txBody>
      </p:sp>
      <p:sp>
        <p:nvSpPr>
          <p:cNvPr id="72719" name="Text Box 15"/>
          <p:cNvSpPr txBox="1">
            <a:spLocks noChangeArrowheads="1"/>
          </p:cNvSpPr>
          <p:nvPr/>
        </p:nvSpPr>
        <p:spPr bwMode="auto">
          <a:xfrm>
            <a:off x="2666305" y="4578899"/>
            <a:ext cx="73736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b="1" dirty="0">
                <a:solidFill>
                  <a:srgbClr val="C00000"/>
                </a:solidFill>
                <a:latin typeface="Cambria" panose="02040503050406030204" pitchFamily="18" charset="0"/>
              </a:rPr>
              <a:t>80</a:t>
            </a:r>
          </a:p>
        </p:txBody>
      </p:sp>
      <p:sp>
        <p:nvSpPr>
          <p:cNvPr id="72720" name="Text Box 16"/>
          <p:cNvSpPr txBox="1">
            <a:spLocks noChangeArrowheads="1"/>
          </p:cNvSpPr>
          <p:nvPr/>
        </p:nvSpPr>
        <p:spPr bwMode="auto">
          <a:xfrm>
            <a:off x="6089497" y="3840362"/>
            <a:ext cx="73736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b="1" dirty="0">
                <a:solidFill>
                  <a:srgbClr val="C00000"/>
                </a:solidFill>
                <a:latin typeface="Cambria" panose="02040503050406030204" pitchFamily="18" charset="0"/>
              </a:rPr>
              <a:t>30</a:t>
            </a:r>
          </a:p>
        </p:txBody>
      </p:sp>
      <p:sp>
        <p:nvSpPr>
          <p:cNvPr id="72721" name="Text Box 17"/>
          <p:cNvSpPr txBox="1">
            <a:spLocks noChangeArrowheads="1"/>
          </p:cNvSpPr>
          <p:nvPr/>
        </p:nvSpPr>
        <p:spPr bwMode="auto">
          <a:xfrm>
            <a:off x="5928650" y="4563008"/>
            <a:ext cx="126405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b="1" dirty="0">
                <a:solidFill>
                  <a:srgbClr val="C00000"/>
                </a:solidFill>
                <a:latin typeface="Cambria" panose="02040503050406030204" pitchFamily="18" charset="0"/>
              </a:rPr>
              <a:t>7000</a:t>
            </a:r>
          </a:p>
        </p:txBody>
      </p:sp>
      <p:sp>
        <p:nvSpPr>
          <p:cNvPr id="72722" name="Text Box 18"/>
          <p:cNvSpPr txBox="1">
            <a:spLocks noChangeArrowheads="1"/>
          </p:cNvSpPr>
          <p:nvPr/>
        </p:nvSpPr>
        <p:spPr bwMode="auto">
          <a:xfrm>
            <a:off x="10091146" y="3863627"/>
            <a:ext cx="126405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2300  </a:t>
            </a:r>
            <a:endParaRPr lang="en-US" altLang="en-US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72723" name="Text Box 19"/>
          <p:cNvSpPr txBox="1">
            <a:spLocks noChangeArrowheads="1"/>
          </p:cNvSpPr>
          <p:nvPr/>
        </p:nvSpPr>
        <p:spPr bwMode="auto">
          <a:xfrm>
            <a:off x="10018855" y="4591324"/>
            <a:ext cx="126405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b="1" dirty="0">
                <a:solidFill>
                  <a:srgbClr val="C00000"/>
                </a:solidFill>
                <a:latin typeface="Cambria" panose="02040503050406030204" pitchFamily="18" charset="0"/>
              </a:rPr>
              <a:t>2030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97541" y="554371"/>
            <a:ext cx="81642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Bài 1: Viết số thích hợp vào chỗ chấm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083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84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64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727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727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48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727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727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16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727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727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727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2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2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2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2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2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2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2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2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2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2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2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2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2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2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2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72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2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2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2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72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9" grpId="0"/>
      <p:bldP spid="72710" grpId="0"/>
      <p:bldP spid="72711" grpId="0"/>
      <p:bldP spid="72712" grpId="0"/>
      <p:bldP spid="72713" grpId="0"/>
      <p:bldP spid="72714" grpId="0"/>
      <p:bldP spid="72715" grpId="0"/>
      <p:bldP spid="72716" grpId="0"/>
      <p:bldP spid="72717" grpId="0"/>
      <p:bldP spid="72718" grpId="0"/>
      <p:bldP spid="72719" grpId="0"/>
      <p:bldP spid="72720" grpId="0"/>
      <p:bldP spid="72721" grpId="0"/>
      <p:bldP spid="72722" grpId="0"/>
      <p:bldP spid="727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3"/>
          <p:cNvSpPr txBox="1">
            <a:spLocks noChangeArrowheads="1"/>
          </p:cNvSpPr>
          <p:nvPr/>
        </p:nvSpPr>
        <p:spPr bwMode="auto">
          <a:xfrm>
            <a:off x="1617319" y="647229"/>
            <a:ext cx="628258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000" b="1" u="sng" dirty="0" err="1" smtClean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u="sng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2:</a:t>
            </a:r>
            <a:r>
              <a:rPr lang="en-US" altLang="en-US" sz="4000" b="1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Tính</a:t>
            </a:r>
            <a:endParaRPr lang="en-US" altLang="en-US" sz="4000" b="1" dirty="0" smtClean="0">
              <a:solidFill>
                <a:srgbClr val="00206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068626" y="2117083"/>
            <a:ext cx="672090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 smtClean="0">
                <a:latin typeface="Cambria" panose="02040503050406030204" pitchFamily="18" charset="0"/>
                <a:cs typeface="Arial" panose="020B0604020202020204" pitchFamily="34" charset="0"/>
              </a:rPr>
              <a:t>380g + 195g          =</a:t>
            </a: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2068626" y="2786470"/>
            <a:ext cx="876639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 smtClean="0">
                <a:latin typeface="Cambria" panose="02040503050406030204" pitchFamily="18" charset="0"/>
                <a:cs typeface="Arial" panose="020B0604020202020204" pitchFamily="34" charset="0"/>
              </a:rPr>
              <a:t>928dag – 274dag =</a:t>
            </a: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516705" y="3842801"/>
            <a:ext cx="429188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 smtClean="0">
                <a:latin typeface="Cambria" panose="02040503050406030204" pitchFamily="18" charset="0"/>
                <a:cs typeface="Arial" panose="020B0604020202020204" pitchFamily="34" charset="0"/>
              </a:rPr>
              <a:t>452hg x 3  =</a:t>
            </a:r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3516705" y="4525656"/>
            <a:ext cx="438319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 smtClean="0">
                <a:latin typeface="Cambria" panose="02040503050406030204" pitchFamily="18" charset="0"/>
                <a:cs typeface="Arial" panose="020B0604020202020204" pitchFamily="34" charset="0"/>
              </a:rPr>
              <a:t>768hg : 6   =</a:t>
            </a:r>
          </a:p>
        </p:txBody>
      </p:sp>
      <p:sp>
        <p:nvSpPr>
          <p:cNvPr id="9" name="Text Box 24"/>
          <p:cNvSpPr txBox="1">
            <a:spLocks noChangeArrowheads="1"/>
          </p:cNvSpPr>
          <p:nvPr/>
        </p:nvSpPr>
        <p:spPr bwMode="auto">
          <a:xfrm>
            <a:off x="6358810" y="2094027"/>
            <a:ext cx="233770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 smtClean="0">
                <a:solidFill>
                  <a:srgbClr val="C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575g</a:t>
            </a:r>
            <a:endParaRPr lang="en-US" altLang="en-US" sz="3600" dirty="0" smtClean="0">
              <a:solidFill>
                <a:srgbClr val="C00000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0" name="Text Box 25"/>
          <p:cNvSpPr txBox="1">
            <a:spLocks noChangeArrowheads="1"/>
          </p:cNvSpPr>
          <p:nvPr/>
        </p:nvSpPr>
        <p:spPr bwMode="auto">
          <a:xfrm>
            <a:off x="6358810" y="2763414"/>
            <a:ext cx="292213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 smtClean="0">
                <a:solidFill>
                  <a:srgbClr val="C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654dag</a:t>
            </a:r>
            <a:endParaRPr lang="en-US" altLang="en-US" sz="3600" dirty="0" smtClean="0">
              <a:solidFill>
                <a:srgbClr val="C00000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1" name="Text Box 26"/>
          <p:cNvSpPr txBox="1">
            <a:spLocks noChangeArrowheads="1"/>
          </p:cNvSpPr>
          <p:nvPr/>
        </p:nvSpPr>
        <p:spPr bwMode="auto">
          <a:xfrm>
            <a:off x="6139649" y="3806277"/>
            <a:ext cx="277602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600" b="1" smtClean="0">
                <a:solidFill>
                  <a:srgbClr val="C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1356hg </a:t>
            </a:r>
            <a:endParaRPr lang="en-US" altLang="en-US" sz="3600" smtClean="0">
              <a:solidFill>
                <a:srgbClr val="C00000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2" name="Text Box 27"/>
          <p:cNvSpPr txBox="1">
            <a:spLocks noChangeArrowheads="1"/>
          </p:cNvSpPr>
          <p:nvPr/>
        </p:nvSpPr>
        <p:spPr bwMode="auto">
          <a:xfrm>
            <a:off x="6199773" y="4488352"/>
            <a:ext cx="248381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 smtClean="0">
                <a:solidFill>
                  <a:srgbClr val="C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128hg</a:t>
            </a:r>
            <a:endParaRPr lang="en-US" altLang="en-US" sz="3600" dirty="0" smtClean="0">
              <a:solidFill>
                <a:srgbClr val="C00000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025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4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44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1"/>
          <p:cNvSpPr txBox="1">
            <a:spLocks noChangeArrowheads="1"/>
          </p:cNvSpPr>
          <p:nvPr/>
        </p:nvSpPr>
        <p:spPr bwMode="auto">
          <a:xfrm>
            <a:off x="2206465" y="777240"/>
            <a:ext cx="6149459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4400" b="1" i="1" u="sng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400" b="1" i="1" u="sng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3:</a:t>
            </a:r>
            <a:r>
              <a:rPr lang="en-US" altLang="en-US" sz="4400" b="1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&gt;, &lt;, =</a:t>
            </a:r>
          </a:p>
        </p:txBody>
      </p:sp>
      <p:sp>
        <p:nvSpPr>
          <p:cNvPr id="5" name="Text Box 32"/>
          <p:cNvSpPr txBox="1">
            <a:spLocks noChangeArrowheads="1"/>
          </p:cNvSpPr>
          <p:nvPr/>
        </p:nvSpPr>
        <p:spPr bwMode="auto">
          <a:xfrm>
            <a:off x="1114097" y="2580054"/>
            <a:ext cx="373536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600" b="1" smtClean="0">
                <a:latin typeface="Cambria" panose="02040503050406030204" pitchFamily="18" charset="0"/>
                <a:cs typeface="Arial" panose="020B0604020202020204" pitchFamily="34" charset="0"/>
              </a:rPr>
              <a:t>5 dag  … 50g</a:t>
            </a:r>
            <a:endParaRPr lang="en-US" altLang="en-US" sz="3600" b="1" dirty="0" smtClean="0"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" name="Text Box 33"/>
          <p:cNvSpPr txBox="1">
            <a:spLocks noChangeArrowheads="1"/>
          </p:cNvSpPr>
          <p:nvPr/>
        </p:nvSpPr>
        <p:spPr bwMode="auto">
          <a:xfrm>
            <a:off x="1327413" y="3274665"/>
            <a:ext cx="124442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50g</a:t>
            </a:r>
          </a:p>
        </p:txBody>
      </p:sp>
      <p:sp>
        <p:nvSpPr>
          <p:cNvPr id="7" name="Text Box 35"/>
          <p:cNvSpPr txBox="1">
            <a:spLocks noChangeArrowheads="1"/>
          </p:cNvSpPr>
          <p:nvPr/>
        </p:nvSpPr>
        <p:spPr bwMode="auto">
          <a:xfrm>
            <a:off x="1170356" y="4046220"/>
            <a:ext cx="430177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 smtClean="0">
                <a:latin typeface="Cambria" panose="02040503050406030204" pitchFamily="18" charset="0"/>
                <a:cs typeface="Arial" panose="020B0604020202020204" pitchFamily="34" charset="0"/>
              </a:rPr>
              <a:t>8 tấn …… 8100kg</a:t>
            </a:r>
          </a:p>
        </p:txBody>
      </p:sp>
      <p:sp>
        <p:nvSpPr>
          <p:cNvPr id="8" name="Text Box 36"/>
          <p:cNvSpPr txBox="1">
            <a:spLocks noChangeArrowheads="1"/>
          </p:cNvSpPr>
          <p:nvPr/>
        </p:nvSpPr>
        <p:spPr bwMode="auto">
          <a:xfrm>
            <a:off x="6400357" y="4786139"/>
            <a:ext cx="192453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3500kg</a:t>
            </a:r>
          </a:p>
        </p:txBody>
      </p:sp>
      <p:sp>
        <p:nvSpPr>
          <p:cNvPr id="9" name="Text Box 38"/>
          <p:cNvSpPr txBox="1">
            <a:spLocks noChangeArrowheads="1"/>
          </p:cNvSpPr>
          <p:nvPr/>
        </p:nvSpPr>
        <p:spPr bwMode="auto">
          <a:xfrm>
            <a:off x="5734929" y="2513437"/>
            <a:ext cx="565990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 smtClean="0">
                <a:latin typeface="Cambria" panose="02040503050406030204" pitchFamily="18" charset="0"/>
                <a:cs typeface="Arial" panose="020B0604020202020204" pitchFamily="34" charset="0"/>
              </a:rPr>
              <a:t>4 tạ 30kg …… 4 tạ 3kg</a:t>
            </a:r>
          </a:p>
        </p:txBody>
      </p:sp>
      <p:sp>
        <p:nvSpPr>
          <p:cNvPr id="10" name="Text Box 40"/>
          <p:cNvSpPr txBox="1">
            <a:spLocks noChangeArrowheads="1"/>
          </p:cNvSpPr>
          <p:nvPr/>
        </p:nvSpPr>
        <p:spPr bwMode="auto">
          <a:xfrm>
            <a:off x="5734929" y="4139808"/>
            <a:ext cx="565990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 smtClean="0">
                <a:latin typeface="Cambria" panose="02040503050406030204" pitchFamily="18" charset="0"/>
                <a:cs typeface="Arial" panose="020B0604020202020204" pitchFamily="34" charset="0"/>
              </a:rPr>
              <a:t>3 tấn 500kg …… 3500kg</a:t>
            </a:r>
          </a:p>
        </p:txBody>
      </p:sp>
      <p:sp>
        <p:nvSpPr>
          <p:cNvPr id="11" name="Text Box 42"/>
          <p:cNvSpPr txBox="1">
            <a:spLocks noChangeArrowheads="1"/>
          </p:cNvSpPr>
          <p:nvPr/>
        </p:nvSpPr>
        <p:spPr bwMode="auto">
          <a:xfrm>
            <a:off x="1114097" y="4786139"/>
            <a:ext cx="192453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8000kg</a:t>
            </a:r>
          </a:p>
        </p:txBody>
      </p:sp>
      <p:sp>
        <p:nvSpPr>
          <p:cNvPr id="12" name="Text Box 43"/>
          <p:cNvSpPr txBox="1">
            <a:spLocks noChangeArrowheads="1"/>
          </p:cNvSpPr>
          <p:nvPr/>
        </p:nvSpPr>
        <p:spPr bwMode="auto">
          <a:xfrm>
            <a:off x="6303498" y="3159768"/>
            <a:ext cx="202139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430 kg</a:t>
            </a:r>
            <a:endParaRPr lang="en-US" altLang="en-US" sz="2800" b="1" dirty="0" smtClean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3" name="Text Box 44"/>
          <p:cNvSpPr txBox="1">
            <a:spLocks noChangeArrowheads="1"/>
          </p:cNvSpPr>
          <p:nvPr/>
        </p:nvSpPr>
        <p:spPr bwMode="auto">
          <a:xfrm>
            <a:off x="8665697" y="3159768"/>
            <a:ext cx="212246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403 kg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766287" y="2294080"/>
            <a:ext cx="8994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&gt;</a:t>
            </a:r>
            <a:endParaRPr lang="en-US" sz="4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21835" y="2449249"/>
            <a:ext cx="8994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532075" y="3786723"/>
            <a:ext cx="8994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</a:t>
            </a:r>
            <a:endParaRPr lang="en-US" sz="4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84155" y="3997154"/>
            <a:ext cx="8994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3" name="Oval Callout 2"/>
          <p:cNvSpPr/>
          <p:nvPr/>
        </p:nvSpPr>
        <p:spPr>
          <a:xfrm>
            <a:off x="5838552" y="156120"/>
            <a:ext cx="4754880" cy="2011680"/>
          </a:xfrm>
          <a:prstGeom prst="wedgeEllipseCallou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 bài tập điền dấu có liên quan đến đơn vị đo ta cần làm thế nào? </a:t>
            </a:r>
            <a:endParaRPr lang="en-US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val Callout 17"/>
          <p:cNvSpPr/>
          <p:nvPr/>
        </p:nvSpPr>
        <p:spPr>
          <a:xfrm>
            <a:off x="5412355" y="64680"/>
            <a:ext cx="5943600" cy="2103120"/>
          </a:xfrm>
          <a:prstGeom prst="wedgeEllipseCallou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 Đổi về cùng đơn vị đo</a:t>
            </a:r>
          </a:p>
          <a:p>
            <a:r>
              <a:rPr lang="en-US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 So sánh 2 số cùng đơn vị</a:t>
            </a:r>
          </a:p>
          <a:p>
            <a:r>
              <a:rPr lang="en-US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 Điền dấu </a:t>
            </a:r>
            <a:endParaRPr lang="en-US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851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4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44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16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2" grpId="0"/>
      <p:bldP spid="15" grpId="0"/>
      <p:bldP spid="16" grpId="0"/>
      <p:bldP spid="17" grpId="0"/>
      <p:bldP spid="3" grpId="0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2273104" y="2278966"/>
            <a:ext cx="756960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 smtClean="0">
                <a:latin typeface="Cambria" panose="02040503050406030204" pitchFamily="18" charset="0"/>
              </a:rPr>
              <a:t>150 x 4 = 600 ( g)</a:t>
            </a:r>
          </a:p>
        </p:txBody>
      </p:sp>
      <p:sp>
        <p:nvSpPr>
          <p:cNvPr id="7" name="Text Box 32"/>
          <p:cNvSpPr txBox="1">
            <a:spLocks noChangeArrowheads="1"/>
          </p:cNvSpPr>
          <p:nvPr/>
        </p:nvSpPr>
        <p:spPr bwMode="auto">
          <a:xfrm>
            <a:off x="1555554" y="2766211"/>
            <a:ext cx="756960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 smtClean="0">
                <a:latin typeface="Cambria" panose="02040503050406030204" pitchFamily="18" charset="0"/>
              </a:rPr>
              <a:t>Hai </a:t>
            </a:r>
            <a:r>
              <a:rPr lang="en-US" altLang="en-US" sz="3600" b="1" dirty="0" err="1" smtClean="0">
                <a:latin typeface="Cambria" panose="02040503050406030204" pitchFamily="18" charset="0"/>
              </a:rPr>
              <a:t>gói</a:t>
            </a:r>
            <a:r>
              <a:rPr lang="en-US" altLang="en-US" sz="3600" b="1" dirty="0" smtClean="0">
                <a:latin typeface="Cambria" panose="02040503050406030204" pitchFamily="18" charset="0"/>
              </a:rPr>
              <a:t> </a:t>
            </a:r>
            <a:r>
              <a:rPr lang="en-US" altLang="en-US" sz="3600" b="1" dirty="0" err="1" smtClean="0">
                <a:latin typeface="Cambria" panose="02040503050406030204" pitchFamily="18" charset="0"/>
              </a:rPr>
              <a:t>kẹo</a:t>
            </a:r>
            <a:r>
              <a:rPr lang="en-US" altLang="en-US" sz="3600" b="1" dirty="0" smtClean="0">
                <a:latin typeface="Cambria" panose="02040503050406030204" pitchFamily="18" charset="0"/>
              </a:rPr>
              <a:t> </a:t>
            </a:r>
            <a:r>
              <a:rPr lang="en-US" altLang="en-US" sz="3600" b="1" dirty="0" err="1" smtClean="0">
                <a:latin typeface="Cambria" panose="02040503050406030204" pitchFamily="18" charset="0"/>
              </a:rPr>
              <a:t>cân</a:t>
            </a:r>
            <a:r>
              <a:rPr lang="en-US" altLang="en-US" sz="3600" b="1" dirty="0" smtClean="0">
                <a:latin typeface="Cambria" panose="02040503050406030204" pitchFamily="18" charset="0"/>
              </a:rPr>
              <a:t> </a:t>
            </a:r>
            <a:r>
              <a:rPr lang="en-US" altLang="en-US" sz="3600" b="1" dirty="0" err="1" smtClean="0">
                <a:latin typeface="Cambria" panose="02040503050406030204" pitchFamily="18" charset="0"/>
              </a:rPr>
              <a:t>nặng</a:t>
            </a:r>
            <a:r>
              <a:rPr lang="en-US" altLang="en-US" sz="3600" b="1" dirty="0" smtClean="0">
                <a:latin typeface="Cambria" panose="02040503050406030204" pitchFamily="18" charset="0"/>
              </a:rPr>
              <a:t> </a:t>
            </a:r>
            <a:r>
              <a:rPr lang="en-US" altLang="en-US" sz="3600" b="1" dirty="0" err="1" smtClean="0">
                <a:latin typeface="Cambria" panose="02040503050406030204" pitchFamily="18" charset="0"/>
              </a:rPr>
              <a:t>là</a:t>
            </a:r>
            <a:r>
              <a:rPr lang="en-US" altLang="en-US" sz="3600" b="1" dirty="0" smtClean="0">
                <a:latin typeface="Cambria" panose="02040503050406030204" pitchFamily="18" charset="0"/>
              </a:rPr>
              <a:t>: </a:t>
            </a:r>
          </a:p>
        </p:txBody>
      </p:sp>
      <p:sp>
        <p:nvSpPr>
          <p:cNvPr id="8" name="Text Box 33"/>
          <p:cNvSpPr txBox="1">
            <a:spLocks noChangeArrowheads="1"/>
          </p:cNvSpPr>
          <p:nvPr/>
        </p:nvSpPr>
        <p:spPr bwMode="auto">
          <a:xfrm>
            <a:off x="2273104" y="3440093"/>
            <a:ext cx="756960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 smtClean="0">
                <a:latin typeface="Cambria" panose="02040503050406030204" pitchFamily="18" charset="0"/>
              </a:rPr>
              <a:t>200 x 2 = 400 ( g) </a:t>
            </a:r>
          </a:p>
        </p:txBody>
      </p:sp>
      <p:sp>
        <p:nvSpPr>
          <p:cNvPr id="9" name="Text Box 36"/>
          <p:cNvSpPr txBox="1">
            <a:spLocks noChangeArrowheads="1"/>
          </p:cNvSpPr>
          <p:nvPr/>
        </p:nvSpPr>
        <p:spPr bwMode="auto">
          <a:xfrm>
            <a:off x="1212019" y="4045853"/>
            <a:ext cx="1015413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 err="1" smtClean="0">
                <a:latin typeface="Cambria" panose="02040503050406030204" pitchFamily="18" charset="0"/>
              </a:rPr>
              <a:t>Có</a:t>
            </a:r>
            <a:r>
              <a:rPr lang="en-US" altLang="en-US" sz="3600" b="1" dirty="0" smtClean="0">
                <a:latin typeface="Cambria" panose="02040503050406030204" pitchFamily="18" charset="0"/>
              </a:rPr>
              <a:t> </a:t>
            </a:r>
            <a:r>
              <a:rPr lang="en-US" altLang="en-US" sz="3600" b="1" dirty="0" err="1" smtClean="0">
                <a:latin typeface="Cambria" panose="02040503050406030204" pitchFamily="18" charset="0"/>
              </a:rPr>
              <a:t>tất</a:t>
            </a:r>
            <a:r>
              <a:rPr lang="en-US" altLang="en-US" sz="3600" b="1" dirty="0" smtClean="0">
                <a:latin typeface="Cambria" panose="02040503050406030204" pitchFamily="18" charset="0"/>
              </a:rPr>
              <a:t> </a:t>
            </a:r>
            <a:r>
              <a:rPr lang="en-US" altLang="en-US" sz="3600" b="1" dirty="0" err="1" smtClean="0">
                <a:latin typeface="Cambria" panose="02040503050406030204" pitchFamily="18" charset="0"/>
              </a:rPr>
              <a:t>cả</a:t>
            </a:r>
            <a:r>
              <a:rPr lang="en-US" altLang="en-US" sz="3600" b="1" dirty="0" smtClean="0">
                <a:latin typeface="Cambria" panose="02040503050406030204" pitchFamily="18" charset="0"/>
              </a:rPr>
              <a:t> </a:t>
            </a:r>
            <a:r>
              <a:rPr lang="en-US" altLang="en-US" sz="3600" b="1" dirty="0" err="1" smtClean="0">
                <a:latin typeface="Cambria" panose="02040503050406030204" pitchFamily="18" charset="0"/>
              </a:rPr>
              <a:t>số</a:t>
            </a:r>
            <a:r>
              <a:rPr lang="en-US" altLang="en-US" sz="3600" b="1" dirty="0" smtClean="0">
                <a:latin typeface="Cambria" panose="02040503050406030204" pitchFamily="18" charset="0"/>
              </a:rPr>
              <a:t> kg </a:t>
            </a:r>
            <a:r>
              <a:rPr lang="en-US" altLang="en-US" sz="3600" b="1" dirty="0" err="1" smtClean="0">
                <a:latin typeface="Cambria" panose="02040503050406030204" pitchFamily="18" charset="0"/>
              </a:rPr>
              <a:t>bánh</a:t>
            </a:r>
            <a:r>
              <a:rPr lang="en-US" altLang="en-US" sz="3600" b="1" dirty="0" smtClean="0">
                <a:latin typeface="Cambria" panose="02040503050406030204" pitchFamily="18" charset="0"/>
              </a:rPr>
              <a:t> </a:t>
            </a:r>
            <a:r>
              <a:rPr lang="en-US" altLang="en-US" sz="3600" b="1" dirty="0" err="1" smtClean="0">
                <a:latin typeface="Cambria" panose="02040503050406030204" pitchFamily="18" charset="0"/>
              </a:rPr>
              <a:t>và</a:t>
            </a:r>
            <a:r>
              <a:rPr lang="en-US" altLang="en-US" sz="3600" b="1" dirty="0" smtClean="0">
                <a:latin typeface="Cambria" panose="02040503050406030204" pitchFamily="18" charset="0"/>
              </a:rPr>
              <a:t> </a:t>
            </a:r>
            <a:r>
              <a:rPr lang="en-US" altLang="en-US" sz="3600" b="1" dirty="0" err="1" smtClean="0">
                <a:latin typeface="Cambria" panose="02040503050406030204" pitchFamily="18" charset="0"/>
              </a:rPr>
              <a:t>kẹo</a:t>
            </a:r>
            <a:r>
              <a:rPr lang="en-US" altLang="en-US" sz="3600" b="1" dirty="0" smtClean="0">
                <a:latin typeface="Cambria" panose="02040503050406030204" pitchFamily="18" charset="0"/>
              </a:rPr>
              <a:t> </a:t>
            </a:r>
            <a:r>
              <a:rPr lang="en-US" altLang="en-US" sz="3600" b="1" dirty="0" err="1" smtClean="0">
                <a:latin typeface="Cambria" panose="02040503050406030204" pitchFamily="18" charset="0"/>
              </a:rPr>
              <a:t>là</a:t>
            </a:r>
            <a:r>
              <a:rPr lang="en-US" altLang="en-US" sz="3600" b="1" dirty="0" smtClean="0">
                <a:latin typeface="Cambria" panose="02040503050406030204" pitchFamily="18" charset="0"/>
              </a:rPr>
              <a:t>: </a:t>
            </a:r>
          </a:p>
        </p:txBody>
      </p:sp>
      <p:sp>
        <p:nvSpPr>
          <p:cNvPr id="10" name="Text Box 37"/>
          <p:cNvSpPr txBox="1">
            <a:spLocks noChangeArrowheads="1"/>
          </p:cNvSpPr>
          <p:nvPr/>
        </p:nvSpPr>
        <p:spPr bwMode="auto">
          <a:xfrm>
            <a:off x="1890834" y="4579253"/>
            <a:ext cx="843520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 smtClean="0">
                <a:latin typeface="Cambria" panose="02040503050406030204" pitchFamily="18" charset="0"/>
              </a:rPr>
              <a:t>600 + 400 = 1000(g) </a:t>
            </a:r>
          </a:p>
        </p:txBody>
      </p:sp>
      <p:sp>
        <p:nvSpPr>
          <p:cNvPr id="11" name="Text Box 39"/>
          <p:cNvSpPr txBox="1">
            <a:spLocks noChangeArrowheads="1"/>
          </p:cNvSpPr>
          <p:nvPr/>
        </p:nvSpPr>
        <p:spPr bwMode="auto">
          <a:xfrm>
            <a:off x="3007000" y="5185013"/>
            <a:ext cx="620287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 smtClean="0">
                <a:latin typeface="Cambria" panose="02040503050406030204" pitchFamily="18" charset="0"/>
              </a:rPr>
              <a:t>Đổi: 1000g = 1kg</a:t>
            </a:r>
          </a:p>
        </p:txBody>
      </p:sp>
      <p:sp>
        <p:nvSpPr>
          <p:cNvPr id="12" name="Text Box 31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593375" y="503025"/>
            <a:ext cx="1965751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b="1" i="1" u="sng" dirty="0" err="1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b="1" i="1" u="sng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4</a:t>
            </a:r>
            <a:endParaRPr lang="en-US" altLang="en-US" b="1" dirty="0" smtClean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39"/>
          <p:cNvSpPr txBox="1">
            <a:spLocks noChangeArrowheads="1"/>
          </p:cNvSpPr>
          <p:nvPr/>
        </p:nvSpPr>
        <p:spPr bwMode="auto">
          <a:xfrm>
            <a:off x="4184752" y="5758984"/>
            <a:ext cx="620287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 smtClean="0">
                <a:latin typeface="Cambria" panose="02040503050406030204" pitchFamily="18" charset="0"/>
              </a:rPr>
              <a:t>Đáp số: 1kg</a:t>
            </a:r>
          </a:p>
        </p:txBody>
      </p:sp>
      <p:sp>
        <p:nvSpPr>
          <p:cNvPr id="3" name="Oval Callout 2"/>
          <p:cNvSpPr/>
          <p:nvPr/>
        </p:nvSpPr>
        <p:spPr>
          <a:xfrm>
            <a:off x="7999484" y="686363"/>
            <a:ext cx="3602636" cy="162557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tóm tắt bài toán</a:t>
            </a:r>
            <a:endParaRPr lang="en-US" sz="3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8298065" y="1577491"/>
            <a:ext cx="3840480" cy="2377440"/>
          </a:xfrm>
          <a:prstGeom prst="wedgeRoundRectCallou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óm tắt:</a:t>
            </a:r>
          </a:p>
          <a:p>
            <a:pPr algn="ctr"/>
            <a:r>
              <a:rPr lang="en-US" sz="32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gói bánh: 150 g</a:t>
            </a:r>
          </a:p>
          <a:p>
            <a:pPr algn="ctr"/>
            <a:r>
              <a:rPr lang="en-US" sz="32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gói kẹo:    200 g</a:t>
            </a:r>
          </a:p>
          <a:p>
            <a:pPr algn="ctr"/>
            <a:r>
              <a:rPr lang="en-US" sz="32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gói bánh, 2 gói kẹo:….kg?</a:t>
            </a:r>
            <a:endParaRPr lang="en-US" sz="3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val Callout 14"/>
          <p:cNvSpPr/>
          <p:nvPr/>
        </p:nvSpPr>
        <p:spPr>
          <a:xfrm>
            <a:off x="582613" y="1513439"/>
            <a:ext cx="5852160" cy="22860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Nêu cách giải bài toán?</a:t>
            </a:r>
            <a:endParaRPr lang="en-US" sz="3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 Box 30"/>
          <p:cNvSpPr txBox="1">
            <a:spLocks noChangeArrowheads="1"/>
          </p:cNvSpPr>
          <p:nvPr/>
        </p:nvSpPr>
        <p:spPr bwMode="auto">
          <a:xfrm>
            <a:off x="583580" y="1716831"/>
            <a:ext cx="954961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 err="1" smtClean="0">
                <a:latin typeface="Cambria" panose="02040503050406030204" pitchFamily="18" charset="0"/>
              </a:rPr>
              <a:t>Bốn</a:t>
            </a:r>
            <a:r>
              <a:rPr lang="en-US" altLang="en-US" sz="3600" b="1" dirty="0" smtClean="0">
                <a:latin typeface="Cambria" panose="02040503050406030204" pitchFamily="18" charset="0"/>
              </a:rPr>
              <a:t> </a:t>
            </a:r>
            <a:r>
              <a:rPr lang="en-US" altLang="en-US" sz="3600" b="1" dirty="0" err="1" smtClean="0">
                <a:latin typeface="Cambria" panose="02040503050406030204" pitchFamily="18" charset="0"/>
              </a:rPr>
              <a:t>gói</a:t>
            </a:r>
            <a:r>
              <a:rPr lang="en-US" altLang="en-US" sz="3600" b="1" dirty="0" smtClean="0">
                <a:latin typeface="Cambria" panose="02040503050406030204" pitchFamily="18" charset="0"/>
              </a:rPr>
              <a:t> </a:t>
            </a:r>
            <a:r>
              <a:rPr lang="en-US" altLang="en-US" sz="3600" b="1" dirty="0" err="1" smtClean="0">
                <a:latin typeface="Cambria" panose="02040503050406030204" pitchFamily="18" charset="0"/>
              </a:rPr>
              <a:t>bánh</a:t>
            </a:r>
            <a:r>
              <a:rPr lang="en-US" altLang="en-US" sz="3600" b="1" dirty="0" smtClean="0">
                <a:latin typeface="Cambria" panose="02040503050406030204" pitchFamily="18" charset="0"/>
              </a:rPr>
              <a:t> </a:t>
            </a:r>
            <a:r>
              <a:rPr lang="en-US" altLang="en-US" sz="3600" b="1" dirty="0" err="1" smtClean="0">
                <a:latin typeface="Cambria" panose="02040503050406030204" pitchFamily="18" charset="0"/>
              </a:rPr>
              <a:t>cân</a:t>
            </a:r>
            <a:r>
              <a:rPr lang="en-US" altLang="en-US" sz="3600" b="1" dirty="0" smtClean="0">
                <a:latin typeface="Cambria" panose="02040503050406030204" pitchFamily="18" charset="0"/>
              </a:rPr>
              <a:t> </a:t>
            </a:r>
            <a:r>
              <a:rPr lang="en-US" altLang="en-US" sz="3600" b="1" dirty="0" err="1" smtClean="0">
                <a:latin typeface="Cambria" panose="02040503050406030204" pitchFamily="18" charset="0"/>
              </a:rPr>
              <a:t>nặng</a:t>
            </a:r>
            <a:r>
              <a:rPr lang="en-US" altLang="en-US" sz="3600" b="1" dirty="0" smtClean="0">
                <a:latin typeface="Cambria" panose="02040503050406030204" pitchFamily="18" charset="0"/>
              </a:rPr>
              <a:t> </a:t>
            </a:r>
            <a:r>
              <a:rPr lang="en-US" altLang="en-US" sz="3600" b="1" dirty="0" err="1" smtClean="0">
                <a:latin typeface="Cambria" panose="02040503050406030204" pitchFamily="18" charset="0"/>
              </a:rPr>
              <a:t>là</a:t>
            </a:r>
            <a:r>
              <a:rPr lang="en-US" altLang="en-US" sz="3600" b="1" dirty="0" smtClean="0">
                <a:latin typeface="Cambria" panose="02040503050406030204" pitchFamily="18" charset="0"/>
              </a:rPr>
              <a:t>:</a:t>
            </a:r>
          </a:p>
        </p:txBody>
      </p:sp>
      <p:sp>
        <p:nvSpPr>
          <p:cNvPr id="16" name="Rounded Rectangular Callout 15"/>
          <p:cNvSpPr/>
          <p:nvPr/>
        </p:nvSpPr>
        <p:spPr>
          <a:xfrm>
            <a:off x="298214" y="1397736"/>
            <a:ext cx="6309360" cy="338328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 Tính 4 gói kẹo nặng bao nhiêu?</a:t>
            </a:r>
          </a:p>
          <a:p>
            <a:r>
              <a:rPr lang="en-US" sz="32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 Tính 2 gói bánh nặng bao nhiêu?</a:t>
            </a:r>
          </a:p>
          <a:p>
            <a:r>
              <a:rPr lang="en-US" sz="32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 Tính tổng số gam bánh, kẹo</a:t>
            </a:r>
          </a:p>
          <a:p>
            <a:r>
              <a:rPr lang="en-US" sz="32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 Đổi gam =&gt; kg </a:t>
            </a:r>
            <a:endParaRPr lang="en-US" sz="3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27"/>
          <p:cNvSpPr txBox="1">
            <a:spLocks noChangeArrowheads="1"/>
          </p:cNvSpPr>
          <p:nvPr/>
        </p:nvSpPr>
        <p:spPr bwMode="auto">
          <a:xfrm>
            <a:off x="3623859" y="879074"/>
            <a:ext cx="367967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 smtClean="0">
                <a:solidFill>
                  <a:srgbClr val="B73352"/>
                </a:solidFill>
                <a:latin typeface="Cambria" panose="02040503050406030204" pitchFamily="18" charset="0"/>
              </a:rPr>
              <a:t>Bài giải</a:t>
            </a:r>
          </a:p>
        </p:txBody>
      </p:sp>
    </p:spTree>
    <p:extLst>
      <p:ext uri="{BB962C8B-B14F-4D97-AF65-F5344CB8AC3E}">
        <p14:creationId xmlns:p14="http://schemas.microsoft.com/office/powerpoint/2010/main" val="1438798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3" grpId="0"/>
      <p:bldP spid="3" grpId="0" animBg="1"/>
      <p:bldP spid="3" grpId="1" animBg="1"/>
      <p:bldP spid="14" grpId="0" animBg="1"/>
      <p:bldP spid="15" grpId="0" animBg="1"/>
      <p:bldP spid="15" grpId="1" animBg="1"/>
      <p:bldP spid="32" grpId="0"/>
      <p:bldP spid="16" grpId="0" animBg="1"/>
      <p:bldP spid="16" grpId="1" animBg="1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238125" y="0"/>
            <a:ext cx="11739564" cy="6858000"/>
            <a:chOff x="238125" y="0"/>
            <a:chExt cx="11739564" cy="6858000"/>
          </a:xfrm>
          <a:solidFill>
            <a:srgbClr val="FFD571">
              <a:alpha val="10000"/>
            </a:srgbClr>
          </a:solidFill>
        </p:grpSpPr>
        <p:sp>
          <p:nvSpPr>
            <p:cNvPr id="14" name="矩形 13"/>
            <p:cNvSpPr/>
            <p:nvPr/>
          </p:nvSpPr>
          <p:spPr>
            <a:xfrm>
              <a:off x="238125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609600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981075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352550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1724025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2095500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2476500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2847975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3219450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3586163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3957638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4329113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4700588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5072063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5443538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5824538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6196013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6567488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6953251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7324726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7696201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8067676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8439151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8810626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9191626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9563101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9934576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10301289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10672764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11044239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11415714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11787189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9232" y="-519625"/>
            <a:ext cx="4386378" cy="180347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34015" y="-206432"/>
            <a:ext cx="5161259" cy="180347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947684"/>
            <a:ext cx="12201236" cy="153034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017" y="802575"/>
            <a:ext cx="3276183" cy="291644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31053" y="3471883"/>
            <a:ext cx="3924367" cy="2481943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4072083" y="4297355"/>
            <a:ext cx="38146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spc="-150" smtClean="0">
                <a:solidFill>
                  <a:srgbClr val="F1341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Khởi động</a:t>
            </a:r>
            <a:endParaRPr lang="zh-CN" altLang="en-US" sz="4800" b="1" spc="-150" dirty="0">
              <a:solidFill>
                <a:srgbClr val="F13413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4261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35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8880" cy="6857999"/>
          </a:xfrm>
        </p:spPr>
      </p:pic>
      <p:sp>
        <p:nvSpPr>
          <p:cNvPr id="5" name="TextBox 4"/>
          <p:cNvSpPr txBox="1"/>
          <p:nvPr/>
        </p:nvSpPr>
        <p:spPr>
          <a:xfrm>
            <a:off x="3850784" y="1516331"/>
            <a:ext cx="49454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Mỗi đơn vị đo khối lượng gấp mấy lần đơn vị bé hơn, liền nó?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0784" y="3841937"/>
            <a:ext cx="52902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Đọc lại bảng đơn vị đo khối lượng?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390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3875"/>
          </a:xfrm>
        </p:spPr>
      </p:pic>
      <p:sp>
        <p:nvSpPr>
          <p:cNvPr id="6" name="TextBox 5"/>
          <p:cNvSpPr txBox="1"/>
          <p:nvPr/>
        </p:nvSpPr>
        <p:spPr>
          <a:xfrm>
            <a:off x="4335750" y="1341514"/>
            <a:ext cx="32608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Đi chợ cùng mẹ</a:t>
            </a:r>
            <a:endParaRPr lang="en-US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08812" y="2055813"/>
            <a:ext cx="38424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 mua 2kg rưỡi thịt. Con hãy tính giúp mẹ nếu chia đều vào 5 túi thì mỗi túi nặng bao nhiêu?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55829" y="2556316"/>
            <a:ext cx="34027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Đổi: 2 kg rưỡi = 2kg 500g</a:t>
            </a: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= 2500g</a:t>
            </a:r>
          </a:p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 túi có số gam thịt là:</a:t>
            </a:r>
          </a:p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2500 : 5 = 500 gam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25220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i.pinimg.com/originals/47/2d/4a/472d4aa09871bde3f306465b92e50409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78967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3" descr="k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69469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59" name="Title 1"/>
          <p:cNvSpPr>
            <a:spLocks noGrp="1"/>
          </p:cNvSpPr>
          <p:nvPr>
            <p:ph type="ctrTitle" idx="4294967295"/>
          </p:nvPr>
        </p:nvSpPr>
        <p:spPr>
          <a:xfrm>
            <a:off x="7133465" y="131764"/>
            <a:ext cx="4775200" cy="6324600"/>
          </a:xfrm>
        </p:spPr>
        <p:txBody>
          <a:bodyPr/>
          <a:lstStyle/>
          <a:p>
            <a:pPr eaLnBrk="1" hangingPunct="1"/>
            <a:r>
              <a:rPr lang="vi-VN" altLang="en-US" sz="5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en-US" sz="5400" b="1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altLang="en-US" sz="5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chơi</a:t>
            </a:r>
            <a:br>
              <a:rPr lang="en-US" altLang="en-US" sz="5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54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400" b="1" dirty="0" smtClean="0">
                <a:solidFill>
                  <a:srgbClr val="0000CC"/>
                </a:solidFill>
              </a:rPr>
              <a:t/>
            </a:r>
            <a:br>
              <a:rPr lang="en-US" altLang="en-US" sz="5400" b="1" dirty="0" smtClean="0">
                <a:solidFill>
                  <a:srgbClr val="0000CC"/>
                </a:solidFill>
              </a:rPr>
            </a:br>
            <a:r>
              <a:rPr lang="vi-VN" altLang="en-US" sz="5400" b="1" smtClean="0">
                <a:solidFill>
                  <a:srgbClr val="0000CC"/>
                </a:solidFill>
              </a:rPr>
              <a:t>          </a:t>
            </a:r>
            <a:r>
              <a:rPr lang="en-US" altLang="en-US" sz="5400" b="1" dirty="0" smtClean="0">
                <a:solidFill>
                  <a:srgbClr val="0000CC"/>
                </a:solidFill>
              </a:rPr>
              <a:t/>
            </a:r>
            <a:br>
              <a:rPr lang="en-US" altLang="en-US" sz="5400" b="1" dirty="0" smtClean="0">
                <a:solidFill>
                  <a:srgbClr val="0000CC"/>
                </a:solidFill>
              </a:rPr>
            </a:br>
            <a:r>
              <a:rPr lang="vi-VN" altLang="en-US" sz="5400" b="1" dirty="0" smtClean="0">
                <a:solidFill>
                  <a:srgbClr val="0000CC"/>
                </a:solidFill>
              </a:rPr>
              <a:t>      </a:t>
            </a:r>
            <a:r>
              <a:rPr lang="en-US" altLang="en-US" sz="6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altLang="en-US" sz="6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khế</a:t>
            </a:r>
            <a:r>
              <a:rPr lang="en-US" altLang="en-US" sz="6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6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altLang="en-US" sz="6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altLang="en-US" sz="6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altLang="en-US" sz="6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endParaRPr lang="en-US" altLang="en-US" sz="60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0660" name="Picture 4" descr="ohuo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200" y="457200"/>
            <a:ext cx="2912533" cy="213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1" name="Picture 5" descr="k 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1" y="2743201"/>
            <a:ext cx="944033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2" name="Picture 6" descr="k 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1" y="3429001"/>
            <a:ext cx="944033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3" name="Picture 7" descr="k 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168" y="2467768"/>
            <a:ext cx="740833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4" name="Picture 8" descr="k 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033" y="1752600"/>
            <a:ext cx="990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5" name="Picture 9" descr="k 2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1" y="914400"/>
            <a:ext cx="79163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6" name="Picture 10" descr="k 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01" y="3200401"/>
            <a:ext cx="944033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7" name="Picture 11" descr="k 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833" y="533400"/>
            <a:ext cx="990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8" name="Picture 12" descr="k 2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1" y="1752600"/>
            <a:ext cx="859367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9" name="Picture 13" descr="k 2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1" y="1828800"/>
            <a:ext cx="112183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70" name="Picture 14" descr="k 2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596901"/>
            <a:ext cx="1016000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8354194" y="2476500"/>
            <a:ext cx="656166" cy="7620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800" b="1"/>
          </a:p>
        </p:txBody>
      </p:sp>
      <p:sp>
        <p:nvSpPr>
          <p:cNvPr id="17" name="Rectangle 16"/>
          <p:cNvSpPr/>
          <p:nvPr/>
        </p:nvSpPr>
        <p:spPr>
          <a:xfrm>
            <a:off x="9138865" y="2438401"/>
            <a:ext cx="656166" cy="7620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800" b="1"/>
          </a:p>
        </p:txBody>
      </p:sp>
      <p:sp>
        <p:nvSpPr>
          <p:cNvPr id="18" name="Rectangle 17"/>
          <p:cNvSpPr/>
          <p:nvPr/>
        </p:nvSpPr>
        <p:spPr>
          <a:xfrm>
            <a:off x="9967388" y="2438401"/>
            <a:ext cx="656166" cy="7620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800" b="1"/>
          </a:p>
        </p:txBody>
      </p:sp>
    </p:spTree>
    <p:extLst>
      <p:ext uri="{BB962C8B-B14F-4D97-AF65-F5344CB8AC3E}">
        <p14:creationId xmlns:p14="http://schemas.microsoft.com/office/powerpoint/2010/main" val="3785320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val Callout 30"/>
          <p:cNvSpPr/>
          <p:nvPr/>
        </p:nvSpPr>
        <p:spPr>
          <a:xfrm>
            <a:off x="7924800" y="1219200"/>
            <a:ext cx="3556000" cy="2133600"/>
          </a:xfrm>
          <a:prstGeom prst="wedgeEllipseCallout">
            <a:avLst>
              <a:gd name="adj1" fmla="val 24167"/>
              <a:gd name="adj2" fmla="val 653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Sao </a:t>
            </a:r>
            <a:r>
              <a:rPr lang="en-US" sz="2800" b="1" dirty="0" err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b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khế</a:t>
            </a:r>
            <a:r>
              <a:rPr lang="en-US" sz="2800" b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tui</a:t>
            </a:r>
            <a:r>
              <a:rPr lang="en-US" sz="2800" b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??????</a:t>
            </a:r>
          </a:p>
        </p:txBody>
      </p:sp>
      <p:pic>
        <p:nvPicPr>
          <p:cNvPr id="71683" name="Content Placeholder 3" descr="k1.pn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38138"/>
            <a:ext cx="6604000" cy="6519862"/>
          </a:xfrm>
        </p:spPr>
      </p:pic>
      <p:pic>
        <p:nvPicPr>
          <p:cNvPr id="71684" name="Picture 18" descr="giu kh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200" y="3797300"/>
            <a:ext cx="2116667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 descr="phuong 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83"/>
          <a:stretch>
            <a:fillRect/>
          </a:stretch>
        </p:blipFill>
        <p:spPr bwMode="auto">
          <a:xfrm>
            <a:off x="5052811" y="5006975"/>
            <a:ext cx="2540000" cy="185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 descr="ohuong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400" y="457200"/>
            <a:ext cx="2912533" cy="213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0" y="1981200"/>
            <a:ext cx="812800" cy="10668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800" b="1"/>
          </a:p>
        </p:txBody>
      </p:sp>
      <p:sp>
        <p:nvSpPr>
          <p:cNvPr id="19" name="Rectangle 18"/>
          <p:cNvSpPr/>
          <p:nvPr/>
        </p:nvSpPr>
        <p:spPr>
          <a:xfrm>
            <a:off x="1117600" y="2667000"/>
            <a:ext cx="812800" cy="10668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800" b="1"/>
          </a:p>
        </p:txBody>
      </p:sp>
      <p:sp>
        <p:nvSpPr>
          <p:cNvPr id="22" name="Rectangle 21"/>
          <p:cNvSpPr/>
          <p:nvPr/>
        </p:nvSpPr>
        <p:spPr>
          <a:xfrm>
            <a:off x="2336800" y="3810000"/>
            <a:ext cx="812800" cy="10668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800" b="1"/>
          </a:p>
        </p:txBody>
      </p:sp>
      <p:sp>
        <p:nvSpPr>
          <p:cNvPr id="23" name="Rectangle 22"/>
          <p:cNvSpPr/>
          <p:nvPr/>
        </p:nvSpPr>
        <p:spPr>
          <a:xfrm>
            <a:off x="3149600" y="2971800"/>
            <a:ext cx="812800" cy="10668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800" b="1"/>
          </a:p>
        </p:txBody>
      </p:sp>
      <p:sp>
        <p:nvSpPr>
          <p:cNvPr id="24" name="Rectangle 23"/>
          <p:cNvSpPr/>
          <p:nvPr/>
        </p:nvSpPr>
        <p:spPr>
          <a:xfrm>
            <a:off x="4775200" y="2895600"/>
            <a:ext cx="812800" cy="10668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800" b="1"/>
          </a:p>
        </p:txBody>
      </p:sp>
      <p:sp>
        <p:nvSpPr>
          <p:cNvPr id="25" name="Rectangle 24"/>
          <p:cNvSpPr/>
          <p:nvPr/>
        </p:nvSpPr>
        <p:spPr>
          <a:xfrm>
            <a:off x="1320800" y="1371600"/>
            <a:ext cx="812800" cy="10668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800" b="1" dirty="0"/>
          </a:p>
        </p:txBody>
      </p:sp>
      <p:sp>
        <p:nvSpPr>
          <p:cNvPr id="26" name="Rectangle 25"/>
          <p:cNvSpPr/>
          <p:nvPr/>
        </p:nvSpPr>
        <p:spPr>
          <a:xfrm>
            <a:off x="2540000" y="2209800"/>
            <a:ext cx="812800" cy="10668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800" b="1" dirty="0"/>
          </a:p>
        </p:txBody>
      </p:sp>
      <p:sp>
        <p:nvSpPr>
          <p:cNvPr id="27" name="Rectangle 26"/>
          <p:cNvSpPr/>
          <p:nvPr/>
        </p:nvSpPr>
        <p:spPr>
          <a:xfrm>
            <a:off x="4064000" y="2286000"/>
            <a:ext cx="812800" cy="10668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800" b="1" dirty="0"/>
          </a:p>
        </p:txBody>
      </p:sp>
      <p:sp>
        <p:nvSpPr>
          <p:cNvPr id="28" name="Rectangle 27"/>
          <p:cNvSpPr/>
          <p:nvPr/>
        </p:nvSpPr>
        <p:spPr>
          <a:xfrm>
            <a:off x="2032000" y="685800"/>
            <a:ext cx="812800" cy="10668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800" b="1" dirty="0"/>
          </a:p>
        </p:txBody>
      </p:sp>
      <p:sp>
        <p:nvSpPr>
          <p:cNvPr id="29" name="Rectangle 28"/>
          <p:cNvSpPr/>
          <p:nvPr/>
        </p:nvSpPr>
        <p:spPr>
          <a:xfrm>
            <a:off x="3251200" y="1447800"/>
            <a:ext cx="812800" cy="10668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800" b="1" dirty="0"/>
          </a:p>
        </p:txBody>
      </p:sp>
      <p:sp>
        <p:nvSpPr>
          <p:cNvPr id="32" name="Oval Callout 31"/>
          <p:cNvSpPr/>
          <p:nvPr/>
        </p:nvSpPr>
        <p:spPr>
          <a:xfrm>
            <a:off x="6224789" y="3086100"/>
            <a:ext cx="2543387" cy="1752600"/>
          </a:xfrm>
          <a:prstGeom prst="wedgeEllipseCallout">
            <a:avLst>
              <a:gd name="adj1" fmla="val -16739"/>
              <a:gd name="adj2" fmla="val 64165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khế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24972228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4.81481E-6 L 0.01523 4.81481E-6 C 0.02213 4.81481E-6 0.0306 0.17708 0.0306 0.32129 L 0.0306 0.64305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3" y="3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val Callout 30"/>
          <p:cNvSpPr/>
          <p:nvPr/>
        </p:nvSpPr>
        <p:spPr>
          <a:xfrm>
            <a:off x="8636000" y="2057400"/>
            <a:ext cx="2658533" cy="1371600"/>
          </a:xfrm>
          <a:prstGeom prst="wedgeEllipseCallout">
            <a:avLst>
              <a:gd name="adj1" fmla="val 12917"/>
              <a:gd name="adj2" fmla="val 758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000" b="1" smtClean="0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chọn những quả được đánh dấu</a:t>
            </a:r>
            <a:endParaRPr lang="en-US" sz="2000" b="1">
              <a:solidFill>
                <a:srgbClr val="FFFF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2707" name="Content Placeholder 3" descr="k1.pn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36133" y="338138"/>
            <a:ext cx="6604000" cy="6519862"/>
          </a:xfrm>
        </p:spPr>
      </p:pic>
      <p:pic>
        <p:nvPicPr>
          <p:cNvPr id="72708" name="Picture 18" descr="giu kh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5333" y="3797300"/>
            <a:ext cx="2116667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1625600" y="2209800"/>
            <a:ext cx="812800" cy="1066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/>
              <a:t>1</a:t>
            </a:r>
          </a:p>
        </p:txBody>
      </p:sp>
      <p:sp>
        <p:nvSpPr>
          <p:cNvPr id="19" name="Rectangle 18">
            <a:hlinkClick r:id="rId6" action="ppaction://hlinksldjump"/>
          </p:cNvPr>
          <p:cNvSpPr/>
          <p:nvPr/>
        </p:nvSpPr>
        <p:spPr>
          <a:xfrm>
            <a:off x="2438400" y="3124200"/>
            <a:ext cx="812800" cy="1066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/>
              <a:t>2</a:t>
            </a:r>
          </a:p>
        </p:txBody>
      </p:sp>
      <p:sp>
        <p:nvSpPr>
          <p:cNvPr id="22" name="Rectangle 21">
            <a:hlinkClick r:id="rId7" action="ppaction://hlinksldjump"/>
          </p:cNvPr>
          <p:cNvSpPr/>
          <p:nvPr/>
        </p:nvSpPr>
        <p:spPr>
          <a:xfrm>
            <a:off x="3556000" y="3581400"/>
            <a:ext cx="812800" cy="1066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/>
              <a:t>3</a:t>
            </a:r>
          </a:p>
        </p:txBody>
      </p:sp>
      <p:sp>
        <p:nvSpPr>
          <p:cNvPr id="23" name="Rectangle 22">
            <a:hlinkClick r:id="rId8" action="ppaction://hlinksldjump"/>
          </p:cNvPr>
          <p:cNvSpPr/>
          <p:nvPr/>
        </p:nvSpPr>
        <p:spPr>
          <a:xfrm>
            <a:off x="4572000" y="2895600"/>
            <a:ext cx="812800" cy="1066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/>
              <a:t>4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604000" y="2895600"/>
            <a:ext cx="812800" cy="1066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800" b="1"/>
          </a:p>
        </p:txBody>
      </p:sp>
      <p:sp>
        <p:nvSpPr>
          <p:cNvPr id="25" name="Rectangle 24"/>
          <p:cNvSpPr/>
          <p:nvPr/>
        </p:nvSpPr>
        <p:spPr>
          <a:xfrm>
            <a:off x="2133600" y="1219200"/>
            <a:ext cx="812800" cy="1066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800" b="1"/>
          </a:p>
        </p:txBody>
      </p:sp>
      <p:sp>
        <p:nvSpPr>
          <p:cNvPr id="26" name="Rectangle 25"/>
          <p:cNvSpPr/>
          <p:nvPr/>
        </p:nvSpPr>
        <p:spPr>
          <a:xfrm>
            <a:off x="3869383" y="1981200"/>
            <a:ext cx="812800" cy="1066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800" b="1"/>
          </a:p>
        </p:txBody>
      </p:sp>
      <p:sp>
        <p:nvSpPr>
          <p:cNvPr id="27" name="Rectangle 26"/>
          <p:cNvSpPr/>
          <p:nvPr/>
        </p:nvSpPr>
        <p:spPr>
          <a:xfrm>
            <a:off x="5892800" y="2057400"/>
            <a:ext cx="812800" cy="1066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800" b="1"/>
          </a:p>
        </p:txBody>
      </p:sp>
      <p:sp>
        <p:nvSpPr>
          <p:cNvPr id="28" name="Rectangle 27"/>
          <p:cNvSpPr/>
          <p:nvPr/>
        </p:nvSpPr>
        <p:spPr>
          <a:xfrm>
            <a:off x="3268133" y="685800"/>
            <a:ext cx="812800" cy="1066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800" b="1"/>
          </a:p>
        </p:txBody>
      </p:sp>
      <p:sp>
        <p:nvSpPr>
          <p:cNvPr id="29" name="Rectangle 28"/>
          <p:cNvSpPr/>
          <p:nvPr/>
        </p:nvSpPr>
        <p:spPr>
          <a:xfrm>
            <a:off x="5181600" y="457200"/>
            <a:ext cx="812800" cy="1066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800" b="1"/>
          </a:p>
        </p:txBody>
      </p:sp>
      <p:pic>
        <p:nvPicPr>
          <p:cNvPr id="20" name="Picture 19" descr="phuong 2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83"/>
          <a:stretch>
            <a:fillRect/>
          </a:stretch>
        </p:blipFill>
        <p:spPr bwMode="auto">
          <a:xfrm>
            <a:off x="3695290" y="4761809"/>
            <a:ext cx="2876420" cy="2096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 descr="vang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133600"/>
            <a:ext cx="12192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 descr="vang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35253">
            <a:off x="2311400" y="3305176"/>
            <a:ext cx="1270000" cy="79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Content Placeholder 3" descr="vang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956546">
            <a:off x="3526368" y="3373438"/>
            <a:ext cx="1047750" cy="1174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vang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400" y="3048000"/>
            <a:ext cx="12192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6104585" y="4168776"/>
            <a:ext cx="2307457" cy="1214594"/>
          </a:xfrm>
          <a:prstGeom prst="wedgeEllipseCallout">
            <a:avLst>
              <a:gd name="adj1" fmla="val -56516"/>
              <a:gd name="adj2" fmla="val -652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 ơn!</a:t>
            </a:r>
            <a:endParaRPr lang="en-US" sz="28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Oval Callout 31">
            <a:hlinkClick r:id="rId13" action="ppaction://hlinksldjump"/>
          </p:cNvPr>
          <p:cNvSpPr/>
          <p:nvPr/>
        </p:nvSpPr>
        <p:spPr>
          <a:xfrm>
            <a:off x="8635999" y="2057400"/>
            <a:ext cx="2658533" cy="1371600"/>
          </a:xfrm>
          <a:prstGeom prst="wedgeEllipseCallout">
            <a:avLst>
              <a:gd name="adj1" fmla="val 12917"/>
              <a:gd name="adj2" fmla="val 758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 smtClean="0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chào</a:t>
            </a:r>
            <a:endParaRPr lang="en-US" sz="2800" b="1">
              <a:solidFill>
                <a:srgbClr val="FFFF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922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2.22222E-6 L -0.29726 -0.50903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70" y="-2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1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1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6945E-18 -7.9556E-7 L -0.05833 0.54394 " pathEditMode="relative" ptsTypes="AA">
                                      <p:cBhvr>
                                        <p:cTn id="2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2.22222E-6 L -0.25 -0.35532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-1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01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010"/>
                            </p:stCondLst>
                            <p:childTnLst>
                              <p:par>
                                <p:cTn id="4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L -0.025 0.3798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18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 nodeType="clickPar">
                      <p:stCondLst>
                        <p:cond delay="0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2.22222E-6 L -0.15 -0.2886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-1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9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1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01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2010"/>
                            </p:stCondLst>
                            <p:childTnLst>
                              <p:par>
                                <p:cTn id="5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7037E-6 L -0.01484 0.32199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2" y="1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 nodeType="clickPar">
                      <p:stCondLst>
                        <p:cond delay="0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2.22222E-6 L -0.05 -0.39953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" y="-1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4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5" dur="1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01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2010"/>
                            </p:stCondLst>
                            <p:childTnLst>
                              <p:par>
                                <p:cTn id="7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96296E-6 L -0.01159 0.42917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6" y="2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 nodeType="clickPar">
                      <p:stCondLst>
                        <p:cond delay="0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2.22222E-6 L 0.1 -0.39953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-1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9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0" dur="1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 nodeType="clickPar">
                      <p:stCondLst>
                        <p:cond delay="0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2.22222E-6 L 0.0444 -0.52014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4" y="-2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8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9" dur="1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 nodeType="clickPar">
                      <p:stCondLst>
                        <p:cond delay="0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2.22222E-6 L -0.09166 -0.53287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83" y="-26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7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8" dur="1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2.22222E-6 L -0.25 -0.68819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-3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7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 nodeType="clickPar">
                      <p:stCondLst>
                        <p:cond delay="0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2.22222E-6 L -0.00833 -0.76597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-3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5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6" dur="1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 nodeType="clickPar">
                      <p:stCondLst>
                        <p:cond delay="0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2.22222E-6 C -0.05768 -0.04028 -0.1151 -0.08102 -0.16054 -0.12176 C -0.20612 -0.16273 -0.24388 -0.19467 -0.2733 -0.2456 C -0.3026 -0.29676 -0.32044 -0.36828 -0.33658 -0.42778 C -0.35273 -0.48703 -0.36666 -0.55602 -0.37044 -0.60208 C -0.37435 -0.64791 -0.36927 -0.68078 -0.35924 -0.70324 C -0.34908 -0.72569 -0.32799 -0.72963 -0.30989 -0.73703 C -0.29179 -0.74444 -0.27187 -0.75555 -0.25065 -0.74838 C -0.22955 -0.7412 -0.19583 -0.7037 -0.1832 -0.69398 C -0.17044 -0.68426 -0.17252 -0.68727 -0.17461 -0.69028 " pathEditMode="relative" rAng="0" ptsTypes="AAAAAAAAAA">
                                      <p:cBhvr>
                                        <p:cTn id="12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94" y="-37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5" dur="1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2" grpId="0" animBg="1"/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 idx="4294967295"/>
          </p:nvPr>
        </p:nvSpPr>
        <p:spPr>
          <a:xfrm>
            <a:off x="2844800" y="0"/>
            <a:ext cx="3556000" cy="11430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1:</a:t>
            </a:r>
          </a:p>
        </p:txBody>
      </p:sp>
      <p:pic>
        <p:nvPicPr>
          <p:cNvPr id="4" name="Picture 18" descr="giu kh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95" y="381000"/>
            <a:ext cx="1744133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2743200" y="2819400"/>
            <a:ext cx="6908800" cy="3276600"/>
          </a:xfrm>
          <a:prstGeom prst="wedgeEllipseCallout">
            <a:avLst>
              <a:gd name="adj1" fmla="val -59081"/>
              <a:gd name="adj2" fmla="val -95708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en-US" sz="8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en-US" altLang="en-US" sz="5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yến</a:t>
            </a:r>
            <a:r>
              <a:rPr lang="en-US" altLang="en-US" sz="5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=   </a:t>
            </a:r>
            <a:r>
              <a:rPr lang="en-US" altLang="en-US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  </a:t>
            </a:r>
            <a:r>
              <a:rPr lang="en-US" altLang="en-US" sz="5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kg</a:t>
            </a:r>
            <a:endParaRPr lang="en-US" sz="5400" b="1" dirty="0">
              <a:solidFill>
                <a:srgbClr val="0000CC"/>
              </a:solidFill>
            </a:endParaRPr>
          </a:p>
        </p:txBody>
      </p:sp>
      <p:pic>
        <p:nvPicPr>
          <p:cNvPr id="6" name="Picture 5" descr="phuong 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83"/>
          <a:stretch>
            <a:fillRect/>
          </a:stretch>
        </p:blipFill>
        <p:spPr bwMode="auto">
          <a:xfrm>
            <a:off x="8930218" y="609600"/>
            <a:ext cx="3261783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Callout 6"/>
          <p:cNvSpPr/>
          <p:nvPr/>
        </p:nvSpPr>
        <p:spPr>
          <a:xfrm>
            <a:off x="2743200" y="2819400"/>
            <a:ext cx="6908800" cy="3276600"/>
          </a:xfrm>
          <a:prstGeom prst="wedgeEllipseCallout">
            <a:avLst>
              <a:gd name="adj1" fmla="val 46516"/>
              <a:gd name="adj2" fmla="val -86954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vi-VN" sz="80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70kg</a:t>
            </a:r>
            <a:endParaRPr lang="en-US" sz="80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Up Arrow 8">
            <a:hlinkClick r:id="rId4" action="ppaction://hlinksldjump"/>
          </p:cNvPr>
          <p:cNvSpPr/>
          <p:nvPr/>
        </p:nvSpPr>
        <p:spPr>
          <a:xfrm rot="5400000">
            <a:off x="10886226" y="5486400"/>
            <a:ext cx="914400" cy="1219200"/>
          </a:xfrm>
          <a:prstGeom prst="upArrow">
            <a:avLst>
              <a:gd name="adj1" fmla="val 50000"/>
              <a:gd name="adj2" fmla="val 43662"/>
            </a:avLst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1475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 idx="4294967295"/>
          </p:nvPr>
        </p:nvSpPr>
        <p:spPr>
          <a:xfrm>
            <a:off x="2844800" y="0"/>
            <a:ext cx="3556000" cy="11430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2:</a:t>
            </a:r>
          </a:p>
        </p:txBody>
      </p:sp>
      <p:pic>
        <p:nvPicPr>
          <p:cNvPr id="4" name="Picture 18" descr="giu kh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1744133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2751785" y="2819400"/>
            <a:ext cx="6908800" cy="3276600"/>
          </a:xfrm>
          <a:prstGeom prst="wedgeEllipseCallout">
            <a:avLst>
              <a:gd name="adj1" fmla="val -59081"/>
              <a:gd name="adj2" fmla="val -95708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en-US" sz="5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en-US" altLang="en-US" sz="5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tấn</a:t>
            </a:r>
            <a:r>
              <a:rPr lang="en-US" altLang="en-US" sz="5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en-US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vi-VN" altLang="en-US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vi-VN" altLang="en-US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kg</a:t>
            </a:r>
            <a:endParaRPr lang="en-US" sz="5400" b="1" dirty="0">
              <a:solidFill>
                <a:srgbClr val="0000CC"/>
              </a:solidFill>
            </a:endParaRPr>
          </a:p>
        </p:txBody>
      </p:sp>
      <p:pic>
        <p:nvPicPr>
          <p:cNvPr id="6" name="Picture 5" descr="phuong 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83"/>
          <a:stretch>
            <a:fillRect/>
          </a:stretch>
        </p:blipFill>
        <p:spPr bwMode="auto">
          <a:xfrm>
            <a:off x="8930218" y="609600"/>
            <a:ext cx="3261783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Callout 6"/>
          <p:cNvSpPr/>
          <p:nvPr/>
        </p:nvSpPr>
        <p:spPr>
          <a:xfrm>
            <a:off x="2751785" y="2819400"/>
            <a:ext cx="6908800" cy="3276599"/>
          </a:xfrm>
          <a:prstGeom prst="wedgeEllipseCallout">
            <a:avLst>
              <a:gd name="adj1" fmla="val 46857"/>
              <a:gd name="adj2" fmla="val -8635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vi-VN" sz="72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9000kg</a:t>
            </a:r>
            <a:endParaRPr lang="en-US" sz="72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Up Arrow 8">
            <a:hlinkClick r:id="rId4" action="ppaction://hlinksldjump"/>
          </p:cNvPr>
          <p:cNvSpPr/>
          <p:nvPr/>
        </p:nvSpPr>
        <p:spPr>
          <a:xfrm rot="5400000">
            <a:off x="10713509" y="5486400"/>
            <a:ext cx="914400" cy="1219200"/>
          </a:xfrm>
          <a:prstGeom prst="upArrow">
            <a:avLst>
              <a:gd name="adj1" fmla="val 50000"/>
              <a:gd name="adj2" fmla="val 43662"/>
            </a:avLst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6500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 idx="4294967295"/>
          </p:nvPr>
        </p:nvSpPr>
        <p:spPr>
          <a:xfrm>
            <a:off x="2844800" y="0"/>
            <a:ext cx="3556000" cy="11430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3:</a:t>
            </a:r>
          </a:p>
        </p:txBody>
      </p:sp>
      <p:pic>
        <p:nvPicPr>
          <p:cNvPr id="4" name="Picture 18" descr="giu kh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1744133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2743200" y="2819400"/>
            <a:ext cx="6908800" cy="3276600"/>
          </a:xfrm>
          <a:prstGeom prst="wedgeEllipseCallout">
            <a:avLst>
              <a:gd name="adj1" fmla="val -59081"/>
              <a:gd name="adj2" fmla="val -95708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en-US" sz="8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altLang="en-US" sz="6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tạ</a:t>
            </a:r>
            <a:r>
              <a:rPr lang="en-US" altLang="en-US" sz="6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vi-VN" altLang="en-US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vi-VN" altLang="en-US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kg  </a:t>
            </a:r>
            <a:endParaRPr lang="en-US" sz="4800" b="1" dirty="0">
              <a:solidFill>
                <a:srgbClr val="0000CC"/>
              </a:solidFill>
            </a:endParaRPr>
          </a:p>
        </p:txBody>
      </p:sp>
      <p:pic>
        <p:nvPicPr>
          <p:cNvPr id="6" name="Picture 5" descr="phuong 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83"/>
          <a:stretch>
            <a:fillRect/>
          </a:stretch>
        </p:blipFill>
        <p:spPr bwMode="auto">
          <a:xfrm>
            <a:off x="8930218" y="609600"/>
            <a:ext cx="3261783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Callout 6"/>
          <p:cNvSpPr/>
          <p:nvPr/>
        </p:nvSpPr>
        <p:spPr>
          <a:xfrm>
            <a:off x="2743200" y="2819400"/>
            <a:ext cx="6908800" cy="3276600"/>
          </a:xfrm>
          <a:prstGeom prst="wedgeEllipseCallout">
            <a:avLst>
              <a:gd name="adj1" fmla="val 47437"/>
              <a:gd name="adj2" fmla="val -89855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vi-VN" sz="115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400kg</a:t>
            </a:r>
            <a:endParaRPr lang="en-US" sz="115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Up Arrow 8">
            <a:hlinkClick r:id="rId4" action="ppaction://hlinksldjump"/>
          </p:cNvPr>
          <p:cNvSpPr/>
          <p:nvPr/>
        </p:nvSpPr>
        <p:spPr>
          <a:xfrm rot="5400000">
            <a:off x="10713509" y="5486399"/>
            <a:ext cx="914400" cy="1219200"/>
          </a:xfrm>
          <a:prstGeom prst="upArrow">
            <a:avLst>
              <a:gd name="adj1" fmla="val 50000"/>
              <a:gd name="adj2" fmla="val 43662"/>
            </a:avLst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9699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 idx="4294967295"/>
          </p:nvPr>
        </p:nvSpPr>
        <p:spPr>
          <a:xfrm>
            <a:off x="2844800" y="0"/>
            <a:ext cx="3556000" cy="11430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4:</a:t>
            </a:r>
          </a:p>
        </p:txBody>
      </p:sp>
      <p:pic>
        <p:nvPicPr>
          <p:cNvPr id="4" name="Picture 18" descr="giu kh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1744133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2743200" y="2819400"/>
            <a:ext cx="6908800" cy="3276600"/>
          </a:xfrm>
          <a:prstGeom prst="wedgeEllipseCallout">
            <a:avLst>
              <a:gd name="adj1" fmla="val -59081"/>
              <a:gd name="adj2" fmla="val -95708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 altLang="en-US" sz="4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altLang="en-US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altLang="en-US" sz="4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yến</a:t>
            </a:r>
            <a:r>
              <a:rPr lang="en-US" alt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6 kg </a:t>
            </a:r>
            <a:r>
              <a:rPr lang="en-US" altLang="en-US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vi-VN" altLang="en-US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vi-VN" altLang="en-US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kg</a:t>
            </a:r>
            <a:endParaRPr lang="en-US" altLang="en-US" sz="4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en-US" sz="8000" b="1" dirty="0">
              <a:solidFill>
                <a:srgbClr val="0000CC"/>
              </a:solidFill>
            </a:endParaRPr>
          </a:p>
        </p:txBody>
      </p:sp>
      <p:pic>
        <p:nvPicPr>
          <p:cNvPr id="6" name="Picture 5" descr="phuong 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83"/>
          <a:stretch>
            <a:fillRect/>
          </a:stretch>
        </p:blipFill>
        <p:spPr bwMode="auto">
          <a:xfrm>
            <a:off x="8930218" y="609600"/>
            <a:ext cx="3261783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Callout 6"/>
          <p:cNvSpPr/>
          <p:nvPr/>
        </p:nvSpPr>
        <p:spPr>
          <a:xfrm>
            <a:off x="2738585" y="2819400"/>
            <a:ext cx="6913415" cy="3276600"/>
          </a:xfrm>
          <a:prstGeom prst="wedgeEllipseCallout">
            <a:avLst>
              <a:gd name="adj1" fmla="val 46997"/>
              <a:gd name="adj2" fmla="val -87665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vi-VN" sz="115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36kg</a:t>
            </a:r>
            <a:endParaRPr lang="en-US" sz="115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Up Arrow 8">
            <a:hlinkClick r:id="rId4" action="ppaction://hlinksldjump"/>
          </p:cNvPr>
          <p:cNvSpPr/>
          <p:nvPr/>
        </p:nvSpPr>
        <p:spPr>
          <a:xfrm rot="5400000">
            <a:off x="10627218" y="5486400"/>
            <a:ext cx="914400" cy="1219200"/>
          </a:xfrm>
          <a:prstGeom prst="upArrow">
            <a:avLst>
              <a:gd name="adj1" fmla="val 50000"/>
              <a:gd name="adj2" fmla="val 43662"/>
            </a:avLst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359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libvcvpg">
      <a:majorFont>
        <a:latin typeface="微软雅黑"/>
        <a:ea typeface="方正卡通简体"/>
        <a:cs typeface=""/>
      </a:majorFont>
      <a:minorFont>
        <a:latin typeface="微软雅黑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</TotalTime>
  <Words>704</Words>
  <Application>Microsoft Office PowerPoint</Application>
  <PresentationFormat>Widescreen</PresentationFormat>
  <Paragraphs>163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Microsoft YaHei</vt:lpstr>
      <vt:lpstr>Microsoft YaHei</vt:lpstr>
      <vt:lpstr>宋体</vt:lpstr>
      <vt:lpstr>Arial</vt:lpstr>
      <vt:lpstr>Calibri</vt:lpstr>
      <vt:lpstr>Calibri Light</vt:lpstr>
      <vt:lpstr>Cambria</vt:lpstr>
      <vt:lpstr>Times New Roman</vt:lpstr>
      <vt:lpstr>方正卡通简体</vt:lpstr>
      <vt:lpstr>Office Theme</vt:lpstr>
      <vt:lpstr>第一PPT，www.1ppt.com</vt:lpstr>
      <vt:lpstr>PowerPoint Presentation</vt:lpstr>
      <vt:lpstr>PowerPoint Presentation</vt:lpstr>
      <vt:lpstr>      Trò chơi                    Ăn khế      trả vàng</vt:lpstr>
      <vt:lpstr>PowerPoint Presentation</vt:lpstr>
      <vt:lpstr>PowerPoint Presentation</vt:lpstr>
      <vt:lpstr>Câu 1:</vt:lpstr>
      <vt:lpstr>Câu 2:</vt:lpstr>
      <vt:lpstr>Câu 3:</vt:lpstr>
      <vt:lpstr>Câu 4: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4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58</cp:revision>
  <dcterms:created xsi:type="dcterms:W3CDTF">2019-08-18T16:34:35Z</dcterms:created>
  <dcterms:modified xsi:type="dcterms:W3CDTF">2021-09-23T05:34:18Z</dcterms:modified>
</cp:coreProperties>
</file>