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8"/>
  </p:notesMasterIdLst>
  <p:sldIdLst>
    <p:sldId id="272" r:id="rId3"/>
    <p:sldId id="282" r:id="rId4"/>
    <p:sldId id="280" r:id="rId5"/>
    <p:sldId id="281" r:id="rId6"/>
    <p:sldId id="283" r:id="rId7"/>
    <p:sldId id="278" r:id="rId8"/>
    <p:sldId id="329" r:id="rId9"/>
    <p:sldId id="310" r:id="rId10"/>
    <p:sldId id="340" r:id="rId11"/>
    <p:sldId id="296" r:id="rId12"/>
    <p:sldId id="307" r:id="rId13"/>
    <p:sldId id="341" r:id="rId14"/>
    <p:sldId id="342" r:id="rId15"/>
    <p:sldId id="315" r:id="rId16"/>
    <p:sldId id="343" r:id="rId17"/>
    <p:sldId id="344" r:id="rId18"/>
    <p:sldId id="319" r:id="rId19"/>
    <p:sldId id="346" r:id="rId20"/>
    <p:sldId id="347" r:id="rId21"/>
    <p:sldId id="345" r:id="rId22"/>
    <p:sldId id="336" r:id="rId23"/>
    <p:sldId id="348" r:id="rId24"/>
    <p:sldId id="292" r:id="rId25"/>
    <p:sldId id="29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BB7FF"/>
    <a:srgbClr val="66FFFF"/>
    <a:srgbClr val="CC99FF"/>
    <a:srgbClr val="99FF66"/>
    <a:srgbClr val="FF9999"/>
    <a:srgbClr val="CCFF99"/>
    <a:srgbClr val="99FF99"/>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77" autoAdjust="0"/>
    <p:restoredTop sz="90326" autoAdjust="0"/>
  </p:normalViewPr>
  <p:slideViewPr>
    <p:cSldViewPr snapToGrid="0">
      <p:cViewPr varScale="1">
        <p:scale>
          <a:sx n="73" d="100"/>
          <a:sy n="73" d="100"/>
        </p:scale>
        <p:origin x="28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43F8A2-6323-4C3D-ABF1-E3CD09EA9894}" type="slidenum">
              <a:rPr lang="en-US" altLang="en-US" smtClean="0"/>
              <a:pPr/>
              <a:t>1</a:t>
            </a:fld>
            <a:endParaRPr lang="en-US" altLang="en-US" smtClean="0"/>
          </a:p>
        </p:txBody>
      </p:sp>
    </p:spTree>
    <p:extLst>
      <p:ext uri="{BB962C8B-B14F-4D97-AF65-F5344CB8AC3E}">
        <p14:creationId xmlns:p14="http://schemas.microsoft.com/office/powerpoint/2010/main" val="299788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425794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9/29/2021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80933" y="1677063"/>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nvGrpSpPr>
          <p:cNvPr id="4" name="Group 3"/>
          <p:cNvGrpSpPr/>
          <p:nvPr/>
        </p:nvGrpSpPr>
        <p:grpSpPr>
          <a:xfrm>
            <a:off x="9904697" y="1870051"/>
            <a:ext cx="2087854" cy="2360485"/>
            <a:chOff x="6874114" y="1169975"/>
            <a:chExt cx="2087854" cy="23604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5619">
              <a:off x="6874114" y="1169975"/>
              <a:ext cx="1143000" cy="162989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7828493" y="1958835"/>
              <a:ext cx="1133475" cy="1571625"/>
            </a:xfrm>
            <a:prstGeom prst="rect">
              <a:avLst/>
            </a:prstGeom>
          </p:spPr>
        </p:pic>
      </p:grpSp>
      <p:grpSp>
        <p:nvGrpSpPr>
          <p:cNvPr id="22" name="Group 21"/>
          <p:cNvGrpSpPr/>
          <p:nvPr/>
        </p:nvGrpSpPr>
        <p:grpSpPr>
          <a:xfrm rot="20945037">
            <a:off x="251036" y="4029131"/>
            <a:ext cx="1207278" cy="1898031"/>
            <a:chOff x="1140530" y="4699306"/>
            <a:chExt cx="1207278" cy="1898031"/>
          </a:xfrm>
        </p:grpSpPr>
        <p:grpSp>
          <p:nvGrpSpPr>
            <p:cNvPr id="21" name="Group 20"/>
            <p:cNvGrpSpPr/>
            <p:nvPr/>
          </p:nvGrpSpPr>
          <p:grpSpPr>
            <a:xfrm>
              <a:off x="1214333" y="5025712"/>
              <a:ext cx="1133475" cy="1571625"/>
              <a:chOff x="1214333" y="5025712"/>
              <a:chExt cx="1133475" cy="157162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15" name="Rectangle 14"/>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rot="19883043">
              <a:off x="1140530" y="4699306"/>
              <a:ext cx="1025979" cy="1862048"/>
            </a:xfrm>
            <a:prstGeom prst="rect">
              <a:avLst/>
            </a:prstGeom>
            <a:noFill/>
          </p:spPr>
          <p:txBody>
            <a:bodyPr wrap="square" lIns="91440" tIns="45720" rIns="91440" bIns="45720">
              <a:spAutoFit/>
            </a:bodyPr>
            <a:lstStyle/>
            <a:p>
              <a:pPr algn="ctr"/>
              <a:r>
                <a:rPr lang="en-US" sz="11500" b="1" cap="none" spc="0" dirty="0" smtClean="0">
                  <a:ln w="12700" cmpd="sng">
                    <a:solidFill>
                      <a:schemeClr val="accent4"/>
                    </a:solidFill>
                    <a:prstDash val="solid"/>
                  </a:ln>
                  <a:solidFill>
                    <a:srgbClr val="FFFF00"/>
                  </a:solidFill>
                  <a:effectLst/>
                </a:rPr>
                <a:t>a</a:t>
              </a:r>
              <a:endParaRPr lang="en-US" sz="11500" b="1" cap="none" spc="0" dirty="0">
                <a:ln w="12700" cmpd="sng">
                  <a:solidFill>
                    <a:schemeClr val="accent4"/>
                  </a:solidFill>
                  <a:prstDash val="solid"/>
                </a:ln>
                <a:solidFill>
                  <a:srgbClr val="FFFF00"/>
                </a:solidFill>
                <a:effectLst/>
              </a:endParaRPr>
            </a:p>
          </p:txBody>
        </p:sp>
      </p:grpSp>
      <p:grpSp>
        <p:nvGrpSpPr>
          <p:cNvPr id="27" name="Group 26"/>
          <p:cNvGrpSpPr/>
          <p:nvPr/>
        </p:nvGrpSpPr>
        <p:grpSpPr>
          <a:xfrm rot="2594458">
            <a:off x="1523315" y="4546797"/>
            <a:ext cx="1133475" cy="1862048"/>
            <a:chOff x="1214333" y="4761659"/>
            <a:chExt cx="1133475" cy="1862048"/>
          </a:xfrm>
        </p:grpSpPr>
        <p:grpSp>
          <p:nvGrpSpPr>
            <p:cNvPr id="28" name="Group 27"/>
            <p:cNvGrpSpPr/>
            <p:nvPr/>
          </p:nvGrpSpPr>
          <p:grpSpPr>
            <a:xfrm>
              <a:off x="1214333" y="5025712"/>
              <a:ext cx="1133475" cy="1571625"/>
              <a:chOff x="1214333" y="5025712"/>
              <a:chExt cx="1133475" cy="1571625"/>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31" name="Rectangle 3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rot="20665241">
              <a:off x="1233129" y="4761659"/>
              <a:ext cx="1025979" cy="1862048"/>
            </a:xfrm>
            <a:prstGeom prst="rect">
              <a:avLst/>
            </a:prstGeom>
            <a:noFill/>
          </p:spPr>
          <p:txBody>
            <a:bodyPr wrap="square" lIns="91440" tIns="45720" rIns="91440" bIns="45720">
              <a:spAutoFit/>
            </a:bodyPr>
            <a:lstStyle/>
            <a:p>
              <a:pPr algn="ctr"/>
              <a:r>
                <a:rPr lang="en-US" sz="11500" b="1" dirty="0">
                  <a:ln w="12700" cmpd="sng">
                    <a:solidFill>
                      <a:schemeClr val="accent4"/>
                    </a:solidFill>
                    <a:prstDash val="solid"/>
                  </a:ln>
                  <a:solidFill>
                    <a:srgbClr val="92D050"/>
                  </a:solidFill>
                </a:rPr>
                <a:t>q</a:t>
              </a:r>
              <a:endParaRPr lang="en-US" sz="11500" b="1" cap="none" spc="0" dirty="0">
                <a:ln w="12700" cmpd="sng">
                  <a:solidFill>
                    <a:schemeClr val="accent4"/>
                  </a:solidFill>
                  <a:prstDash val="solid"/>
                </a:ln>
                <a:solidFill>
                  <a:srgbClr val="92D050"/>
                </a:solidFill>
                <a:effectLst/>
              </a:endParaRPr>
            </a:p>
          </p:txBody>
        </p:sp>
      </p:grpSp>
    </p:spTree>
    <p:extLst>
      <p:ext uri="{BB962C8B-B14F-4D97-AF65-F5344CB8AC3E}">
        <p14:creationId xmlns:p14="http://schemas.microsoft.com/office/powerpoint/2010/main" val="164538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Ai </a:t>
            </a:r>
            <a:r>
              <a:rPr lang="en-US" altLang="en-US" sz="2800">
                <a:solidFill>
                  <a:srgbClr val="000000"/>
                </a:solidFill>
                <a:latin typeface="Times New Roman" panose="02020603050405020304" pitchFamily="18" charset="0"/>
                <a:cs typeface="Times New Roman" panose="02020603050405020304" pitchFamily="18" charset="0"/>
              </a:rPr>
              <a:t>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a:t>
            </a:r>
            <a:r>
              <a:rPr lang="en-US" altLang="en-US" sz="2800">
                <a:solidFill>
                  <a:srgbClr val="000000"/>
                </a:solidFill>
                <a:latin typeface="Times New Roman" panose="02020603050405020304" pitchFamily="18" charset="0"/>
                <a:cs typeface="Times New Roman" panose="02020603050405020304" pitchFamily="18" charset="0"/>
              </a:rPr>
              <a:t>. </a:t>
            </a:r>
            <a:endParaRPr lang="en-US" altLang="en-US" sz="280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Là </a:t>
            </a:r>
            <a:r>
              <a:rPr lang="en-US" altLang="en-US" sz="2800">
                <a:solidFill>
                  <a:srgbClr val="000000"/>
                </a:solidFill>
                <a:latin typeface="Times New Roman" panose="02020603050405020304" pitchFamily="18" charset="0"/>
                <a:cs typeface="Times New Roman" panose="02020603050405020304" pitchFamily="18" charset="0"/>
              </a:rPr>
              <a:t>học sinh giỏi nhất  trường nhưng Minh </a:t>
            </a:r>
            <a:r>
              <a:rPr lang="en-US" altLang="en-US" sz="2800">
                <a:solidFill>
                  <a:srgbClr val="000000"/>
                </a:solidFill>
                <a:latin typeface="Times New Roman" panose="02020603050405020304" pitchFamily="18" charset="0"/>
                <a:cs typeface="Times New Roman" panose="02020603050405020304" pitchFamily="18" charset="0"/>
              </a:rPr>
              <a:t>không           </a:t>
            </a:r>
            <a:r>
              <a:rPr lang="en-US" altLang="en-US" sz="2800" smtClean="0">
                <a:solidFill>
                  <a:srgbClr val="000000"/>
                </a:solidFill>
                <a:latin typeface="Times New Roman" panose="02020603050405020304" pitchFamily="18" charset="0"/>
                <a:cs typeface="Times New Roman" panose="02020603050405020304" pitchFamily="18" charset="0"/>
              </a:rPr>
              <a:t>      .Minh </a:t>
            </a:r>
            <a:r>
              <a:rPr lang="en-US" altLang="en-US" sz="2800">
                <a:solidFill>
                  <a:srgbClr val="000000"/>
                </a:solidFill>
                <a:latin typeface="Times New Roman" panose="02020603050405020304" pitchFamily="18" charset="0"/>
                <a:cs typeface="Times New Roman" panose="02020603050405020304" pitchFamily="18" charset="0"/>
              </a:rPr>
              <a:t>giúp đỡ các bạn học kém rất nhiệt tình và có kết quả, khiến các bạn hay mặc cảm</a:t>
            </a: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nhất </a:t>
            </a:r>
            <a:r>
              <a:rPr lang="en-US" altLang="en-US" sz="2800">
                <a:solidFill>
                  <a:srgbClr val="000000"/>
                </a:solidFill>
                <a:latin typeface="Times New Roman" panose="02020603050405020304" pitchFamily="18" charset="0"/>
                <a:cs typeface="Times New Roman" panose="02020603050405020304" pitchFamily="18" charset="0"/>
              </a:rPr>
              <a:t>cũng dần dần </a:t>
            </a:r>
            <a:r>
              <a:rPr lang="en-US" altLang="en-US" sz="2800">
                <a:solidFill>
                  <a:srgbClr val="000000"/>
                </a:solidFill>
                <a:latin typeface="Times New Roman" panose="02020603050405020304" pitchFamily="18" charset="0"/>
                <a:cs typeface="Times New Roman" panose="02020603050405020304" pitchFamily="18" charset="0"/>
              </a:rPr>
              <a:t>thấy               </a:t>
            </a:r>
            <a:r>
              <a:rPr lang="en-US" altLang="en-US" sz="2800" smtClean="0">
                <a:solidFill>
                  <a:srgbClr val="000000"/>
                </a:solidFill>
                <a:latin typeface="Times New Roman" panose="02020603050405020304" pitchFamily="18" charset="0"/>
                <a:cs typeface="Times New Roman" panose="02020603050405020304" pitchFamily="18" charset="0"/>
              </a:rPr>
              <a:t>hơn </a:t>
            </a:r>
            <a:r>
              <a:rPr lang="en-US" altLang="en-US" sz="2800">
                <a:solidFill>
                  <a:srgbClr val="000000"/>
                </a:solidFill>
                <a:latin typeface="Times New Roman" panose="02020603050405020304" pitchFamily="18" charset="0"/>
                <a:cs typeface="Times New Roman" panose="02020603050405020304" pitchFamily="18" charset="0"/>
              </a:rPr>
              <a:t>vì học hành tiến bộ. Khi phê bình, nhắc nhở những bạn mắc khuyết điểm, Minh có cách góp ý rất chân tình, nên không làm </a:t>
            </a:r>
            <a:r>
              <a:rPr lang="en-US" altLang="en-US" sz="2800">
                <a:solidFill>
                  <a:srgbClr val="000000"/>
                </a:solidFill>
                <a:latin typeface="Times New Roman" panose="02020603050405020304" pitchFamily="18" charset="0"/>
                <a:cs typeface="Times New Roman" panose="02020603050405020304" pitchFamily="18" charset="0"/>
              </a:rPr>
              <a:t>bạn </a:t>
            </a:r>
            <a:r>
              <a:rPr lang="en-US" altLang="en-US" sz="2800" smtClean="0">
                <a:solidFill>
                  <a:srgbClr val="000000"/>
                </a:solidFill>
                <a:latin typeface="Times New Roman" panose="02020603050405020304" pitchFamily="18" charset="0"/>
                <a:cs typeface="Times New Roman" panose="02020603050405020304" pitchFamily="18" charset="0"/>
              </a:rPr>
              <a:t>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a:t>
            </a:r>
            <a:endParaRPr lang="en-US"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6</a:t>
            </a:r>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smtClean="0">
                <a:solidFill>
                  <a:srgbClr val="FF0000"/>
                </a:solidFill>
                <a:latin typeface="Times New Roman" panose="02020603050405020304" pitchFamily="18" charset="0"/>
                <a:cs typeface="Arial" panose="020B0604020202020204" pitchFamily="34" charset="0"/>
              </a:rPr>
              <a:t>đ</a:t>
            </a:r>
            <a:r>
              <a:rPr lang="en-US" altLang="vi-VN" sz="2800" i="1" smtClean="0">
                <a:solidFill>
                  <a:srgbClr val="FF0000"/>
                </a:solidFill>
                <a:latin typeface="Times New Roman" panose="02020603050405020304" pitchFamily="18" charset="0"/>
              </a:rPr>
              <a:t>ể </a:t>
            </a:r>
            <a:r>
              <a:rPr lang="en-US" altLang="vi-VN" sz="2800" i="1" smtClean="0">
                <a:solidFill>
                  <a:srgbClr val="FF0000"/>
                </a:solidFill>
                <a:latin typeface="Times New Roman" panose="02020603050405020304" pitchFamily="18" charset="0"/>
                <a:cs typeface="Arial" panose="020B0604020202020204" pitchFamily="34" charset="0"/>
              </a:rPr>
              <a:t>ch</a:t>
            </a:r>
            <a:r>
              <a:rPr lang="en-US" altLang="vi-VN" sz="2800" i="1" smtClean="0">
                <a:solidFill>
                  <a:srgbClr val="FF0000"/>
                </a:solidFill>
                <a:latin typeface="Times New Roman" panose="02020603050405020304" pitchFamily="18" charset="0"/>
              </a:rPr>
              <a:t>ọ</a:t>
            </a:r>
            <a:r>
              <a:rPr lang="en-US" altLang="vi-VN" sz="2800" i="1" smtClean="0">
                <a:solidFill>
                  <a:srgbClr val="FF0000"/>
                </a:solidFill>
                <a:latin typeface="Times New Roman" panose="02020603050405020304" pitchFamily="18" charset="0"/>
                <a:cs typeface="Arial" panose="020B0604020202020204" pitchFamily="34" charset="0"/>
              </a:rPr>
              <a:t>n: tự tin, tự ti, tự trọng, tự kiêu, tự hào, tự ái)</a:t>
            </a:r>
            <a:endParaRPr lang="en-US" altLang="vi-VN" sz="2800" i="1">
              <a:solidFill>
                <a:srgbClr val="FF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769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855612"/>
              </p:ext>
            </p:extLst>
          </p:nvPr>
        </p:nvGraphicFramePr>
        <p:xfrm>
          <a:off x="1031966" y="1447246"/>
          <a:ext cx="10228217" cy="3956484"/>
        </p:xfrm>
        <a:graphic>
          <a:graphicData uri="http://schemas.openxmlformats.org/drawingml/2006/table">
            <a:tbl>
              <a:tblPr firstRow="1" bandRow="1">
                <a:tableStyleId>{5C22544A-7EE6-4342-B048-85BDC9FD1C3A}</a:tableStyleId>
              </a:tblPr>
              <a:tblGrid>
                <a:gridCol w="1593668">
                  <a:extLst>
                    <a:ext uri="{9D8B030D-6E8A-4147-A177-3AD203B41FA5}">
                      <a16:colId xmlns:a16="http://schemas.microsoft.com/office/drawing/2014/main" val="617987170"/>
                    </a:ext>
                  </a:extLst>
                </a:gridCol>
                <a:gridCol w="8634549">
                  <a:extLst>
                    <a:ext uri="{9D8B030D-6E8A-4147-A177-3AD203B41FA5}">
                      <a16:colId xmlns:a16="http://schemas.microsoft.com/office/drawing/2014/main" val="3201453875"/>
                    </a:ext>
                  </a:extLst>
                </a:gridCol>
              </a:tblGrid>
              <a:tr h="552361">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355830"/>
                  </a:ext>
                </a:extLst>
              </a:tr>
              <a:tr h="612966">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tin</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Tin vào bản thân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3953"/>
                  </a:ext>
                </a:extLst>
              </a:tr>
              <a:tr h="552361">
                <a:tc>
                  <a:txBody>
                    <a:bodyPr/>
                    <a:lstStyle/>
                    <a:p>
                      <a:pPr algn="just"/>
                      <a:r>
                        <a:rPr lang="en-US" sz="2800" b="0" baseline="0" smtClean="0">
                          <a:solidFill>
                            <a:srgbClr val="0070C0"/>
                          </a:solidFill>
                          <a:latin typeface="Times New Roman" panose="02020603050405020304" pitchFamily="18" charset="0"/>
                          <a:cs typeface="Times New Roman" panose="02020603050405020304" pitchFamily="18" charset="0"/>
                        </a:rPr>
                        <a:t>tự 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Tự đánh giá mình thấp kém và thiếu tự 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7916"/>
                  </a:ext>
                </a:extLst>
              </a:tr>
              <a:tr h="581713">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trọng</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Coi trọng và giữ gìn phẩm giá của mình.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22377"/>
                  </a:ext>
                </a:extLst>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kiêu</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T</a:t>
                      </a:r>
                      <a:r>
                        <a:rPr lang="vi-VN" sz="2800" smtClean="0">
                          <a:solidFill>
                            <a:srgbClr val="7030A0"/>
                          </a:solidFill>
                          <a:latin typeface="Times New Roman" panose="02020603050405020304" pitchFamily="18" charset="0"/>
                          <a:cs typeface="Times New Roman" panose="02020603050405020304" pitchFamily="18" charset="0"/>
                        </a:rPr>
                        <a:t>ự cho mình hơn người và tỏ ra coi thường người khác</a:t>
                      </a:r>
                      <a:r>
                        <a:rPr lang="en-US" sz="2800" smtClean="0">
                          <a:solidFill>
                            <a:srgbClr val="7030A0"/>
                          </a:solidFill>
                          <a:latin typeface="Times New Roman" panose="02020603050405020304" pitchFamily="18" charset="0"/>
                          <a:cs typeface="Times New Roman" panose="02020603050405020304" pitchFamily="18" charset="0"/>
                        </a:rPr>
                        <a:t>.</a:t>
                      </a:r>
                      <a:endParaRPr lang="vi-VN"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935832"/>
                  </a:ext>
                </a:extLst>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hào</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Lấy làm hài lòng, hãnh diện về cái tốt đẹp mình có.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727343"/>
                  </a:ext>
                </a:extLst>
              </a:tr>
              <a:tr h="552361">
                <a:tc>
                  <a:txBody>
                    <a:bodyPr/>
                    <a:lstStyle/>
                    <a:p>
                      <a:pPr algn="just"/>
                      <a:r>
                        <a:rPr lang="en-US" sz="2800" b="0" smtClean="0">
                          <a:solidFill>
                            <a:srgbClr val="0070C0"/>
                          </a:solidFill>
                          <a:latin typeface="Times New Roman" panose="02020603050405020304" pitchFamily="18" charset="0"/>
                          <a:cs typeface="Times New Roman" panose="02020603050405020304" pitchFamily="18" charset="0"/>
                        </a:rPr>
                        <a:t>tự ái</a:t>
                      </a:r>
                      <a:endParaRPr lang="en-US" sz="280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K</a:t>
                      </a:r>
                      <a:r>
                        <a:rPr lang="vi-VN" sz="2800" smtClean="0">
                          <a:solidFill>
                            <a:srgbClr val="7030A0"/>
                          </a:solidFill>
                          <a:latin typeface="Times New Roman" panose="02020603050405020304" pitchFamily="18" charset="0"/>
                          <a:cs typeface="Times New Roman" panose="02020603050405020304" pitchFamily="18" charset="0"/>
                        </a:rPr>
                        <a:t>hó chịu khi cảm thấy bị đánh giá thấp hoặc bị coi thường</a:t>
                      </a:r>
                      <a:r>
                        <a:rPr lang="en-US" sz="2800" smtClean="0">
                          <a:solidFill>
                            <a:srgbClr val="7030A0"/>
                          </a:solidFill>
                          <a:latin typeface="Times New Roman" panose="02020603050405020304" pitchFamily="18" charset="0"/>
                          <a:cs typeface="Times New Roman" panose="02020603050405020304" pitchFamily="18" charset="0"/>
                        </a:rPr>
                        <a:t>.</a:t>
                      </a:r>
                      <a:endParaRPr lang="vi-VN"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718665"/>
                  </a:ext>
                </a:extLst>
              </a:tr>
            </a:tbl>
          </a:graphicData>
        </a:graphic>
      </p:graphicFrame>
    </p:spTree>
    <p:extLst>
      <p:ext uri="{BB962C8B-B14F-4D97-AF65-F5344CB8AC3E}">
        <p14:creationId xmlns:p14="http://schemas.microsoft.com/office/powerpoint/2010/main" val="89812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0377" y="699236"/>
            <a:ext cx="10511246" cy="523220"/>
          </a:xfrm>
          <a:prstGeom prst="rect">
            <a:avLst/>
          </a:prstGeom>
        </p:spPr>
        <p:txBody>
          <a:bodyPr wrap="square">
            <a:spAutoFit/>
          </a:bodyPr>
          <a:lstStyle/>
          <a:p>
            <a:pPr algn="ctr">
              <a:spcBef>
                <a:spcPct val="50000"/>
              </a:spcBef>
            </a:pPr>
            <a:r>
              <a:rPr lang="en-US" altLang="en-US" sz="2800" b="1">
                <a:latin typeface="Times New Roman" panose="02020603050405020304" pitchFamily="18" charset="0"/>
                <a:cs typeface="Times New Roman" panose="02020603050405020304" pitchFamily="18" charset="0"/>
              </a:rPr>
              <a:t>Bài 1. Chọn từ thích hợp để điền vào chỗ chấm trong đoạn văn sau:</a:t>
            </a:r>
          </a:p>
        </p:txBody>
      </p:sp>
      <p:sp>
        <p:nvSpPr>
          <p:cNvPr id="7" name="Rectangle 6"/>
          <p:cNvSpPr/>
          <p:nvPr/>
        </p:nvSpPr>
        <p:spPr>
          <a:xfrm>
            <a:off x="957943" y="1436819"/>
            <a:ext cx="10276114" cy="4401205"/>
          </a:xfrm>
          <a:prstGeom prst="rect">
            <a:avLst/>
          </a:prstGeom>
          <a:solidFill>
            <a:schemeClr val="accent1">
              <a:lumMod val="20000"/>
              <a:lumOff val="80000"/>
            </a:schemeClr>
          </a:solidFill>
        </p:spPr>
        <p:txBody>
          <a:bodyPr wrap="square">
            <a:spAutoFit/>
          </a:bodyPr>
          <a:lstStyle/>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Ai </a:t>
            </a:r>
            <a:r>
              <a:rPr lang="en-US" altLang="en-US" sz="2800">
                <a:solidFill>
                  <a:srgbClr val="000000"/>
                </a:solidFill>
                <a:latin typeface="Times New Roman" panose="02020603050405020304" pitchFamily="18" charset="0"/>
                <a:cs typeface="Times New Roman" panose="02020603050405020304" pitchFamily="18" charset="0"/>
              </a:rPr>
              <a:t>cũng khen bạn Minh, lớp trưởng lớp em, là con ngoan trò giỏi. Minh phụ giúp bố mẹ nhiều việc nhà, nhưng luôn luôn đi học đúng giờ, làm bài đầy đủ, chưa bao giờ để ai phiền trách điều gì. Cô chủ nhiệm lớp em thường bảo: “Minh là một học sinh có lòng              </a:t>
            </a:r>
            <a:r>
              <a:rPr lang="en-US" altLang="en-US" sz="2800">
                <a:solidFill>
                  <a:srgbClr val="000000"/>
                </a:solidFill>
                <a:latin typeface="Times New Roman" panose="02020603050405020304" pitchFamily="18" charset="0"/>
                <a:cs typeface="Times New Roman" panose="02020603050405020304" pitchFamily="18" charset="0"/>
              </a:rPr>
              <a:t>. </a:t>
            </a:r>
            <a:endParaRPr lang="en-US" altLang="en-US" sz="2800" smtClean="0">
              <a:solidFill>
                <a:srgbClr val="000000"/>
              </a:solidFill>
              <a:latin typeface="Times New Roman" panose="02020603050405020304" pitchFamily="18" charset="0"/>
              <a:cs typeface="Times New Roman" panose="02020603050405020304" pitchFamily="18" charset="0"/>
            </a:endParaRPr>
          </a:p>
          <a:p>
            <a:pPr algn="just"/>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Là </a:t>
            </a:r>
            <a:r>
              <a:rPr lang="en-US" altLang="en-US" sz="2800">
                <a:solidFill>
                  <a:srgbClr val="000000"/>
                </a:solidFill>
                <a:latin typeface="Times New Roman" panose="02020603050405020304" pitchFamily="18" charset="0"/>
                <a:cs typeface="Times New Roman" panose="02020603050405020304" pitchFamily="18" charset="0"/>
              </a:rPr>
              <a:t>học sinh giỏi nhất  trường nhưng Minh </a:t>
            </a:r>
            <a:r>
              <a:rPr lang="en-US" altLang="en-US" sz="2800">
                <a:solidFill>
                  <a:srgbClr val="000000"/>
                </a:solidFill>
                <a:latin typeface="Times New Roman" panose="02020603050405020304" pitchFamily="18" charset="0"/>
                <a:cs typeface="Times New Roman" panose="02020603050405020304" pitchFamily="18" charset="0"/>
              </a:rPr>
              <a:t>không           </a:t>
            </a:r>
            <a:r>
              <a:rPr lang="en-US" altLang="en-US" sz="2800" smtClean="0">
                <a:solidFill>
                  <a:srgbClr val="000000"/>
                </a:solidFill>
                <a:latin typeface="Times New Roman" panose="02020603050405020304" pitchFamily="18" charset="0"/>
                <a:cs typeface="Times New Roman" panose="02020603050405020304" pitchFamily="18" charset="0"/>
              </a:rPr>
              <a:t>      .Minh </a:t>
            </a:r>
            <a:r>
              <a:rPr lang="en-US" altLang="en-US" sz="2800">
                <a:solidFill>
                  <a:srgbClr val="000000"/>
                </a:solidFill>
                <a:latin typeface="Times New Roman" panose="02020603050405020304" pitchFamily="18" charset="0"/>
                <a:cs typeface="Times New Roman" panose="02020603050405020304" pitchFamily="18" charset="0"/>
              </a:rPr>
              <a:t>giúp đỡ các bạn học kém rất nhiệt tình và có kết quả, khiến các bạn hay mặc cảm</a:t>
            </a: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smtClean="0">
                <a:solidFill>
                  <a:srgbClr val="000000"/>
                </a:solidFill>
                <a:latin typeface="Times New Roman" panose="02020603050405020304" pitchFamily="18" charset="0"/>
                <a:cs typeface="Times New Roman" panose="02020603050405020304" pitchFamily="18" charset="0"/>
              </a:rPr>
              <a:t>   nhất </a:t>
            </a:r>
            <a:r>
              <a:rPr lang="en-US" altLang="en-US" sz="2800">
                <a:solidFill>
                  <a:srgbClr val="000000"/>
                </a:solidFill>
                <a:latin typeface="Times New Roman" panose="02020603050405020304" pitchFamily="18" charset="0"/>
                <a:cs typeface="Times New Roman" panose="02020603050405020304" pitchFamily="18" charset="0"/>
              </a:rPr>
              <a:t>cũng dần dần </a:t>
            </a:r>
            <a:r>
              <a:rPr lang="en-US" altLang="en-US" sz="2800">
                <a:solidFill>
                  <a:srgbClr val="000000"/>
                </a:solidFill>
                <a:latin typeface="Times New Roman" panose="02020603050405020304" pitchFamily="18" charset="0"/>
                <a:cs typeface="Times New Roman" panose="02020603050405020304" pitchFamily="18" charset="0"/>
              </a:rPr>
              <a:t>thấy               </a:t>
            </a:r>
            <a:r>
              <a:rPr lang="en-US" altLang="en-US" sz="2800" smtClean="0">
                <a:solidFill>
                  <a:srgbClr val="000000"/>
                </a:solidFill>
                <a:latin typeface="Times New Roman" panose="02020603050405020304" pitchFamily="18" charset="0"/>
                <a:cs typeface="Times New Roman" panose="02020603050405020304" pitchFamily="18" charset="0"/>
              </a:rPr>
              <a:t>hơn </a:t>
            </a:r>
            <a:r>
              <a:rPr lang="en-US" altLang="en-US" sz="2800">
                <a:solidFill>
                  <a:srgbClr val="000000"/>
                </a:solidFill>
                <a:latin typeface="Times New Roman" panose="02020603050405020304" pitchFamily="18" charset="0"/>
                <a:cs typeface="Times New Roman" panose="02020603050405020304" pitchFamily="18" charset="0"/>
              </a:rPr>
              <a:t>vì học hành tiến bộ. Khi phê bình, nhắc nhở những bạn mắc khuyết điểm, Minh có cách góp ý rất chân tình, nên không làm </a:t>
            </a:r>
            <a:r>
              <a:rPr lang="en-US" altLang="en-US" sz="2800">
                <a:solidFill>
                  <a:srgbClr val="000000"/>
                </a:solidFill>
                <a:latin typeface="Times New Roman" panose="02020603050405020304" pitchFamily="18" charset="0"/>
                <a:cs typeface="Times New Roman" panose="02020603050405020304" pitchFamily="18" charset="0"/>
              </a:rPr>
              <a:t>bạn </a:t>
            </a:r>
            <a:r>
              <a:rPr lang="en-US" altLang="en-US" sz="2800" smtClean="0">
                <a:solidFill>
                  <a:srgbClr val="000000"/>
                </a:solidFill>
                <a:latin typeface="Times New Roman" panose="02020603050405020304" pitchFamily="18" charset="0"/>
                <a:cs typeface="Times New Roman" panose="02020603050405020304" pitchFamily="18" charset="0"/>
              </a:rPr>
              <a:t>nào             .Lớp 4A chúng em rất                về bạn Minh.</a:t>
            </a:r>
            <a:endParaRPr lang="en-US" sz="2800"/>
          </a:p>
        </p:txBody>
      </p:sp>
      <p:sp>
        <p:nvSpPr>
          <p:cNvPr id="8" name="Rectangle 7"/>
          <p:cNvSpPr/>
          <p:nvPr/>
        </p:nvSpPr>
        <p:spPr>
          <a:xfrm>
            <a:off x="9300754" y="2808514"/>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921933" y="3245535"/>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176453"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3</a:t>
            </a:r>
            <a:endParaRPr lang="en-US"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25097" y="4081558"/>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4</a:t>
            </a:r>
            <a:endParaRPr lang="en-US"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300753" y="4959791"/>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5</a:t>
            </a:r>
            <a:endParaRPr lang="en-US"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500845" y="5364740"/>
            <a:ext cx="1175657"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latin typeface="Times New Roman" panose="02020603050405020304" pitchFamily="18" charset="0"/>
                <a:cs typeface="Times New Roman" panose="02020603050405020304" pitchFamily="18" charset="0"/>
              </a:rPr>
              <a:t>6</a:t>
            </a:r>
            <a:endParaRPr lang="en-US" b="1">
              <a:solidFill>
                <a:schemeClr val="tx1"/>
              </a:solidFill>
              <a:latin typeface="Times New Roman" panose="02020603050405020304" pitchFamily="18" charset="0"/>
              <a:cs typeface="Times New Roman" panose="02020603050405020304" pitchFamily="18" charset="0"/>
            </a:endParaRPr>
          </a:p>
        </p:txBody>
      </p:sp>
      <p:sp>
        <p:nvSpPr>
          <p:cNvPr id="16" name="Text Box 15"/>
          <p:cNvSpPr txBox="1">
            <a:spLocks noChangeArrowheads="1"/>
          </p:cNvSpPr>
          <p:nvPr/>
        </p:nvSpPr>
        <p:spPr bwMode="auto">
          <a:xfrm>
            <a:off x="1447030" y="5814919"/>
            <a:ext cx="88856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vi-VN" sz="2800" i="1">
                <a:solidFill>
                  <a:srgbClr val="000099"/>
                </a:solidFill>
                <a:latin typeface="Times New Roman" panose="02020603050405020304" pitchFamily="18" charset="0"/>
                <a:cs typeface="Arial" panose="020B0604020202020204" pitchFamily="34" charset="0"/>
              </a:rPr>
              <a:t>       </a:t>
            </a:r>
            <a:r>
              <a:rPr lang="en-US" altLang="vi-VN" sz="2800" i="1">
                <a:solidFill>
                  <a:srgbClr val="FF0000"/>
                </a:solidFill>
                <a:latin typeface="Times New Roman" panose="02020603050405020304" pitchFamily="18" charset="0"/>
                <a:cs typeface="Arial" panose="020B0604020202020204" pitchFamily="34" charset="0"/>
              </a:rPr>
              <a:t>(</a:t>
            </a:r>
            <a:r>
              <a:rPr lang="en-US" altLang="vi-VN" sz="2800" i="1">
                <a:solidFill>
                  <a:srgbClr val="FF0000"/>
                </a:solidFill>
                <a:latin typeface="Times New Roman" panose="02020603050405020304" pitchFamily="18" charset="0"/>
                <a:cs typeface="Arial" panose="020B0604020202020204" pitchFamily="34" charset="0"/>
              </a:rPr>
              <a:t>T</a:t>
            </a:r>
            <a:r>
              <a:rPr lang="en-US" altLang="vi-VN" sz="2800" i="1">
                <a:solidFill>
                  <a:srgbClr val="FF0000"/>
                </a:solidFill>
                <a:latin typeface="Times New Roman" panose="02020603050405020304" pitchFamily="18" charset="0"/>
              </a:rPr>
              <a:t>ừ </a:t>
            </a:r>
            <a:r>
              <a:rPr lang="en-US" altLang="vi-VN" sz="2800" i="1" smtClean="0">
                <a:solidFill>
                  <a:srgbClr val="FF0000"/>
                </a:solidFill>
                <a:latin typeface="Times New Roman" panose="02020603050405020304" pitchFamily="18" charset="0"/>
                <a:cs typeface="Arial" panose="020B0604020202020204" pitchFamily="34" charset="0"/>
              </a:rPr>
              <a:t>đ</a:t>
            </a:r>
            <a:r>
              <a:rPr lang="en-US" altLang="vi-VN" sz="2800" i="1" smtClean="0">
                <a:solidFill>
                  <a:srgbClr val="FF0000"/>
                </a:solidFill>
                <a:latin typeface="Times New Roman" panose="02020603050405020304" pitchFamily="18" charset="0"/>
              </a:rPr>
              <a:t>ể </a:t>
            </a:r>
            <a:r>
              <a:rPr lang="en-US" altLang="vi-VN" sz="2800" i="1" smtClean="0">
                <a:solidFill>
                  <a:srgbClr val="FF0000"/>
                </a:solidFill>
                <a:latin typeface="Times New Roman" panose="02020603050405020304" pitchFamily="18" charset="0"/>
                <a:cs typeface="Arial" panose="020B0604020202020204" pitchFamily="34" charset="0"/>
              </a:rPr>
              <a:t>ch</a:t>
            </a:r>
            <a:r>
              <a:rPr lang="en-US" altLang="vi-VN" sz="2800" i="1" smtClean="0">
                <a:solidFill>
                  <a:srgbClr val="FF0000"/>
                </a:solidFill>
                <a:latin typeface="Times New Roman" panose="02020603050405020304" pitchFamily="18" charset="0"/>
              </a:rPr>
              <a:t>ọ</a:t>
            </a:r>
            <a:r>
              <a:rPr lang="en-US" altLang="vi-VN" sz="2800" i="1" smtClean="0">
                <a:solidFill>
                  <a:srgbClr val="FF0000"/>
                </a:solidFill>
                <a:latin typeface="Times New Roman" panose="02020603050405020304" pitchFamily="18" charset="0"/>
                <a:cs typeface="Arial" panose="020B0604020202020204" pitchFamily="34" charset="0"/>
              </a:rPr>
              <a:t>n: tự tin, tự ti, tự trọng, tự kiêu, tự hào, tự ái)</a:t>
            </a:r>
            <a:endParaRPr lang="en-US" altLang="vi-VN" sz="2800" i="1">
              <a:solidFill>
                <a:srgbClr val="FF0000"/>
              </a:solidFill>
              <a:latin typeface="Times New Roman" panose="02020603050405020304" pitchFamily="18" charset="0"/>
              <a:cs typeface="Arial" panose="020B0604020202020204" pitchFamily="34" charset="0"/>
            </a:endParaRPr>
          </a:p>
        </p:txBody>
      </p:sp>
      <p:sp>
        <p:nvSpPr>
          <p:cNvPr id="23" name="Rectangle 22"/>
          <p:cNvSpPr/>
          <p:nvPr/>
        </p:nvSpPr>
        <p:spPr>
          <a:xfrm>
            <a:off x="9300752" y="2811439"/>
            <a:ext cx="148916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trọng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078481" y="4081558"/>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125097" y="4080853"/>
            <a:ext cx="137160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tin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9300753" y="4959086"/>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ái</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500844" y="5364740"/>
            <a:ext cx="1175658"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hào</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739051" y="3244830"/>
            <a:ext cx="141079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tự kiêu</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1 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879218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332" y="659398"/>
            <a:ext cx="9348652" cy="584775"/>
          </a:xfrm>
          <a:prstGeom prst="rect">
            <a:avLst/>
          </a:prstGeom>
        </p:spPr>
        <p:txBody>
          <a:bodyPr wrap="square">
            <a:spAutoFit/>
          </a:bodyPr>
          <a:lstStyle/>
          <a:p>
            <a:pPr algn="ctr">
              <a:spcBef>
                <a:spcPct val="50000"/>
              </a:spcBef>
            </a:pPr>
            <a:r>
              <a:rPr lang="en-US" altLang="en-US" sz="3200" b="1" smtClean="0">
                <a:latin typeface="Times New Roman" panose="02020603050405020304" pitchFamily="18" charset="0"/>
                <a:cs typeface="Times New Roman" panose="02020603050405020304" pitchFamily="18" charset="0"/>
              </a:rPr>
              <a:t>Bài 2</a:t>
            </a:r>
            <a:r>
              <a:rPr lang="vi-VN" altLang="en-US" sz="3200" b="1">
                <a:cs typeface="Times New Roman" panose="02020603050405020304" pitchFamily="18" charset="0"/>
              </a:rPr>
              <a:t>. </a:t>
            </a:r>
            <a:r>
              <a:rPr lang="vi-VN" altLang="en-US" sz="3200" b="1" smtClean="0">
                <a:cs typeface="Times New Roman" panose="02020603050405020304" pitchFamily="18" charset="0"/>
              </a:rPr>
              <a:t>Chọn </a:t>
            </a:r>
            <a:r>
              <a:rPr lang="vi-VN" altLang="en-US" sz="3200" b="1">
                <a:cs typeface="Times New Roman" panose="02020603050405020304" pitchFamily="18" charset="0"/>
              </a:rPr>
              <a:t>từ ứng với mỗi nghĩa sau:</a:t>
            </a:r>
          </a:p>
        </p:txBody>
      </p:sp>
      <p:sp>
        <p:nvSpPr>
          <p:cNvPr id="5" name="Text Box 2"/>
          <p:cNvSpPr txBox="1">
            <a:spLocks noChangeArrowheads="1"/>
          </p:cNvSpPr>
          <p:nvPr/>
        </p:nvSpPr>
        <p:spPr bwMode="auto">
          <a:xfrm>
            <a:off x="1693863" y="251005"/>
            <a:ext cx="8763000" cy="48768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endParaRPr lang="en-US" altLang="en-US" sz="2400" b="1">
              <a:solidFill>
                <a:srgbClr val="000000"/>
              </a:solidFill>
            </a:endParaRPr>
          </a:p>
          <a:p>
            <a:pPr eaLnBrk="1" hangingPunct="1">
              <a:lnSpc>
                <a:spcPct val="80000"/>
              </a:lnSpc>
              <a:spcBef>
                <a:spcPct val="20000"/>
              </a:spcBef>
            </a:pPr>
            <a:r>
              <a:rPr lang="en-US" altLang="en-US" sz="2400">
                <a:solidFill>
                  <a:srgbClr val="000000"/>
                </a:solidFill>
              </a:rPr>
              <a:t>  </a:t>
            </a:r>
          </a:p>
          <a:p>
            <a:pPr eaLnBrk="1" hangingPunct="1">
              <a:lnSpc>
                <a:spcPct val="80000"/>
              </a:lnSpc>
              <a:spcBef>
                <a:spcPct val="20000"/>
              </a:spcBef>
            </a:pPr>
            <a:r>
              <a:rPr lang="en-US" altLang="en-US" sz="2400" i="1">
                <a:solidFill>
                  <a:srgbClr val="000000"/>
                </a:solidFill>
              </a:rPr>
              <a:t> </a:t>
            </a:r>
            <a:endParaRPr lang="en-US" altLang="en-US" sz="2400" b="1" i="1">
              <a:solidFill>
                <a:srgbClr val="000000"/>
              </a:solidFill>
            </a:endParaRPr>
          </a:p>
          <a:p>
            <a:pPr eaLnBrk="1" hangingPunct="1">
              <a:lnSpc>
                <a:spcPct val="80000"/>
              </a:lnSpc>
              <a:spcBef>
                <a:spcPct val="20000"/>
              </a:spcBef>
            </a:pPr>
            <a:endParaRPr lang="en-US" altLang="en-US" sz="2400" b="1">
              <a:solidFill>
                <a:srgbClr val="000000"/>
              </a:solidFill>
            </a:endParaRPr>
          </a:p>
        </p:txBody>
      </p:sp>
      <p:sp>
        <p:nvSpPr>
          <p:cNvPr id="6" name="Text Box 15"/>
          <p:cNvSpPr txBox="1">
            <a:spLocks noChangeArrowheads="1"/>
          </p:cNvSpPr>
          <p:nvPr/>
        </p:nvSpPr>
        <p:spPr bwMode="auto">
          <a:xfrm>
            <a:off x="1828800" y="30163"/>
            <a:ext cx="8305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vi-VN" altLang="en-US"/>
          </a:p>
        </p:txBody>
      </p:sp>
      <p:sp>
        <p:nvSpPr>
          <p:cNvPr id="7" name="Oval 5" descr="Green marble"/>
          <p:cNvSpPr>
            <a:spLocks noChangeArrowheads="1"/>
          </p:cNvSpPr>
          <p:nvPr/>
        </p:nvSpPr>
        <p:spPr bwMode="auto">
          <a:xfrm>
            <a:off x="3751263" y="1371600"/>
            <a:ext cx="1612900" cy="533400"/>
          </a:xfrm>
          <a:prstGeom prst="ellipse">
            <a:avLst/>
          </a:prstGeom>
          <a:solidFill>
            <a:srgbClr val="FFFF9E"/>
          </a:solidFill>
          <a:ln w="38100">
            <a:solidFill>
              <a:srgbClr val="00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6600"/>
                </a:solidFill>
                <a:latin typeface="Times New Roman" panose="02020603050405020304" pitchFamily="18" charset="0"/>
                <a:cs typeface="Times New Roman" panose="02020603050405020304" pitchFamily="18" charset="0"/>
              </a:rPr>
              <a:t>Nghĩa</a:t>
            </a:r>
          </a:p>
        </p:txBody>
      </p:sp>
      <p:sp>
        <p:nvSpPr>
          <p:cNvPr id="8" name="Oval 6" descr="Brown marble"/>
          <p:cNvSpPr>
            <a:spLocks noChangeArrowheads="1"/>
          </p:cNvSpPr>
          <p:nvPr/>
        </p:nvSpPr>
        <p:spPr bwMode="auto">
          <a:xfrm>
            <a:off x="8780442" y="1388055"/>
            <a:ext cx="1198562" cy="587375"/>
          </a:xfrm>
          <a:prstGeom prst="ellipse">
            <a:avLst/>
          </a:prstGeom>
          <a:solidFill>
            <a:srgbClr val="5CFFFF"/>
          </a:solidFill>
          <a:ln w="38100">
            <a:solidFill>
              <a:srgbClr val="0000CC"/>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CC"/>
                </a:solidFill>
                <a:latin typeface="Times New Roman" panose="02020603050405020304" pitchFamily="18" charset="0"/>
                <a:cs typeface="Times New Roman" panose="02020603050405020304" pitchFamily="18" charset="0"/>
              </a:rPr>
              <a:t>Từ</a:t>
            </a:r>
          </a:p>
        </p:txBody>
      </p:sp>
      <p:sp>
        <p:nvSpPr>
          <p:cNvPr id="9" name="Text Box 37"/>
          <p:cNvSpPr txBox="1">
            <a:spLocks noChangeArrowheads="1"/>
          </p:cNvSpPr>
          <p:nvPr/>
        </p:nvSpPr>
        <p:spPr bwMode="auto">
          <a:xfrm>
            <a:off x="1693863" y="2027731"/>
            <a:ext cx="5486400" cy="89255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6600"/>
                </a:solidFill>
                <a:latin typeface="Times New Roman" panose="02020603050405020304" pitchFamily="18" charset="0"/>
                <a:cs typeface="Times New Roman" panose="02020603050405020304" pitchFamily="18" charset="0"/>
              </a:rPr>
              <a:t>- Một lòng một dạ gắn bó với lý tưởng, tổ chức hay với người nào đó.</a:t>
            </a:r>
            <a:endParaRPr lang="en-US" altLang="en-US" sz="2600">
              <a:solidFill>
                <a:srgbClr val="006600"/>
              </a:solidFill>
              <a:latin typeface="Times New Roman" panose="02020603050405020304" pitchFamily="18" charset="0"/>
              <a:cs typeface="Times New Roman" panose="02020603050405020304" pitchFamily="18" charset="0"/>
            </a:endParaRPr>
          </a:p>
        </p:txBody>
      </p:sp>
      <p:sp>
        <p:nvSpPr>
          <p:cNvPr id="11" name="Text Box 38"/>
          <p:cNvSpPr txBox="1">
            <a:spLocks noChangeArrowheads="1"/>
          </p:cNvSpPr>
          <p:nvPr/>
        </p:nvSpPr>
        <p:spPr bwMode="auto">
          <a:xfrm>
            <a:off x="8323263" y="2119313"/>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thành</a:t>
            </a:r>
          </a:p>
        </p:txBody>
      </p:sp>
      <p:sp>
        <p:nvSpPr>
          <p:cNvPr id="12" name="Text Box 39"/>
          <p:cNvSpPr txBox="1">
            <a:spLocks noChangeArrowheads="1"/>
          </p:cNvSpPr>
          <p:nvPr/>
        </p:nvSpPr>
        <p:spPr bwMode="auto">
          <a:xfrm>
            <a:off x="1693863" y="3022447"/>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Trước sau như một, không gì lay chuyển nổi.</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3" name="Text Box 40"/>
          <p:cNvSpPr txBox="1">
            <a:spLocks noChangeArrowheads="1"/>
          </p:cNvSpPr>
          <p:nvPr/>
        </p:nvSpPr>
        <p:spPr bwMode="auto">
          <a:xfrm>
            <a:off x="8323263" y="3033713"/>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pPr>
            <a:r>
              <a:rPr lang="en-US" altLang="en-US" sz="2800" b="1">
                <a:solidFill>
                  <a:srgbClr val="0000CC"/>
                </a:solidFill>
                <a:latin typeface="Times New Roman" panose="02020603050405020304" pitchFamily="18" charset="0"/>
                <a:cs typeface="Times New Roman" panose="02020603050405020304" pitchFamily="18" charset="0"/>
              </a:rPr>
              <a:t>trung hậu</a:t>
            </a:r>
            <a:endParaRPr lang="en-US" altLang="en-US" sz="2800">
              <a:solidFill>
                <a:srgbClr val="0000CC"/>
              </a:solidFill>
              <a:latin typeface="Times New Roman" panose="02020603050405020304" pitchFamily="18" charset="0"/>
              <a:cs typeface="Times New Roman" panose="02020603050405020304" pitchFamily="18" charset="0"/>
            </a:endParaRPr>
          </a:p>
        </p:txBody>
      </p:sp>
      <p:sp>
        <p:nvSpPr>
          <p:cNvPr id="14" name="Text Box 41"/>
          <p:cNvSpPr txBox="1">
            <a:spLocks noChangeArrowheads="1"/>
          </p:cNvSpPr>
          <p:nvPr/>
        </p:nvSpPr>
        <p:spPr bwMode="auto">
          <a:xfrm>
            <a:off x="1693863" y="4061798"/>
            <a:ext cx="5486400" cy="479425"/>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a:solidFill>
                  <a:srgbClr val="006600"/>
                </a:solidFill>
                <a:latin typeface="Times New Roman" panose="02020603050405020304" pitchFamily="18" charset="0"/>
                <a:cs typeface="Times New Roman" panose="02020603050405020304" pitchFamily="18" charset="0"/>
              </a:rPr>
              <a:t>- Một lòng một dạ vì việc nghĩa.</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42"/>
          <p:cNvSpPr txBox="1">
            <a:spLocks noChangeArrowheads="1"/>
          </p:cNvSpPr>
          <p:nvPr/>
        </p:nvSpPr>
        <p:spPr bwMode="auto">
          <a:xfrm>
            <a:off x="1693863" y="4679500"/>
            <a:ext cx="5486400" cy="95410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800000"/>
                </a:solidFill>
                <a:latin typeface="Times New Roman" panose="02020603050405020304" pitchFamily="18" charset="0"/>
                <a:cs typeface="Times New Roman" panose="02020603050405020304" pitchFamily="18" charset="0"/>
              </a:rPr>
              <a:t>- Ăn ở nhân hậu, thành thật, trước sau như một.</a:t>
            </a:r>
            <a:endParaRPr lang="en-US" altLang="en-US" sz="2800">
              <a:solidFill>
                <a:srgbClr val="800000"/>
              </a:solidFill>
              <a:latin typeface="Times New Roman" panose="02020603050405020304" pitchFamily="18" charset="0"/>
              <a:cs typeface="Times New Roman" panose="02020603050405020304" pitchFamily="18" charset="0"/>
            </a:endParaRPr>
          </a:p>
        </p:txBody>
      </p:sp>
      <p:sp>
        <p:nvSpPr>
          <p:cNvPr id="16" name="Text Box 43"/>
          <p:cNvSpPr txBox="1">
            <a:spLocks noChangeArrowheads="1"/>
          </p:cNvSpPr>
          <p:nvPr/>
        </p:nvSpPr>
        <p:spPr bwMode="auto">
          <a:xfrm>
            <a:off x="1693863" y="5759513"/>
            <a:ext cx="5486400" cy="480131"/>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pPr>
            <a:r>
              <a:rPr lang="en-US" altLang="en-US" sz="2800" b="1" smtClean="0">
                <a:solidFill>
                  <a:srgbClr val="006600"/>
                </a:solidFill>
                <a:latin typeface="Times New Roman" panose="02020603050405020304" pitchFamily="18" charset="0"/>
                <a:cs typeface="Times New Roman" panose="02020603050405020304" pitchFamily="18" charset="0"/>
              </a:rPr>
              <a:t>- Ngay </a:t>
            </a:r>
            <a:r>
              <a:rPr lang="en-US" altLang="en-US" sz="2800" b="1">
                <a:solidFill>
                  <a:srgbClr val="006600"/>
                </a:solidFill>
                <a:latin typeface="Times New Roman" panose="02020603050405020304" pitchFamily="18" charset="0"/>
                <a:cs typeface="Times New Roman" panose="02020603050405020304" pitchFamily="18" charset="0"/>
              </a:rPr>
              <a:t>thẳng, thật thà.</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7" name="Text Box 44"/>
          <p:cNvSpPr txBox="1">
            <a:spLocks noChangeArrowheads="1"/>
          </p:cNvSpPr>
          <p:nvPr/>
        </p:nvSpPr>
        <p:spPr bwMode="auto">
          <a:xfrm>
            <a:off x="8321225" y="3923921"/>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kiên</a:t>
            </a:r>
          </a:p>
        </p:txBody>
      </p:sp>
      <p:sp>
        <p:nvSpPr>
          <p:cNvPr id="18" name="Text Box 45"/>
          <p:cNvSpPr txBox="1">
            <a:spLocks noChangeArrowheads="1"/>
          </p:cNvSpPr>
          <p:nvPr/>
        </p:nvSpPr>
        <p:spPr bwMode="auto">
          <a:xfrm>
            <a:off x="8322244" y="4856831"/>
            <a:ext cx="2057400" cy="523875"/>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CC"/>
                </a:solidFill>
                <a:latin typeface="Times New Roman" panose="02020603050405020304" pitchFamily="18" charset="0"/>
                <a:cs typeface="Times New Roman" panose="02020603050405020304" pitchFamily="18" charset="0"/>
              </a:rPr>
              <a:t>trung thực</a:t>
            </a:r>
          </a:p>
        </p:txBody>
      </p:sp>
      <p:sp>
        <p:nvSpPr>
          <p:cNvPr id="19" name="Text Box 46"/>
          <p:cNvSpPr txBox="1">
            <a:spLocks noChangeArrowheads="1"/>
          </p:cNvSpPr>
          <p:nvPr/>
        </p:nvSpPr>
        <p:spPr bwMode="auto">
          <a:xfrm>
            <a:off x="8323263" y="5713025"/>
            <a:ext cx="2057400" cy="52387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800000"/>
                </a:solidFill>
                <a:latin typeface="Times New Roman" panose="02020603050405020304" pitchFamily="18" charset="0"/>
                <a:cs typeface="Times New Roman" panose="02020603050405020304" pitchFamily="18" charset="0"/>
              </a:rPr>
              <a:t>trung nghĩa</a:t>
            </a:r>
          </a:p>
        </p:txBody>
      </p:sp>
      <p:cxnSp>
        <p:nvCxnSpPr>
          <p:cNvPr id="28" name="Straight Arrow Connector 27"/>
          <p:cNvCxnSpPr>
            <a:stCxn id="9" idx="3"/>
          </p:cNvCxnSpPr>
          <p:nvPr/>
        </p:nvCxnSpPr>
        <p:spPr>
          <a:xfrm flipV="1">
            <a:off x="7180263" y="2323823"/>
            <a:ext cx="1143000" cy="1501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3"/>
          </p:cNvCxnSpPr>
          <p:nvPr/>
        </p:nvCxnSpPr>
        <p:spPr>
          <a:xfrm>
            <a:off x="7180263" y="3499501"/>
            <a:ext cx="1143000" cy="722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endCxn id="19" idx="1"/>
          </p:cNvCxnSpPr>
          <p:nvPr/>
        </p:nvCxnSpPr>
        <p:spPr>
          <a:xfrm>
            <a:off x="7197726" y="4250937"/>
            <a:ext cx="1125537" cy="17240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5" idx="3"/>
          </p:cNvCxnSpPr>
          <p:nvPr/>
        </p:nvCxnSpPr>
        <p:spPr>
          <a:xfrm flipV="1">
            <a:off x="7180263" y="3155500"/>
            <a:ext cx="1143000" cy="2001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6" idx="3"/>
            <a:endCxn id="18" idx="1"/>
          </p:cNvCxnSpPr>
          <p:nvPr/>
        </p:nvCxnSpPr>
        <p:spPr>
          <a:xfrm flipV="1">
            <a:off x="7180263" y="5118769"/>
            <a:ext cx="1141981" cy="8808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56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82834" y="1711229"/>
            <a:ext cx="6283235" cy="3461659"/>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đặt câu với 1 trong các từ ở bài 2!</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856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2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1242239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7032" y="617027"/>
            <a:ext cx="9858388" cy="1384995"/>
          </a:xfrm>
          <a:prstGeom prst="rect">
            <a:avLst/>
          </a:prstGeom>
        </p:spPr>
        <p:txBody>
          <a:bodyPr wrap="square">
            <a:spAutoFit/>
          </a:bodyPr>
          <a:lstStyle/>
          <a:p>
            <a:pPr algn="just">
              <a:spcBef>
                <a:spcPct val="50000"/>
              </a:spcBef>
            </a:pPr>
            <a:r>
              <a:rPr lang="en-US" altLang="en-US" sz="2800" b="1" smtClean="0">
                <a:latin typeface="Times New Roman" panose="02020603050405020304" pitchFamily="18" charset="0"/>
                <a:cs typeface="Times New Roman" panose="02020603050405020304" pitchFamily="18" charset="0"/>
              </a:rPr>
              <a:t>Bài 3. </a:t>
            </a:r>
            <a:r>
              <a:rPr lang="vi-VN" altLang="en-US" sz="2800" b="1" smtClean="0">
                <a:cs typeface="Times New Roman" panose="02020603050405020304" pitchFamily="18" charset="0"/>
              </a:rPr>
              <a:t>Xếp các từ ghép trong ngoặc đơn thành hai nhóm dựa theo nghĩa của tiếng </a:t>
            </a:r>
            <a:r>
              <a:rPr lang="vi-VN" altLang="en-US" sz="2800" b="1" i="1" smtClean="0">
                <a:solidFill>
                  <a:srgbClr val="FF0000"/>
                </a:solidFill>
                <a:cs typeface="Times New Roman" panose="02020603050405020304" pitchFamily="18" charset="0"/>
              </a:rPr>
              <a:t>trung</a:t>
            </a:r>
            <a:r>
              <a:rPr lang="vi-VN" altLang="en-US" sz="2800" b="1" smtClean="0">
                <a:cs typeface="Times New Roman" panose="02020603050405020304" pitchFamily="18" charset="0"/>
              </a:rPr>
              <a:t> </a:t>
            </a:r>
            <a:r>
              <a:rPr lang="vi-VN" altLang="en-US" sz="2800" b="1" i="1" smtClean="0">
                <a:cs typeface="Times New Roman" panose="02020603050405020304" pitchFamily="18" charset="0"/>
              </a:rPr>
              <a:t>(trung bình, trung thành, trung nghĩa, trung thực, trung thu, trung hậu, trung kiên, trung tâm)</a:t>
            </a:r>
            <a:endParaRPr lang="vi-VN" altLang="en-US" sz="2800" b="1" i="1">
              <a:cs typeface="Times New Roman" panose="02020603050405020304" pitchFamily="18" charset="0"/>
            </a:endParaRPr>
          </a:p>
        </p:txBody>
      </p:sp>
      <p:graphicFrame>
        <p:nvGraphicFramePr>
          <p:cNvPr id="6" name="Group 77"/>
          <p:cNvGraphicFramePr>
            <a:graphicFrameLocks noGrp="1"/>
          </p:cNvGraphicFramePr>
          <p:nvPr>
            <p:extLst>
              <p:ext uri="{D42A27DB-BD31-4B8C-83A1-F6EECF244321}">
                <p14:modId xmlns:p14="http://schemas.microsoft.com/office/powerpoint/2010/main" val="914028771"/>
              </p:ext>
            </p:extLst>
          </p:nvPr>
        </p:nvGraphicFramePr>
        <p:xfrm>
          <a:off x="1719287" y="2158258"/>
          <a:ext cx="8913879" cy="3693902"/>
        </p:xfrm>
        <a:graphic>
          <a:graphicData uri="http://schemas.openxmlformats.org/drawingml/2006/table">
            <a:tbl>
              <a:tblPr/>
              <a:tblGrid>
                <a:gridCol w="4433319">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rPr>
                        <a:t>a. </a:t>
                      </a:r>
                      <a:r>
                        <a:rPr kumimoji="0" lang="vi-VN" sz="2800" b="1" i="0" u="none" strike="noStrike" cap="none" normalizeH="0" baseline="0" dirty="0" smtClean="0">
                          <a:ln>
                            <a:noFill/>
                          </a:ln>
                          <a:solidFill>
                            <a:srgbClr val="0000FF"/>
                          </a:solidFill>
                          <a:effectLst/>
                          <a:latin typeface="Times New Roman" pitchFamily="18" charset="0"/>
                        </a:rPr>
                        <a:t>Trung có nghĩa là</a:t>
                      </a:r>
                      <a:r>
                        <a:rPr kumimoji="0" lang="en-US" sz="2800" b="1" i="0" u="none" strike="noStrike" cap="none" normalizeH="0" baseline="0" dirty="0" smtClean="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r>
                        <a:rPr kumimoji="0" lang="vi-VN" sz="2800" b="1" i="0" u="none" strike="noStrike" cap="none" normalizeH="0" baseline="0" dirty="0" smtClean="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smtClean="0">
                          <a:ln>
                            <a:noFill/>
                          </a:ln>
                          <a:solidFill>
                            <a:srgbClr val="0000FF"/>
                          </a:solidFill>
                          <a:effectLst/>
                          <a:latin typeface="Times New Roman" pitchFamily="18" charset="0"/>
                        </a:rPr>
                        <a:t>b</a:t>
                      </a:r>
                      <a:r>
                        <a:rPr kumimoji="0" lang="en-US" sz="2800" b="1" i="0" u="none" strike="noStrike" cap="none" normalizeH="0" baseline="0" dirty="0" smtClean="0">
                          <a:ln>
                            <a:noFill/>
                          </a:ln>
                          <a:solidFill>
                            <a:srgbClr val="0000FF"/>
                          </a:solidFill>
                          <a:effectLst/>
                          <a:latin typeface="Times New Roman" pitchFamily="18" charset="0"/>
                        </a:rPr>
                        <a:t>.</a:t>
                      </a:r>
                      <a:r>
                        <a:rPr kumimoji="0" lang="vi-VN" sz="2800" b="1" i="0" u="none" strike="noStrike" cap="none" normalizeH="0" baseline="0" dirty="0" smtClean="0">
                          <a:ln>
                            <a:noFill/>
                          </a:ln>
                          <a:solidFill>
                            <a:srgbClr val="0000FF"/>
                          </a:solidFill>
                          <a:effectLst/>
                          <a:latin typeface="Times New Roman" pitchFamily="18" charset="0"/>
                        </a:rPr>
                        <a:t> Trung có nghĩa là </a:t>
                      </a:r>
                      <a:r>
                        <a:rPr kumimoji="0" lang="vi-VN" sz="2800" b="1" i="0" u="none" strike="noStrike" cap="none" normalizeH="0" baseline="0" dirty="0" smtClean="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bl>
          </a:graphicData>
        </a:graphic>
      </p:graphicFrame>
      <p:sp>
        <p:nvSpPr>
          <p:cNvPr id="7" name="Text Box 52"/>
          <p:cNvSpPr txBox="1">
            <a:spLocks noChangeArrowheads="1"/>
          </p:cNvSpPr>
          <p:nvPr/>
        </p:nvSpPr>
        <p:spPr bwMode="auto">
          <a:xfrm>
            <a:off x="1854032" y="3447824"/>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thu</a:t>
            </a:r>
            <a:endParaRPr lang="en-US" altLang="en-US" sz="2800">
              <a:latin typeface="Times New Roman" panose="02020603050405020304" pitchFamily="18" charset="0"/>
              <a:cs typeface="Times New Roman" panose="02020603050405020304" pitchFamily="18" charset="0"/>
            </a:endParaRPr>
          </a:p>
        </p:txBody>
      </p:sp>
      <p:sp>
        <p:nvSpPr>
          <p:cNvPr id="8" name="Text Box 52"/>
          <p:cNvSpPr txBox="1">
            <a:spLocks noChangeArrowheads="1"/>
          </p:cNvSpPr>
          <p:nvPr/>
        </p:nvSpPr>
        <p:spPr bwMode="auto">
          <a:xfrm>
            <a:off x="6306383" y="3450293"/>
            <a:ext cx="30151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M:</a:t>
            </a: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thành</a:t>
            </a:r>
            <a:endParaRPr lang="en-US" altLang="en-US" sz="2800">
              <a:latin typeface="Times New Roman" panose="02020603050405020304" pitchFamily="18" charset="0"/>
              <a:cs typeface="Times New Roman" panose="02020603050405020304" pitchFamily="18" charset="0"/>
            </a:endParaRPr>
          </a:p>
        </p:txBody>
      </p:sp>
      <p:sp>
        <p:nvSpPr>
          <p:cNvPr id="10" name="Text Box 52"/>
          <p:cNvSpPr txBox="1">
            <a:spLocks noChangeArrowheads="1"/>
          </p:cNvSpPr>
          <p:nvPr/>
        </p:nvSpPr>
        <p:spPr bwMode="auto">
          <a:xfrm>
            <a:off x="2831807" y="3461261"/>
            <a:ext cx="2590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trung </a:t>
            </a:r>
            <a:r>
              <a:rPr lang="en-US" altLang="en-US" sz="2800" b="1" smtClean="0">
                <a:latin typeface="Times New Roman" panose="02020603050405020304" pitchFamily="18" charset="0"/>
                <a:cs typeface="Times New Roman" panose="02020603050405020304" pitchFamily="18" charset="0"/>
              </a:rPr>
              <a:t>thu</a:t>
            </a:r>
          </a:p>
          <a:p>
            <a:r>
              <a:rPr lang="en-US" altLang="en-US" sz="2800" b="1" smtClean="0">
                <a:latin typeface="Times New Roman" panose="02020603050405020304" pitchFamily="18" charset="0"/>
                <a:cs typeface="Times New Roman" panose="02020603050405020304" pitchFamily="18" charset="0"/>
              </a:rPr>
              <a:t>trung bình</a:t>
            </a:r>
          </a:p>
          <a:p>
            <a:r>
              <a:rPr lang="en-US" altLang="en-US" sz="2800" b="1" smtClean="0">
                <a:latin typeface="Times New Roman" panose="02020603050405020304" pitchFamily="18" charset="0"/>
                <a:cs typeface="Times New Roman" panose="02020603050405020304" pitchFamily="18" charset="0"/>
              </a:rPr>
              <a:t>trung tâm</a:t>
            </a:r>
            <a:endParaRPr lang="en-US" altLang="en-US" sz="2800" b="1">
              <a:latin typeface="Times New Roman" panose="02020603050405020304" pitchFamily="18" charset="0"/>
              <a:cs typeface="Times New Roman" panose="02020603050405020304" pitchFamily="18" charset="0"/>
            </a:endParaRPr>
          </a:p>
        </p:txBody>
      </p:sp>
      <p:sp>
        <p:nvSpPr>
          <p:cNvPr id="11" name="Text Box 52"/>
          <p:cNvSpPr txBox="1">
            <a:spLocks noChangeArrowheads="1"/>
          </p:cNvSpPr>
          <p:nvPr/>
        </p:nvSpPr>
        <p:spPr bwMode="auto">
          <a:xfrm>
            <a:off x="7426924" y="3448220"/>
            <a:ext cx="2590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smtClean="0">
                <a:latin typeface="Times New Roman" panose="02020603050405020304" pitchFamily="18" charset="0"/>
                <a:cs typeface="Times New Roman" panose="02020603050405020304" pitchFamily="18" charset="0"/>
              </a:rPr>
              <a:t>trung thành</a:t>
            </a:r>
          </a:p>
          <a:p>
            <a:r>
              <a:rPr lang="en-US" altLang="en-US" sz="2800" b="1" smtClean="0">
                <a:latin typeface="Times New Roman" panose="02020603050405020304" pitchFamily="18" charset="0"/>
                <a:cs typeface="Times New Roman" panose="02020603050405020304" pitchFamily="18" charset="0"/>
              </a:rPr>
              <a:t>trung nghĩa</a:t>
            </a:r>
          </a:p>
          <a:p>
            <a:r>
              <a:rPr lang="en-US" altLang="en-US" sz="2800" b="1" smtClean="0">
                <a:latin typeface="Times New Roman" panose="02020603050405020304" pitchFamily="18" charset="0"/>
                <a:cs typeface="Times New Roman" panose="02020603050405020304" pitchFamily="18" charset="0"/>
              </a:rPr>
              <a:t>trung thực</a:t>
            </a:r>
          </a:p>
          <a:p>
            <a:r>
              <a:rPr lang="en-US" altLang="en-US" sz="2800" b="1" smtClean="0">
                <a:latin typeface="Times New Roman" panose="02020603050405020304" pitchFamily="18" charset="0"/>
                <a:cs typeface="Times New Roman" panose="02020603050405020304" pitchFamily="18" charset="0"/>
              </a:rPr>
              <a:t>trung hậu</a:t>
            </a:r>
          </a:p>
          <a:p>
            <a:r>
              <a:rPr lang="en-US" altLang="en-US" sz="2800" b="1" smtClean="0">
                <a:latin typeface="Times New Roman" panose="02020603050405020304" pitchFamily="18" charset="0"/>
                <a:cs typeface="Times New Roman" panose="02020603050405020304" pitchFamily="18" charset="0"/>
              </a:rPr>
              <a:t>trung kiên</a:t>
            </a:r>
            <a:endParaRPr lang="en-US"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5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61538151"/>
              </p:ext>
            </p:extLst>
          </p:nvPr>
        </p:nvGraphicFramePr>
        <p:xfrm>
          <a:off x="1319350" y="1577874"/>
          <a:ext cx="9692640" cy="3813721"/>
        </p:xfrm>
        <a:graphic>
          <a:graphicData uri="http://schemas.openxmlformats.org/drawingml/2006/table">
            <a:tbl>
              <a:tblPr firstRow="1" bandRow="1">
                <a:tableStyleId>{5C22544A-7EE6-4342-B048-85BDC9FD1C3A}</a:tableStyleId>
              </a:tblPr>
              <a:tblGrid>
                <a:gridCol w="1881585">
                  <a:extLst>
                    <a:ext uri="{9D8B030D-6E8A-4147-A177-3AD203B41FA5}">
                      <a16:colId xmlns:a16="http://schemas.microsoft.com/office/drawing/2014/main" val="617987170"/>
                    </a:ext>
                  </a:extLst>
                </a:gridCol>
                <a:gridCol w="7811055">
                  <a:extLst>
                    <a:ext uri="{9D8B030D-6E8A-4147-A177-3AD203B41FA5}">
                      <a16:colId xmlns:a16="http://schemas.microsoft.com/office/drawing/2014/main" val="3201453875"/>
                    </a:ext>
                  </a:extLst>
                </a:gridCol>
              </a:tblGrid>
              <a:tr h="552361">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Từ</a:t>
                      </a:r>
                      <a:r>
                        <a:rPr lang="en-US" sz="2800" baseline="0" smtClean="0">
                          <a:solidFill>
                            <a:schemeClr val="tx1"/>
                          </a:solidFill>
                          <a:latin typeface="Times New Roman" panose="02020603050405020304" pitchFamily="18" charset="0"/>
                          <a:cs typeface="Times New Roman" panose="02020603050405020304" pitchFamily="18" charset="0"/>
                        </a:rPr>
                        <a:t> ngữ</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chemeClr val="tx1"/>
                          </a:solidFill>
                          <a:latin typeface="Times New Roman" panose="02020603050405020304" pitchFamily="18" charset="0"/>
                          <a:cs typeface="Times New Roman" panose="02020603050405020304" pitchFamily="18" charset="0"/>
                        </a:rPr>
                        <a:t>Nghĩa</a:t>
                      </a: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4355830"/>
                  </a:ext>
                </a:extLst>
              </a:tr>
              <a:tr h="612966">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thu</a:t>
                      </a:r>
                      <a:endParaRPr lang="en-US" altLang="en-US" sz="2800" b="0" smtClean="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Ngày tết của trẻ em, theo phong tục cổ truyền được</a:t>
                      </a:r>
                      <a:r>
                        <a:rPr lang="en-US" sz="2800" baseline="0" smtClean="0">
                          <a:solidFill>
                            <a:srgbClr val="7030A0"/>
                          </a:solidFill>
                          <a:latin typeface="Times New Roman" panose="02020603050405020304" pitchFamily="18" charset="0"/>
                          <a:cs typeface="Times New Roman" panose="02020603050405020304" pitchFamily="18" charset="0"/>
                        </a:rPr>
                        <a:t> tổ chức vào </a:t>
                      </a:r>
                      <a:r>
                        <a:rPr lang="en-US" sz="2800" smtClean="0">
                          <a:solidFill>
                            <a:srgbClr val="7030A0"/>
                          </a:solidFill>
                          <a:latin typeface="Times New Roman" panose="02020603050405020304" pitchFamily="18" charset="0"/>
                          <a:cs typeface="Times New Roman" panose="02020603050405020304" pitchFamily="18" charset="0"/>
                        </a:rPr>
                        <a:t>rằm tháng tám (giữa</a:t>
                      </a:r>
                      <a:r>
                        <a:rPr lang="en-US" sz="2800" baseline="0" smtClean="0">
                          <a:solidFill>
                            <a:srgbClr val="7030A0"/>
                          </a:solidFill>
                          <a:latin typeface="Times New Roman" panose="02020603050405020304" pitchFamily="18" charset="0"/>
                          <a:cs typeface="Times New Roman" panose="02020603050405020304" pitchFamily="18" charset="0"/>
                        </a:rPr>
                        <a:t> tháng tám).</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893953"/>
                  </a:ext>
                </a:extLst>
              </a:tr>
              <a:tr h="552361">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bình</a:t>
                      </a:r>
                      <a:endParaRPr lang="en-US" altLang="en-US" sz="2800" b="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Times New Roman" panose="02020603050405020304" pitchFamily="18" charset="0"/>
                          <a:cs typeface="Times New Roman" panose="02020603050405020304" pitchFamily="18" charset="0"/>
                        </a:rPr>
                        <a:t>Ở vào khoảng giữa của hai cực trong bậc thang đánh giá, không khá cũng không kém, không cao cũng không thấp.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97916"/>
                  </a:ext>
                </a:extLst>
              </a:tr>
              <a:tr h="581713">
                <a:tc>
                  <a:txBody>
                    <a:bodyPr/>
                    <a:lstStyle/>
                    <a:p>
                      <a:r>
                        <a:rPr lang="en-US" altLang="en-US" sz="2800" b="0" smtClean="0">
                          <a:solidFill>
                            <a:srgbClr val="0070C0"/>
                          </a:solidFill>
                          <a:latin typeface="Times New Roman" panose="02020603050405020304" pitchFamily="18" charset="0"/>
                          <a:cs typeface="Times New Roman" panose="02020603050405020304" pitchFamily="18" charset="0"/>
                        </a:rPr>
                        <a:t>trung tâm</a:t>
                      </a:r>
                      <a:endParaRPr lang="en-US" altLang="en-US" sz="2800" b="0" smtClean="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smtClean="0">
                          <a:solidFill>
                            <a:srgbClr val="7030A0"/>
                          </a:solidFill>
                          <a:latin typeface="+mn-lt"/>
                          <a:cs typeface="Times New Roman" panose="02020603050405020304" pitchFamily="18" charset="0"/>
                        </a:rPr>
                        <a:t>N</a:t>
                      </a:r>
                      <a:r>
                        <a:rPr lang="vi-VN" sz="2800" smtClean="0">
                          <a:solidFill>
                            <a:srgbClr val="7030A0"/>
                          </a:solidFill>
                          <a:latin typeface="+mn-lt"/>
                          <a:cs typeface="Times New Roman" panose="02020603050405020304" pitchFamily="18" charset="0"/>
                        </a:rPr>
                        <a:t>ơi ở giữa của một vùng nào đó; thường là nơi dân cư tập trung đông đúc nhất</a:t>
                      </a:r>
                      <a:r>
                        <a:rPr lang="en-US" sz="2800" smtClean="0">
                          <a:solidFill>
                            <a:srgbClr val="7030A0"/>
                          </a:solidFill>
                          <a:latin typeface="+mn-lt"/>
                          <a:cs typeface="Times New Roman" panose="02020603050405020304" pitchFamily="18" charset="0"/>
                        </a:rPr>
                        <a:t>.</a:t>
                      </a:r>
                      <a:endParaRPr lang="en-US" sz="2800" smtClean="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922377"/>
                  </a:ext>
                </a:extLst>
              </a:tr>
            </a:tbl>
          </a:graphicData>
        </a:graphic>
      </p:graphicFrame>
    </p:spTree>
    <p:extLst>
      <p:ext uri="{BB962C8B-B14F-4D97-AF65-F5344CB8AC3E}">
        <p14:creationId xmlns:p14="http://schemas.microsoft.com/office/powerpoint/2010/main" val="42434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7"/>
          <p:cNvGraphicFramePr>
            <a:graphicFrameLocks noGrp="1"/>
          </p:cNvGraphicFramePr>
          <p:nvPr>
            <p:extLst>
              <p:ext uri="{D42A27DB-BD31-4B8C-83A1-F6EECF244321}">
                <p14:modId xmlns:p14="http://schemas.microsoft.com/office/powerpoint/2010/main" val="3242364885"/>
              </p:ext>
            </p:extLst>
          </p:nvPr>
        </p:nvGraphicFramePr>
        <p:xfrm>
          <a:off x="1719285" y="1426738"/>
          <a:ext cx="8913879" cy="3693902"/>
        </p:xfrm>
        <a:graphic>
          <a:graphicData uri="http://schemas.openxmlformats.org/drawingml/2006/table">
            <a:tbl>
              <a:tblPr/>
              <a:tblGrid>
                <a:gridCol w="4433319">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1120519">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rPr>
                        <a:t>a. </a:t>
                      </a:r>
                      <a:r>
                        <a:rPr kumimoji="0" lang="vi-VN" sz="2800" b="1" i="0" u="none" strike="noStrike" cap="none" normalizeH="0" baseline="0" dirty="0" smtClean="0">
                          <a:ln>
                            <a:noFill/>
                          </a:ln>
                          <a:solidFill>
                            <a:srgbClr val="0000FF"/>
                          </a:solidFill>
                          <a:effectLst/>
                          <a:latin typeface="Times New Roman" pitchFamily="18" charset="0"/>
                        </a:rPr>
                        <a:t>Trung có nghĩa là</a:t>
                      </a:r>
                      <a:r>
                        <a:rPr kumimoji="0" lang="en-US" sz="2800" b="1" i="0" u="none" strike="noStrike" cap="none" normalizeH="0" baseline="0" dirty="0" smtClean="0">
                          <a:ln>
                            <a:noFill/>
                          </a:ln>
                          <a:solidFill>
                            <a:srgbClr val="0000FF"/>
                          </a:solidFill>
                          <a:effectLst/>
                          <a:latin typeface="Times New Roman" pitchFamily="18" charset="0"/>
                        </a:rPr>
                        <a:t> </a:t>
                      </a:r>
                    </a:p>
                    <a:p>
                      <a:pPr marL="533400" marR="0" lvl="0" indent="-5334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rPr>
                        <a:t>“</a:t>
                      </a:r>
                      <a:r>
                        <a:rPr kumimoji="0" lang="vi-VN" sz="2800" b="1" i="0" u="none" strike="noStrike" cap="none" normalizeH="0" baseline="0" dirty="0" smtClean="0">
                          <a:ln>
                            <a:noFill/>
                          </a:ln>
                          <a:solidFill>
                            <a:srgbClr val="FF0000"/>
                          </a:solidFill>
                          <a:effectLst/>
                          <a:latin typeface="Times New Roman" pitchFamily="18" charset="0"/>
                        </a:rPr>
                        <a:t>ở giữa”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533400" marR="0" lvl="0" indent="-533400" algn="ctr" defTabSz="914400" rtl="0" eaLnBrk="1" fontAlgn="base" latinLnBrk="0" hangingPunct="1">
                        <a:lnSpc>
                          <a:spcPct val="100000"/>
                        </a:lnSpc>
                        <a:spcBef>
                          <a:spcPct val="50000"/>
                        </a:spcBef>
                        <a:spcAft>
                          <a:spcPct val="0"/>
                        </a:spcAft>
                        <a:buClrTx/>
                        <a:buSzTx/>
                        <a:buFontTx/>
                        <a:buNone/>
                        <a:tabLst/>
                      </a:pPr>
                      <a:r>
                        <a:rPr kumimoji="0" lang="vi-VN" sz="2800" b="1" i="0" u="none" strike="noStrike" cap="none" normalizeH="0" baseline="0" dirty="0" smtClean="0">
                          <a:ln>
                            <a:noFill/>
                          </a:ln>
                          <a:solidFill>
                            <a:srgbClr val="0000FF"/>
                          </a:solidFill>
                          <a:effectLst/>
                          <a:latin typeface="Times New Roman" pitchFamily="18" charset="0"/>
                        </a:rPr>
                        <a:t>b</a:t>
                      </a:r>
                      <a:r>
                        <a:rPr kumimoji="0" lang="en-US" sz="2800" b="1" i="0" u="none" strike="noStrike" cap="none" normalizeH="0" baseline="0" dirty="0" smtClean="0">
                          <a:ln>
                            <a:noFill/>
                          </a:ln>
                          <a:solidFill>
                            <a:srgbClr val="0000FF"/>
                          </a:solidFill>
                          <a:effectLst/>
                          <a:latin typeface="Times New Roman" pitchFamily="18" charset="0"/>
                        </a:rPr>
                        <a:t>.</a:t>
                      </a:r>
                      <a:r>
                        <a:rPr kumimoji="0" lang="vi-VN" sz="2800" b="1" i="0" u="none" strike="noStrike" cap="none" normalizeH="0" baseline="0" dirty="0" smtClean="0">
                          <a:ln>
                            <a:noFill/>
                          </a:ln>
                          <a:solidFill>
                            <a:srgbClr val="0000FF"/>
                          </a:solidFill>
                          <a:effectLst/>
                          <a:latin typeface="Times New Roman" pitchFamily="18" charset="0"/>
                        </a:rPr>
                        <a:t> Trung có nghĩa là </a:t>
                      </a:r>
                      <a:r>
                        <a:rPr kumimoji="0" lang="vi-VN" sz="2800" b="1" i="0" u="none" strike="noStrike" cap="none" normalizeH="0" baseline="0" dirty="0" smtClean="0">
                          <a:ln>
                            <a:noFill/>
                          </a:ln>
                          <a:solidFill>
                            <a:srgbClr val="FF0000"/>
                          </a:solidFill>
                          <a:effectLst/>
                          <a:latin typeface="Times New Roman" pitchFamily="18" charset="0"/>
                        </a:rPr>
                        <a:t>“một lòng  một dạ”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257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extLst>
                  <a:ext uri="{0D108BD9-81ED-4DB2-BD59-A6C34878D82A}">
                    <a16:rowId xmlns:a16="http://schemas.microsoft.com/office/drawing/2014/main" val="10001"/>
                  </a:ext>
                </a:extLst>
              </a:tr>
            </a:tbl>
          </a:graphicData>
        </a:graphic>
      </p:graphicFrame>
      <p:sp>
        <p:nvSpPr>
          <p:cNvPr id="5" name="Cloud 4"/>
          <p:cNvSpPr/>
          <p:nvPr/>
        </p:nvSpPr>
        <p:spPr>
          <a:xfrm>
            <a:off x="2890917" y="2612571"/>
            <a:ext cx="6283235" cy="235131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Con hãy tìm thêm các từ ở mỗi nhóm trên!</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680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3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394045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9" y="892990"/>
            <a:ext cx="9888582" cy="523220"/>
          </a:xfrm>
          <a:prstGeom prst="rect">
            <a:avLst/>
          </a:prstGeom>
        </p:spPr>
        <p:txBody>
          <a:bodyPr wrap="square">
            <a:spAutoFit/>
          </a:bodyPr>
          <a:lstStyle/>
          <a:p>
            <a:pPr algn="ctr">
              <a:spcBef>
                <a:spcPct val="50000"/>
              </a:spcBef>
            </a:pPr>
            <a:r>
              <a:rPr lang="en-US" altLang="en-US" sz="2800" b="1" smtClean="0">
                <a:latin typeface="Times New Roman" panose="02020603050405020304" pitchFamily="18" charset="0"/>
                <a:cs typeface="Times New Roman" panose="02020603050405020304" pitchFamily="18" charset="0"/>
              </a:rPr>
              <a:t>Bài 4. </a:t>
            </a:r>
            <a:r>
              <a:rPr lang="vi-VN" altLang="en-US" sz="2800" b="1">
                <a:cs typeface="Times New Roman" panose="02020603050405020304" pitchFamily="18" charset="0"/>
              </a:rPr>
              <a:t>Đặt câu với một từ đã cho trong bài tập 3</a:t>
            </a:r>
          </a:p>
        </p:txBody>
      </p:sp>
      <p:sp>
        <p:nvSpPr>
          <p:cNvPr id="2" name="Rectangle 1"/>
          <p:cNvSpPr/>
          <p:nvPr/>
        </p:nvSpPr>
        <p:spPr>
          <a:xfrm>
            <a:off x="2185852" y="1617136"/>
            <a:ext cx="8421189" cy="4462760"/>
          </a:xfrm>
          <a:prstGeom prst="rect">
            <a:avLst/>
          </a:prstGeom>
        </p:spPr>
        <p:txBody>
          <a:bodyPr wrap="square">
            <a:spAutoFit/>
          </a:bodyPr>
          <a:lstStyle/>
          <a:p>
            <a:pPr>
              <a:spcBef>
                <a:spcPct val="50000"/>
              </a:spcBef>
            </a:pPr>
            <a:r>
              <a:rPr lang="en-US" altLang="en-US" sz="2800" b="1" u="sng" smtClean="0">
                <a:latin typeface="Times New Roman" panose="02020603050405020304" pitchFamily="18" charset="0"/>
                <a:cs typeface="Times New Roman" panose="02020603050405020304" pitchFamily="18" charset="0"/>
              </a:rPr>
              <a:t>Ví dụ:</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Lớp em không có học sinh </a:t>
            </a:r>
            <a:r>
              <a:rPr lang="en-US" altLang="en-US" sz="2800" smtClean="0">
                <a:solidFill>
                  <a:srgbClr val="FF0000"/>
                </a:solidFill>
                <a:latin typeface="Times New Roman" panose="02020603050405020304" pitchFamily="18" charset="0"/>
                <a:cs typeface="Times New Roman" panose="02020603050405020304" pitchFamily="18" charset="0"/>
              </a:rPr>
              <a:t>trung bình</a:t>
            </a:r>
            <a:r>
              <a:rPr lang="en-US" altLang="en-US" sz="2800" smtClean="0">
                <a:latin typeface="Times New Roman" panose="02020603050405020304" pitchFamily="18" charset="0"/>
                <a:cs typeface="Times New Roman" panose="02020603050405020304" pitchFamily="18" charset="0"/>
              </a:rPr>
              <a:t>.</a:t>
            </a:r>
            <a:endParaRPr lang="en-US" altLang="en-US" sz="2800">
              <a:latin typeface="Times New Roman" panose="02020603050405020304" pitchFamily="18" charset="0"/>
              <a:cs typeface="Times New Roman" panose="02020603050405020304" pitchFamily="18" charset="0"/>
            </a:endParaRP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Đêm </a:t>
            </a:r>
            <a:r>
              <a:rPr lang="en-US" altLang="en-US" sz="2800" smtClean="0">
                <a:solidFill>
                  <a:srgbClr val="FF0000"/>
                </a:solidFill>
                <a:latin typeface="Times New Roman" panose="02020603050405020304" pitchFamily="18" charset="0"/>
                <a:cs typeface="Times New Roman" panose="02020603050405020304" pitchFamily="18" charset="0"/>
              </a:rPr>
              <a:t>trung thu </a:t>
            </a:r>
            <a:r>
              <a:rPr lang="en-US" altLang="en-US" sz="2800" smtClean="0">
                <a:latin typeface="Times New Roman" panose="02020603050405020304" pitchFamily="18" charset="0"/>
                <a:cs typeface="Times New Roman" panose="02020603050405020304" pitchFamily="18" charset="0"/>
              </a:rPr>
              <a:t>thật vui và lí thú.</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Hà Nội là </a:t>
            </a:r>
            <a:r>
              <a:rPr lang="en-US" altLang="en-US" sz="2800" smtClean="0">
                <a:solidFill>
                  <a:srgbClr val="FF0000"/>
                </a:solidFill>
                <a:latin typeface="Times New Roman" panose="02020603050405020304" pitchFamily="18" charset="0"/>
                <a:cs typeface="Times New Roman" panose="02020603050405020304" pitchFamily="18" charset="0"/>
              </a:rPr>
              <a:t>trung tâm </a:t>
            </a:r>
            <a:r>
              <a:rPr lang="en-US" altLang="en-US" sz="2800" smtClean="0">
                <a:latin typeface="Times New Roman" panose="02020603050405020304" pitchFamily="18" charset="0"/>
                <a:cs typeface="Times New Roman" panose="02020603050405020304" pitchFamily="18" charset="0"/>
              </a:rPr>
              <a:t>kinh tế, chính trị của cả nước.</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Các chiến sĩ công an luôn </a:t>
            </a:r>
            <a:r>
              <a:rPr lang="en-US" altLang="en-US" sz="2800" smtClean="0">
                <a:solidFill>
                  <a:srgbClr val="FF0000"/>
                </a:solidFill>
                <a:latin typeface="Times New Roman" panose="02020603050405020304" pitchFamily="18" charset="0"/>
                <a:cs typeface="Times New Roman" panose="02020603050405020304" pitchFamily="18" charset="0"/>
              </a:rPr>
              <a:t>trung thành </a:t>
            </a:r>
            <a:r>
              <a:rPr lang="en-US" altLang="en-US" sz="2800" smtClean="0">
                <a:latin typeface="Times New Roman" panose="02020603050405020304" pitchFamily="18" charset="0"/>
                <a:cs typeface="Times New Roman" panose="02020603050405020304" pitchFamily="18" charset="0"/>
              </a:rPr>
              <a:t>bảo vệ Tổ quốc.</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Bạn Minh là người </a:t>
            </a:r>
            <a:r>
              <a:rPr lang="en-US" altLang="en-US" sz="2800" smtClean="0">
                <a:solidFill>
                  <a:srgbClr val="FF0000"/>
                </a:solidFill>
                <a:latin typeface="Times New Roman" panose="02020603050405020304" pitchFamily="18" charset="0"/>
                <a:cs typeface="Times New Roman" panose="02020603050405020304" pitchFamily="18" charset="0"/>
              </a:rPr>
              <a:t>trung thực</a:t>
            </a:r>
            <a:r>
              <a:rPr lang="en-US" altLang="en-US" sz="2800" smtClean="0">
                <a:latin typeface="Times New Roman" panose="02020603050405020304" pitchFamily="18" charset="0"/>
                <a:cs typeface="Times New Roman" panose="02020603050405020304" pitchFamily="18" charset="0"/>
              </a:rPr>
              <a:t>.</a:t>
            </a:r>
          </a:p>
          <a:p>
            <a:pPr marL="457200" indent="-457200">
              <a:spcBef>
                <a:spcPct val="50000"/>
              </a:spcBef>
              <a:buFont typeface="Wingdings" panose="05000000000000000000" pitchFamily="2" charset="2"/>
              <a:buChar char="ü"/>
            </a:pPr>
            <a:r>
              <a:rPr lang="en-US" altLang="en-US" sz="2800" smtClean="0">
                <a:latin typeface="Times New Roman" panose="02020603050405020304" pitchFamily="18" charset="0"/>
                <a:cs typeface="Times New Roman" panose="02020603050405020304" pitchFamily="18" charset="0"/>
              </a:rPr>
              <a:t>Phụ nữ Việt Nam rất </a:t>
            </a:r>
            <a:r>
              <a:rPr lang="en-US" altLang="en-US" sz="2800" smtClean="0">
                <a:solidFill>
                  <a:srgbClr val="FF0000"/>
                </a:solidFill>
                <a:latin typeface="Times New Roman" panose="02020603050405020304" pitchFamily="18" charset="0"/>
                <a:cs typeface="Times New Roman" panose="02020603050405020304" pitchFamily="18" charset="0"/>
              </a:rPr>
              <a:t>trung hậu</a:t>
            </a:r>
            <a:r>
              <a:rPr lang="en-US" altLang="en-US" sz="2800" smtClean="0">
                <a:latin typeface="Times New Roman" panose="02020603050405020304" pitchFamily="18" charset="0"/>
                <a:cs typeface="Times New Roman" panose="02020603050405020304" pitchFamily="18" charset="0"/>
              </a:rPr>
              <a:t>, đảm đang.</a:t>
            </a:r>
          </a:p>
        </p:txBody>
      </p:sp>
    </p:spTree>
    <p:extLst>
      <p:ext uri="{BB962C8B-B14F-4D97-AF65-F5344CB8AC3E}">
        <p14:creationId xmlns:p14="http://schemas.microsoft.com/office/powerpoint/2010/main" val="36564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912140" y="221107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34087" y="411134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912140" y="548698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2" name="Cloud Callout 11"/>
          <p:cNvSpPr/>
          <p:nvPr/>
        </p:nvSpPr>
        <p:spPr>
          <a:xfrm>
            <a:off x="2733930" y="101813"/>
            <a:ext cx="6923875" cy="2109264"/>
          </a:xfrm>
          <a:prstGeom prst="cloudCallout">
            <a:avLst>
              <a:gd name="adj1" fmla="val -73449"/>
              <a:gd name="adj2" fmla="val 5110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Bài </a:t>
            </a:r>
            <a:r>
              <a:rPr lang="en-US" sz="3200" b="1" smtClean="0">
                <a:solidFill>
                  <a:schemeClr val="tx1"/>
                </a:solidFill>
                <a:latin typeface="Times New Roman" panose="02020603050405020304" pitchFamily="18" charset="0"/>
                <a:cs typeface="Times New Roman" panose="02020603050405020304" pitchFamily="18" charset="0"/>
              </a:rPr>
              <a:t>3 </a:t>
            </a:r>
            <a:r>
              <a:rPr lang="en-US" sz="3200" b="1" smtClean="0">
                <a:solidFill>
                  <a:schemeClr val="tx1"/>
                </a:solidFill>
                <a:latin typeface="Times New Roman" panose="02020603050405020304" pitchFamily="18" charset="0"/>
                <a:cs typeface="Times New Roman" panose="02020603050405020304" pitchFamily="18" charset="0"/>
              </a:rPr>
              <a:t>con đã đạt được mục tiêu nào của bài?</a:t>
            </a:r>
            <a:endParaRPr lang="en-US" sz="3200" dirty="0">
              <a:solidFill>
                <a:schemeClr val="tx1"/>
              </a:solidFill>
            </a:endParaRPr>
          </a:p>
        </p:txBody>
      </p:sp>
    </p:spTree>
    <p:extLst>
      <p:ext uri="{BB962C8B-B14F-4D97-AF65-F5344CB8AC3E}">
        <p14:creationId xmlns:p14="http://schemas.microsoft.com/office/powerpoint/2010/main" val="2094408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64" presetClass="path" presetSubtype="0" accel="50000" decel="50000" fill="hold" nodeType="withEffect">
                                  <p:stCondLst>
                                    <p:cond delay="0"/>
                                  </p:stCondLst>
                                  <p:childTnLst>
                                    <p:animMotion origin="layout" path="M 4.375E-6 -3.33333E-6 L 0.00065 -0.37569 " pathEditMode="relative" rAng="0" ptsTypes="AA">
                                      <p:cBhvr>
                                        <p:cTn id="12" dur="2000" fill="hold"/>
                                        <p:tgtEl>
                                          <p:spTgt spid="15"/>
                                        </p:tgtEl>
                                        <p:attrNameLst>
                                          <p:attrName>ppt_x</p:attrName>
                                          <p:attrName>ppt_y</p:attrName>
                                        </p:attrNameLst>
                                      </p:cBhvr>
                                      <p:rCtr x="26" y="-1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965269" y="1344019"/>
            <a:ext cx="6309360" cy="2577739"/>
          </a:xfrm>
          <a:prstGeom prst="cloudCallout">
            <a:avLst>
              <a:gd name="adj1" fmla="val -53776"/>
              <a:gd name="adj2" fmla="val 6810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Qua </a:t>
            </a:r>
            <a:r>
              <a:rPr lang="en-US" sz="3200" b="1" dirty="0" err="1" smtClean="0">
                <a:solidFill>
                  <a:schemeClr val="tx1"/>
                </a:solidFill>
                <a:latin typeface="Times New Roman" panose="02020603050405020304" pitchFamily="18" charset="0"/>
                <a:cs typeface="Times New Roman" panose="02020603050405020304" pitchFamily="18" charset="0"/>
              </a:rPr>
              <a:t>bài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hôm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smtClean="0">
                <a:solidFill>
                  <a:schemeClr val="tx1"/>
                </a:solidFill>
                <a:latin typeface="Times New Roman" panose="02020603050405020304" pitchFamily="18" charset="0"/>
                <a:cs typeface="Times New Roman" panose="02020603050405020304" pitchFamily="18" charset="0"/>
              </a:rPr>
              <a:t>nay con </a:t>
            </a:r>
            <a:r>
              <a:rPr lang="en-US" sz="3200" b="1" dirty="0" err="1" smtClean="0">
                <a:solidFill>
                  <a:schemeClr val="tx1"/>
                </a:solidFill>
                <a:latin typeface="Times New Roman" panose="02020603050405020304" pitchFamily="18" charset="0"/>
                <a:cs typeface="Times New Roman" panose="02020603050405020304" pitchFamily="18" charset="0"/>
              </a:rPr>
              <a:t>biết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điều</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gì</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6" name="Double Wave 5"/>
          <p:cNvSpPr/>
          <p:nvPr/>
        </p:nvSpPr>
        <p:spPr>
          <a:xfrm>
            <a:off x="1384663" y="1333857"/>
            <a:ext cx="9692639" cy="3789684"/>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con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Tìm </a:t>
            </a:r>
            <a:r>
              <a:rPr lang="en-US" sz="3200" dirty="0" err="1" smtClean="0">
                <a:solidFill>
                  <a:schemeClr val="tx1"/>
                </a:solidFill>
                <a:latin typeface="Times New Roman" panose="02020603050405020304" pitchFamily="18" charset="0"/>
                <a:cs typeface="Times New Roman" panose="02020603050405020304" pitchFamily="18" charset="0"/>
              </a:rPr>
              <a:t>thêm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err="1" smtClean="0">
                <a:solidFill>
                  <a:schemeClr val="tx1"/>
                </a:solidFill>
                <a:latin typeface="Times New Roman" panose="02020603050405020304" pitchFamily="18" charset="0"/>
                <a:cs typeface="Times New Roman" panose="02020603050405020304" pitchFamily="18" charset="0"/>
              </a:rPr>
              <a:t>từ</a:t>
            </a:r>
            <a:r>
              <a:rPr lang="en-US" sz="3200" smtClean="0">
                <a:solidFill>
                  <a:schemeClr val="tx1"/>
                </a:solidFill>
                <a:latin typeface="Times New Roman" panose="02020603050405020304" pitchFamily="18" charset="0"/>
                <a:cs typeface="Times New Roman" panose="02020603050405020304" pitchFamily="18" charset="0"/>
              </a:rPr>
              <a:t> thuộc chủ điểm Trung thực - Tự trọng.</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Đặt câu với từ con tìm được.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r>
              <a:rPr lang="en-US" sz="3200" b="1" smtClean="0">
                <a:solidFill>
                  <a:schemeClr val="tx1"/>
                </a:solidFill>
                <a:latin typeface="Times New Roman" panose="02020603050405020304" pitchFamily="18" charset="0"/>
                <a:cs typeface="Times New Roman" panose="02020603050405020304" pitchFamily="18" charset="0"/>
              </a:rPr>
              <a:t>Cách viết tên người, tên địa lí Việt Nam</a:t>
            </a:r>
            <a:endParaRPr lang="en-US" b="1" dirty="0"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1449978" y="1442902"/>
            <a:ext cx="9392194" cy="58477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1. Tìm 3 </a:t>
            </a:r>
            <a:r>
              <a:rPr lang="en-US" altLang="en-US" sz="3200" b="1" smtClean="0">
                <a:latin typeface="Times New Roman" panose="02020603050405020304" pitchFamily="18" charset="0"/>
              </a:rPr>
              <a:t>danh từ chung, </a:t>
            </a:r>
            <a:r>
              <a:rPr lang="en-US" altLang="en-US" sz="3200" b="1">
                <a:latin typeface="Times New Roman" panose="02020603050405020304" pitchFamily="18" charset="0"/>
              </a:rPr>
              <a:t>đặt </a:t>
            </a:r>
            <a:r>
              <a:rPr lang="en-US" altLang="en-US" sz="3200" b="1" smtClean="0">
                <a:latin typeface="Times New Roman" panose="02020603050405020304" pitchFamily="18" charset="0"/>
              </a:rPr>
              <a:t>câu </a:t>
            </a:r>
            <a:r>
              <a:rPr lang="en-US" altLang="en-US" sz="3200" b="1">
                <a:latin typeface="Times New Roman" panose="02020603050405020304" pitchFamily="18" charset="0"/>
              </a:rPr>
              <a:t>với 1 trong 3 từ đó.</a:t>
            </a:r>
          </a:p>
        </p:txBody>
      </p:sp>
      <p:sp>
        <p:nvSpPr>
          <p:cNvPr id="28" name="Text Box 16"/>
          <p:cNvSpPr txBox="1">
            <a:spLocks noChangeArrowheads="1"/>
          </p:cNvSpPr>
          <p:nvPr/>
        </p:nvSpPr>
        <p:spPr bwMode="auto">
          <a:xfrm>
            <a:off x="1449977" y="2966902"/>
            <a:ext cx="9392195" cy="584775"/>
          </a:xfrm>
          <a:prstGeom prst="rect">
            <a:avLst/>
          </a:prstGeom>
          <a:solidFill>
            <a:srgbClr val="99FF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latin typeface="Times New Roman" panose="02020603050405020304" pitchFamily="18" charset="0"/>
              </a:rPr>
              <a:t>2. Tìm 3 </a:t>
            </a:r>
            <a:r>
              <a:rPr lang="en-US" altLang="en-US" sz="3200" b="1" smtClean="0">
                <a:latin typeface="Times New Roman" panose="02020603050405020304" pitchFamily="18" charset="0"/>
              </a:rPr>
              <a:t>danh từ riêng</a:t>
            </a:r>
            <a:r>
              <a:rPr lang="en-US" altLang="en-US" sz="3200" b="1" smtClean="0">
                <a:latin typeface="Times New Roman" panose="02020603050405020304" pitchFamily="18" charset="0"/>
              </a:rPr>
              <a:t>, </a:t>
            </a:r>
            <a:r>
              <a:rPr lang="en-US" altLang="en-US" sz="3200" b="1">
                <a:latin typeface="Times New Roman" panose="02020603050405020304" pitchFamily="18" charset="0"/>
              </a:rPr>
              <a:t>đặt </a:t>
            </a:r>
            <a:r>
              <a:rPr lang="en-US" altLang="en-US" sz="3200" b="1" smtClean="0">
                <a:latin typeface="Times New Roman" panose="02020603050405020304" pitchFamily="18" charset="0"/>
              </a:rPr>
              <a:t>câu </a:t>
            </a:r>
            <a:r>
              <a:rPr lang="en-US" altLang="en-US" sz="3200" b="1">
                <a:latin typeface="Times New Roman" panose="02020603050405020304" pitchFamily="18" charset="0"/>
              </a:rPr>
              <a:t>với 1 trong 3 từ đó.</a:t>
            </a:r>
          </a:p>
        </p:txBody>
      </p:sp>
    </p:spTree>
    <p:extLst>
      <p:ext uri="{BB962C8B-B14F-4D97-AF65-F5344CB8AC3E}">
        <p14:creationId xmlns:p14="http://schemas.microsoft.com/office/powerpoint/2010/main" val="328756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3558" y="1276422"/>
            <a:ext cx="8365240"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Trung thực – Tự trọng</a:t>
            </a: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688557"/>
            <a:ext cx="9995348" cy="1435101"/>
            <a:chOff x="-8052" y="1484784"/>
            <a:chExt cx="8814387" cy="1435925"/>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4"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vốn từ thuộc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921024" y="3588829"/>
            <a:ext cx="9973400" cy="910467"/>
            <a:chOff x="-8052" y="1747250"/>
            <a:chExt cx="8354602"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7688651"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nghĩa của các từ ngữ chủ điểm: Trung thực - Tự trọng.</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5" name="Group 14"/>
          <p:cNvGrpSpPr>
            <a:grpSpLocks/>
          </p:cNvGrpSpPr>
          <p:nvPr/>
        </p:nvGrpSpPr>
        <p:grpSpPr bwMode="auto">
          <a:xfrm>
            <a:off x="899077" y="4964467"/>
            <a:ext cx="9995347" cy="971849"/>
            <a:chOff x="-8052" y="1749159"/>
            <a:chExt cx="9469072" cy="972406"/>
          </a:xfrm>
        </p:grpSpPr>
        <p:sp>
          <p:nvSpPr>
            <p:cNvPr id="16" name="Rectangle 15">
              <a:extLst>
                <a:ext uri="{FF2B5EF4-FFF2-40B4-BE49-F238E27FC236}">
                  <a16:creationId xmlns:a16="http://schemas.microsoft.com/office/drawing/2014/main" id="{1C59C6FF-16F6-4D4A-8D30-C9647637D21A}"/>
                </a:ext>
              </a:extLst>
            </p:cNvPr>
            <p:cNvSpPr/>
            <p:nvPr/>
          </p:nvSpPr>
          <p:spPr>
            <a:xfrm>
              <a:off x="678062" y="1749159"/>
              <a:ext cx="8782958"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Sử dụng các từ thuộc chủ điểm để nói,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tx1">
                      <a:lumMod val="95000"/>
                      <a:lumOff val="5000"/>
                    </a:schemeClr>
                  </a:solidFill>
                  <a:latin typeface="Arial" panose="020B0604020202020204" pitchFamily="34" charset="0"/>
                  <a:cs typeface="Arial" panose="020B0604020202020204" pitchFamily="34" charset="0"/>
                </a:rPr>
                <a:t>3</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22883" y="1664677"/>
            <a:ext cx="10623974" cy="584775"/>
          </a:xfrm>
          <a:prstGeom prst="rect">
            <a:avLst/>
          </a:prstGeom>
          <a:noFill/>
          <a:ln>
            <a:noFill/>
          </a:ln>
          <a:effectLst/>
          <a:extLst/>
        </p:spPr>
        <p:txBody>
          <a:bodyPr wrap="square">
            <a:spAutoFit/>
          </a:bodyPr>
          <a:lstStyle/>
          <a:p>
            <a:pPr algn="just">
              <a:spcBef>
                <a:spcPct val="50000"/>
              </a:spcBef>
              <a:defRPr/>
            </a:pPr>
            <a:r>
              <a:rPr lang="en-US" sz="3200" b="1" dirty="0" smtClean="0">
                <a:latin typeface="Times New Roman" panose="02020603050405020304" pitchFamily="18" charset="0"/>
                <a:cs typeface="Times New Roman" panose="02020603050405020304" pitchFamily="18" charset="0"/>
              </a:rPr>
              <a:t>Con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là</a:t>
            </a:r>
            <a:r>
              <a:rPr lang="en-US" sz="3200" b="1" smtClean="0">
                <a:latin typeface="Times New Roman" panose="02020603050405020304" pitchFamily="18" charset="0"/>
                <a:cs typeface="Times New Roman" panose="02020603050405020304" pitchFamily="18" charset="0"/>
              </a:rPr>
              <a:t> trung thực? </a:t>
            </a:r>
            <a:r>
              <a:rPr lang="en-US" sz="3200" b="1" dirty="0" err="1" smtClean="0">
                <a:latin typeface="Times New Roman" panose="02020603050405020304" pitchFamily="18" charset="0"/>
                <a:cs typeface="Times New Roman" panose="02020603050405020304" pitchFamily="18" charset="0"/>
              </a:rPr>
              <a:t>Thế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là</a:t>
            </a:r>
            <a:r>
              <a:rPr lang="en-US" sz="3200" b="1" smtClean="0">
                <a:latin typeface="Times New Roman" panose="02020603050405020304" pitchFamily="18" charset="0"/>
                <a:cs typeface="Times New Roman" panose="02020603050405020304" pitchFamily="18" charset="0"/>
              </a:rPr>
              <a:t> tự trọng?</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22883" y="2699657"/>
            <a:ext cx="9361231" cy="2308324"/>
          </a:xfrm>
          <a:prstGeom prst="rect">
            <a:avLst/>
          </a:prstGeom>
        </p:spPr>
        <p:txBody>
          <a:bodyPr wrap="square">
            <a:spAutoFit/>
          </a:bodyPr>
          <a:lstStyle/>
          <a:p>
            <a:pPr algn="just">
              <a:lnSpc>
                <a:spcPct val="150000"/>
              </a:lnSpc>
            </a:pPr>
            <a:r>
              <a:rPr lang="en-US" sz="3200" b="1" smtClean="0">
                <a:solidFill>
                  <a:srgbClr val="002060"/>
                </a:solidFill>
                <a:latin typeface="Times New Roman" pitchFamily="18" charset="0"/>
                <a:cs typeface="Times New Roman" pitchFamily="18" charset="0"/>
              </a:rPr>
              <a:t>- Trung thực: </a:t>
            </a:r>
            <a:r>
              <a:rPr lang="en-US" sz="3200" b="1">
                <a:solidFill>
                  <a:srgbClr val="7030A0"/>
                </a:solidFill>
                <a:latin typeface="Times New Roman" pitchFamily="18" charset="0"/>
                <a:cs typeface="Times New Roman" pitchFamily="18" charset="0"/>
              </a:rPr>
              <a:t>ngay thẳng, thật </a:t>
            </a:r>
            <a:r>
              <a:rPr lang="en-US" sz="3200" b="1" smtClean="0">
                <a:solidFill>
                  <a:srgbClr val="7030A0"/>
                </a:solidFill>
                <a:latin typeface="Times New Roman" pitchFamily="18" charset="0"/>
                <a:cs typeface="Times New Roman" pitchFamily="18" charset="0"/>
              </a:rPr>
              <a:t>thà.</a:t>
            </a:r>
            <a:endParaRPr lang="en-US" sz="3200" b="1">
              <a:solidFill>
                <a:srgbClr val="7030A0"/>
              </a:solidFill>
              <a:latin typeface="Times New Roman" pitchFamily="18" charset="0"/>
              <a:cs typeface="Times New Roman" pitchFamily="18" charset="0"/>
            </a:endParaRPr>
          </a:p>
          <a:p>
            <a:pPr algn="just">
              <a:lnSpc>
                <a:spcPct val="150000"/>
              </a:lnSpc>
            </a:pPr>
            <a:r>
              <a:rPr lang="en-US" sz="3200" b="1" smtClean="0">
                <a:solidFill>
                  <a:srgbClr val="002060"/>
                </a:solidFill>
                <a:latin typeface="Times New Roman" pitchFamily="18" charset="0"/>
                <a:cs typeface="Times New Roman" pitchFamily="18" charset="0"/>
              </a:rPr>
              <a:t>- Tự trọng</a:t>
            </a:r>
            <a:r>
              <a:rPr lang="en-US" sz="3200" b="1">
                <a:solidFill>
                  <a:srgbClr val="7030A0"/>
                </a:solidFill>
                <a:latin typeface="Times New Roman" pitchFamily="18" charset="0"/>
                <a:cs typeface="Times New Roman" pitchFamily="18" charset="0"/>
              </a:rPr>
              <a:t>: coi trọng và giữ gìn phẩm cách, danh dự của </a:t>
            </a:r>
            <a:r>
              <a:rPr lang="en-US" sz="3200" b="1" smtClean="0">
                <a:solidFill>
                  <a:srgbClr val="7030A0"/>
                </a:solidFill>
                <a:latin typeface="Times New Roman" pitchFamily="18" charset="0"/>
                <a:cs typeface="Times New Roman" pitchFamily="18" charset="0"/>
              </a:rPr>
              <a:t>mình.</a:t>
            </a:r>
            <a:endParaRPr lang="en-US" sz="32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8483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MG_0014"/>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96389" y="496389"/>
            <a:ext cx="11168741" cy="598061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253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1465</TotalTime>
  <Words>1302</Words>
  <Application>Microsoft Office PowerPoint</Application>
  <PresentationFormat>Widescreen</PresentationFormat>
  <Paragraphs>151</Paragraphs>
  <Slides>25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Garamond</vt:lpstr>
      <vt:lpstr>Tahoma</vt:lpstr>
      <vt:lpstr>Times New Roman</vt:lpstr>
      <vt:lpstr>Wingdings</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106</cp:revision>
  <dcterms:created xsi:type="dcterms:W3CDTF">2021-08-04T18:52:07Z</dcterms:created>
  <dcterms:modified xsi:type="dcterms:W3CDTF">2021-09-29T15:05:38Z</dcterms:modified>
</cp:coreProperties>
</file>