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sldIdLst>
    <p:sldId id="286" r:id="rId2"/>
    <p:sldId id="285" r:id="rId3"/>
    <p:sldId id="279" r:id="rId4"/>
    <p:sldId id="268" r:id="rId5"/>
    <p:sldId id="269" r:id="rId6"/>
    <p:sldId id="270" r:id="rId7"/>
    <p:sldId id="274" r:id="rId8"/>
    <p:sldId id="282" r:id="rId9"/>
    <p:sldId id="281" r:id="rId10"/>
    <p:sldId id="280" r:id="rId11"/>
    <p:sldId id="258" r:id="rId12"/>
    <p:sldId id="259" r:id="rId13"/>
    <p:sldId id="262" r:id="rId14"/>
    <p:sldId id="261" r:id="rId15"/>
    <p:sldId id="263" r:id="rId16"/>
    <p:sldId id="267" r:id="rId17"/>
    <p:sldId id="266" r:id="rId18"/>
    <p:sldId id="265" r:id="rId19"/>
    <p:sldId id="264" r:id="rId20"/>
    <p:sldId id="275" r:id="rId21"/>
    <p:sldId id="276" r:id="rId22"/>
    <p:sldId id="278" r:id="rId23"/>
    <p:sldId id="277" r:id="rId24"/>
  </p:sldIdLst>
  <p:sldSz cx="9144000" cy="6858000" type="screen4x3"/>
  <p:notesSz cx="6858000" cy="91440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0" d="100"/>
          <a:sy n="40" d="100"/>
        </p:scale>
        <p:origin x="678"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4928DED4-59E1-4E07-B0F3-18757C9C67A5}" type="datetime8">
              <a:rPr lang="fr-FR">
                <a:solidFill>
                  <a:srgbClr val="000000"/>
                </a:solidFill>
              </a:rPr>
              <a:pPr>
                <a:defRPr/>
              </a:pPr>
              <a:t>29/09/2020 16:23</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978ACE7-CD39-4954-AC28-B801C66A38C6}"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860654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7C70CB35-9E3E-4CCA-95F0-482C8431432C}" type="datetime8">
              <a:rPr lang="fr-FR">
                <a:solidFill>
                  <a:srgbClr val="000000"/>
                </a:solidFill>
              </a:rPr>
              <a:pPr>
                <a:defRPr/>
              </a:pPr>
              <a:t>29/09/2020 16:23</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498A914-8F30-4676-A832-5B04A759B331}"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660304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918BF839-743F-4D03-9A2D-AFC67B0BEC07}" type="datetime8">
              <a:rPr lang="fr-FR">
                <a:solidFill>
                  <a:srgbClr val="000000"/>
                </a:solidFill>
              </a:rPr>
              <a:pPr>
                <a:defRPr/>
              </a:pPr>
              <a:t>29/09/2020 16:23</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F80730B-9A16-4AA3-9F4C-A51276FD1096}"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4514757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fld id="{60C77325-658D-4B80-B6D2-4B0FA6704DA3}" type="datetime8">
              <a:rPr lang="fr-FR">
                <a:solidFill>
                  <a:srgbClr val="000000"/>
                </a:solidFill>
              </a:rPr>
              <a:pPr>
                <a:defRPr/>
              </a:pPr>
              <a:t>29/09/2020 16:23</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D047EFB-F329-470E-893E-6C51D96D83BE}"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62877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E29C55F9-6B43-417F-90EC-1EC58C0DCE67}" type="datetime8">
              <a:rPr lang="fr-FR">
                <a:solidFill>
                  <a:srgbClr val="000000"/>
                </a:solidFill>
              </a:rPr>
              <a:pPr>
                <a:defRPr/>
              </a:pPr>
              <a:t>29/09/2020 16:23</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06AA4B6-0F63-46F8-9385-70DCD8463656}"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332514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7CA8CFEE-F328-44A9-B465-6E0986AEB586}" type="datetime8">
              <a:rPr lang="fr-FR">
                <a:solidFill>
                  <a:srgbClr val="000000"/>
                </a:solidFill>
              </a:rPr>
              <a:pPr>
                <a:defRPr/>
              </a:pPr>
              <a:t>29/09/2020 16:23</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03347EE-CD13-42EA-AB26-262996398F97}"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097768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fld id="{B372780F-275A-4F0D-A1CA-8788A2DC61ED}" type="datetime8">
              <a:rPr lang="fr-FR">
                <a:solidFill>
                  <a:srgbClr val="000000"/>
                </a:solidFill>
              </a:rPr>
              <a:pPr>
                <a:defRPr/>
              </a:pPr>
              <a:t>29/09/2020 16:23</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C0D605C-7F7D-4415-89FB-7AB9903886BD}"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008258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fld id="{1303CAD6-3322-4705-B60E-F152665F8BD6}" type="datetime8">
              <a:rPr lang="fr-FR">
                <a:solidFill>
                  <a:srgbClr val="000000"/>
                </a:solidFill>
              </a:rPr>
              <a:pPr>
                <a:defRPr/>
              </a:pPr>
              <a:t>29/09/2020 16:23</a:t>
            </a:fld>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892B4194-B5F2-4BC0-9880-CF84DF0820E9}"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012857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fld id="{40B55F04-D8D6-4C8B-A5A9-D4E3C7537626}" type="datetime8">
              <a:rPr lang="fr-FR">
                <a:solidFill>
                  <a:srgbClr val="000000"/>
                </a:solidFill>
              </a:rPr>
              <a:pPr>
                <a:defRPr/>
              </a:pPr>
              <a:t>29/09/2020 16:23</a:t>
            </a:fld>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46B2773D-9786-4D2D-A0C2-29D5EA2D7CA6}"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008827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12FDDB0E-2099-4145-9215-E071D5E1C9D7}" type="datetime8">
              <a:rPr lang="fr-FR">
                <a:solidFill>
                  <a:srgbClr val="000000"/>
                </a:solidFill>
              </a:rPr>
              <a:pPr>
                <a:defRPr/>
              </a:pPr>
              <a:t>29/09/2020 16:23</a:t>
            </a:fld>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712A350E-0FA6-4377-B033-3D8385BD2153}"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149921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54CE74C1-9550-4FE7-8B7B-3BBC248C9587}" type="datetime8">
              <a:rPr lang="fr-FR">
                <a:solidFill>
                  <a:srgbClr val="000000"/>
                </a:solidFill>
              </a:rPr>
              <a:pPr>
                <a:defRPr/>
              </a:pPr>
              <a:t>29/09/2020 16:23</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4AA10FF-776F-47F6-8E6D-39C70D8D39E1}"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5088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493310CB-CED2-440C-8819-04813FED77E5}" type="datetime8">
              <a:rPr lang="fr-FR">
                <a:solidFill>
                  <a:srgbClr val="000000"/>
                </a:solidFill>
              </a:rPr>
              <a:pPr>
                <a:defRPr/>
              </a:pPr>
              <a:t>29/09/2020 16:23</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21621A8-466C-4E61-ACE5-62FE56FDAAF6}"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283636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vi-VN"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vi-VN" smtClean="0"/>
              <a:t>Click to edit Master text styles</a:t>
            </a:r>
          </a:p>
          <a:p>
            <a:pPr lvl="1"/>
            <a:r>
              <a:rPr lang="en-US" altLang="vi-VN" smtClean="0"/>
              <a:t>Second level</a:t>
            </a:r>
          </a:p>
          <a:p>
            <a:pPr lvl="2"/>
            <a:r>
              <a:rPr lang="en-US" altLang="vi-VN" smtClean="0"/>
              <a:t>Third level</a:t>
            </a:r>
          </a:p>
          <a:p>
            <a:pPr lvl="3"/>
            <a:r>
              <a:rPr lang="en-US" altLang="vi-VN" smtClean="0"/>
              <a:t>Fourth level</a:t>
            </a:r>
          </a:p>
          <a:p>
            <a:pPr lvl="4"/>
            <a:r>
              <a:rPr lang="en-US" altLang="vi-VN"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i="0">
                <a:latin typeface="Arial" panose="020B0604020202020204" pitchFamily="34" charset="0"/>
              </a:defRPr>
            </a:lvl1pPr>
          </a:lstStyle>
          <a:p>
            <a:pPr fontAlgn="base">
              <a:spcBef>
                <a:spcPct val="0"/>
              </a:spcBef>
              <a:spcAft>
                <a:spcPct val="0"/>
              </a:spcAft>
              <a:defRPr/>
            </a:pPr>
            <a:fld id="{D53E4DCA-D924-47D7-8A68-ED87B1D84DA3}" type="datetime8">
              <a:rPr lang="fr-FR">
                <a:solidFill>
                  <a:srgbClr val="000000"/>
                </a:solidFill>
              </a:rPr>
              <a:pPr fontAlgn="base">
                <a:spcBef>
                  <a:spcPct val="0"/>
                </a:spcBef>
                <a:spcAft>
                  <a:spcPct val="0"/>
                </a:spcAft>
                <a:defRPr/>
              </a:pPr>
              <a:t>29/09/2020 16:23</a:t>
            </a:fld>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i="0">
                <a:latin typeface="Arial" panose="020B0604020202020204" pitchFamily="34" charset="0"/>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i="0"/>
            </a:lvl1pPr>
          </a:lstStyle>
          <a:p>
            <a:pPr fontAlgn="base">
              <a:spcBef>
                <a:spcPct val="0"/>
              </a:spcBef>
              <a:spcAft>
                <a:spcPct val="0"/>
              </a:spcAft>
              <a:defRPr/>
            </a:pPr>
            <a:fld id="{2FEF8C5E-E700-4BFC-B949-A818D3A00BC3}" type="slidenum">
              <a:rPr lang="en-US" altLang="en-US">
                <a:solidFill>
                  <a:srgbClr val="000000"/>
                </a:solidFill>
                <a:latin typeface="Arial" panose="020B0604020202020204" pitchFamily="34" charset="0"/>
              </a:rPr>
              <a:pPr fontAlgn="base">
                <a:spcBef>
                  <a:spcPct val="0"/>
                </a:spcBef>
                <a:spcAft>
                  <a:spcPct val="0"/>
                </a:spcAft>
                <a:defRPr/>
              </a:pPr>
              <a:t>‹#›</a:t>
            </a:fld>
            <a:endParaRPr lang="en-US"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108092289"/>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 id="2147483864"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2.xml"/><Relationship Id="rId4" Type="http://schemas.openxmlformats.org/officeDocument/2006/relationships/hyperlink" Target="mailto:Tran.khiem.31.03.2006@gmail.com"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vsmail.vn/dich-vu-email-server/" TargetMode="External"/><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nvbinh*19.5.2006@gmail.com" TargetMode="External"/><Relationship Id="rId2" Type="http://schemas.openxmlformats.org/officeDocument/2006/relationships/hyperlink" Target="mailto:nvbinh.19.5.2006@gmail.com" TargetMode="External"/><Relationship Id="rId1" Type="http://schemas.openxmlformats.org/officeDocument/2006/relationships/slideLayout" Target="../slideLayouts/slideLayout2.xml"/><Relationship Id="rId5" Type="http://schemas.openxmlformats.org/officeDocument/2006/relationships/hyperlink" Target="mailto:nvb&#237;nh90506@yahoo.com.vn" TargetMode="External"/><Relationship Id="rId4" Type="http://schemas.openxmlformats.org/officeDocument/2006/relationships/hyperlink" Target="mailto:nvbinh5A@yahoo.com.vn"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mailto:d&#249;ng@yahoo.com"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647" name="Text Box 343"/>
          <p:cNvSpPr txBox="1">
            <a:spLocks noChangeArrowheads="1"/>
          </p:cNvSpPr>
          <p:nvPr/>
        </p:nvSpPr>
        <p:spPr bwMode="auto">
          <a:xfrm>
            <a:off x="762000" y="625475"/>
            <a:ext cx="740886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14350" indent="-5143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50000"/>
              </a:spcBef>
              <a:spcAft>
                <a:spcPct val="0"/>
              </a:spcAft>
              <a:buFontTx/>
              <a:buNone/>
            </a:pPr>
            <a:r>
              <a:rPr lang="en-US" altLang="vi-VN" sz="2800" b="1" smtClean="0">
                <a:solidFill>
                  <a:srgbClr val="FF6600"/>
                </a:solidFill>
                <a:latin typeface="Arial" panose="020B0604020202020204" pitchFamily="34" charset="0"/>
              </a:rPr>
              <a:t>KHỞI ĐỘNG ĐẦU GIỜ                                         Trò chơi: Truyền điện</a:t>
            </a:r>
          </a:p>
        </p:txBody>
      </p:sp>
      <p:pic>
        <p:nvPicPr>
          <p:cNvPr id="6147" name="Picture 40" descr="j019538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53400" y="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5" name="Picture 6"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277938" cy="127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138541">
            <a:off x="-793" y="5585619"/>
            <a:ext cx="1277937" cy="127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a:off x="7821613" y="5535613"/>
            <a:ext cx="1277937" cy="127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 Box 343"/>
          <p:cNvSpPr txBox="1">
            <a:spLocks noChangeArrowheads="1"/>
          </p:cNvSpPr>
          <p:nvPr/>
        </p:nvSpPr>
        <p:spPr bwMode="auto">
          <a:xfrm>
            <a:off x="762000" y="1534318"/>
            <a:ext cx="7924800" cy="954107"/>
          </a:xfrm>
          <a:prstGeom prst="rect">
            <a:avLst/>
          </a:prstGeom>
          <a:noFill/>
          <a:ln w="9525">
            <a:noFill/>
            <a:miter lim="800000"/>
            <a:headEnd/>
            <a:tailEnd/>
          </a:ln>
        </p:spPr>
        <p:txBody>
          <a:bodyPr wrap="square">
            <a:spAutoFit/>
          </a:bodyPr>
          <a:lstStyle/>
          <a:p>
            <a:pPr marL="514350" indent="-514350" algn="ctr" fontAlgn="base">
              <a:spcBef>
                <a:spcPct val="50000"/>
              </a:spcBef>
              <a:spcAft>
                <a:spcPct val="0"/>
              </a:spcAft>
              <a:defRPr/>
            </a:pPr>
            <a:r>
              <a:rPr lang="en-US" altLang="vi-VN" sz="2800" dirty="0">
                <a:solidFill>
                  <a:srgbClr val="0070C0"/>
                </a:solidFill>
              </a:rPr>
              <a:t>Điền tên người dùng,tên nhà cung cấp dịch vụ điện </a:t>
            </a:r>
            <a:r>
              <a:rPr lang="en-US" altLang="vi-VN" sz="2800">
                <a:solidFill>
                  <a:srgbClr val="0070C0"/>
                </a:solidFill>
              </a:rPr>
              <a:t>tử </a:t>
            </a:r>
            <a:r>
              <a:rPr lang="en-US" altLang="vi-VN" sz="2800" smtClean="0">
                <a:solidFill>
                  <a:srgbClr val="0070C0"/>
                </a:solidFill>
              </a:rPr>
              <a:t>vào </a:t>
            </a:r>
            <a:r>
              <a:rPr lang="en-US" altLang="vi-VN" sz="2800" dirty="0">
                <a:solidFill>
                  <a:srgbClr val="0070C0"/>
                </a:solidFill>
              </a:rPr>
              <a:t>ô trống trong bảng sau:</a:t>
            </a:r>
          </a:p>
        </p:txBody>
      </p:sp>
      <p:graphicFrame>
        <p:nvGraphicFramePr>
          <p:cNvPr id="16439" name="Group 55"/>
          <p:cNvGraphicFramePr>
            <a:graphicFrameLocks noGrp="1"/>
          </p:cNvGraphicFramePr>
          <p:nvPr>
            <p:extLst>
              <p:ext uri="{D42A27DB-BD31-4B8C-83A1-F6EECF244321}">
                <p14:modId xmlns:p14="http://schemas.microsoft.com/office/powerpoint/2010/main" val="2974353928"/>
              </p:ext>
            </p:extLst>
          </p:nvPr>
        </p:nvGraphicFramePr>
        <p:xfrm>
          <a:off x="0" y="2590799"/>
          <a:ext cx="9067800" cy="3505202"/>
        </p:xfrm>
        <a:graphic>
          <a:graphicData uri="http://schemas.openxmlformats.org/drawingml/2006/table">
            <a:tbl>
              <a:tblPr/>
              <a:tblGrid>
                <a:gridCol w="3657600"/>
                <a:gridCol w="2667000"/>
                <a:gridCol w="2743200"/>
              </a:tblGrid>
              <a:tr h="881062">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400" b="1" i="0" u="none" strike="noStrike" cap="none" normalizeH="0" baseline="0" dirty="0" err="1" smtClean="0">
                          <a:ln>
                            <a:noFill/>
                          </a:ln>
                          <a:solidFill>
                            <a:srgbClr val="FF33CC"/>
                          </a:solidFill>
                          <a:effectLst/>
                          <a:latin typeface="Times New Roman" panose="02020603050405020304" pitchFamily="18" charset="0"/>
                        </a:rPr>
                        <a:t>Địa</a:t>
                      </a:r>
                      <a:r>
                        <a:rPr kumimoji="0" lang="en-GB" altLang="en-US" sz="2400" b="1" i="0" u="none" strike="noStrike" cap="none" normalizeH="0" baseline="0" dirty="0" smtClean="0">
                          <a:ln>
                            <a:noFill/>
                          </a:ln>
                          <a:solidFill>
                            <a:srgbClr val="FF33CC"/>
                          </a:solidFill>
                          <a:effectLst/>
                          <a:latin typeface="Times New Roman" panose="02020603050405020304" pitchFamily="18" charset="0"/>
                        </a:rPr>
                        <a:t> </a:t>
                      </a:r>
                      <a:r>
                        <a:rPr kumimoji="0" lang="en-GB" altLang="en-US" sz="2400" b="1" i="0" u="none" strike="noStrike" cap="none" normalizeH="0" baseline="0" dirty="0" err="1" smtClean="0">
                          <a:ln>
                            <a:noFill/>
                          </a:ln>
                          <a:solidFill>
                            <a:srgbClr val="FF33CC"/>
                          </a:solidFill>
                          <a:effectLst/>
                          <a:latin typeface="Times New Roman" panose="02020603050405020304" pitchFamily="18" charset="0"/>
                        </a:rPr>
                        <a:t>chỉ</a:t>
                      </a:r>
                      <a:r>
                        <a:rPr kumimoji="0" lang="en-GB" altLang="en-US" sz="2400" b="1" i="0" u="none" strike="noStrike" cap="none" normalizeH="0" baseline="0" dirty="0" smtClean="0">
                          <a:ln>
                            <a:noFill/>
                          </a:ln>
                          <a:solidFill>
                            <a:srgbClr val="FF33CC"/>
                          </a:solidFill>
                          <a:effectLst/>
                          <a:latin typeface="Times New Roman" panose="02020603050405020304" pitchFamily="18" charset="0"/>
                        </a:rPr>
                        <a:t> </a:t>
                      </a:r>
                      <a:r>
                        <a:rPr kumimoji="0" lang="en-GB" altLang="en-US" sz="2400" b="1" i="0" u="none" strike="noStrike" cap="none" normalizeH="0" baseline="0" dirty="0" err="1" smtClean="0">
                          <a:ln>
                            <a:noFill/>
                          </a:ln>
                          <a:solidFill>
                            <a:srgbClr val="FF33CC"/>
                          </a:solidFill>
                          <a:effectLst/>
                          <a:latin typeface="Times New Roman" panose="02020603050405020304" pitchFamily="18" charset="0"/>
                        </a:rPr>
                        <a:t>thư</a:t>
                      </a:r>
                      <a:r>
                        <a:rPr kumimoji="0" lang="en-GB" altLang="en-US" sz="2400" b="1" i="0" u="none" strike="noStrike" cap="none" normalizeH="0" baseline="0" dirty="0" smtClean="0">
                          <a:ln>
                            <a:noFill/>
                          </a:ln>
                          <a:solidFill>
                            <a:srgbClr val="FF33CC"/>
                          </a:solidFill>
                          <a:effectLst/>
                          <a:latin typeface="Times New Roman" panose="02020603050405020304" pitchFamily="18" charset="0"/>
                        </a:rPr>
                        <a:t> </a:t>
                      </a:r>
                      <a:r>
                        <a:rPr kumimoji="0" lang="en-GB" altLang="en-US" sz="2400" b="1" i="0" u="none" strike="noStrike" cap="none" normalizeH="0" baseline="0" dirty="0" err="1" smtClean="0">
                          <a:ln>
                            <a:noFill/>
                          </a:ln>
                          <a:solidFill>
                            <a:srgbClr val="FF33CC"/>
                          </a:solidFill>
                          <a:effectLst/>
                          <a:latin typeface="Times New Roman" panose="02020603050405020304" pitchFamily="18" charset="0"/>
                        </a:rPr>
                        <a:t>điện</a:t>
                      </a:r>
                      <a:r>
                        <a:rPr kumimoji="0" lang="en-GB" altLang="en-US" sz="2400" b="1" i="0" u="none" strike="noStrike" cap="none" normalizeH="0" baseline="0" dirty="0" smtClean="0">
                          <a:ln>
                            <a:noFill/>
                          </a:ln>
                          <a:solidFill>
                            <a:srgbClr val="FF33CC"/>
                          </a:solidFill>
                          <a:effectLst/>
                          <a:latin typeface="Times New Roman" panose="02020603050405020304" pitchFamily="18" charset="0"/>
                        </a:rPr>
                        <a:t> </a:t>
                      </a:r>
                      <a:r>
                        <a:rPr kumimoji="0" lang="en-GB" altLang="en-US" sz="2400" b="1" i="0" u="none" strike="noStrike" cap="none" normalizeH="0" baseline="0" dirty="0" err="1" smtClean="0">
                          <a:ln>
                            <a:noFill/>
                          </a:ln>
                          <a:solidFill>
                            <a:srgbClr val="FF33CC"/>
                          </a:solidFill>
                          <a:effectLst/>
                          <a:latin typeface="Times New Roman" panose="02020603050405020304" pitchFamily="18" charset="0"/>
                        </a:rPr>
                        <a:t>tử</a:t>
                      </a:r>
                      <a:endParaRPr kumimoji="0" lang="en-GB" altLang="en-US" sz="2400" b="1" i="0" u="none" strike="noStrike" cap="none" normalizeH="0" baseline="0" dirty="0" smtClean="0">
                        <a:ln>
                          <a:noFill/>
                        </a:ln>
                        <a:solidFill>
                          <a:srgbClr val="FF33CC"/>
                        </a:solidFill>
                        <a:effectLst/>
                        <a:latin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400" b="1" i="0" u="none" strike="noStrike" cap="none" normalizeH="0" baseline="0" smtClean="0">
                          <a:ln>
                            <a:noFill/>
                          </a:ln>
                          <a:solidFill>
                            <a:srgbClr val="FF33CC"/>
                          </a:solidFill>
                          <a:effectLst/>
                          <a:latin typeface="Times New Roman" panose="02020603050405020304" pitchFamily="18" charset="0"/>
                        </a:rPr>
                        <a:t>Tên người dùng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400" b="1" i="0" u="none" strike="noStrike" cap="none" normalizeH="0" baseline="0" smtClean="0">
                          <a:ln>
                            <a:noFill/>
                          </a:ln>
                          <a:solidFill>
                            <a:srgbClr val="FF33CC"/>
                          </a:solidFill>
                          <a:effectLst/>
                          <a:latin typeface="Times New Roman" panose="02020603050405020304" pitchFamily="18" charset="0"/>
                        </a:rPr>
                        <a:t>Tên nhà cung cấp dịch vụ</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5095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Times New Roman" panose="02020603050405020304" pitchFamily="18" charset="0"/>
                        </a:rPr>
                        <a:t>tronghieu2006@gmail.com</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rgbClr val="000000"/>
                        </a:solidFill>
                        <a:effectLst/>
                        <a:latin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rgbClr val="000000"/>
                        </a:solidFill>
                        <a:effectLst/>
                        <a:latin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r>
              <a:tr h="5095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Times New Roman" panose="02020603050405020304" pitchFamily="18" charset="0"/>
                        </a:rPr>
                        <a:t>nguyenvanhung5a@gmail.com</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rgbClr val="000000"/>
                        </a:solidFill>
                        <a:effectLst/>
                        <a:latin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rgbClr val="000000"/>
                        </a:solidFill>
                        <a:effectLst/>
                        <a:latin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r>
              <a:tr h="5095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smtClean="0">
                          <a:ln>
                            <a:noFill/>
                          </a:ln>
                          <a:solidFill>
                            <a:srgbClr val="000000"/>
                          </a:solidFill>
                          <a:effectLst/>
                          <a:latin typeface="Times New Roman" panose="02020603050405020304" pitchFamily="18" charset="0"/>
                        </a:rPr>
                        <a:t>thuyan.141006@yahoo.com</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rgbClr val="000000"/>
                        </a:solidFill>
                        <a:effectLst/>
                        <a:latin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rgbClr val="000000"/>
                        </a:solidFill>
                        <a:effectLst/>
                        <a:latin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r>
              <a:tr h="5095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smtClean="0">
                          <a:ln>
                            <a:noFill/>
                          </a:ln>
                          <a:solidFill>
                            <a:srgbClr val="000000"/>
                          </a:solidFill>
                          <a:effectLst/>
                          <a:latin typeface="Times New Roman" panose="02020603050405020304" pitchFamily="18" charset="0"/>
                        </a:rPr>
                        <a:t>phamvanbinh5a@yahoo.com</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rgbClr val="000000"/>
                        </a:solidFill>
                        <a:effectLst/>
                        <a:latin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rgbClr val="000000"/>
                        </a:solidFill>
                        <a:effectLst/>
                        <a:latin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r>
              <a:tr h="5857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Times New Roman" panose="02020603050405020304" pitchFamily="18" charset="0"/>
                          <a:hlinkClick r:id="rId4"/>
                        </a:rPr>
                        <a:t>tran.khiem.31.03.2006@gmail.com</a:t>
                      </a:r>
                      <a:endParaRPr kumimoji="0" lang="en-GB" altLang="en-US" sz="1800" b="0" i="0" u="none" strike="noStrike" cap="none" normalizeH="0" baseline="0" dirty="0" smtClean="0">
                        <a:ln>
                          <a:noFill/>
                        </a:ln>
                        <a:solidFill>
                          <a:srgbClr val="000000"/>
                        </a:solidFill>
                        <a:effectLst/>
                        <a:latin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rgbClr val="000000"/>
                        </a:solidFill>
                        <a:effectLst/>
                        <a:latin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rgbClr val="000000"/>
                        </a:solidFill>
                        <a:effectLst/>
                        <a:latin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r>
            </a:tbl>
          </a:graphicData>
        </a:graphic>
      </p:graphicFrame>
      <p:sp>
        <p:nvSpPr>
          <p:cNvPr id="18" name="Rectangle 17"/>
          <p:cNvSpPr>
            <a:spLocks noChangeArrowheads="1"/>
          </p:cNvSpPr>
          <p:nvPr/>
        </p:nvSpPr>
        <p:spPr bwMode="auto">
          <a:xfrm>
            <a:off x="3988593" y="3461544"/>
            <a:ext cx="16589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en-GB" altLang="en-US" sz="1800" smtClean="0">
                <a:solidFill>
                  <a:srgbClr val="FF6600"/>
                </a:solidFill>
                <a:latin typeface="Arial" panose="020B0604020202020204" pitchFamily="34" charset="0"/>
              </a:rPr>
              <a:t>tronghieu2006</a:t>
            </a:r>
          </a:p>
        </p:txBody>
      </p:sp>
      <p:sp>
        <p:nvSpPr>
          <p:cNvPr id="19" name="Rectangle 18"/>
          <p:cNvSpPr>
            <a:spLocks noChangeArrowheads="1"/>
          </p:cNvSpPr>
          <p:nvPr/>
        </p:nvSpPr>
        <p:spPr bwMode="auto">
          <a:xfrm>
            <a:off x="6823867" y="3516312"/>
            <a:ext cx="12366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en-GB" altLang="en-US" sz="1800" smtClean="0">
                <a:solidFill>
                  <a:srgbClr val="0000FF"/>
                </a:solidFill>
                <a:latin typeface="Arial" panose="020B0604020202020204" pitchFamily="34" charset="0"/>
              </a:rPr>
              <a:t>gmail.com</a:t>
            </a:r>
          </a:p>
        </p:txBody>
      </p:sp>
      <p:sp>
        <p:nvSpPr>
          <p:cNvPr id="21" name="Rectangle 20"/>
          <p:cNvSpPr>
            <a:spLocks noChangeArrowheads="1"/>
          </p:cNvSpPr>
          <p:nvPr/>
        </p:nvSpPr>
        <p:spPr bwMode="auto">
          <a:xfrm>
            <a:off x="3962400" y="3984625"/>
            <a:ext cx="21209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en-GB" altLang="en-US" sz="1800" smtClean="0">
                <a:solidFill>
                  <a:srgbClr val="FF6600"/>
                </a:solidFill>
                <a:latin typeface="Arial" panose="020B0604020202020204" pitchFamily="34" charset="0"/>
              </a:rPr>
              <a:t>nguyenvanhung5a</a:t>
            </a:r>
          </a:p>
        </p:txBody>
      </p:sp>
      <p:sp>
        <p:nvSpPr>
          <p:cNvPr id="23" name="Rectangle 22"/>
          <p:cNvSpPr>
            <a:spLocks noChangeArrowheads="1"/>
          </p:cNvSpPr>
          <p:nvPr/>
        </p:nvSpPr>
        <p:spPr bwMode="auto">
          <a:xfrm>
            <a:off x="6823868" y="3984625"/>
            <a:ext cx="12366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en-GB" altLang="en-US" sz="1800" smtClean="0">
                <a:solidFill>
                  <a:srgbClr val="0000FF"/>
                </a:solidFill>
                <a:latin typeface="Arial" panose="020B0604020202020204" pitchFamily="34" charset="0"/>
              </a:rPr>
              <a:t>gmail.com</a:t>
            </a:r>
          </a:p>
        </p:txBody>
      </p:sp>
      <p:sp>
        <p:nvSpPr>
          <p:cNvPr id="24" name="Rectangle 23"/>
          <p:cNvSpPr>
            <a:spLocks noChangeArrowheads="1"/>
          </p:cNvSpPr>
          <p:nvPr/>
        </p:nvSpPr>
        <p:spPr bwMode="auto">
          <a:xfrm>
            <a:off x="3936206" y="4521200"/>
            <a:ext cx="17113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en-GB" altLang="en-US" sz="1800" smtClean="0">
                <a:solidFill>
                  <a:srgbClr val="FF6600"/>
                </a:solidFill>
                <a:latin typeface="Arial" panose="020B0604020202020204" pitchFamily="34" charset="0"/>
              </a:rPr>
              <a:t>thuyan.141006</a:t>
            </a:r>
          </a:p>
        </p:txBody>
      </p:sp>
      <p:sp>
        <p:nvSpPr>
          <p:cNvPr id="25" name="Rectangle 24"/>
          <p:cNvSpPr>
            <a:spLocks noChangeArrowheads="1"/>
          </p:cNvSpPr>
          <p:nvPr/>
        </p:nvSpPr>
        <p:spPr bwMode="auto">
          <a:xfrm>
            <a:off x="7008811" y="4521200"/>
            <a:ext cx="13128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en-GB" altLang="en-US" sz="1800" smtClean="0">
                <a:solidFill>
                  <a:srgbClr val="0000FF"/>
                </a:solidFill>
                <a:latin typeface="Arial" panose="020B0604020202020204" pitchFamily="34" charset="0"/>
              </a:rPr>
              <a:t>yahoo.com</a:t>
            </a:r>
          </a:p>
        </p:txBody>
      </p:sp>
      <p:sp>
        <p:nvSpPr>
          <p:cNvPr id="26" name="Rectangle 25"/>
          <p:cNvSpPr>
            <a:spLocks noChangeArrowheads="1"/>
          </p:cNvSpPr>
          <p:nvPr/>
        </p:nvSpPr>
        <p:spPr bwMode="auto">
          <a:xfrm>
            <a:off x="3962400" y="5020032"/>
            <a:ext cx="18256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en-GB" altLang="en-US" sz="1800" smtClean="0">
                <a:solidFill>
                  <a:srgbClr val="FF6600"/>
                </a:solidFill>
                <a:latin typeface="Arial" panose="020B0604020202020204" pitchFamily="34" charset="0"/>
              </a:rPr>
              <a:t>phamvanbinh5a</a:t>
            </a:r>
          </a:p>
        </p:txBody>
      </p:sp>
      <p:sp>
        <p:nvSpPr>
          <p:cNvPr id="27" name="Rectangle 26"/>
          <p:cNvSpPr>
            <a:spLocks noChangeArrowheads="1"/>
          </p:cNvSpPr>
          <p:nvPr/>
        </p:nvSpPr>
        <p:spPr bwMode="auto">
          <a:xfrm>
            <a:off x="6923880" y="5092700"/>
            <a:ext cx="13128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en-GB" altLang="en-US" sz="1800" smtClean="0">
                <a:solidFill>
                  <a:srgbClr val="0000FF"/>
                </a:solidFill>
                <a:latin typeface="Arial" panose="020B0604020202020204" pitchFamily="34" charset="0"/>
              </a:rPr>
              <a:t>yahoo.com</a:t>
            </a:r>
          </a:p>
        </p:txBody>
      </p:sp>
      <p:sp>
        <p:nvSpPr>
          <p:cNvPr id="28" name="Rectangle 27"/>
          <p:cNvSpPr>
            <a:spLocks noChangeArrowheads="1"/>
          </p:cNvSpPr>
          <p:nvPr/>
        </p:nvSpPr>
        <p:spPr bwMode="auto">
          <a:xfrm>
            <a:off x="3748881" y="5535613"/>
            <a:ext cx="25479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en-GB" altLang="en-US" sz="1800" smtClean="0">
                <a:solidFill>
                  <a:srgbClr val="FF6600"/>
                </a:solidFill>
                <a:latin typeface="Arial" panose="020B0604020202020204" pitchFamily="34" charset="0"/>
              </a:rPr>
              <a:t>tran.khiem.31.03.2006</a:t>
            </a:r>
          </a:p>
        </p:txBody>
      </p:sp>
      <p:sp>
        <p:nvSpPr>
          <p:cNvPr id="29" name="Rectangle 28"/>
          <p:cNvSpPr>
            <a:spLocks noChangeArrowheads="1"/>
          </p:cNvSpPr>
          <p:nvPr/>
        </p:nvSpPr>
        <p:spPr bwMode="auto">
          <a:xfrm>
            <a:off x="6961981" y="5536407"/>
            <a:ext cx="12366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en-GB" altLang="en-US" sz="1800" smtClean="0">
                <a:solidFill>
                  <a:srgbClr val="0000FF"/>
                </a:solidFill>
                <a:latin typeface="Arial" panose="020B0604020202020204" pitchFamily="34" charset="0"/>
              </a:rPr>
              <a:t>gmail.com</a:t>
            </a:r>
          </a:p>
        </p:txBody>
      </p:sp>
    </p:spTree>
    <p:extLst>
      <p:ext uri="{BB962C8B-B14F-4D97-AF65-F5344CB8AC3E}">
        <p14:creationId xmlns:p14="http://schemas.microsoft.com/office/powerpoint/2010/main" val="1177690331"/>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8647"/>
                                        </p:tgtEl>
                                        <p:attrNameLst>
                                          <p:attrName>style.visibility</p:attrName>
                                        </p:attrNameLst>
                                      </p:cBhvr>
                                      <p:to>
                                        <p:strVal val="visible"/>
                                      </p:to>
                                    </p:set>
                                    <p:animEffect transition="in" filter="fade">
                                      <p:cBhvr>
                                        <p:cTn id="7" dur="500"/>
                                        <p:tgtEl>
                                          <p:spTgt spid="98647"/>
                                        </p:tgtEl>
                                      </p:cBhvr>
                                    </p:animEffect>
                                  </p:childTnLst>
                                </p:cTn>
                              </p:par>
                              <p:par>
                                <p:cTn id="8" presetID="10" presetClass="entr" presetSubtype="0" fill="hold" nodeType="withEffect">
                                  <p:stCondLst>
                                    <p:cond delay="0"/>
                                  </p:stCondLst>
                                  <p:childTnLst>
                                    <p:set>
                                      <p:cBhvr>
                                        <p:cTn id="9" dur="1" fill="hold">
                                          <p:stCondLst>
                                            <p:cond delay="0"/>
                                          </p:stCondLst>
                                        </p:cTn>
                                        <p:tgtEl>
                                          <p:spTgt spid="4105"/>
                                        </p:tgtEl>
                                        <p:attrNameLst>
                                          <p:attrName>style.visibility</p:attrName>
                                        </p:attrNameLst>
                                      </p:cBhvr>
                                      <p:to>
                                        <p:strVal val="visible"/>
                                      </p:to>
                                    </p:set>
                                    <p:animEffect transition="in" filter="fade">
                                      <p:cBhvr>
                                        <p:cTn id="10" dur="500"/>
                                        <p:tgtEl>
                                          <p:spTgt spid="4105"/>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fade">
                                      <p:cBhvr>
                                        <p:cTn id="15" dur="500"/>
                                        <p:tgtEl>
                                          <p:spTgt spid="1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5" presetClass="entr" presetSubtype="0" fill="hold" nodeType="clickEffect">
                                  <p:stCondLst>
                                    <p:cond delay="0"/>
                                  </p:stCondLst>
                                  <p:childTnLst>
                                    <p:set>
                                      <p:cBhvr>
                                        <p:cTn id="19" dur="1" fill="hold">
                                          <p:stCondLst>
                                            <p:cond delay="0"/>
                                          </p:stCondLst>
                                        </p:cTn>
                                        <p:tgtEl>
                                          <p:spTgt spid="16439"/>
                                        </p:tgtEl>
                                        <p:attrNameLst>
                                          <p:attrName>style.visibility</p:attrName>
                                        </p:attrNameLst>
                                      </p:cBhvr>
                                      <p:to>
                                        <p:strVal val="visible"/>
                                      </p:to>
                                    </p:set>
                                    <p:anim calcmode="lin" valueType="num">
                                      <p:cBhvr>
                                        <p:cTn id="20" dur="1000" fill="hold"/>
                                        <p:tgtEl>
                                          <p:spTgt spid="16439"/>
                                        </p:tgtEl>
                                        <p:attrNameLst>
                                          <p:attrName>ppt_w</p:attrName>
                                        </p:attrNameLst>
                                      </p:cBhvr>
                                      <p:tavLst>
                                        <p:tav tm="0">
                                          <p:val>
                                            <p:strVal val="#ppt_w*0.70"/>
                                          </p:val>
                                        </p:tav>
                                        <p:tav tm="100000">
                                          <p:val>
                                            <p:strVal val="#ppt_w"/>
                                          </p:val>
                                        </p:tav>
                                      </p:tavLst>
                                    </p:anim>
                                    <p:anim calcmode="lin" valueType="num">
                                      <p:cBhvr>
                                        <p:cTn id="21" dur="1000" fill="hold"/>
                                        <p:tgtEl>
                                          <p:spTgt spid="16439"/>
                                        </p:tgtEl>
                                        <p:attrNameLst>
                                          <p:attrName>ppt_h</p:attrName>
                                        </p:attrNameLst>
                                      </p:cBhvr>
                                      <p:tavLst>
                                        <p:tav tm="0">
                                          <p:val>
                                            <p:strVal val="#ppt_h"/>
                                          </p:val>
                                        </p:tav>
                                        <p:tav tm="100000">
                                          <p:val>
                                            <p:strVal val="#ppt_h"/>
                                          </p:val>
                                        </p:tav>
                                      </p:tavLst>
                                    </p:anim>
                                    <p:animEffect transition="in" filter="fade">
                                      <p:cBhvr>
                                        <p:cTn id="22" dur="1000"/>
                                        <p:tgtEl>
                                          <p:spTgt spid="1643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5" presetClass="entr" presetSubtype="0" fill="hold" nodeType="clickEffect">
                                  <p:stCondLst>
                                    <p:cond delay="0"/>
                                  </p:stCondLst>
                                  <p:childTnLst>
                                    <p:set>
                                      <p:cBhvr>
                                        <p:cTn id="26" dur="1" fill="hold">
                                          <p:stCondLst>
                                            <p:cond delay="0"/>
                                          </p:stCondLst>
                                        </p:cTn>
                                        <p:tgtEl>
                                          <p:spTgt spid="18">
                                            <p:txEl>
                                              <p:pRg st="0" end="0"/>
                                            </p:txEl>
                                          </p:spTgt>
                                        </p:tgtEl>
                                        <p:attrNameLst>
                                          <p:attrName>style.visibility</p:attrName>
                                        </p:attrNameLst>
                                      </p:cBhvr>
                                      <p:to>
                                        <p:strVal val="visible"/>
                                      </p:to>
                                    </p:set>
                                    <p:anim calcmode="lin" valueType="num">
                                      <p:cBhvr>
                                        <p:cTn id="27" dur="1000" fill="hold"/>
                                        <p:tgtEl>
                                          <p:spTgt spid="18">
                                            <p:txEl>
                                              <p:pRg st="0" end="0"/>
                                            </p:txEl>
                                          </p:spTgt>
                                        </p:tgtEl>
                                        <p:attrNameLst>
                                          <p:attrName>ppt_w</p:attrName>
                                        </p:attrNameLst>
                                      </p:cBhvr>
                                      <p:tavLst>
                                        <p:tav tm="0">
                                          <p:val>
                                            <p:strVal val="#ppt_w*0.70"/>
                                          </p:val>
                                        </p:tav>
                                        <p:tav tm="100000">
                                          <p:val>
                                            <p:strVal val="#ppt_w"/>
                                          </p:val>
                                        </p:tav>
                                      </p:tavLst>
                                    </p:anim>
                                    <p:anim calcmode="lin" valueType="num">
                                      <p:cBhvr>
                                        <p:cTn id="28" dur="1000" fill="hold"/>
                                        <p:tgtEl>
                                          <p:spTgt spid="18">
                                            <p:txEl>
                                              <p:pRg st="0" end="0"/>
                                            </p:txEl>
                                          </p:spTgt>
                                        </p:tgtEl>
                                        <p:attrNameLst>
                                          <p:attrName>ppt_h</p:attrName>
                                        </p:attrNameLst>
                                      </p:cBhvr>
                                      <p:tavLst>
                                        <p:tav tm="0">
                                          <p:val>
                                            <p:strVal val="#ppt_h"/>
                                          </p:val>
                                        </p:tav>
                                        <p:tav tm="100000">
                                          <p:val>
                                            <p:strVal val="#ppt_h"/>
                                          </p:val>
                                        </p:tav>
                                      </p:tavLst>
                                    </p:anim>
                                    <p:animEffect transition="in" filter="fade">
                                      <p:cBhvr>
                                        <p:cTn id="29" dur="1000"/>
                                        <p:tgtEl>
                                          <p:spTgt spid="18">
                                            <p:txEl>
                                              <p:pRg st="0" end="0"/>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5" presetClass="entr" presetSubtype="0" fill="hold" nodeType="clickEffect">
                                  <p:stCondLst>
                                    <p:cond delay="0"/>
                                  </p:stCondLst>
                                  <p:childTnLst>
                                    <p:set>
                                      <p:cBhvr>
                                        <p:cTn id="33" dur="1" fill="hold">
                                          <p:stCondLst>
                                            <p:cond delay="0"/>
                                          </p:stCondLst>
                                        </p:cTn>
                                        <p:tgtEl>
                                          <p:spTgt spid="19">
                                            <p:txEl>
                                              <p:pRg st="0" end="0"/>
                                            </p:txEl>
                                          </p:spTgt>
                                        </p:tgtEl>
                                        <p:attrNameLst>
                                          <p:attrName>style.visibility</p:attrName>
                                        </p:attrNameLst>
                                      </p:cBhvr>
                                      <p:to>
                                        <p:strVal val="visible"/>
                                      </p:to>
                                    </p:set>
                                    <p:anim calcmode="lin" valueType="num">
                                      <p:cBhvr>
                                        <p:cTn id="34" dur="1000" fill="hold"/>
                                        <p:tgtEl>
                                          <p:spTgt spid="19">
                                            <p:txEl>
                                              <p:pRg st="0" end="0"/>
                                            </p:txEl>
                                          </p:spTgt>
                                        </p:tgtEl>
                                        <p:attrNameLst>
                                          <p:attrName>ppt_w</p:attrName>
                                        </p:attrNameLst>
                                      </p:cBhvr>
                                      <p:tavLst>
                                        <p:tav tm="0">
                                          <p:val>
                                            <p:strVal val="#ppt_w*0.70"/>
                                          </p:val>
                                        </p:tav>
                                        <p:tav tm="100000">
                                          <p:val>
                                            <p:strVal val="#ppt_w"/>
                                          </p:val>
                                        </p:tav>
                                      </p:tavLst>
                                    </p:anim>
                                    <p:anim calcmode="lin" valueType="num">
                                      <p:cBhvr>
                                        <p:cTn id="35" dur="1000" fill="hold"/>
                                        <p:tgtEl>
                                          <p:spTgt spid="19">
                                            <p:txEl>
                                              <p:pRg st="0" end="0"/>
                                            </p:txEl>
                                          </p:spTgt>
                                        </p:tgtEl>
                                        <p:attrNameLst>
                                          <p:attrName>ppt_h</p:attrName>
                                        </p:attrNameLst>
                                      </p:cBhvr>
                                      <p:tavLst>
                                        <p:tav tm="0">
                                          <p:val>
                                            <p:strVal val="#ppt_h"/>
                                          </p:val>
                                        </p:tav>
                                        <p:tav tm="100000">
                                          <p:val>
                                            <p:strVal val="#ppt_h"/>
                                          </p:val>
                                        </p:tav>
                                      </p:tavLst>
                                    </p:anim>
                                    <p:animEffect transition="in" filter="fade">
                                      <p:cBhvr>
                                        <p:cTn id="36" dur="1000"/>
                                        <p:tgtEl>
                                          <p:spTgt spid="19">
                                            <p:txEl>
                                              <p:pRg st="0" end="0"/>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55" presetClass="entr" presetSubtype="0" fill="hold" nodeType="clickEffect">
                                  <p:stCondLst>
                                    <p:cond delay="0"/>
                                  </p:stCondLst>
                                  <p:childTnLst>
                                    <p:set>
                                      <p:cBhvr>
                                        <p:cTn id="40" dur="1" fill="hold">
                                          <p:stCondLst>
                                            <p:cond delay="0"/>
                                          </p:stCondLst>
                                        </p:cTn>
                                        <p:tgtEl>
                                          <p:spTgt spid="21">
                                            <p:txEl>
                                              <p:pRg st="0" end="0"/>
                                            </p:txEl>
                                          </p:spTgt>
                                        </p:tgtEl>
                                        <p:attrNameLst>
                                          <p:attrName>style.visibility</p:attrName>
                                        </p:attrNameLst>
                                      </p:cBhvr>
                                      <p:to>
                                        <p:strVal val="visible"/>
                                      </p:to>
                                    </p:set>
                                    <p:anim calcmode="lin" valueType="num">
                                      <p:cBhvr>
                                        <p:cTn id="41" dur="1000" fill="hold"/>
                                        <p:tgtEl>
                                          <p:spTgt spid="21">
                                            <p:txEl>
                                              <p:pRg st="0" end="0"/>
                                            </p:txEl>
                                          </p:spTgt>
                                        </p:tgtEl>
                                        <p:attrNameLst>
                                          <p:attrName>ppt_w</p:attrName>
                                        </p:attrNameLst>
                                      </p:cBhvr>
                                      <p:tavLst>
                                        <p:tav tm="0">
                                          <p:val>
                                            <p:strVal val="#ppt_w*0.70"/>
                                          </p:val>
                                        </p:tav>
                                        <p:tav tm="100000">
                                          <p:val>
                                            <p:strVal val="#ppt_w"/>
                                          </p:val>
                                        </p:tav>
                                      </p:tavLst>
                                    </p:anim>
                                    <p:anim calcmode="lin" valueType="num">
                                      <p:cBhvr>
                                        <p:cTn id="42" dur="1000" fill="hold"/>
                                        <p:tgtEl>
                                          <p:spTgt spid="21">
                                            <p:txEl>
                                              <p:pRg st="0" end="0"/>
                                            </p:txEl>
                                          </p:spTgt>
                                        </p:tgtEl>
                                        <p:attrNameLst>
                                          <p:attrName>ppt_h</p:attrName>
                                        </p:attrNameLst>
                                      </p:cBhvr>
                                      <p:tavLst>
                                        <p:tav tm="0">
                                          <p:val>
                                            <p:strVal val="#ppt_h"/>
                                          </p:val>
                                        </p:tav>
                                        <p:tav tm="100000">
                                          <p:val>
                                            <p:strVal val="#ppt_h"/>
                                          </p:val>
                                        </p:tav>
                                      </p:tavLst>
                                    </p:anim>
                                    <p:animEffect transition="in" filter="fade">
                                      <p:cBhvr>
                                        <p:cTn id="43" dur="1000"/>
                                        <p:tgtEl>
                                          <p:spTgt spid="21">
                                            <p:txEl>
                                              <p:pRg st="0" end="0"/>
                                            </p:txEl>
                                          </p:spTgt>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5" presetClass="entr" presetSubtype="0" fill="hold" nodeType="clickEffect">
                                  <p:stCondLst>
                                    <p:cond delay="0"/>
                                  </p:stCondLst>
                                  <p:childTnLst>
                                    <p:set>
                                      <p:cBhvr>
                                        <p:cTn id="47" dur="1" fill="hold">
                                          <p:stCondLst>
                                            <p:cond delay="0"/>
                                          </p:stCondLst>
                                        </p:cTn>
                                        <p:tgtEl>
                                          <p:spTgt spid="23">
                                            <p:txEl>
                                              <p:pRg st="0" end="0"/>
                                            </p:txEl>
                                          </p:spTgt>
                                        </p:tgtEl>
                                        <p:attrNameLst>
                                          <p:attrName>style.visibility</p:attrName>
                                        </p:attrNameLst>
                                      </p:cBhvr>
                                      <p:to>
                                        <p:strVal val="visible"/>
                                      </p:to>
                                    </p:set>
                                    <p:anim calcmode="lin" valueType="num">
                                      <p:cBhvr>
                                        <p:cTn id="48" dur="1000" fill="hold"/>
                                        <p:tgtEl>
                                          <p:spTgt spid="23">
                                            <p:txEl>
                                              <p:pRg st="0" end="0"/>
                                            </p:txEl>
                                          </p:spTgt>
                                        </p:tgtEl>
                                        <p:attrNameLst>
                                          <p:attrName>ppt_w</p:attrName>
                                        </p:attrNameLst>
                                      </p:cBhvr>
                                      <p:tavLst>
                                        <p:tav tm="0">
                                          <p:val>
                                            <p:strVal val="#ppt_w*0.70"/>
                                          </p:val>
                                        </p:tav>
                                        <p:tav tm="100000">
                                          <p:val>
                                            <p:strVal val="#ppt_w"/>
                                          </p:val>
                                        </p:tav>
                                      </p:tavLst>
                                    </p:anim>
                                    <p:anim calcmode="lin" valueType="num">
                                      <p:cBhvr>
                                        <p:cTn id="49" dur="1000" fill="hold"/>
                                        <p:tgtEl>
                                          <p:spTgt spid="23">
                                            <p:txEl>
                                              <p:pRg st="0" end="0"/>
                                            </p:txEl>
                                          </p:spTgt>
                                        </p:tgtEl>
                                        <p:attrNameLst>
                                          <p:attrName>ppt_h</p:attrName>
                                        </p:attrNameLst>
                                      </p:cBhvr>
                                      <p:tavLst>
                                        <p:tav tm="0">
                                          <p:val>
                                            <p:strVal val="#ppt_h"/>
                                          </p:val>
                                        </p:tav>
                                        <p:tav tm="100000">
                                          <p:val>
                                            <p:strVal val="#ppt_h"/>
                                          </p:val>
                                        </p:tav>
                                      </p:tavLst>
                                    </p:anim>
                                    <p:animEffect transition="in" filter="fade">
                                      <p:cBhvr>
                                        <p:cTn id="50" dur="1000"/>
                                        <p:tgtEl>
                                          <p:spTgt spid="23">
                                            <p:txEl>
                                              <p:pRg st="0" end="0"/>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55" presetClass="entr" presetSubtype="0" fill="hold" nodeType="clickEffect">
                                  <p:stCondLst>
                                    <p:cond delay="0"/>
                                  </p:stCondLst>
                                  <p:childTnLst>
                                    <p:set>
                                      <p:cBhvr>
                                        <p:cTn id="54" dur="1" fill="hold">
                                          <p:stCondLst>
                                            <p:cond delay="0"/>
                                          </p:stCondLst>
                                        </p:cTn>
                                        <p:tgtEl>
                                          <p:spTgt spid="24">
                                            <p:txEl>
                                              <p:pRg st="0" end="0"/>
                                            </p:txEl>
                                          </p:spTgt>
                                        </p:tgtEl>
                                        <p:attrNameLst>
                                          <p:attrName>style.visibility</p:attrName>
                                        </p:attrNameLst>
                                      </p:cBhvr>
                                      <p:to>
                                        <p:strVal val="visible"/>
                                      </p:to>
                                    </p:set>
                                    <p:anim calcmode="lin" valueType="num">
                                      <p:cBhvr>
                                        <p:cTn id="55" dur="1000" fill="hold"/>
                                        <p:tgtEl>
                                          <p:spTgt spid="24">
                                            <p:txEl>
                                              <p:pRg st="0" end="0"/>
                                            </p:txEl>
                                          </p:spTgt>
                                        </p:tgtEl>
                                        <p:attrNameLst>
                                          <p:attrName>ppt_w</p:attrName>
                                        </p:attrNameLst>
                                      </p:cBhvr>
                                      <p:tavLst>
                                        <p:tav tm="0">
                                          <p:val>
                                            <p:strVal val="#ppt_w*0.70"/>
                                          </p:val>
                                        </p:tav>
                                        <p:tav tm="100000">
                                          <p:val>
                                            <p:strVal val="#ppt_w"/>
                                          </p:val>
                                        </p:tav>
                                      </p:tavLst>
                                    </p:anim>
                                    <p:anim calcmode="lin" valueType="num">
                                      <p:cBhvr>
                                        <p:cTn id="56" dur="1000" fill="hold"/>
                                        <p:tgtEl>
                                          <p:spTgt spid="24">
                                            <p:txEl>
                                              <p:pRg st="0" end="0"/>
                                            </p:txEl>
                                          </p:spTgt>
                                        </p:tgtEl>
                                        <p:attrNameLst>
                                          <p:attrName>ppt_h</p:attrName>
                                        </p:attrNameLst>
                                      </p:cBhvr>
                                      <p:tavLst>
                                        <p:tav tm="0">
                                          <p:val>
                                            <p:strVal val="#ppt_h"/>
                                          </p:val>
                                        </p:tav>
                                        <p:tav tm="100000">
                                          <p:val>
                                            <p:strVal val="#ppt_h"/>
                                          </p:val>
                                        </p:tav>
                                      </p:tavLst>
                                    </p:anim>
                                    <p:animEffect transition="in" filter="fade">
                                      <p:cBhvr>
                                        <p:cTn id="57" dur="1000"/>
                                        <p:tgtEl>
                                          <p:spTgt spid="24">
                                            <p:txEl>
                                              <p:pRg st="0" end="0"/>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55" presetClass="entr" presetSubtype="0" fill="hold" nodeType="clickEffect">
                                  <p:stCondLst>
                                    <p:cond delay="0"/>
                                  </p:stCondLst>
                                  <p:childTnLst>
                                    <p:set>
                                      <p:cBhvr>
                                        <p:cTn id="61" dur="1" fill="hold">
                                          <p:stCondLst>
                                            <p:cond delay="0"/>
                                          </p:stCondLst>
                                        </p:cTn>
                                        <p:tgtEl>
                                          <p:spTgt spid="25">
                                            <p:txEl>
                                              <p:pRg st="0" end="0"/>
                                            </p:txEl>
                                          </p:spTgt>
                                        </p:tgtEl>
                                        <p:attrNameLst>
                                          <p:attrName>style.visibility</p:attrName>
                                        </p:attrNameLst>
                                      </p:cBhvr>
                                      <p:to>
                                        <p:strVal val="visible"/>
                                      </p:to>
                                    </p:set>
                                    <p:anim calcmode="lin" valueType="num">
                                      <p:cBhvr>
                                        <p:cTn id="62" dur="1000" fill="hold"/>
                                        <p:tgtEl>
                                          <p:spTgt spid="25">
                                            <p:txEl>
                                              <p:pRg st="0" end="0"/>
                                            </p:txEl>
                                          </p:spTgt>
                                        </p:tgtEl>
                                        <p:attrNameLst>
                                          <p:attrName>ppt_w</p:attrName>
                                        </p:attrNameLst>
                                      </p:cBhvr>
                                      <p:tavLst>
                                        <p:tav tm="0">
                                          <p:val>
                                            <p:strVal val="#ppt_w*0.70"/>
                                          </p:val>
                                        </p:tav>
                                        <p:tav tm="100000">
                                          <p:val>
                                            <p:strVal val="#ppt_w"/>
                                          </p:val>
                                        </p:tav>
                                      </p:tavLst>
                                    </p:anim>
                                    <p:anim calcmode="lin" valueType="num">
                                      <p:cBhvr>
                                        <p:cTn id="63" dur="1000" fill="hold"/>
                                        <p:tgtEl>
                                          <p:spTgt spid="25">
                                            <p:txEl>
                                              <p:pRg st="0" end="0"/>
                                            </p:txEl>
                                          </p:spTgt>
                                        </p:tgtEl>
                                        <p:attrNameLst>
                                          <p:attrName>ppt_h</p:attrName>
                                        </p:attrNameLst>
                                      </p:cBhvr>
                                      <p:tavLst>
                                        <p:tav tm="0">
                                          <p:val>
                                            <p:strVal val="#ppt_h"/>
                                          </p:val>
                                        </p:tav>
                                        <p:tav tm="100000">
                                          <p:val>
                                            <p:strVal val="#ppt_h"/>
                                          </p:val>
                                        </p:tav>
                                      </p:tavLst>
                                    </p:anim>
                                    <p:animEffect transition="in" filter="fade">
                                      <p:cBhvr>
                                        <p:cTn id="64" dur="1000"/>
                                        <p:tgtEl>
                                          <p:spTgt spid="25">
                                            <p:txEl>
                                              <p:pRg st="0" end="0"/>
                                            </p:txEl>
                                          </p:spTgt>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55" presetClass="entr" presetSubtype="0" fill="hold" nodeType="clickEffect">
                                  <p:stCondLst>
                                    <p:cond delay="0"/>
                                  </p:stCondLst>
                                  <p:childTnLst>
                                    <p:set>
                                      <p:cBhvr>
                                        <p:cTn id="68" dur="1" fill="hold">
                                          <p:stCondLst>
                                            <p:cond delay="0"/>
                                          </p:stCondLst>
                                        </p:cTn>
                                        <p:tgtEl>
                                          <p:spTgt spid="26">
                                            <p:txEl>
                                              <p:pRg st="0" end="0"/>
                                            </p:txEl>
                                          </p:spTgt>
                                        </p:tgtEl>
                                        <p:attrNameLst>
                                          <p:attrName>style.visibility</p:attrName>
                                        </p:attrNameLst>
                                      </p:cBhvr>
                                      <p:to>
                                        <p:strVal val="visible"/>
                                      </p:to>
                                    </p:set>
                                    <p:anim calcmode="lin" valueType="num">
                                      <p:cBhvr>
                                        <p:cTn id="69" dur="1000" fill="hold"/>
                                        <p:tgtEl>
                                          <p:spTgt spid="26">
                                            <p:txEl>
                                              <p:pRg st="0" end="0"/>
                                            </p:txEl>
                                          </p:spTgt>
                                        </p:tgtEl>
                                        <p:attrNameLst>
                                          <p:attrName>ppt_w</p:attrName>
                                        </p:attrNameLst>
                                      </p:cBhvr>
                                      <p:tavLst>
                                        <p:tav tm="0">
                                          <p:val>
                                            <p:strVal val="#ppt_w*0.70"/>
                                          </p:val>
                                        </p:tav>
                                        <p:tav tm="100000">
                                          <p:val>
                                            <p:strVal val="#ppt_w"/>
                                          </p:val>
                                        </p:tav>
                                      </p:tavLst>
                                    </p:anim>
                                    <p:anim calcmode="lin" valueType="num">
                                      <p:cBhvr>
                                        <p:cTn id="70" dur="1000" fill="hold"/>
                                        <p:tgtEl>
                                          <p:spTgt spid="26">
                                            <p:txEl>
                                              <p:pRg st="0" end="0"/>
                                            </p:txEl>
                                          </p:spTgt>
                                        </p:tgtEl>
                                        <p:attrNameLst>
                                          <p:attrName>ppt_h</p:attrName>
                                        </p:attrNameLst>
                                      </p:cBhvr>
                                      <p:tavLst>
                                        <p:tav tm="0">
                                          <p:val>
                                            <p:strVal val="#ppt_h"/>
                                          </p:val>
                                        </p:tav>
                                        <p:tav tm="100000">
                                          <p:val>
                                            <p:strVal val="#ppt_h"/>
                                          </p:val>
                                        </p:tav>
                                      </p:tavLst>
                                    </p:anim>
                                    <p:animEffect transition="in" filter="fade">
                                      <p:cBhvr>
                                        <p:cTn id="71" dur="1000"/>
                                        <p:tgtEl>
                                          <p:spTgt spid="26">
                                            <p:txEl>
                                              <p:pRg st="0" end="0"/>
                                            </p:txEl>
                                          </p:spTgt>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55" presetClass="entr" presetSubtype="0" fill="hold" nodeType="clickEffect">
                                  <p:stCondLst>
                                    <p:cond delay="0"/>
                                  </p:stCondLst>
                                  <p:childTnLst>
                                    <p:set>
                                      <p:cBhvr>
                                        <p:cTn id="75" dur="1" fill="hold">
                                          <p:stCondLst>
                                            <p:cond delay="0"/>
                                          </p:stCondLst>
                                        </p:cTn>
                                        <p:tgtEl>
                                          <p:spTgt spid="27">
                                            <p:txEl>
                                              <p:pRg st="0" end="0"/>
                                            </p:txEl>
                                          </p:spTgt>
                                        </p:tgtEl>
                                        <p:attrNameLst>
                                          <p:attrName>style.visibility</p:attrName>
                                        </p:attrNameLst>
                                      </p:cBhvr>
                                      <p:to>
                                        <p:strVal val="visible"/>
                                      </p:to>
                                    </p:set>
                                    <p:anim calcmode="lin" valueType="num">
                                      <p:cBhvr>
                                        <p:cTn id="76" dur="1000" fill="hold"/>
                                        <p:tgtEl>
                                          <p:spTgt spid="27">
                                            <p:txEl>
                                              <p:pRg st="0" end="0"/>
                                            </p:txEl>
                                          </p:spTgt>
                                        </p:tgtEl>
                                        <p:attrNameLst>
                                          <p:attrName>ppt_w</p:attrName>
                                        </p:attrNameLst>
                                      </p:cBhvr>
                                      <p:tavLst>
                                        <p:tav tm="0">
                                          <p:val>
                                            <p:strVal val="#ppt_w*0.70"/>
                                          </p:val>
                                        </p:tav>
                                        <p:tav tm="100000">
                                          <p:val>
                                            <p:strVal val="#ppt_w"/>
                                          </p:val>
                                        </p:tav>
                                      </p:tavLst>
                                    </p:anim>
                                    <p:anim calcmode="lin" valueType="num">
                                      <p:cBhvr>
                                        <p:cTn id="77" dur="1000" fill="hold"/>
                                        <p:tgtEl>
                                          <p:spTgt spid="27">
                                            <p:txEl>
                                              <p:pRg st="0" end="0"/>
                                            </p:txEl>
                                          </p:spTgt>
                                        </p:tgtEl>
                                        <p:attrNameLst>
                                          <p:attrName>ppt_h</p:attrName>
                                        </p:attrNameLst>
                                      </p:cBhvr>
                                      <p:tavLst>
                                        <p:tav tm="0">
                                          <p:val>
                                            <p:strVal val="#ppt_h"/>
                                          </p:val>
                                        </p:tav>
                                        <p:tav tm="100000">
                                          <p:val>
                                            <p:strVal val="#ppt_h"/>
                                          </p:val>
                                        </p:tav>
                                      </p:tavLst>
                                    </p:anim>
                                    <p:animEffect transition="in" filter="fade">
                                      <p:cBhvr>
                                        <p:cTn id="78" dur="1000"/>
                                        <p:tgtEl>
                                          <p:spTgt spid="27">
                                            <p:txEl>
                                              <p:pRg st="0" end="0"/>
                                            </p:txEl>
                                          </p:spTgt>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55" presetClass="entr" presetSubtype="0" fill="hold" nodeType="clickEffect">
                                  <p:stCondLst>
                                    <p:cond delay="0"/>
                                  </p:stCondLst>
                                  <p:childTnLst>
                                    <p:set>
                                      <p:cBhvr>
                                        <p:cTn id="82" dur="1" fill="hold">
                                          <p:stCondLst>
                                            <p:cond delay="0"/>
                                          </p:stCondLst>
                                        </p:cTn>
                                        <p:tgtEl>
                                          <p:spTgt spid="28">
                                            <p:txEl>
                                              <p:pRg st="0" end="0"/>
                                            </p:txEl>
                                          </p:spTgt>
                                        </p:tgtEl>
                                        <p:attrNameLst>
                                          <p:attrName>style.visibility</p:attrName>
                                        </p:attrNameLst>
                                      </p:cBhvr>
                                      <p:to>
                                        <p:strVal val="visible"/>
                                      </p:to>
                                    </p:set>
                                    <p:anim calcmode="lin" valueType="num">
                                      <p:cBhvr>
                                        <p:cTn id="83" dur="1000" fill="hold"/>
                                        <p:tgtEl>
                                          <p:spTgt spid="28">
                                            <p:txEl>
                                              <p:pRg st="0" end="0"/>
                                            </p:txEl>
                                          </p:spTgt>
                                        </p:tgtEl>
                                        <p:attrNameLst>
                                          <p:attrName>ppt_w</p:attrName>
                                        </p:attrNameLst>
                                      </p:cBhvr>
                                      <p:tavLst>
                                        <p:tav tm="0">
                                          <p:val>
                                            <p:strVal val="#ppt_w*0.70"/>
                                          </p:val>
                                        </p:tav>
                                        <p:tav tm="100000">
                                          <p:val>
                                            <p:strVal val="#ppt_w"/>
                                          </p:val>
                                        </p:tav>
                                      </p:tavLst>
                                    </p:anim>
                                    <p:anim calcmode="lin" valueType="num">
                                      <p:cBhvr>
                                        <p:cTn id="84" dur="1000" fill="hold"/>
                                        <p:tgtEl>
                                          <p:spTgt spid="28">
                                            <p:txEl>
                                              <p:pRg st="0" end="0"/>
                                            </p:txEl>
                                          </p:spTgt>
                                        </p:tgtEl>
                                        <p:attrNameLst>
                                          <p:attrName>ppt_h</p:attrName>
                                        </p:attrNameLst>
                                      </p:cBhvr>
                                      <p:tavLst>
                                        <p:tav tm="0">
                                          <p:val>
                                            <p:strVal val="#ppt_h"/>
                                          </p:val>
                                        </p:tav>
                                        <p:tav tm="100000">
                                          <p:val>
                                            <p:strVal val="#ppt_h"/>
                                          </p:val>
                                        </p:tav>
                                      </p:tavLst>
                                    </p:anim>
                                    <p:animEffect transition="in" filter="fade">
                                      <p:cBhvr>
                                        <p:cTn id="85" dur="1000"/>
                                        <p:tgtEl>
                                          <p:spTgt spid="28">
                                            <p:txEl>
                                              <p:pRg st="0" end="0"/>
                                            </p:txEl>
                                          </p:spTgt>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55" presetClass="entr" presetSubtype="0" fill="hold" nodeType="clickEffect">
                                  <p:stCondLst>
                                    <p:cond delay="0"/>
                                  </p:stCondLst>
                                  <p:childTnLst>
                                    <p:set>
                                      <p:cBhvr>
                                        <p:cTn id="89" dur="1" fill="hold">
                                          <p:stCondLst>
                                            <p:cond delay="0"/>
                                          </p:stCondLst>
                                        </p:cTn>
                                        <p:tgtEl>
                                          <p:spTgt spid="29">
                                            <p:txEl>
                                              <p:pRg st="0" end="0"/>
                                            </p:txEl>
                                          </p:spTgt>
                                        </p:tgtEl>
                                        <p:attrNameLst>
                                          <p:attrName>style.visibility</p:attrName>
                                        </p:attrNameLst>
                                      </p:cBhvr>
                                      <p:to>
                                        <p:strVal val="visible"/>
                                      </p:to>
                                    </p:set>
                                    <p:anim calcmode="lin" valueType="num">
                                      <p:cBhvr>
                                        <p:cTn id="90" dur="1000" fill="hold"/>
                                        <p:tgtEl>
                                          <p:spTgt spid="29">
                                            <p:txEl>
                                              <p:pRg st="0" end="0"/>
                                            </p:txEl>
                                          </p:spTgt>
                                        </p:tgtEl>
                                        <p:attrNameLst>
                                          <p:attrName>ppt_w</p:attrName>
                                        </p:attrNameLst>
                                      </p:cBhvr>
                                      <p:tavLst>
                                        <p:tav tm="0">
                                          <p:val>
                                            <p:strVal val="#ppt_w*0.70"/>
                                          </p:val>
                                        </p:tav>
                                        <p:tav tm="100000">
                                          <p:val>
                                            <p:strVal val="#ppt_w"/>
                                          </p:val>
                                        </p:tav>
                                      </p:tavLst>
                                    </p:anim>
                                    <p:anim calcmode="lin" valueType="num">
                                      <p:cBhvr>
                                        <p:cTn id="91" dur="1000" fill="hold"/>
                                        <p:tgtEl>
                                          <p:spTgt spid="29">
                                            <p:txEl>
                                              <p:pRg st="0" end="0"/>
                                            </p:txEl>
                                          </p:spTgt>
                                        </p:tgtEl>
                                        <p:attrNameLst>
                                          <p:attrName>ppt_h</p:attrName>
                                        </p:attrNameLst>
                                      </p:cBhvr>
                                      <p:tavLst>
                                        <p:tav tm="0">
                                          <p:val>
                                            <p:strVal val="#ppt_h"/>
                                          </p:val>
                                        </p:tav>
                                        <p:tav tm="100000">
                                          <p:val>
                                            <p:strVal val="#ppt_h"/>
                                          </p:val>
                                        </p:tav>
                                      </p:tavLst>
                                    </p:anim>
                                    <p:animEffect transition="in" filter="fade">
                                      <p:cBhvr>
                                        <p:cTn id="92" dur="1000"/>
                                        <p:tgtEl>
                                          <p:spTgt spid="2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647" grpId="0"/>
      <p:bldP spid="1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85800"/>
            <a:ext cx="9143999" cy="617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Oval Callout 3"/>
          <p:cNvSpPr/>
          <p:nvPr/>
        </p:nvSpPr>
        <p:spPr>
          <a:xfrm>
            <a:off x="5334000" y="3581400"/>
            <a:ext cx="3352800" cy="2438400"/>
          </a:xfrm>
          <a:prstGeom prst="wedgeEllipseCallout">
            <a:avLst>
              <a:gd name="adj1" fmla="val -50429"/>
              <a:gd name="adj2" fmla="val -9545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FF0000"/>
                </a:solidFill>
              </a:rPr>
              <a:t>Nháy</a:t>
            </a:r>
            <a:r>
              <a:rPr lang="en-US" sz="2800" dirty="0" smtClean="0">
                <a:solidFill>
                  <a:srgbClr val="FF0000"/>
                </a:solidFill>
              </a:rPr>
              <a:t>  </a:t>
            </a:r>
            <a:r>
              <a:rPr lang="en-US" sz="2800" dirty="0" err="1" smtClean="0">
                <a:solidFill>
                  <a:srgbClr val="FF0000"/>
                </a:solidFill>
              </a:rPr>
              <a:t>chuột</a:t>
            </a:r>
            <a:r>
              <a:rPr lang="en-US" sz="2800" dirty="0" smtClean="0">
                <a:solidFill>
                  <a:srgbClr val="FF0000"/>
                </a:solidFill>
              </a:rPr>
              <a:t> </a:t>
            </a:r>
            <a:r>
              <a:rPr lang="en-US" sz="2800" dirty="0" err="1" smtClean="0">
                <a:solidFill>
                  <a:srgbClr val="FF0000"/>
                </a:solidFill>
              </a:rPr>
              <a:t>vào</a:t>
            </a:r>
            <a:r>
              <a:rPr lang="en-US" sz="2800" dirty="0" smtClean="0">
                <a:solidFill>
                  <a:srgbClr val="FF0000"/>
                </a:solidFill>
              </a:rPr>
              <a:t> </a:t>
            </a:r>
            <a:r>
              <a:rPr lang="en-US" sz="2800" dirty="0" err="1" smtClean="0">
                <a:solidFill>
                  <a:srgbClr val="FF0000"/>
                </a:solidFill>
              </a:rPr>
              <a:t>nút</a:t>
            </a:r>
            <a:r>
              <a:rPr lang="en-US" sz="2800" dirty="0" smtClean="0">
                <a:solidFill>
                  <a:srgbClr val="FF0000"/>
                </a:solidFill>
              </a:rPr>
              <a:t> </a:t>
            </a:r>
            <a:r>
              <a:rPr lang="en-US" sz="2800" dirty="0" err="1" smtClean="0">
                <a:solidFill>
                  <a:srgbClr val="FF0000"/>
                </a:solidFill>
              </a:rPr>
              <a:t>hình</a:t>
            </a:r>
            <a:r>
              <a:rPr lang="en-US" sz="2800" dirty="0" smtClean="0">
                <a:solidFill>
                  <a:srgbClr val="FF0000"/>
                </a:solidFill>
              </a:rPr>
              <a:t> tam </a:t>
            </a:r>
            <a:r>
              <a:rPr lang="en-US" sz="2800" dirty="0" err="1" smtClean="0">
                <a:solidFill>
                  <a:srgbClr val="FF0000"/>
                </a:solidFill>
              </a:rPr>
              <a:t>giác</a:t>
            </a:r>
            <a:r>
              <a:rPr lang="en-US" sz="2800" dirty="0" smtClean="0">
                <a:solidFill>
                  <a:srgbClr val="FF0000"/>
                </a:solidFill>
              </a:rPr>
              <a:t> </a:t>
            </a:r>
            <a:r>
              <a:rPr lang="en-US" sz="2800" dirty="0" err="1" smtClean="0">
                <a:solidFill>
                  <a:srgbClr val="FF0000"/>
                </a:solidFill>
              </a:rPr>
              <a:t>xuất</a:t>
            </a:r>
            <a:r>
              <a:rPr lang="en-US" sz="2800" dirty="0" smtClean="0">
                <a:solidFill>
                  <a:srgbClr val="FF0000"/>
                </a:solidFill>
              </a:rPr>
              <a:t> </a:t>
            </a:r>
            <a:r>
              <a:rPr lang="en-US" sz="2800" dirty="0" err="1" smtClean="0">
                <a:solidFill>
                  <a:srgbClr val="FF0000"/>
                </a:solidFill>
              </a:rPr>
              <a:t>hiện</a:t>
            </a:r>
            <a:r>
              <a:rPr lang="en-US" sz="2800" dirty="0" smtClean="0">
                <a:solidFill>
                  <a:srgbClr val="FF0000"/>
                </a:solidFill>
              </a:rPr>
              <a:t> </a:t>
            </a:r>
            <a:r>
              <a:rPr lang="en-US" sz="2800" dirty="0" err="1" smtClean="0">
                <a:solidFill>
                  <a:srgbClr val="FF0000"/>
                </a:solidFill>
              </a:rPr>
              <a:t>hộp</a:t>
            </a:r>
            <a:r>
              <a:rPr lang="en-US" sz="2800" dirty="0" smtClean="0">
                <a:solidFill>
                  <a:srgbClr val="FF0000"/>
                </a:solidFill>
              </a:rPr>
              <a:t> </a:t>
            </a:r>
            <a:r>
              <a:rPr lang="en-US" sz="2800" dirty="0" err="1" smtClean="0">
                <a:solidFill>
                  <a:srgbClr val="FF0000"/>
                </a:solidFill>
              </a:rPr>
              <a:t>thoại</a:t>
            </a:r>
            <a:endParaRPr lang="en-US" sz="2800" dirty="0">
              <a:solidFill>
                <a:srgbClr val="FF0000"/>
              </a:solidFill>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695450"/>
            <a:ext cx="9144000" cy="5162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2133600" y="2590800"/>
            <a:ext cx="6172200" cy="409576"/>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rgbClr val="FF0000"/>
                </a:solidFill>
              </a:rPr>
              <a:t>Nhập</a:t>
            </a:r>
            <a:r>
              <a:rPr lang="en-US" dirty="0" smtClean="0">
                <a:solidFill>
                  <a:srgbClr val="FF0000"/>
                </a:solidFill>
              </a:rPr>
              <a:t> </a:t>
            </a:r>
            <a:r>
              <a:rPr lang="en-US" dirty="0" err="1" smtClean="0">
                <a:solidFill>
                  <a:srgbClr val="FF0000"/>
                </a:solidFill>
              </a:rPr>
              <a:t>địa</a:t>
            </a:r>
            <a:r>
              <a:rPr lang="en-US" dirty="0" smtClean="0">
                <a:solidFill>
                  <a:srgbClr val="FF0000"/>
                </a:solidFill>
              </a:rPr>
              <a:t> </a:t>
            </a:r>
            <a:r>
              <a:rPr lang="en-US" dirty="0" err="1" smtClean="0">
                <a:solidFill>
                  <a:srgbClr val="FF0000"/>
                </a:solidFill>
              </a:rPr>
              <a:t>chỉ</a:t>
            </a:r>
            <a:r>
              <a:rPr lang="en-US" dirty="0" smtClean="0">
                <a:solidFill>
                  <a:srgbClr val="FF0000"/>
                </a:solidFill>
              </a:rPr>
              <a:t> </a:t>
            </a:r>
            <a:r>
              <a:rPr lang="en-US" dirty="0" err="1" smtClean="0">
                <a:solidFill>
                  <a:srgbClr val="FF0000"/>
                </a:solidFill>
              </a:rPr>
              <a:t>người</a:t>
            </a:r>
            <a:r>
              <a:rPr lang="en-US" dirty="0" smtClean="0">
                <a:solidFill>
                  <a:srgbClr val="FF0000"/>
                </a:solidFill>
              </a:rPr>
              <a:t> </a:t>
            </a:r>
            <a:r>
              <a:rPr lang="en-US" dirty="0" err="1" smtClean="0">
                <a:solidFill>
                  <a:srgbClr val="FF0000"/>
                </a:solidFill>
              </a:rPr>
              <a:t>gửi</a:t>
            </a:r>
            <a:endParaRPr lang="en-US" dirty="0">
              <a:solidFill>
                <a:srgbClr val="FF0000"/>
              </a:solidFill>
            </a:endParaRPr>
          </a:p>
        </p:txBody>
      </p:sp>
      <p:sp>
        <p:nvSpPr>
          <p:cNvPr id="9" name="Rectangle 8"/>
          <p:cNvSpPr/>
          <p:nvPr/>
        </p:nvSpPr>
        <p:spPr>
          <a:xfrm>
            <a:off x="2133600" y="3171824"/>
            <a:ext cx="6172200" cy="409576"/>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rgbClr val="FF0000"/>
                </a:solidFill>
              </a:rPr>
              <a:t>Nhập</a:t>
            </a:r>
            <a:r>
              <a:rPr lang="en-US" dirty="0" smtClean="0">
                <a:solidFill>
                  <a:srgbClr val="FF0000"/>
                </a:solidFill>
              </a:rPr>
              <a:t> </a:t>
            </a:r>
            <a:r>
              <a:rPr lang="en-US" dirty="0" err="1" smtClean="0">
                <a:solidFill>
                  <a:srgbClr val="FF0000"/>
                </a:solidFill>
              </a:rPr>
              <a:t>địa</a:t>
            </a:r>
            <a:r>
              <a:rPr lang="en-US" dirty="0" smtClean="0">
                <a:solidFill>
                  <a:srgbClr val="FF0000"/>
                </a:solidFill>
              </a:rPr>
              <a:t> </a:t>
            </a:r>
            <a:r>
              <a:rPr lang="en-US" dirty="0" err="1" smtClean="0">
                <a:solidFill>
                  <a:srgbClr val="FF0000"/>
                </a:solidFill>
              </a:rPr>
              <a:t>chỉ</a:t>
            </a:r>
            <a:r>
              <a:rPr lang="en-US" dirty="0" smtClean="0">
                <a:solidFill>
                  <a:srgbClr val="FF0000"/>
                </a:solidFill>
              </a:rPr>
              <a:t> </a:t>
            </a:r>
            <a:r>
              <a:rPr lang="en-US" dirty="0" err="1" smtClean="0">
                <a:solidFill>
                  <a:srgbClr val="FF0000"/>
                </a:solidFill>
              </a:rPr>
              <a:t>người</a:t>
            </a:r>
            <a:r>
              <a:rPr lang="en-US" dirty="0" smtClean="0">
                <a:solidFill>
                  <a:srgbClr val="FF0000"/>
                </a:solidFill>
              </a:rPr>
              <a:t>  </a:t>
            </a:r>
            <a:r>
              <a:rPr lang="en-US" dirty="0" err="1" smtClean="0">
                <a:solidFill>
                  <a:srgbClr val="FF0000"/>
                </a:solidFill>
              </a:rPr>
              <a:t>nhận</a:t>
            </a:r>
            <a:endParaRPr lang="en-US" dirty="0">
              <a:solidFill>
                <a:srgbClr val="FF0000"/>
              </a:solidFill>
            </a:endParaRPr>
          </a:p>
        </p:txBody>
      </p:sp>
      <p:sp>
        <p:nvSpPr>
          <p:cNvPr id="10" name="Rectangle 9"/>
          <p:cNvSpPr/>
          <p:nvPr/>
        </p:nvSpPr>
        <p:spPr>
          <a:xfrm>
            <a:off x="1828800" y="6419848"/>
            <a:ext cx="4648200" cy="409576"/>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rgbClr val="FF0000"/>
                </a:solidFill>
              </a:rPr>
              <a:t>Nháy</a:t>
            </a:r>
            <a:r>
              <a:rPr lang="en-US" dirty="0" smtClean="0">
                <a:solidFill>
                  <a:srgbClr val="FF0000"/>
                </a:solidFill>
              </a:rPr>
              <a:t> </a:t>
            </a:r>
            <a:r>
              <a:rPr lang="en-US" dirty="0" err="1" smtClean="0">
                <a:solidFill>
                  <a:srgbClr val="FF0000"/>
                </a:solidFill>
              </a:rPr>
              <a:t>chuột</a:t>
            </a:r>
            <a:r>
              <a:rPr lang="en-US" dirty="0" smtClean="0">
                <a:solidFill>
                  <a:srgbClr val="FF0000"/>
                </a:solidFill>
              </a:rPr>
              <a:t> </a:t>
            </a:r>
            <a:r>
              <a:rPr lang="en-US" dirty="0" err="1" smtClean="0">
                <a:solidFill>
                  <a:srgbClr val="FF0000"/>
                </a:solidFill>
              </a:rPr>
              <a:t>vào</a:t>
            </a:r>
            <a:r>
              <a:rPr lang="en-US" dirty="0" smtClean="0">
                <a:solidFill>
                  <a:srgbClr val="FF0000"/>
                </a:solidFill>
              </a:rPr>
              <a:t>  </a:t>
            </a:r>
            <a:r>
              <a:rPr lang="en-US" dirty="0" err="1" smtClean="0">
                <a:solidFill>
                  <a:srgbClr val="FF0000"/>
                </a:solidFill>
              </a:rPr>
              <a:t>nút</a:t>
            </a:r>
            <a:r>
              <a:rPr lang="en-US" dirty="0" smtClean="0">
                <a:solidFill>
                  <a:srgbClr val="FF0000"/>
                </a:solidFill>
              </a:rPr>
              <a:t> </a:t>
            </a:r>
            <a:r>
              <a:rPr lang="en-US" dirty="0" err="1" smtClean="0">
                <a:solidFill>
                  <a:srgbClr val="FF0000"/>
                </a:solidFill>
              </a:rPr>
              <a:t>tìm</a:t>
            </a:r>
            <a:r>
              <a:rPr lang="en-US" dirty="0" smtClean="0">
                <a:solidFill>
                  <a:srgbClr val="FF0000"/>
                </a:solidFill>
              </a:rPr>
              <a:t> </a:t>
            </a:r>
            <a:r>
              <a:rPr lang="en-US" dirty="0" err="1" smtClean="0">
                <a:solidFill>
                  <a:srgbClr val="FF0000"/>
                </a:solidFill>
              </a:rPr>
              <a:t>kiếm</a:t>
            </a:r>
            <a:endParaRPr lang="en-US" dirty="0">
              <a:solidFill>
                <a:srgbClr val="FF0000"/>
              </a:solidFill>
            </a:endParaRPr>
          </a:p>
        </p:txBody>
      </p:sp>
      <p:sp>
        <p:nvSpPr>
          <p:cNvPr id="7" name="Oval Callout 6"/>
          <p:cNvSpPr/>
          <p:nvPr/>
        </p:nvSpPr>
        <p:spPr>
          <a:xfrm>
            <a:off x="5638800" y="4024312"/>
            <a:ext cx="2362200" cy="1385888"/>
          </a:xfrm>
          <a:prstGeom prst="wedgeEllipseCallout">
            <a:avLst>
              <a:gd name="adj1" fmla="val -193462"/>
              <a:gd name="adj2" fmla="val 3345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rgbClr val="FF0000"/>
                </a:solidFill>
              </a:rPr>
              <a:t>Bấm</a:t>
            </a:r>
            <a:r>
              <a:rPr lang="en-US" dirty="0" smtClean="0">
                <a:solidFill>
                  <a:srgbClr val="FF0000"/>
                </a:solidFill>
              </a:rPr>
              <a:t>  </a:t>
            </a:r>
            <a:r>
              <a:rPr lang="en-US" dirty="0" err="1" smtClean="0">
                <a:solidFill>
                  <a:srgbClr val="FF0000"/>
                </a:solidFill>
              </a:rPr>
              <a:t>chuột</a:t>
            </a:r>
            <a:r>
              <a:rPr lang="en-US" dirty="0" smtClean="0">
                <a:solidFill>
                  <a:srgbClr val="FF0000"/>
                </a:solidFill>
              </a:rPr>
              <a:t> </a:t>
            </a:r>
            <a:r>
              <a:rPr lang="en-US" dirty="0" err="1" smtClean="0">
                <a:solidFill>
                  <a:srgbClr val="FF0000"/>
                </a:solidFill>
              </a:rPr>
              <a:t>chọn</a:t>
            </a:r>
            <a:r>
              <a:rPr lang="en-US" dirty="0" smtClean="0">
                <a:solidFill>
                  <a:srgbClr val="FF0000"/>
                </a:solidFill>
              </a:rPr>
              <a:t>  </a:t>
            </a:r>
            <a:r>
              <a:rPr lang="en-US" dirty="0" err="1" smtClean="0">
                <a:solidFill>
                  <a:srgbClr val="FF0000"/>
                </a:solidFill>
              </a:rPr>
              <a:t>nháy</a:t>
            </a:r>
            <a:r>
              <a:rPr lang="en-US" dirty="0" smtClean="0">
                <a:solidFill>
                  <a:srgbClr val="FF0000"/>
                </a:solidFill>
              </a:rPr>
              <a:t> </a:t>
            </a:r>
            <a:r>
              <a:rPr lang="en-US" dirty="0" err="1" smtClean="0">
                <a:solidFill>
                  <a:srgbClr val="FF0000"/>
                </a:solidFill>
              </a:rPr>
              <a:t>nếu</a:t>
            </a:r>
            <a:r>
              <a:rPr lang="en-US" dirty="0" smtClean="0">
                <a:solidFill>
                  <a:srgbClr val="FF0000"/>
                </a:solidFill>
              </a:rPr>
              <a:t> </a:t>
            </a:r>
            <a:r>
              <a:rPr lang="en-US" dirty="0" err="1" smtClean="0">
                <a:solidFill>
                  <a:srgbClr val="FF0000"/>
                </a:solidFill>
              </a:rPr>
              <a:t>có</a:t>
            </a:r>
            <a:r>
              <a:rPr lang="en-US" dirty="0" smtClean="0">
                <a:solidFill>
                  <a:srgbClr val="FF0000"/>
                </a:solidFill>
              </a:rPr>
              <a:t> </a:t>
            </a:r>
            <a:r>
              <a:rPr lang="en-US" dirty="0" err="1" smtClean="0">
                <a:solidFill>
                  <a:srgbClr val="FF0000"/>
                </a:solidFill>
              </a:rPr>
              <a:t>tệp</a:t>
            </a:r>
            <a:r>
              <a:rPr lang="en-US" dirty="0" smtClean="0">
                <a:solidFill>
                  <a:srgbClr val="FF0000"/>
                </a:solidFill>
              </a:rPr>
              <a:t> </a:t>
            </a:r>
            <a:r>
              <a:rPr lang="en-US" dirty="0" err="1" smtClean="0">
                <a:solidFill>
                  <a:srgbClr val="FF0000"/>
                </a:solidFill>
              </a:rPr>
              <a:t>đính</a:t>
            </a:r>
            <a:r>
              <a:rPr lang="en-US" dirty="0" smtClean="0">
                <a:solidFill>
                  <a:srgbClr val="FF0000"/>
                </a:solidFill>
              </a:rPr>
              <a:t> </a:t>
            </a:r>
            <a:r>
              <a:rPr lang="en-US" dirty="0" err="1" smtClean="0">
                <a:solidFill>
                  <a:srgbClr val="FF0000"/>
                </a:solidFill>
              </a:rPr>
              <a:t>kèm</a:t>
            </a:r>
            <a:endParaRPr lang="en-US" dirty="0">
              <a:solidFill>
                <a:srgbClr val="FF0000"/>
              </a:solidFill>
            </a:endParaRPr>
          </a:p>
        </p:txBody>
      </p:sp>
    </p:spTree>
    <p:extLst>
      <p:ext uri="{BB962C8B-B14F-4D97-AF65-F5344CB8AC3E}">
        <p14:creationId xmlns:p14="http://schemas.microsoft.com/office/powerpoint/2010/main" val="3925558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27"/>
                                        </p:tgtEl>
                                        <p:attrNameLst>
                                          <p:attrName>style.visibility</p:attrName>
                                        </p:attrNameLst>
                                      </p:cBhvr>
                                      <p:to>
                                        <p:strVal val="visible"/>
                                      </p:to>
                                    </p:set>
                                    <p:animEffect transition="in" filter="barn(inVertical)">
                                      <p:cBhvr>
                                        <p:cTn id="12" dur="500"/>
                                        <p:tgtEl>
                                          <p:spTgt spid="102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heel(1)">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heel(1)">
                                      <p:cBhvr>
                                        <p:cTn id="22" dur="2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heel(1)">
                                      <p:cBhvr>
                                        <p:cTn id="27" dur="2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heel(1)">
                                      <p:cBhvr>
                                        <p:cTn id="3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9" grpId="0" animBg="1"/>
      <p:bldP spid="10"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838201"/>
            <a:ext cx="8686800" cy="4893647"/>
          </a:xfrm>
          <a:prstGeom prst="rect">
            <a:avLst/>
          </a:prstGeom>
          <a:noFill/>
        </p:spPr>
        <p:txBody>
          <a:bodyPr wrap="square" rtlCol="0">
            <a:spAutoFit/>
          </a:bodyPr>
          <a:lstStyle/>
          <a:p>
            <a:pPr fontAlgn="base"/>
            <a:r>
              <a:rPr lang="vi-VN" sz="2400" b="1" dirty="0">
                <a:latin typeface="Times New Roman" pitchFamily="18" charset="0"/>
                <a:cs typeface="Times New Roman" pitchFamily="18" charset="0"/>
              </a:rPr>
              <a:t>1. Thư điện tử là gì – Ưu điểm của thư điện tử là gì ?</a:t>
            </a:r>
          </a:p>
          <a:p>
            <a:pPr fontAlgn="base"/>
            <a:r>
              <a:rPr lang="vi-VN" sz="2400" dirty="0">
                <a:latin typeface="Times New Roman" pitchFamily="18" charset="0"/>
                <a:cs typeface="Times New Roman" pitchFamily="18" charset="0"/>
              </a:rPr>
              <a:t>* Khái niệm:</a:t>
            </a:r>
          </a:p>
          <a:p>
            <a:pPr fontAlgn="base"/>
            <a:r>
              <a:rPr lang="vi-VN" sz="2400" dirty="0">
                <a:latin typeface="Times New Roman" pitchFamily="18" charset="0"/>
                <a:cs typeface="Times New Roman" pitchFamily="18" charset="0"/>
              </a:rPr>
              <a:t>Với sự ra đời của mạng máy tính, đặc biệt là Internet, thư điện tử đã giúp cho việc trao đổi thông tin được thực hiện nhanh chóng và chính xác hơn.</a:t>
            </a:r>
            <a:br>
              <a:rPr lang="vi-VN" sz="2400" dirty="0">
                <a:latin typeface="Times New Roman" pitchFamily="18" charset="0"/>
                <a:cs typeface="Times New Roman" pitchFamily="18" charset="0"/>
              </a:rPr>
            </a:br>
            <a:r>
              <a:rPr lang="vi-VN" sz="2400" b="1" dirty="0">
                <a:latin typeface="Times New Roman" pitchFamily="18" charset="0"/>
                <a:cs typeface="Times New Roman" pitchFamily="18" charset="0"/>
              </a:rPr>
              <a:t>Vậy thư điện tử là:</a:t>
            </a:r>
            <a:r>
              <a:rPr lang="vi-VN" sz="2400" dirty="0">
                <a:latin typeface="Times New Roman" pitchFamily="18" charset="0"/>
                <a:cs typeface="Times New Roman" pitchFamily="18" charset="0"/>
              </a:rPr>
              <a:t>  dịch vụ chuyển thư dưới dạng số trên mạng máy tính thông qua các hộp thư điện tử</a:t>
            </a:r>
          </a:p>
          <a:p>
            <a:pPr fontAlgn="base"/>
            <a:r>
              <a:rPr lang="vi-VN" sz="2400" b="1" dirty="0">
                <a:latin typeface="Times New Roman" pitchFamily="18" charset="0"/>
                <a:cs typeface="Times New Roman" pitchFamily="18" charset="0"/>
              </a:rPr>
              <a:t>* Ưu điểm của dịch vụ thư điện tử:</a:t>
            </a:r>
          </a:p>
          <a:p>
            <a:pPr fontAlgn="base"/>
            <a:r>
              <a:rPr lang="vi-VN" sz="2400" dirty="0">
                <a:latin typeface="Times New Roman" pitchFamily="18" charset="0"/>
                <a:cs typeface="Times New Roman" pitchFamily="18" charset="0"/>
              </a:rPr>
              <a:t>Chi phí thấp</a:t>
            </a:r>
          </a:p>
          <a:p>
            <a:pPr fontAlgn="base"/>
            <a:r>
              <a:rPr lang="vi-VN" sz="2400" dirty="0">
                <a:latin typeface="Times New Roman" pitchFamily="18" charset="0"/>
                <a:cs typeface="Times New Roman" pitchFamily="18" charset="0"/>
              </a:rPr>
              <a:t>Thời gian chuyển gần như tức thời</a:t>
            </a:r>
          </a:p>
          <a:p>
            <a:pPr fontAlgn="base"/>
            <a:r>
              <a:rPr lang="vi-VN" sz="2400" dirty="0">
                <a:latin typeface="Times New Roman" pitchFamily="18" charset="0"/>
                <a:cs typeface="Times New Roman" pitchFamily="18" charset="0"/>
              </a:rPr>
              <a:t>Một người có thể gửi đồng thời cho nhiều người khác</a:t>
            </a:r>
          </a:p>
          <a:p>
            <a:pPr fontAlgn="base"/>
            <a:r>
              <a:rPr lang="vi-VN" sz="2400" dirty="0">
                <a:latin typeface="Times New Roman" pitchFamily="18" charset="0"/>
                <a:cs typeface="Times New Roman" pitchFamily="18" charset="0"/>
              </a:rPr>
              <a:t>Có thể gửi kèm tệp tin</a:t>
            </a:r>
          </a:p>
          <a:p>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858797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709" y="1295400"/>
            <a:ext cx="8686800" cy="646331"/>
          </a:xfrm>
          <a:prstGeom prst="rect">
            <a:avLst/>
          </a:prstGeom>
          <a:noFill/>
        </p:spPr>
        <p:txBody>
          <a:bodyPr wrap="square" rtlCol="0">
            <a:spAutoFit/>
          </a:bodyPr>
          <a:lstStyle/>
          <a:p>
            <a:pPr fontAlgn="base"/>
            <a:r>
              <a:rPr lang="vi-VN" b="1" dirty="0"/>
              <a:t>2. Hệ thống thư điện </a:t>
            </a:r>
            <a:r>
              <a:rPr lang="vi-VN" b="1" dirty="0" smtClean="0"/>
              <a:t>tử</a:t>
            </a:r>
            <a:r>
              <a:rPr lang="en-US" b="1" dirty="0" smtClean="0"/>
              <a:t>    </a:t>
            </a:r>
            <a:r>
              <a:rPr lang="vi-VN" b="1" dirty="0" smtClean="0"/>
              <a:t>Các </a:t>
            </a:r>
            <a:r>
              <a:rPr lang="vi-VN" b="1" dirty="0"/>
              <a:t>bước gửi thư truyền thống:</a:t>
            </a:r>
          </a:p>
          <a:p>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057400"/>
            <a:ext cx="9143999" cy="4765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0448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447800"/>
            <a:ext cx="9033164"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76200" y="4534855"/>
            <a:ext cx="8880764" cy="1938992"/>
          </a:xfrm>
          <a:prstGeom prst="rect">
            <a:avLst/>
          </a:prstGeom>
          <a:noFill/>
        </p:spPr>
        <p:txBody>
          <a:bodyPr wrap="square" rtlCol="0">
            <a:spAutoFit/>
          </a:bodyPr>
          <a:lstStyle/>
          <a:p>
            <a:r>
              <a:rPr lang="vi-VN" sz="2400" dirty="0">
                <a:latin typeface="Times New Roman" pitchFamily="18" charset="0"/>
                <a:cs typeface="Times New Roman" pitchFamily="18" charset="0"/>
              </a:rPr>
              <a:t>Các máy chủ được cài đặt phần mềm quản lí thư điện tử được gọi là máy chủ điện tử hay gọi là </a:t>
            </a:r>
            <a:r>
              <a:rPr lang="vi-VN" sz="2400" b="1" u="sng" dirty="0">
                <a:latin typeface="Times New Roman" pitchFamily="18" charset="0"/>
                <a:cs typeface="Times New Roman" pitchFamily="18" charset="0"/>
                <a:hlinkClick r:id="rId3"/>
              </a:rPr>
              <a:t>email server</a:t>
            </a:r>
            <a:r>
              <a:rPr lang="vi-VN" sz="2400" b="1" dirty="0">
                <a:latin typeface="Times New Roman" pitchFamily="18" charset="0"/>
                <a:cs typeface="Times New Roman" pitchFamily="18" charset="0"/>
              </a:rPr>
              <a:t>,</a:t>
            </a:r>
            <a:r>
              <a:rPr lang="vi-VN" sz="2400" dirty="0">
                <a:latin typeface="Times New Roman" pitchFamily="18" charset="0"/>
                <a:cs typeface="Times New Roman" pitchFamily="18" charset="0"/>
              </a:rPr>
              <a:t> sẽ là “bưu điện”, còn hệ thống vận chuyển của “bưu điện” chính là mạng máy tính. Cả người gửi và người nhận đều sử dụng máy tính với các phần mềm thích hợp để soạn, gửi và nhận thư.</a:t>
            </a:r>
            <a:endParaRPr lang="en-US" sz="2400" dirty="0">
              <a:latin typeface="Times New Roman" pitchFamily="18" charset="0"/>
              <a:cs typeface="Times New Roman" pitchFamily="18" charset="0"/>
            </a:endParaRPr>
          </a:p>
        </p:txBody>
      </p:sp>
      <p:sp>
        <p:nvSpPr>
          <p:cNvPr id="6" name="TextBox 5"/>
          <p:cNvSpPr txBox="1"/>
          <p:nvPr/>
        </p:nvSpPr>
        <p:spPr>
          <a:xfrm>
            <a:off x="95993" y="609600"/>
            <a:ext cx="8915400" cy="4893647"/>
          </a:xfrm>
          <a:prstGeom prst="rect">
            <a:avLst/>
          </a:prstGeom>
          <a:noFill/>
        </p:spPr>
        <p:txBody>
          <a:bodyPr wrap="square" rtlCol="0">
            <a:spAutoFit/>
          </a:bodyPr>
          <a:lstStyle/>
          <a:p>
            <a:pPr fontAlgn="base"/>
            <a:r>
              <a:rPr lang="vi-VN" sz="2400" dirty="0" smtClean="0">
                <a:latin typeface="Times New Roman" pitchFamily="18" charset="0"/>
                <a:cs typeface="Times New Roman" pitchFamily="18" charset="0"/>
              </a:rPr>
              <a:t>Muốn </a:t>
            </a:r>
            <a:r>
              <a:rPr lang="vi-VN" sz="2400" dirty="0">
                <a:latin typeface="Times New Roman" pitchFamily="18" charset="0"/>
                <a:cs typeface="Times New Roman" pitchFamily="18" charset="0"/>
              </a:rPr>
              <a:t>thực hiện được quá trình gửi thư thì người gửi và người nhận cần phải có cái gì ?</a:t>
            </a:r>
          </a:p>
          <a:p>
            <a:pPr fontAlgn="base"/>
            <a:r>
              <a:rPr lang="vi-VN" sz="2400" dirty="0">
                <a:latin typeface="Times New Roman" pitchFamily="18" charset="0"/>
                <a:cs typeface="Times New Roman" pitchFamily="18" charset="0"/>
              </a:rPr>
              <a:t>– Phải có một tài khoản thư điện tử để có địa chỉ gửi và nhận thư</a:t>
            </a:r>
          </a:p>
          <a:p>
            <a:pPr fontAlgn="base"/>
            <a:r>
              <a:rPr lang="vi-VN" sz="2400" b="1" dirty="0">
                <a:solidFill>
                  <a:srgbClr val="FF0000"/>
                </a:solidFill>
                <a:latin typeface="Times New Roman" pitchFamily="18" charset="0"/>
                <a:cs typeface="Times New Roman" pitchFamily="18" charset="0"/>
              </a:rPr>
              <a:t>Làm thế nào để có được một tài khoản thư </a:t>
            </a:r>
            <a:r>
              <a:rPr lang="vi-VN" sz="2400" b="1" dirty="0" smtClean="0">
                <a:solidFill>
                  <a:srgbClr val="FF0000"/>
                </a:solidFill>
                <a:latin typeface="Times New Roman" pitchFamily="18" charset="0"/>
                <a:cs typeface="Times New Roman" pitchFamily="18" charset="0"/>
              </a:rPr>
              <a:t>điện tử</a:t>
            </a:r>
            <a:r>
              <a:rPr lang="en-US" sz="2400" b="1" dirty="0" smtClean="0">
                <a:solidFill>
                  <a:srgbClr val="FF0000"/>
                </a:solidFill>
                <a:latin typeface="Times New Roman" pitchFamily="18" charset="0"/>
                <a:cs typeface="Times New Roman" pitchFamily="18" charset="0"/>
              </a:rPr>
              <a:t>?</a:t>
            </a:r>
            <a:endParaRPr lang="vi-VN" sz="2400" b="1" dirty="0" smtClean="0">
              <a:solidFill>
                <a:srgbClr val="FF0000"/>
              </a:solidFill>
              <a:latin typeface="Times New Roman" pitchFamily="18" charset="0"/>
              <a:cs typeface="Times New Roman" pitchFamily="18" charset="0"/>
            </a:endParaRPr>
          </a:p>
          <a:p>
            <a:pPr fontAlgn="base"/>
            <a:r>
              <a:rPr lang="vi-VN" sz="2400" dirty="0" smtClean="0">
                <a:latin typeface="Times New Roman" pitchFamily="18" charset="0"/>
                <a:cs typeface="Times New Roman" pitchFamily="18" charset="0"/>
              </a:rPr>
              <a:t>– </a:t>
            </a:r>
            <a:r>
              <a:rPr lang="vi-VN" sz="2400" b="1" dirty="0" smtClean="0">
                <a:solidFill>
                  <a:srgbClr val="0070C0"/>
                </a:solidFill>
                <a:latin typeface="Times New Roman" pitchFamily="18" charset="0"/>
                <a:cs typeface="Times New Roman" pitchFamily="18" charset="0"/>
              </a:rPr>
              <a:t>Phải đăng ký với nhà cung cấp dịch vụ để mở tài khoản thư điện tử</a:t>
            </a:r>
            <a:r>
              <a:rPr lang="en-US" sz="2400" b="1" dirty="0" smtClean="0">
                <a:solidFill>
                  <a:srgbClr val="0070C0"/>
                </a:solidFill>
                <a:latin typeface="Times New Roman" pitchFamily="18" charset="0"/>
                <a:cs typeface="Times New Roman" pitchFamily="18" charset="0"/>
              </a:rPr>
              <a:t>.</a:t>
            </a:r>
            <a:endParaRPr lang="vi-VN" sz="2400" b="1" dirty="0" smtClean="0">
              <a:solidFill>
                <a:srgbClr val="0070C0"/>
              </a:solidFill>
              <a:latin typeface="Times New Roman" pitchFamily="18" charset="0"/>
              <a:cs typeface="Times New Roman" pitchFamily="18" charset="0"/>
            </a:endParaRPr>
          </a:p>
          <a:p>
            <a:pPr fontAlgn="base"/>
            <a:r>
              <a:rPr lang="vi-VN" sz="2400" dirty="0" smtClean="0">
                <a:latin typeface="Times New Roman" pitchFamily="18" charset="0"/>
                <a:cs typeface="Times New Roman" pitchFamily="18" charset="0"/>
              </a:rPr>
              <a:t>Có </a:t>
            </a:r>
            <a:r>
              <a:rPr lang="vi-VN" sz="2400" dirty="0">
                <a:latin typeface="Times New Roman" pitchFamily="18" charset="0"/>
                <a:cs typeface="Times New Roman" pitchFamily="18" charset="0"/>
              </a:rPr>
              <a:t>thể mở tài khoản thư điện tử với nhà cung cấp nào mà bạn biết</a:t>
            </a:r>
          </a:p>
          <a:p>
            <a:pPr fontAlgn="base"/>
            <a:r>
              <a:rPr lang="vi-VN" sz="2400" dirty="0">
                <a:latin typeface="Times New Roman" pitchFamily="18" charset="0"/>
                <a:cs typeface="Times New Roman" pitchFamily="18" charset="0"/>
              </a:rPr>
              <a:t>– Yahoo, Google</a:t>
            </a:r>
            <a:r>
              <a:rPr lang="vi-VN" sz="24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gmail</a:t>
            </a:r>
            <a:r>
              <a:rPr lang="en-US" sz="2400" dirty="0" smtClean="0">
                <a:latin typeface="Times New Roman" pitchFamily="18" charset="0"/>
                <a:cs typeface="Times New Roman" pitchFamily="18" charset="0"/>
              </a:rPr>
              <a:t>…..</a:t>
            </a:r>
            <a:r>
              <a:rPr lang="vi-VN" sz="2400" dirty="0" smtClean="0">
                <a:latin typeface="Times New Roman" pitchFamily="18" charset="0"/>
                <a:cs typeface="Times New Roman" pitchFamily="18" charset="0"/>
              </a:rPr>
              <a:t> </a:t>
            </a:r>
            <a:r>
              <a:rPr lang="vi-VN" sz="2400" dirty="0">
                <a:latin typeface="Times New Roman" pitchFamily="18" charset="0"/>
                <a:cs typeface="Times New Roman" pitchFamily="18" charset="0"/>
              </a:rPr>
              <a:t>…</a:t>
            </a:r>
          </a:p>
          <a:p>
            <a:pPr fontAlgn="base"/>
            <a:r>
              <a:rPr lang="vi-VN" sz="2400" dirty="0">
                <a:latin typeface="Times New Roman" pitchFamily="18" charset="0"/>
                <a:cs typeface="Times New Roman" pitchFamily="18" charset="0"/>
              </a:rPr>
              <a:t>Sau khi mở tài khoản, nhà cung cấp dịch vụ cấp cho người dùng cái gì?</a:t>
            </a:r>
          </a:p>
          <a:p>
            <a:pPr fontAlgn="base"/>
            <a:r>
              <a:rPr lang="vi-VN" sz="2400" dirty="0">
                <a:latin typeface="Times New Roman" pitchFamily="18" charset="0"/>
                <a:cs typeface="Times New Roman" pitchFamily="18" charset="0"/>
              </a:rPr>
              <a:t>– Người dùng được cấp một hộp thư điện tử trên máy chủ thư điện tử (mail box) cùng với tên đăng nhập (user name và mật khẩu (password) để truy cập vào hộp thư</a:t>
            </a: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310448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xit" presetSubtype="21" fill="hold" nodeType="clickEffect">
                                  <p:stCondLst>
                                    <p:cond delay="0"/>
                                  </p:stCondLst>
                                  <p:childTnLst>
                                    <p:animEffect transition="out" filter="barn(inVertical)">
                                      <p:cBhvr>
                                        <p:cTn id="6" dur="500"/>
                                        <p:tgtEl>
                                          <p:spTgt spid="2050"/>
                                        </p:tgtEl>
                                      </p:cBhvr>
                                    </p:animEffect>
                                    <p:set>
                                      <p:cBhvr>
                                        <p:cTn id="7" dur="1" fill="hold">
                                          <p:stCondLst>
                                            <p:cond delay="499"/>
                                          </p:stCondLst>
                                        </p:cTn>
                                        <p:tgtEl>
                                          <p:spTgt spid="2050"/>
                                        </p:tgtEl>
                                        <p:attrNameLst>
                                          <p:attrName>style.visibility</p:attrName>
                                        </p:attrNameLst>
                                      </p:cBhvr>
                                      <p:to>
                                        <p:strVal val="hidden"/>
                                      </p:to>
                                    </p:set>
                                  </p:childTnLst>
                                </p:cTn>
                              </p:par>
                              <p:par>
                                <p:cTn id="8" presetID="16" presetClass="exit" presetSubtype="21" fill="hold" grpId="0" nodeType="withEffect">
                                  <p:stCondLst>
                                    <p:cond delay="0"/>
                                  </p:stCondLst>
                                  <p:childTnLst>
                                    <p:animEffect transition="out" filter="barn(inVertical)">
                                      <p:cBhvr>
                                        <p:cTn id="9" dur="500"/>
                                        <p:tgtEl>
                                          <p:spTgt spid="4"/>
                                        </p:tgtEl>
                                      </p:cBhvr>
                                    </p:animEffect>
                                    <p:set>
                                      <p:cBhvr>
                                        <p:cTn id="10" dur="1" fill="hold">
                                          <p:stCondLst>
                                            <p:cond delay="499"/>
                                          </p:stCondLst>
                                        </p:cTn>
                                        <p:tgtEl>
                                          <p:spTgt spid="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143000"/>
            <a:ext cx="8763000" cy="4832092"/>
          </a:xfrm>
          <a:prstGeom prst="rect">
            <a:avLst/>
          </a:prstGeom>
          <a:noFill/>
        </p:spPr>
        <p:txBody>
          <a:bodyPr wrap="square" rtlCol="0">
            <a:spAutoFit/>
          </a:bodyPr>
          <a:lstStyle/>
          <a:p>
            <a:pPr fontAlgn="base"/>
            <a:r>
              <a:rPr lang="vi-VN" sz="2800" dirty="0" smtClean="0">
                <a:latin typeface="Times New Roman" pitchFamily="18" charset="0"/>
                <a:cs typeface="Times New Roman" pitchFamily="18" charset="0"/>
              </a:rPr>
              <a:t>Một hộp thư điện tử có địa chỉ như thế nào?</a:t>
            </a:r>
          </a:p>
          <a:p>
            <a:pPr fontAlgn="base"/>
            <a:r>
              <a:rPr lang="vi-VN" sz="2800" dirty="0" smtClean="0">
                <a:latin typeface="Times New Roman" pitchFamily="18" charset="0"/>
                <a:cs typeface="Times New Roman" pitchFamily="18" charset="0"/>
              </a:rPr>
              <a:t>Địa chỉ của một hộp thư:</a:t>
            </a:r>
          </a:p>
          <a:p>
            <a:pPr fontAlgn="base"/>
            <a:r>
              <a:rPr lang="vi-VN" sz="2800" dirty="0" smtClean="0">
                <a:solidFill>
                  <a:srgbClr val="FF0000"/>
                </a:solidFill>
                <a:latin typeface="Times New Roman" pitchFamily="18" charset="0"/>
                <a:cs typeface="Times New Roman" pitchFamily="18" charset="0"/>
              </a:rPr>
              <a:t>&lt;Tên </a:t>
            </a:r>
            <a:r>
              <a:rPr lang="en-US" sz="2800" dirty="0" err="1" smtClean="0">
                <a:solidFill>
                  <a:srgbClr val="FF0000"/>
                </a:solidFill>
                <a:latin typeface="Times New Roman" pitchFamily="18" charset="0"/>
                <a:cs typeface="Times New Roman" pitchFamily="18" charset="0"/>
              </a:rPr>
              <a:t>người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dùng</a:t>
            </a:r>
            <a:r>
              <a:rPr lang="vi-VN" sz="2800" dirty="0" smtClean="0">
                <a:solidFill>
                  <a:srgbClr val="FF0000"/>
                </a:solidFill>
                <a:latin typeface="Times New Roman" pitchFamily="18" charset="0"/>
                <a:cs typeface="Times New Roman" pitchFamily="18" charset="0"/>
              </a:rPr>
              <a:t>&gt;@&lt;Tên </a:t>
            </a:r>
            <a:r>
              <a:rPr lang="en-US" sz="2800" dirty="0" err="1" smtClean="0">
                <a:solidFill>
                  <a:srgbClr val="FF0000"/>
                </a:solidFill>
                <a:latin typeface="Times New Roman" pitchFamily="18" charset="0"/>
                <a:cs typeface="Times New Roman" pitchFamily="18" charset="0"/>
              </a:rPr>
              <a:t>nhà</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cung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cấp</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dịch</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vụ</a:t>
            </a:r>
            <a:r>
              <a:rPr lang="vi-VN" sz="2800" dirty="0" smtClean="0">
                <a:solidFill>
                  <a:srgbClr val="FF0000"/>
                </a:solidFill>
                <a:latin typeface="Times New Roman" pitchFamily="18" charset="0"/>
                <a:cs typeface="Times New Roman" pitchFamily="18" charset="0"/>
              </a:rPr>
              <a:t>&gt;</a:t>
            </a:r>
          </a:p>
          <a:p>
            <a:pPr fontAlgn="base"/>
            <a:r>
              <a:rPr lang="vi-VN" sz="2800" dirty="0" smtClean="0">
                <a:latin typeface="Times New Roman" pitchFamily="18" charset="0"/>
                <a:cs typeface="Times New Roman" pitchFamily="18" charset="0"/>
              </a:rPr>
              <a:t>VD: ngochoa@gmail.com</a:t>
            </a:r>
          </a:p>
          <a:p>
            <a:pPr fontAlgn="base"/>
            <a:r>
              <a:rPr lang="vi-VN" sz="2800" dirty="0" smtClean="0">
                <a:solidFill>
                  <a:srgbClr val="FF0000"/>
                </a:solidFill>
                <a:latin typeface="Times New Roman" pitchFamily="18" charset="0"/>
                <a:cs typeface="Times New Roman" pitchFamily="18" charset="0"/>
              </a:rPr>
              <a:t>b. Nhận và gửi thư</a:t>
            </a:r>
          </a:p>
          <a:p>
            <a:pPr fontAlgn="base"/>
            <a:r>
              <a:rPr lang="vi-VN" sz="2800" dirty="0" smtClean="0">
                <a:latin typeface="Times New Roman" pitchFamily="18" charset="0"/>
                <a:cs typeface="Times New Roman" pitchFamily="18" charset="0"/>
              </a:rPr>
              <a:t>Để truy cập hộp thư điện tử, ta thực hiện:  Truy cập trang web cung cấp dịch vụ thư điện tử</a:t>
            </a:r>
          </a:p>
          <a:p>
            <a:pPr fontAlgn="base"/>
            <a:r>
              <a:rPr lang="vi-VN" sz="2800" dirty="0" smtClean="0">
                <a:latin typeface="Times New Roman" pitchFamily="18" charset="0"/>
                <a:cs typeface="Times New Roman" pitchFamily="18" charset="0"/>
              </a:rPr>
              <a:t>Đăng nhập vào hộp thư điện tử bằng cách gõ tên đăng nhập (user name), mật khẩu (pass word) -&gt; Nhấn Enter (hoặc nháy nút Đăng nhập)</a:t>
            </a:r>
          </a:p>
          <a:p>
            <a:endParaRPr lang="en-US" sz="2800" dirty="0"/>
          </a:p>
        </p:txBody>
      </p:sp>
    </p:spTree>
    <p:extLst>
      <p:ext uri="{BB962C8B-B14F-4D97-AF65-F5344CB8AC3E}">
        <p14:creationId xmlns:p14="http://schemas.microsoft.com/office/powerpoint/2010/main" val="23104486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1295400"/>
            <a:ext cx="7696200" cy="3970318"/>
          </a:xfrm>
          <a:prstGeom prst="rect">
            <a:avLst/>
          </a:prstGeom>
          <a:noFill/>
        </p:spPr>
        <p:txBody>
          <a:bodyPr wrap="square" rtlCol="0">
            <a:spAutoFit/>
          </a:bodyPr>
          <a:lstStyle/>
          <a:p>
            <a:r>
              <a:rPr lang="en-US" sz="3600" dirty="0" err="1" smtClean="0">
                <a:latin typeface="Times New Roman" pitchFamily="18" charset="0"/>
                <a:cs typeface="Times New Roman" pitchFamily="18" charset="0"/>
              </a:rPr>
              <a:t>Có</a:t>
            </a:r>
            <a:r>
              <a:rPr lang="en-US" sz="3600" dirty="0" smtClean="0">
                <a:latin typeface="Times New Roman" pitchFamily="18" charset="0"/>
                <a:cs typeface="Times New Roman" pitchFamily="18" charset="0"/>
              </a:rPr>
              <a:t> 5 </a:t>
            </a:r>
            <a:r>
              <a:rPr lang="en-US" sz="3600" dirty="0" err="1" smtClean="0">
                <a:latin typeface="Times New Roman" pitchFamily="18" charset="0"/>
                <a:cs typeface="Times New Roman" pitchFamily="18" charset="0"/>
              </a:rPr>
              <a:t>bước</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đăng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nhập</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vào</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thư</a:t>
            </a:r>
            <a:r>
              <a:rPr lang="en-US" sz="3600" dirty="0" smtClean="0">
                <a:latin typeface="Times New Roman" pitchFamily="18" charset="0"/>
                <a:cs typeface="Times New Roman" pitchFamily="18" charset="0"/>
              </a:rPr>
              <a:t>:</a:t>
            </a:r>
          </a:p>
          <a:p>
            <a:r>
              <a:rPr lang="en-US" sz="3600" dirty="0" err="1" smtClean="0">
                <a:latin typeface="Times New Roman" pitchFamily="18" charset="0"/>
                <a:cs typeface="Times New Roman" pitchFamily="18" charset="0"/>
              </a:rPr>
              <a:t>Bước</a:t>
            </a:r>
            <a:r>
              <a:rPr lang="en-US" sz="3600" dirty="0" smtClean="0">
                <a:latin typeface="Times New Roman" pitchFamily="18" charset="0"/>
                <a:cs typeface="Times New Roman" pitchFamily="18" charset="0"/>
              </a:rPr>
              <a:t> 1:Truy </a:t>
            </a:r>
            <a:r>
              <a:rPr lang="en-US" sz="3600" dirty="0" err="1" smtClean="0">
                <a:latin typeface="Times New Roman" pitchFamily="18" charset="0"/>
                <a:cs typeface="Times New Roman" pitchFamily="18" charset="0"/>
              </a:rPr>
              <a:t>cập</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trang</a:t>
            </a:r>
            <a:r>
              <a:rPr lang="en-US" sz="3600" dirty="0" smtClean="0">
                <a:latin typeface="Times New Roman" pitchFamily="18" charset="0"/>
                <a:cs typeface="Times New Roman" pitchFamily="18" charset="0"/>
              </a:rPr>
              <a:t> web </a:t>
            </a:r>
            <a:r>
              <a:rPr lang="en-US" sz="3600" dirty="0" err="1" smtClean="0">
                <a:latin typeface="Times New Roman" pitchFamily="18" charset="0"/>
                <a:cs typeface="Times New Roman" pitchFamily="18" charset="0"/>
              </a:rPr>
              <a:t>thư</a:t>
            </a:r>
            <a:r>
              <a:rPr lang="en-US" sz="3600" dirty="0" err="1" smtClean="0">
                <a:latin typeface="Times New Roman" pitchFamily="18" charset="0"/>
                <a:cs typeface="Times New Roman" pitchFamily="18" charset="0"/>
                <a:sym typeface="Wingdings" pitchFamily="2" charset="2"/>
              </a:rPr>
              <a:t>chọn</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mục</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Đăng</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nhập</a:t>
            </a:r>
            <a:r>
              <a:rPr lang="en-US" sz="3600" dirty="0" smtClean="0">
                <a:latin typeface="Times New Roman" pitchFamily="18" charset="0"/>
                <a:cs typeface="Times New Roman" pitchFamily="18" charset="0"/>
                <a:sym typeface="Wingdings" pitchFamily="2" charset="2"/>
              </a:rPr>
              <a:t>.</a:t>
            </a:r>
          </a:p>
          <a:p>
            <a:r>
              <a:rPr lang="en-US" sz="3600" dirty="0" err="1" smtClean="0">
                <a:latin typeface="Times New Roman" pitchFamily="18" charset="0"/>
                <a:cs typeface="Times New Roman" pitchFamily="18" charset="0"/>
                <a:sym typeface="Wingdings" pitchFamily="2" charset="2"/>
              </a:rPr>
              <a:t>Bước</a:t>
            </a:r>
            <a:r>
              <a:rPr lang="en-US" sz="3600" dirty="0" smtClean="0">
                <a:latin typeface="Times New Roman" pitchFamily="18" charset="0"/>
                <a:cs typeface="Times New Roman" pitchFamily="18" charset="0"/>
                <a:sym typeface="Wingdings" pitchFamily="2" charset="2"/>
              </a:rPr>
              <a:t> 2:Nhập </a:t>
            </a:r>
            <a:r>
              <a:rPr lang="en-US" sz="3600" dirty="0" err="1" smtClean="0">
                <a:latin typeface="Times New Roman" pitchFamily="18" charset="0"/>
                <a:cs typeface="Times New Roman" pitchFamily="18" charset="0"/>
                <a:sym typeface="Wingdings" pitchFamily="2" charset="2"/>
              </a:rPr>
              <a:t>tên</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người</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dùng</a:t>
            </a:r>
            <a:endParaRPr lang="en-US" sz="3600" dirty="0" smtClean="0">
              <a:latin typeface="Times New Roman" pitchFamily="18" charset="0"/>
              <a:cs typeface="Times New Roman" pitchFamily="18" charset="0"/>
              <a:sym typeface="Wingdings" pitchFamily="2" charset="2"/>
            </a:endParaRPr>
          </a:p>
          <a:p>
            <a:r>
              <a:rPr lang="en-US" sz="3600" dirty="0" err="1" smtClean="0">
                <a:latin typeface="Times New Roman" pitchFamily="18" charset="0"/>
                <a:cs typeface="Times New Roman" pitchFamily="18" charset="0"/>
                <a:sym typeface="Wingdings" pitchFamily="2" charset="2"/>
              </a:rPr>
              <a:t>Bước</a:t>
            </a:r>
            <a:r>
              <a:rPr lang="en-US" sz="3600" dirty="0" smtClean="0">
                <a:latin typeface="Times New Roman" pitchFamily="18" charset="0"/>
                <a:cs typeface="Times New Roman" pitchFamily="18" charset="0"/>
                <a:sym typeface="Wingdings" pitchFamily="2" charset="2"/>
              </a:rPr>
              <a:t> 3:Nhập </a:t>
            </a:r>
            <a:r>
              <a:rPr lang="en-US" sz="3600" dirty="0" err="1" smtClean="0">
                <a:latin typeface="Times New Roman" pitchFamily="18" charset="0"/>
                <a:cs typeface="Times New Roman" pitchFamily="18" charset="0"/>
                <a:sym typeface="Wingdings" pitchFamily="2" charset="2"/>
              </a:rPr>
              <a:t>mật</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khẩu</a:t>
            </a:r>
            <a:r>
              <a:rPr lang="en-US" sz="3600" dirty="0" smtClean="0">
                <a:latin typeface="Times New Roman" pitchFamily="18" charset="0"/>
                <a:cs typeface="Times New Roman" pitchFamily="18" charset="0"/>
                <a:sym typeface="Wingdings" pitchFamily="2" charset="2"/>
              </a:rPr>
              <a:t>.</a:t>
            </a:r>
          </a:p>
          <a:p>
            <a:r>
              <a:rPr lang="en-US" sz="3600" dirty="0" err="1" smtClean="0">
                <a:latin typeface="Times New Roman" pitchFamily="18" charset="0"/>
                <a:cs typeface="Times New Roman" pitchFamily="18" charset="0"/>
                <a:sym typeface="Wingdings" pitchFamily="2" charset="2"/>
              </a:rPr>
              <a:t>Bước</a:t>
            </a:r>
            <a:r>
              <a:rPr lang="en-US" sz="3600" dirty="0" smtClean="0">
                <a:latin typeface="Times New Roman" pitchFamily="18" charset="0"/>
                <a:cs typeface="Times New Roman" pitchFamily="18" charset="0"/>
                <a:sym typeface="Wingdings" pitchFamily="2" charset="2"/>
              </a:rPr>
              <a:t> 4:Vào </a:t>
            </a:r>
            <a:r>
              <a:rPr lang="en-US" sz="3600" dirty="0" err="1" smtClean="0">
                <a:latin typeface="Times New Roman" pitchFamily="18" charset="0"/>
                <a:cs typeface="Times New Roman" pitchFamily="18" charset="0"/>
                <a:sym typeface="Wingdings" pitchFamily="2" charset="2"/>
              </a:rPr>
              <a:t>hộp</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thư</a:t>
            </a:r>
            <a:r>
              <a:rPr lang="en-US" sz="3600" dirty="0" smtClean="0">
                <a:latin typeface="Times New Roman" pitchFamily="18" charset="0"/>
                <a:cs typeface="Times New Roman" pitchFamily="18" charset="0"/>
                <a:sym typeface="Wingdings" pitchFamily="2" charset="2"/>
              </a:rPr>
              <a:t>.</a:t>
            </a:r>
          </a:p>
          <a:p>
            <a:r>
              <a:rPr lang="en-US" sz="3600" dirty="0" err="1" smtClean="0">
                <a:latin typeface="Times New Roman" pitchFamily="18" charset="0"/>
                <a:cs typeface="Times New Roman" pitchFamily="18" charset="0"/>
                <a:sym typeface="Wingdings" pitchFamily="2" charset="2"/>
              </a:rPr>
              <a:t>Bước</a:t>
            </a:r>
            <a:r>
              <a:rPr lang="en-US" sz="3600" dirty="0" smtClean="0">
                <a:latin typeface="Times New Roman" pitchFamily="18" charset="0"/>
                <a:cs typeface="Times New Roman" pitchFamily="18" charset="0"/>
                <a:sym typeface="Wingdings" pitchFamily="2" charset="2"/>
              </a:rPr>
              <a:t> 5:Đăng </a:t>
            </a:r>
            <a:r>
              <a:rPr lang="en-US" sz="3600" dirty="0" err="1" smtClean="0">
                <a:latin typeface="Times New Roman" pitchFamily="18" charset="0"/>
                <a:cs typeface="Times New Roman" pitchFamily="18" charset="0"/>
                <a:sym typeface="Wingdings" pitchFamily="2" charset="2"/>
              </a:rPr>
              <a:t>xuất</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khỏi</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hộp</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thư</a:t>
            </a:r>
            <a:r>
              <a:rPr lang="en-US" sz="3600" dirty="0" smtClean="0">
                <a:latin typeface="Times New Roman" pitchFamily="18" charset="0"/>
                <a:cs typeface="Times New Roman" pitchFamily="18" charset="0"/>
                <a:sym typeface="Wingdings" pitchFamily="2" charset="2"/>
              </a:rPr>
              <a:t>.</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7760801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1143000"/>
            <a:ext cx="8763000" cy="4401205"/>
          </a:xfrm>
          <a:prstGeom prst="rect">
            <a:avLst/>
          </a:prstGeom>
          <a:noFill/>
        </p:spPr>
        <p:txBody>
          <a:bodyPr wrap="square" rtlCol="0">
            <a:spAutoFit/>
          </a:bodyPr>
          <a:lstStyle/>
          <a:p>
            <a:pPr fontAlgn="base"/>
            <a:r>
              <a:rPr lang="vi-VN" sz="2800" b="1" dirty="0">
                <a:latin typeface="Times New Roman" pitchFamily="18" charset="0"/>
                <a:cs typeface="Times New Roman" pitchFamily="18" charset="0"/>
              </a:rPr>
              <a:t>Dịch vụ thư điện tử cung cấp những chức năng gì ?</a:t>
            </a:r>
          </a:p>
          <a:p>
            <a:pPr fontAlgn="base"/>
            <a:r>
              <a:rPr lang="vi-VN" sz="2800" dirty="0">
                <a:latin typeface="Times New Roman" pitchFamily="18" charset="0"/>
                <a:cs typeface="Times New Roman" pitchFamily="18" charset="0"/>
              </a:rPr>
              <a:t>– Mở và xem danh sách các thư đã nhận và được lưu trong hộp thư.</a:t>
            </a:r>
          </a:p>
          <a:p>
            <a:pPr fontAlgn="base"/>
            <a:r>
              <a:rPr lang="vi-VN" sz="2800" dirty="0">
                <a:latin typeface="Times New Roman" pitchFamily="18" charset="0"/>
                <a:cs typeface="Times New Roman" pitchFamily="18" charset="0"/>
              </a:rPr>
              <a:t>– Mở và đọc nội dung của một bức thư cụ thể.</a:t>
            </a:r>
          </a:p>
          <a:p>
            <a:pPr fontAlgn="base"/>
            <a:r>
              <a:rPr lang="vi-VN" sz="2800" dirty="0">
                <a:latin typeface="Times New Roman" pitchFamily="18" charset="0"/>
                <a:cs typeface="Times New Roman" pitchFamily="18" charset="0"/>
              </a:rPr>
              <a:t>– Soạn thư và gửi thư cho một hoặc nhiều người.</a:t>
            </a:r>
          </a:p>
          <a:p>
            <a:pPr fontAlgn="base"/>
            <a:r>
              <a:rPr lang="vi-VN" sz="2800" dirty="0">
                <a:latin typeface="Times New Roman" pitchFamily="18" charset="0"/>
                <a:cs typeface="Times New Roman" pitchFamily="18" charset="0"/>
              </a:rPr>
              <a:t>– Trả lời thư.</a:t>
            </a:r>
          </a:p>
          <a:p>
            <a:pPr fontAlgn="base"/>
            <a:r>
              <a:rPr lang="vi-VN" sz="2800" dirty="0">
                <a:latin typeface="Times New Roman" pitchFamily="18" charset="0"/>
                <a:cs typeface="Times New Roman" pitchFamily="18" charset="0"/>
              </a:rPr>
              <a:t>– Chuyển tiếp thư cho một người khác.</a:t>
            </a:r>
          </a:p>
          <a:p>
            <a:pPr fontAlgn="base"/>
            <a:r>
              <a:rPr lang="en-US" sz="2800" dirty="0" smtClean="0">
                <a:latin typeface="Times New Roman" pitchFamily="18" charset="0"/>
                <a:cs typeface="Times New Roman" pitchFamily="18" charset="0"/>
              </a:rPr>
              <a:t>-Ứ</a:t>
            </a:r>
            <a:r>
              <a:rPr lang="vi-VN" sz="2800" dirty="0" smtClean="0">
                <a:latin typeface="Times New Roman" pitchFamily="18" charset="0"/>
                <a:cs typeface="Times New Roman" pitchFamily="18" charset="0"/>
              </a:rPr>
              <a:t>ng </a:t>
            </a:r>
            <a:r>
              <a:rPr lang="vi-VN" sz="2800" dirty="0">
                <a:latin typeface="Times New Roman" pitchFamily="18" charset="0"/>
                <a:cs typeface="Times New Roman" pitchFamily="18" charset="0"/>
              </a:rPr>
              <a:t>dụng thư điện tử còn được sử dụng làm marketing </a:t>
            </a:r>
            <a:r>
              <a:rPr lang="en-US" sz="2800" dirty="0" smtClean="0">
                <a:latin typeface="Times New Roman" pitchFamily="18" charset="0"/>
                <a:cs typeface="Times New Roman" pitchFamily="18" charset="0"/>
              </a:rPr>
              <a:t>(</a:t>
            </a:r>
            <a:r>
              <a:rPr lang="en-US" sz="2800" dirty="0" err="1" smtClean="0">
                <a:latin typeface="Times New Roman" pitchFamily="18" charset="0"/>
                <a:cs typeface="Times New Roman" pitchFamily="18" charset="0"/>
              </a:rPr>
              <a:t>quảng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cáo</a:t>
            </a:r>
            <a:r>
              <a:rPr lang="en-US" sz="2800" dirty="0" smtClean="0">
                <a:latin typeface="Times New Roman" pitchFamily="18" charset="0"/>
                <a:cs typeface="Times New Roman" pitchFamily="18" charset="0"/>
              </a:rPr>
              <a:t>)</a:t>
            </a:r>
            <a:r>
              <a:rPr lang="vi-VN" sz="2800" dirty="0" smtClean="0">
                <a:latin typeface="Times New Roman" pitchFamily="18" charset="0"/>
                <a:cs typeface="Times New Roman" pitchFamily="18" charset="0"/>
              </a:rPr>
              <a:t>online </a:t>
            </a:r>
            <a:r>
              <a:rPr lang="vi-VN" sz="2800" dirty="0">
                <a:latin typeface="Times New Roman" pitchFamily="18" charset="0"/>
                <a:cs typeface="Times New Roman" pitchFamily="18" charset="0"/>
              </a:rPr>
              <a:t>hiệu </a:t>
            </a:r>
            <a:r>
              <a:rPr lang="vi-VN" sz="2800" dirty="0" smtClean="0">
                <a:latin typeface="Times New Roman" pitchFamily="18" charset="0"/>
                <a:cs typeface="Times New Roman" pitchFamily="18" charset="0"/>
              </a:rPr>
              <a:t>quả</a:t>
            </a:r>
            <a:endParaRPr lang="en-US" sz="2800" dirty="0" smtClean="0">
              <a:latin typeface="Times New Roman" pitchFamily="18" charset="0"/>
              <a:cs typeface="Times New Roman" pitchFamily="18" charset="0"/>
            </a:endParaRPr>
          </a:p>
          <a:p>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40243900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229600" cy="1143000"/>
          </a:xfrm>
        </p:spPr>
        <p:txBody>
          <a:bodyPr>
            <a:normAutofit/>
          </a:bodyPr>
          <a:lstStyle/>
          <a:p>
            <a:r>
              <a:rPr lang="en-US" dirty="0">
                <a:solidFill>
                  <a:srgbClr val="FF0000"/>
                </a:solidFill>
                <a:latin typeface="Times New Roman" pitchFamily="18" charset="0"/>
                <a:cs typeface="Times New Roman" pitchFamily="18" charset="0"/>
              </a:rPr>
              <a:t>B</a:t>
            </a:r>
            <a:r>
              <a:rPr lang="en-US" dirty="0" smtClean="0">
                <a:solidFill>
                  <a:srgbClr val="FF0000"/>
                </a:solidFill>
                <a:latin typeface="Times New Roman" pitchFamily="18" charset="0"/>
                <a:cs typeface="Times New Roman" pitchFamily="18" charset="0"/>
              </a:rPr>
              <a:t>.HOẠT ĐỘNG THỰC HÀNH</a:t>
            </a:r>
            <a:endParaRPr lang="en-US" dirty="0">
              <a:solidFill>
                <a:srgbClr val="FF0000"/>
              </a:solidFill>
              <a:latin typeface="Times New Roman" pitchFamily="18" charset="0"/>
              <a:cs typeface="Times New Roman" pitchFamily="18" charset="0"/>
            </a:endParaRPr>
          </a:p>
        </p:txBody>
      </p:sp>
      <p:sp>
        <p:nvSpPr>
          <p:cNvPr id="2" name="TextBox 1"/>
          <p:cNvSpPr txBox="1"/>
          <p:nvPr/>
        </p:nvSpPr>
        <p:spPr>
          <a:xfrm>
            <a:off x="228600" y="1413301"/>
            <a:ext cx="8534400" cy="830997"/>
          </a:xfrm>
          <a:prstGeom prst="rect">
            <a:avLst/>
          </a:prstGeom>
          <a:noFill/>
        </p:spPr>
        <p:txBody>
          <a:bodyPr wrap="square" rtlCol="0">
            <a:spAutoFit/>
          </a:bodyPr>
          <a:lstStyle/>
          <a:p>
            <a:r>
              <a:rPr lang="en-US" sz="2400" dirty="0" err="1" smtClean="0">
                <a:latin typeface="Times New Roman" pitchFamily="18" charset="0"/>
                <a:cs typeface="Times New Roman" pitchFamily="18" charset="0"/>
              </a:rPr>
              <a:t>Bài</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1 </a:t>
            </a:r>
            <a:r>
              <a:rPr lang="en-US" sz="2400" dirty="0" err="1" smtClean="0">
                <a:latin typeface="Times New Roman" pitchFamily="18" charset="0"/>
                <a:cs typeface="Times New Roman" pitchFamily="18" charset="0"/>
              </a:rPr>
              <a:t>trang</a:t>
            </a:r>
            <a:r>
              <a:rPr lang="en-US" sz="2400" dirty="0" smtClean="0">
                <a:latin typeface="Times New Roman" pitchFamily="18" charset="0"/>
                <a:cs typeface="Times New Roman" pitchFamily="18" charset="0"/>
              </a:rPr>
              <a:t> 23:Điền </a:t>
            </a:r>
            <a:r>
              <a:rPr lang="en-US" sz="2400" dirty="0" err="1" smtClean="0">
                <a:latin typeface="Times New Roman" pitchFamily="18" charset="0"/>
                <a:cs typeface="Times New Roman" pitchFamily="18" charset="0"/>
              </a:rPr>
              <a:t>tên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dùng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cung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cấp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dịch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vụ</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thư</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điện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vào</a:t>
            </a:r>
            <a:r>
              <a:rPr lang="en-US" sz="2400" dirty="0" smtClean="0">
                <a:latin typeface="Times New Roman" pitchFamily="18" charset="0"/>
                <a:cs typeface="Times New Roman" pitchFamily="18" charset="0"/>
              </a:rPr>
              <a:t> ô </a:t>
            </a:r>
            <a:r>
              <a:rPr lang="en-US" sz="2400" dirty="0" err="1" smtClean="0">
                <a:latin typeface="Times New Roman" pitchFamily="18" charset="0"/>
                <a:cs typeface="Times New Roman" pitchFamily="18" charset="0"/>
              </a:rPr>
              <a:t>trống</a:t>
            </a:r>
            <a:endParaRPr lang="en-US" sz="2400" dirty="0">
              <a:latin typeface="Times New Roman" pitchFamily="18" charset="0"/>
              <a:cs typeface="Times New Roman"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4107263265"/>
              </p:ext>
            </p:extLst>
          </p:nvPr>
        </p:nvGraphicFramePr>
        <p:xfrm>
          <a:off x="0" y="2385060"/>
          <a:ext cx="9053947" cy="3741420"/>
        </p:xfrm>
        <a:graphic>
          <a:graphicData uri="http://schemas.openxmlformats.org/drawingml/2006/table">
            <a:tbl>
              <a:tblPr firstRow="1" bandRow="1">
                <a:tableStyleId>{5C22544A-7EE6-4342-B048-85BDC9FD1C3A}</a:tableStyleId>
              </a:tblPr>
              <a:tblGrid>
                <a:gridCol w="5220293"/>
                <a:gridCol w="2056711"/>
                <a:gridCol w="1776943"/>
              </a:tblGrid>
              <a:tr h="510540">
                <a:tc>
                  <a:txBody>
                    <a:bodyPr/>
                    <a:lstStyle/>
                    <a:p>
                      <a:pPr algn="ctr"/>
                      <a:r>
                        <a:rPr lang="en-US" sz="2400" b="1" dirty="0" err="1" smtClean="0">
                          <a:solidFill>
                            <a:srgbClr val="7030A0"/>
                          </a:solidFill>
                          <a:latin typeface="Times New Roman" pitchFamily="18" charset="0"/>
                          <a:cs typeface="Times New Roman" pitchFamily="18" charset="0"/>
                        </a:rPr>
                        <a:t>Địa</a:t>
                      </a:r>
                      <a:r>
                        <a:rPr lang="en-US" sz="2400" b="1" baseline="0" dirty="0" smtClean="0">
                          <a:solidFill>
                            <a:srgbClr val="7030A0"/>
                          </a:solidFill>
                          <a:latin typeface="Times New Roman" pitchFamily="18" charset="0"/>
                          <a:cs typeface="Times New Roman" pitchFamily="18" charset="0"/>
                        </a:rPr>
                        <a:t> </a:t>
                      </a:r>
                      <a:r>
                        <a:rPr lang="en-US" sz="2400" b="1" baseline="0" dirty="0" err="1" smtClean="0">
                          <a:solidFill>
                            <a:srgbClr val="7030A0"/>
                          </a:solidFill>
                          <a:latin typeface="Times New Roman" pitchFamily="18" charset="0"/>
                          <a:cs typeface="Times New Roman" pitchFamily="18" charset="0"/>
                        </a:rPr>
                        <a:t>chỉ</a:t>
                      </a:r>
                      <a:r>
                        <a:rPr lang="en-US" sz="2400" b="1" baseline="0" dirty="0" smtClean="0">
                          <a:solidFill>
                            <a:srgbClr val="7030A0"/>
                          </a:solidFill>
                          <a:latin typeface="Times New Roman" pitchFamily="18" charset="0"/>
                          <a:cs typeface="Times New Roman" pitchFamily="18" charset="0"/>
                        </a:rPr>
                        <a:t> </a:t>
                      </a:r>
                      <a:r>
                        <a:rPr lang="en-US" sz="2400" b="1" baseline="0" dirty="0" err="1" smtClean="0">
                          <a:solidFill>
                            <a:srgbClr val="7030A0"/>
                          </a:solidFill>
                          <a:latin typeface="Times New Roman" pitchFamily="18" charset="0"/>
                          <a:cs typeface="Times New Roman" pitchFamily="18" charset="0"/>
                        </a:rPr>
                        <a:t>thư</a:t>
                      </a:r>
                      <a:r>
                        <a:rPr lang="en-US" sz="2400" b="1" baseline="0" dirty="0" smtClean="0">
                          <a:solidFill>
                            <a:srgbClr val="7030A0"/>
                          </a:solidFill>
                          <a:latin typeface="Times New Roman" pitchFamily="18" charset="0"/>
                          <a:cs typeface="Times New Roman" pitchFamily="18" charset="0"/>
                        </a:rPr>
                        <a:t> </a:t>
                      </a:r>
                      <a:r>
                        <a:rPr lang="en-US" sz="2400" b="1" baseline="0" dirty="0" err="1" smtClean="0">
                          <a:solidFill>
                            <a:srgbClr val="7030A0"/>
                          </a:solidFill>
                          <a:latin typeface="Times New Roman" pitchFamily="18" charset="0"/>
                          <a:cs typeface="Times New Roman" pitchFamily="18" charset="0"/>
                        </a:rPr>
                        <a:t>điện</a:t>
                      </a:r>
                      <a:r>
                        <a:rPr lang="en-US" sz="2400" b="1" baseline="0" dirty="0" smtClean="0">
                          <a:solidFill>
                            <a:srgbClr val="7030A0"/>
                          </a:solidFill>
                          <a:latin typeface="Times New Roman" pitchFamily="18" charset="0"/>
                          <a:cs typeface="Times New Roman" pitchFamily="18" charset="0"/>
                        </a:rPr>
                        <a:t> </a:t>
                      </a:r>
                      <a:r>
                        <a:rPr lang="en-US" sz="2400" b="1" baseline="0" dirty="0" err="1" smtClean="0">
                          <a:solidFill>
                            <a:srgbClr val="7030A0"/>
                          </a:solidFill>
                          <a:latin typeface="Times New Roman" pitchFamily="18" charset="0"/>
                          <a:cs typeface="Times New Roman" pitchFamily="18" charset="0"/>
                        </a:rPr>
                        <a:t>tử</a:t>
                      </a:r>
                      <a:endParaRPr lang="en-US" sz="2400" b="1" dirty="0">
                        <a:solidFill>
                          <a:srgbClr val="7030A0"/>
                        </a:solidFill>
                        <a:latin typeface="Times New Roman" pitchFamily="18" charset="0"/>
                        <a:cs typeface="Times New Roman" pitchFamily="18" charset="0"/>
                      </a:endParaRPr>
                    </a:p>
                  </a:txBody>
                  <a:tcPr/>
                </a:tc>
                <a:tc>
                  <a:txBody>
                    <a:bodyPr/>
                    <a:lstStyle/>
                    <a:p>
                      <a:pPr algn="ctr"/>
                      <a:r>
                        <a:rPr lang="en-US" sz="2400" b="1" dirty="0" err="1" smtClean="0">
                          <a:solidFill>
                            <a:srgbClr val="7030A0"/>
                          </a:solidFill>
                          <a:latin typeface="Times New Roman" pitchFamily="18" charset="0"/>
                          <a:cs typeface="Times New Roman" pitchFamily="18" charset="0"/>
                        </a:rPr>
                        <a:t>Tên</a:t>
                      </a:r>
                      <a:r>
                        <a:rPr lang="en-US" sz="2400" b="1" baseline="0" dirty="0" smtClean="0">
                          <a:solidFill>
                            <a:srgbClr val="7030A0"/>
                          </a:solidFill>
                          <a:latin typeface="Times New Roman" pitchFamily="18" charset="0"/>
                          <a:cs typeface="Times New Roman" pitchFamily="18" charset="0"/>
                        </a:rPr>
                        <a:t> </a:t>
                      </a:r>
                      <a:r>
                        <a:rPr lang="en-US" sz="2400" b="1" baseline="0" dirty="0" err="1" smtClean="0">
                          <a:solidFill>
                            <a:srgbClr val="7030A0"/>
                          </a:solidFill>
                          <a:latin typeface="Times New Roman" pitchFamily="18" charset="0"/>
                          <a:cs typeface="Times New Roman" pitchFamily="18" charset="0"/>
                        </a:rPr>
                        <a:t>người</a:t>
                      </a:r>
                      <a:r>
                        <a:rPr lang="en-US" sz="2400" b="1" baseline="0" dirty="0" smtClean="0">
                          <a:solidFill>
                            <a:srgbClr val="7030A0"/>
                          </a:solidFill>
                          <a:latin typeface="Times New Roman" pitchFamily="18" charset="0"/>
                          <a:cs typeface="Times New Roman" pitchFamily="18" charset="0"/>
                        </a:rPr>
                        <a:t> </a:t>
                      </a:r>
                      <a:r>
                        <a:rPr lang="en-US" sz="2400" b="1" baseline="0" dirty="0" err="1" smtClean="0">
                          <a:solidFill>
                            <a:srgbClr val="7030A0"/>
                          </a:solidFill>
                          <a:latin typeface="Times New Roman" pitchFamily="18" charset="0"/>
                          <a:cs typeface="Times New Roman" pitchFamily="18" charset="0"/>
                        </a:rPr>
                        <a:t>dùng</a:t>
                      </a:r>
                      <a:endParaRPr lang="en-US" sz="2400" b="1" dirty="0">
                        <a:solidFill>
                          <a:srgbClr val="7030A0"/>
                        </a:solidFill>
                        <a:latin typeface="Times New Roman" pitchFamily="18" charset="0"/>
                        <a:cs typeface="Times New Roman" pitchFamily="18" charset="0"/>
                      </a:endParaRPr>
                    </a:p>
                  </a:txBody>
                  <a:tcPr/>
                </a:tc>
                <a:tc>
                  <a:txBody>
                    <a:bodyPr/>
                    <a:lstStyle/>
                    <a:p>
                      <a:pPr algn="ctr"/>
                      <a:r>
                        <a:rPr lang="en-US" sz="2400" b="1" dirty="0" err="1" smtClean="0">
                          <a:solidFill>
                            <a:srgbClr val="7030A0"/>
                          </a:solidFill>
                          <a:latin typeface="Times New Roman" pitchFamily="18" charset="0"/>
                          <a:cs typeface="Times New Roman" pitchFamily="18" charset="0"/>
                        </a:rPr>
                        <a:t>Tên</a:t>
                      </a:r>
                      <a:r>
                        <a:rPr lang="en-US" sz="2400" b="1" baseline="0" dirty="0" smtClean="0">
                          <a:solidFill>
                            <a:srgbClr val="7030A0"/>
                          </a:solidFill>
                          <a:latin typeface="Times New Roman" pitchFamily="18" charset="0"/>
                          <a:cs typeface="Times New Roman" pitchFamily="18" charset="0"/>
                        </a:rPr>
                        <a:t> </a:t>
                      </a:r>
                      <a:r>
                        <a:rPr lang="en-US" sz="2400" b="1" baseline="0" dirty="0" err="1" smtClean="0">
                          <a:solidFill>
                            <a:srgbClr val="7030A0"/>
                          </a:solidFill>
                          <a:latin typeface="Times New Roman" pitchFamily="18" charset="0"/>
                          <a:cs typeface="Times New Roman" pitchFamily="18" charset="0"/>
                        </a:rPr>
                        <a:t>nhà</a:t>
                      </a:r>
                      <a:r>
                        <a:rPr lang="en-US" sz="2400" b="1" baseline="0" dirty="0" smtClean="0">
                          <a:solidFill>
                            <a:srgbClr val="7030A0"/>
                          </a:solidFill>
                          <a:latin typeface="Times New Roman" pitchFamily="18" charset="0"/>
                          <a:cs typeface="Times New Roman" pitchFamily="18" charset="0"/>
                        </a:rPr>
                        <a:t> </a:t>
                      </a:r>
                      <a:r>
                        <a:rPr lang="en-US" sz="2400" b="1" baseline="0" dirty="0" err="1" smtClean="0">
                          <a:solidFill>
                            <a:srgbClr val="7030A0"/>
                          </a:solidFill>
                          <a:latin typeface="Times New Roman" pitchFamily="18" charset="0"/>
                          <a:cs typeface="Times New Roman" pitchFamily="18" charset="0"/>
                        </a:rPr>
                        <a:t>cung</a:t>
                      </a:r>
                      <a:r>
                        <a:rPr lang="en-US" sz="2400" b="1" baseline="0" dirty="0" smtClean="0">
                          <a:solidFill>
                            <a:srgbClr val="7030A0"/>
                          </a:solidFill>
                          <a:latin typeface="Times New Roman" pitchFamily="18" charset="0"/>
                          <a:cs typeface="Times New Roman" pitchFamily="18" charset="0"/>
                        </a:rPr>
                        <a:t> </a:t>
                      </a:r>
                      <a:r>
                        <a:rPr lang="en-US" sz="2400" b="1" baseline="0" dirty="0" err="1" smtClean="0">
                          <a:solidFill>
                            <a:srgbClr val="7030A0"/>
                          </a:solidFill>
                          <a:latin typeface="Times New Roman" pitchFamily="18" charset="0"/>
                          <a:cs typeface="Times New Roman" pitchFamily="18" charset="0"/>
                        </a:rPr>
                        <a:t>cấp</a:t>
                      </a:r>
                      <a:r>
                        <a:rPr lang="en-US" sz="2400" b="1" baseline="0" dirty="0" smtClean="0">
                          <a:solidFill>
                            <a:srgbClr val="7030A0"/>
                          </a:solidFill>
                          <a:latin typeface="Times New Roman" pitchFamily="18" charset="0"/>
                          <a:cs typeface="Times New Roman" pitchFamily="18" charset="0"/>
                        </a:rPr>
                        <a:t> </a:t>
                      </a:r>
                      <a:r>
                        <a:rPr lang="en-US" sz="2400" b="1" baseline="0" dirty="0" err="1" smtClean="0">
                          <a:solidFill>
                            <a:srgbClr val="7030A0"/>
                          </a:solidFill>
                          <a:latin typeface="Times New Roman" pitchFamily="18" charset="0"/>
                          <a:cs typeface="Times New Roman" pitchFamily="18" charset="0"/>
                        </a:rPr>
                        <a:t>dịch</a:t>
                      </a:r>
                      <a:r>
                        <a:rPr lang="en-US" sz="2400" b="1" baseline="0" dirty="0" smtClean="0">
                          <a:solidFill>
                            <a:srgbClr val="7030A0"/>
                          </a:solidFill>
                          <a:latin typeface="Times New Roman" pitchFamily="18" charset="0"/>
                          <a:cs typeface="Times New Roman" pitchFamily="18" charset="0"/>
                        </a:rPr>
                        <a:t> </a:t>
                      </a:r>
                      <a:r>
                        <a:rPr lang="en-US" sz="2400" b="1" baseline="0" dirty="0" err="1" smtClean="0">
                          <a:solidFill>
                            <a:srgbClr val="7030A0"/>
                          </a:solidFill>
                          <a:latin typeface="Times New Roman" pitchFamily="18" charset="0"/>
                          <a:cs typeface="Times New Roman" pitchFamily="18" charset="0"/>
                        </a:rPr>
                        <a:t>vụ</a:t>
                      </a:r>
                      <a:endParaRPr lang="en-US" sz="2400" b="1" dirty="0">
                        <a:solidFill>
                          <a:srgbClr val="7030A0"/>
                        </a:solidFill>
                        <a:latin typeface="Times New Roman" pitchFamily="18" charset="0"/>
                        <a:cs typeface="Times New Roman" pitchFamily="18" charset="0"/>
                      </a:endParaRPr>
                    </a:p>
                  </a:txBody>
                  <a:tcPr/>
                </a:tc>
              </a:tr>
              <a:tr h="510540">
                <a:tc>
                  <a:txBody>
                    <a:bodyPr/>
                    <a:lstStyle/>
                    <a:p>
                      <a:pPr algn="ctr"/>
                      <a:r>
                        <a:rPr lang="en-US" sz="2400" b="1" dirty="0" smtClean="0">
                          <a:solidFill>
                            <a:srgbClr val="7030A0"/>
                          </a:solidFill>
                          <a:latin typeface="Times New Roman" pitchFamily="18" charset="0"/>
                          <a:cs typeface="Times New Roman" pitchFamily="18" charset="0"/>
                        </a:rPr>
                        <a:t>tronghieu2006@yahoo.com</a:t>
                      </a:r>
                      <a:endParaRPr lang="en-US" sz="2400" b="1" dirty="0">
                        <a:solidFill>
                          <a:srgbClr val="7030A0"/>
                        </a:solidFill>
                        <a:latin typeface="Times New Roman" pitchFamily="18" charset="0"/>
                        <a:cs typeface="Times New Roman" pitchFamily="18" charset="0"/>
                      </a:endParaRPr>
                    </a:p>
                  </a:txBody>
                  <a:tcPr/>
                </a:tc>
                <a:tc>
                  <a:txBody>
                    <a:bodyPr/>
                    <a:lstStyle/>
                    <a:p>
                      <a:pPr algn="ctr"/>
                      <a:endParaRPr lang="en-US" sz="2400" b="1" dirty="0">
                        <a:solidFill>
                          <a:srgbClr val="7030A0"/>
                        </a:solidFill>
                        <a:latin typeface="Times New Roman" pitchFamily="18" charset="0"/>
                        <a:cs typeface="Times New Roman" pitchFamily="18" charset="0"/>
                      </a:endParaRPr>
                    </a:p>
                  </a:txBody>
                  <a:tcPr/>
                </a:tc>
                <a:tc>
                  <a:txBody>
                    <a:bodyPr/>
                    <a:lstStyle/>
                    <a:p>
                      <a:pPr algn="ctr"/>
                      <a:endParaRPr lang="en-US" sz="2400" b="1" dirty="0">
                        <a:solidFill>
                          <a:srgbClr val="7030A0"/>
                        </a:solidFill>
                        <a:latin typeface="Times New Roman" pitchFamily="18" charset="0"/>
                        <a:cs typeface="Times New Roman" pitchFamily="18" charset="0"/>
                      </a:endParaRPr>
                    </a:p>
                  </a:txBody>
                  <a:tcPr/>
                </a:tc>
              </a:tr>
              <a:tr h="510540">
                <a:tc>
                  <a:txBody>
                    <a:bodyPr/>
                    <a:lstStyle/>
                    <a:p>
                      <a:pPr algn="ctr"/>
                      <a:r>
                        <a:rPr lang="en-US" sz="2400" b="1" dirty="0" smtClean="0">
                          <a:solidFill>
                            <a:srgbClr val="7030A0"/>
                          </a:solidFill>
                          <a:latin typeface="Times New Roman" pitchFamily="18" charset="0"/>
                          <a:cs typeface="Times New Roman" pitchFamily="18" charset="0"/>
                        </a:rPr>
                        <a:t>Nguyenvanhung5a@gmail.com</a:t>
                      </a:r>
                      <a:endParaRPr lang="en-US" sz="2400" b="1" dirty="0">
                        <a:solidFill>
                          <a:srgbClr val="7030A0"/>
                        </a:solidFill>
                        <a:latin typeface="Times New Roman" pitchFamily="18" charset="0"/>
                        <a:cs typeface="Times New Roman" pitchFamily="18" charset="0"/>
                      </a:endParaRPr>
                    </a:p>
                  </a:txBody>
                  <a:tcPr/>
                </a:tc>
                <a:tc>
                  <a:txBody>
                    <a:bodyPr/>
                    <a:lstStyle/>
                    <a:p>
                      <a:pPr algn="ctr"/>
                      <a:endParaRPr lang="en-US" sz="2400" b="1" dirty="0">
                        <a:solidFill>
                          <a:srgbClr val="7030A0"/>
                        </a:solidFill>
                        <a:latin typeface="Times New Roman" pitchFamily="18" charset="0"/>
                        <a:cs typeface="Times New Roman" pitchFamily="18" charset="0"/>
                      </a:endParaRPr>
                    </a:p>
                  </a:txBody>
                  <a:tcPr/>
                </a:tc>
                <a:tc>
                  <a:txBody>
                    <a:bodyPr/>
                    <a:lstStyle/>
                    <a:p>
                      <a:pPr algn="ctr"/>
                      <a:endParaRPr lang="en-US" sz="2400" b="1" dirty="0">
                        <a:solidFill>
                          <a:srgbClr val="7030A0"/>
                        </a:solidFill>
                        <a:latin typeface="Times New Roman" pitchFamily="18" charset="0"/>
                        <a:cs typeface="Times New Roman" pitchFamily="18" charset="0"/>
                      </a:endParaRPr>
                    </a:p>
                  </a:txBody>
                  <a:tcPr/>
                </a:tc>
              </a:tr>
              <a:tr h="510540">
                <a:tc>
                  <a:txBody>
                    <a:bodyPr/>
                    <a:lstStyle/>
                    <a:p>
                      <a:pPr algn="ctr"/>
                      <a:r>
                        <a:rPr lang="en-US" sz="2400" b="1" dirty="0" smtClean="0">
                          <a:solidFill>
                            <a:srgbClr val="7030A0"/>
                          </a:solidFill>
                          <a:latin typeface="Times New Roman" pitchFamily="18" charset="0"/>
                          <a:cs typeface="Times New Roman" pitchFamily="18" charset="0"/>
                        </a:rPr>
                        <a:t>Thuyan.141006@yahoo.com</a:t>
                      </a:r>
                      <a:endParaRPr lang="en-US" sz="2400" b="1" dirty="0">
                        <a:solidFill>
                          <a:srgbClr val="7030A0"/>
                        </a:solidFill>
                        <a:latin typeface="Times New Roman" pitchFamily="18" charset="0"/>
                        <a:cs typeface="Times New Roman" pitchFamily="18" charset="0"/>
                      </a:endParaRPr>
                    </a:p>
                  </a:txBody>
                  <a:tcPr/>
                </a:tc>
                <a:tc>
                  <a:txBody>
                    <a:bodyPr/>
                    <a:lstStyle/>
                    <a:p>
                      <a:pPr algn="ctr"/>
                      <a:endParaRPr lang="en-US" sz="2400" b="1" dirty="0">
                        <a:solidFill>
                          <a:srgbClr val="7030A0"/>
                        </a:solidFill>
                        <a:latin typeface="Times New Roman" pitchFamily="18" charset="0"/>
                        <a:cs typeface="Times New Roman" pitchFamily="18" charset="0"/>
                      </a:endParaRPr>
                    </a:p>
                  </a:txBody>
                  <a:tcPr/>
                </a:tc>
                <a:tc>
                  <a:txBody>
                    <a:bodyPr/>
                    <a:lstStyle/>
                    <a:p>
                      <a:pPr algn="ctr"/>
                      <a:endParaRPr lang="en-US" sz="2400" b="1" dirty="0">
                        <a:solidFill>
                          <a:srgbClr val="7030A0"/>
                        </a:solidFill>
                        <a:latin typeface="Times New Roman" pitchFamily="18" charset="0"/>
                        <a:cs typeface="Times New Roman" pitchFamily="18" charset="0"/>
                      </a:endParaRPr>
                    </a:p>
                  </a:txBody>
                  <a:tcPr/>
                </a:tc>
              </a:tr>
              <a:tr h="510540">
                <a:tc>
                  <a:txBody>
                    <a:bodyPr/>
                    <a:lstStyle/>
                    <a:p>
                      <a:pPr algn="ctr"/>
                      <a:r>
                        <a:rPr lang="en-US" sz="2400" b="1" dirty="0" smtClean="0">
                          <a:solidFill>
                            <a:srgbClr val="7030A0"/>
                          </a:solidFill>
                          <a:latin typeface="Times New Roman" pitchFamily="18" charset="0"/>
                          <a:cs typeface="Times New Roman" pitchFamily="18" charset="0"/>
                        </a:rPr>
                        <a:t>Phamvanbinh5a@yahoo.com</a:t>
                      </a:r>
                      <a:endParaRPr lang="en-US" sz="2400" b="1" dirty="0">
                        <a:solidFill>
                          <a:srgbClr val="7030A0"/>
                        </a:solidFill>
                        <a:latin typeface="Times New Roman" pitchFamily="18" charset="0"/>
                        <a:cs typeface="Times New Roman" pitchFamily="18" charset="0"/>
                      </a:endParaRPr>
                    </a:p>
                  </a:txBody>
                  <a:tcPr/>
                </a:tc>
                <a:tc>
                  <a:txBody>
                    <a:bodyPr/>
                    <a:lstStyle/>
                    <a:p>
                      <a:pPr algn="ctr"/>
                      <a:endParaRPr lang="en-US" sz="2400" b="1" dirty="0">
                        <a:solidFill>
                          <a:srgbClr val="7030A0"/>
                        </a:solidFill>
                        <a:latin typeface="Times New Roman" pitchFamily="18" charset="0"/>
                        <a:cs typeface="Times New Roman" pitchFamily="18" charset="0"/>
                      </a:endParaRPr>
                    </a:p>
                  </a:txBody>
                  <a:tcPr/>
                </a:tc>
                <a:tc>
                  <a:txBody>
                    <a:bodyPr/>
                    <a:lstStyle/>
                    <a:p>
                      <a:pPr algn="ctr"/>
                      <a:endParaRPr lang="en-US" sz="2400" b="1">
                        <a:solidFill>
                          <a:srgbClr val="7030A0"/>
                        </a:solidFill>
                        <a:latin typeface="Times New Roman" pitchFamily="18" charset="0"/>
                        <a:cs typeface="Times New Roman" pitchFamily="18" charset="0"/>
                      </a:endParaRPr>
                    </a:p>
                  </a:txBody>
                  <a:tcPr/>
                </a:tc>
              </a:tr>
              <a:tr h="510540">
                <a:tc>
                  <a:txBody>
                    <a:bodyPr/>
                    <a:lstStyle/>
                    <a:p>
                      <a:pPr algn="ctr"/>
                      <a:r>
                        <a:rPr lang="en-US" sz="2400" b="1" dirty="0" smtClean="0">
                          <a:solidFill>
                            <a:srgbClr val="7030A0"/>
                          </a:solidFill>
                          <a:latin typeface="Times New Roman" pitchFamily="18" charset="0"/>
                          <a:cs typeface="Times New Roman" pitchFamily="18" charset="0"/>
                        </a:rPr>
                        <a:t>Tran.khiem.31.03.2006@gmail.com</a:t>
                      </a:r>
                      <a:endParaRPr lang="en-US" sz="2400" b="1" dirty="0">
                        <a:solidFill>
                          <a:srgbClr val="7030A0"/>
                        </a:solidFill>
                        <a:latin typeface="Times New Roman" pitchFamily="18" charset="0"/>
                        <a:cs typeface="Times New Roman" pitchFamily="18" charset="0"/>
                      </a:endParaRPr>
                    </a:p>
                  </a:txBody>
                  <a:tcPr/>
                </a:tc>
                <a:tc>
                  <a:txBody>
                    <a:bodyPr/>
                    <a:lstStyle/>
                    <a:p>
                      <a:pPr algn="ctr"/>
                      <a:endParaRPr lang="en-US" sz="2400" b="1" dirty="0">
                        <a:solidFill>
                          <a:srgbClr val="7030A0"/>
                        </a:solidFill>
                        <a:latin typeface="Times New Roman" pitchFamily="18" charset="0"/>
                        <a:cs typeface="Times New Roman" pitchFamily="18" charset="0"/>
                      </a:endParaRPr>
                    </a:p>
                  </a:txBody>
                  <a:tcPr/>
                </a:tc>
                <a:tc>
                  <a:txBody>
                    <a:bodyPr/>
                    <a:lstStyle/>
                    <a:p>
                      <a:pPr algn="ctr"/>
                      <a:endParaRPr lang="en-US" sz="2400" b="1" dirty="0">
                        <a:solidFill>
                          <a:srgbClr val="7030A0"/>
                        </a:solidFill>
                        <a:latin typeface="Times New Roman" pitchFamily="18" charset="0"/>
                        <a:cs typeface="Times New Roman" pitchFamily="18" charset="0"/>
                      </a:endParaRPr>
                    </a:p>
                  </a:txBody>
                  <a:tcPr/>
                </a:tc>
              </a:tr>
            </a:tbl>
          </a:graphicData>
        </a:graphic>
      </p:graphicFrame>
      <p:sp>
        <p:nvSpPr>
          <p:cNvPr id="5" name="Rectangle 4"/>
          <p:cNvSpPr/>
          <p:nvPr/>
        </p:nvSpPr>
        <p:spPr>
          <a:xfrm>
            <a:off x="5334000" y="3581400"/>
            <a:ext cx="1828800"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tronghieu2006</a:t>
            </a:r>
            <a:endParaRPr lang="en-US" dirty="0">
              <a:solidFill>
                <a:srgbClr val="7030A0"/>
              </a:solidFill>
              <a:latin typeface="Times New Roman" pitchFamily="18" charset="0"/>
              <a:cs typeface="Times New Roman" pitchFamily="18" charset="0"/>
            </a:endParaRPr>
          </a:p>
        </p:txBody>
      </p:sp>
      <p:sp>
        <p:nvSpPr>
          <p:cNvPr id="6" name="Rectangle 5"/>
          <p:cNvSpPr/>
          <p:nvPr/>
        </p:nvSpPr>
        <p:spPr>
          <a:xfrm>
            <a:off x="5257800" y="4173682"/>
            <a:ext cx="2005446"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nguyenvanhung5a</a:t>
            </a:r>
            <a:endParaRPr lang="en-US" dirty="0">
              <a:solidFill>
                <a:srgbClr val="7030A0"/>
              </a:solidFill>
              <a:latin typeface="Times New Roman" pitchFamily="18" charset="0"/>
              <a:cs typeface="Times New Roman" pitchFamily="18" charset="0"/>
            </a:endParaRPr>
          </a:p>
        </p:txBody>
      </p:sp>
      <p:sp>
        <p:nvSpPr>
          <p:cNvPr id="7" name="Rectangle 6"/>
          <p:cNvSpPr/>
          <p:nvPr/>
        </p:nvSpPr>
        <p:spPr>
          <a:xfrm>
            <a:off x="5257800" y="4623955"/>
            <a:ext cx="2005446"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Thuyan.141006</a:t>
            </a:r>
            <a:endParaRPr lang="en-US" dirty="0">
              <a:solidFill>
                <a:srgbClr val="7030A0"/>
              </a:solidFill>
              <a:latin typeface="Times New Roman" pitchFamily="18" charset="0"/>
              <a:cs typeface="Times New Roman" pitchFamily="18" charset="0"/>
            </a:endParaRPr>
          </a:p>
        </p:txBody>
      </p:sp>
      <p:sp>
        <p:nvSpPr>
          <p:cNvPr id="8" name="Rectangle 7"/>
          <p:cNvSpPr/>
          <p:nvPr/>
        </p:nvSpPr>
        <p:spPr>
          <a:xfrm>
            <a:off x="7434696" y="4623955"/>
            <a:ext cx="1433945"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Yahoo.com</a:t>
            </a:r>
            <a:endParaRPr lang="en-US" dirty="0">
              <a:solidFill>
                <a:srgbClr val="7030A0"/>
              </a:solidFill>
              <a:latin typeface="Times New Roman" pitchFamily="18" charset="0"/>
              <a:cs typeface="Times New Roman" pitchFamily="18" charset="0"/>
            </a:endParaRPr>
          </a:p>
        </p:txBody>
      </p:sp>
      <p:sp>
        <p:nvSpPr>
          <p:cNvPr id="10" name="Rectangle 9"/>
          <p:cNvSpPr/>
          <p:nvPr/>
        </p:nvSpPr>
        <p:spPr>
          <a:xfrm>
            <a:off x="5334000" y="5195455"/>
            <a:ext cx="1828800"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phamvanbinh5a</a:t>
            </a:r>
            <a:endParaRPr lang="en-US" dirty="0">
              <a:solidFill>
                <a:srgbClr val="7030A0"/>
              </a:solidFill>
              <a:latin typeface="Times New Roman" pitchFamily="18" charset="0"/>
              <a:cs typeface="Times New Roman" pitchFamily="18" charset="0"/>
            </a:endParaRPr>
          </a:p>
        </p:txBody>
      </p:sp>
      <p:sp>
        <p:nvSpPr>
          <p:cNvPr id="11" name="Rectangle 10"/>
          <p:cNvSpPr/>
          <p:nvPr/>
        </p:nvSpPr>
        <p:spPr>
          <a:xfrm>
            <a:off x="7339446" y="5739246"/>
            <a:ext cx="1804554"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rPr>
              <a:t>Gmail.com</a:t>
            </a:r>
            <a:endParaRPr lang="en-US" dirty="0">
              <a:solidFill>
                <a:srgbClr val="7030A0"/>
              </a:solidFill>
            </a:endParaRPr>
          </a:p>
        </p:txBody>
      </p:sp>
      <p:sp>
        <p:nvSpPr>
          <p:cNvPr id="12" name="Rectangle 11"/>
          <p:cNvSpPr/>
          <p:nvPr/>
        </p:nvSpPr>
        <p:spPr>
          <a:xfrm>
            <a:off x="5105400" y="5701148"/>
            <a:ext cx="2057400"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Tran.khiem.31.2006</a:t>
            </a:r>
            <a:endParaRPr lang="en-US" dirty="0">
              <a:solidFill>
                <a:srgbClr val="7030A0"/>
              </a:solidFill>
              <a:latin typeface="Times New Roman" pitchFamily="18" charset="0"/>
              <a:cs typeface="Times New Roman" pitchFamily="18" charset="0"/>
            </a:endParaRPr>
          </a:p>
        </p:txBody>
      </p:sp>
      <p:sp>
        <p:nvSpPr>
          <p:cNvPr id="13" name="Rectangle 12"/>
          <p:cNvSpPr/>
          <p:nvPr/>
        </p:nvSpPr>
        <p:spPr>
          <a:xfrm>
            <a:off x="7339446" y="3619500"/>
            <a:ext cx="1683327"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Yahoo.com</a:t>
            </a:r>
            <a:endParaRPr lang="en-US" dirty="0">
              <a:solidFill>
                <a:srgbClr val="7030A0"/>
              </a:solidFill>
              <a:latin typeface="Times New Roman" pitchFamily="18" charset="0"/>
              <a:cs typeface="Times New Roman" pitchFamily="18" charset="0"/>
            </a:endParaRPr>
          </a:p>
        </p:txBody>
      </p:sp>
      <p:sp>
        <p:nvSpPr>
          <p:cNvPr id="14" name="Rectangle 13"/>
          <p:cNvSpPr/>
          <p:nvPr/>
        </p:nvSpPr>
        <p:spPr>
          <a:xfrm>
            <a:off x="7249392" y="4173682"/>
            <a:ext cx="1804554"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Gmail.com</a:t>
            </a:r>
            <a:endParaRPr lang="en-US" dirty="0">
              <a:solidFill>
                <a:srgbClr val="7030A0"/>
              </a:solidFill>
              <a:latin typeface="Times New Roman" pitchFamily="18" charset="0"/>
              <a:cs typeface="Times New Roman" pitchFamily="18" charset="0"/>
            </a:endParaRPr>
          </a:p>
        </p:txBody>
      </p:sp>
      <p:sp>
        <p:nvSpPr>
          <p:cNvPr id="15" name="Rectangle 14"/>
          <p:cNvSpPr/>
          <p:nvPr/>
        </p:nvSpPr>
        <p:spPr>
          <a:xfrm>
            <a:off x="7464136" y="5185065"/>
            <a:ext cx="1433945"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Yahoo.com</a:t>
            </a:r>
            <a:endParaRPr lang="en-US"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484013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1000"/>
                                        <p:tgtEl>
                                          <p:spTgt spid="10"/>
                                        </p:tgtEl>
                                      </p:cBhvr>
                                    </p:animEffect>
                                    <p:anim calcmode="lin" valueType="num">
                                      <p:cBhvr>
                                        <p:cTn id="23" dur="1000" fill="hold"/>
                                        <p:tgtEl>
                                          <p:spTgt spid="10"/>
                                        </p:tgtEl>
                                        <p:attrNameLst>
                                          <p:attrName>ppt_x</p:attrName>
                                        </p:attrNameLst>
                                      </p:cBhvr>
                                      <p:tavLst>
                                        <p:tav tm="0">
                                          <p:val>
                                            <p:strVal val="#ppt_x"/>
                                          </p:val>
                                        </p:tav>
                                        <p:tav tm="100000">
                                          <p:val>
                                            <p:strVal val="#ppt_x"/>
                                          </p:val>
                                        </p:tav>
                                      </p:tavLst>
                                    </p:anim>
                                    <p:anim calcmode="lin" valueType="num">
                                      <p:cBhvr>
                                        <p:cTn id="24" dur="1000" fill="hold"/>
                                        <p:tgtEl>
                                          <p:spTgt spid="10"/>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1000"/>
                                        <p:tgtEl>
                                          <p:spTgt spid="12"/>
                                        </p:tgtEl>
                                      </p:cBhvr>
                                    </p:animEffect>
                                    <p:anim calcmode="lin" valueType="num">
                                      <p:cBhvr>
                                        <p:cTn id="28" dur="1000" fill="hold"/>
                                        <p:tgtEl>
                                          <p:spTgt spid="12"/>
                                        </p:tgtEl>
                                        <p:attrNameLst>
                                          <p:attrName>ppt_x</p:attrName>
                                        </p:attrNameLst>
                                      </p:cBhvr>
                                      <p:tavLst>
                                        <p:tav tm="0">
                                          <p:val>
                                            <p:strVal val="#ppt_x"/>
                                          </p:val>
                                        </p:tav>
                                        <p:tav tm="100000">
                                          <p:val>
                                            <p:strVal val="#ppt_x"/>
                                          </p:val>
                                        </p:tav>
                                      </p:tavLst>
                                    </p:anim>
                                    <p:anim calcmode="lin" valueType="num">
                                      <p:cBhvr>
                                        <p:cTn id="2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circle(in)">
                                      <p:cBhvr>
                                        <p:cTn id="34" dur="2000"/>
                                        <p:tgtEl>
                                          <p:spTgt spid="13"/>
                                        </p:tgtEl>
                                      </p:cBhvr>
                                    </p:animEffect>
                                  </p:childTnLst>
                                </p:cTn>
                              </p:par>
                              <p:par>
                                <p:cTn id="35" presetID="6" presetClass="entr" presetSubtype="16"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circle(in)">
                                      <p:cBhvr>
                                        <p:cTn id="37" dur="2000"/>
                                        <p:tgtEl>
                                          <p:spTgt spid="14"/>
                                        </p:tgtEl>
                                      </p:cBhvr>
                                    </p:animEffect>
                                  </p:childTnLst>
                                </p:cTn>
                              </p:par>
                              <p:par>
                                <p:cTn id="38" presetID="6" presetClass="entr" presetSubtype="16" fill="hold" grpId="0" nodeType="with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circle(in)">
                                      <p:cBhvr>
                                        <p:cTn id="40" dur="2000"/>
                                        <p:tgtEl>
                                          <p:spTgt spid="8"/>
                                        </p:tgtEl>
                                      </p:cBhvr>
                                    </p:animEffect>
                                  </p:childTnLst>
                                </p:cTn>
                              </p:par>
                              <p:par>
                                <p:cTn id="41" presetID="6" presetClass="entr" presetSubtype="16" fill="hold" grpId="0" nodeType="with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circle(in)">
                                      <p:cBhvr>
                                        <p:cTn id="43" dur="2000"/>
                                        <p:tgtEl>
                                          <p:spTgt spid="15"/>
                                        </p:tgtEl>
                                      </p:cBhvr>
                                    </p:animEffect>
                                  </p:childTnLst>
                                </p:cTn>
                              </p:par>
                              <p:par>
                                <p:cTn id="44" presetID="6" presetClass="entr" presetSubtype="16" fill="hold" grpId="0" nodeType="with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circle(in)">
                                      <p:cBhvr>
                                        <p:cTn id="46"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10" grpId="0"/>
      <p:bldP spid="11" grpId="0"/>
      <p:bldP spid="12" grpId="0"/>
      <p:bldP spid="13" grpId="0"/>
      <p:bldP spid="14" grpId="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413301"/>
            <a:ext cx="8915400" cy="1200329"/>
          </a:xfrm>
          <a:prstGeom prst="rect">
            <a:avLst/>
          </a:prstGeom>
          <a:noFill/>
        </p:spPr>
        <p:txBody>
          <a:bodyPr wrap="square" rtlCol="0">
            <a:spAutoFit/>
          </a:bodyPr>
          <a:lstStyle/>
          <a:p>
            <a:r>
              <a:rPr lang="en-US" sz="2400" dirty="0" err="1" smtClean="0">
                <a:latin typeface="Times New Roman" pitchFamily="18" charset="0"/>
                <a:cs typeface="Times New Roman" pitchFamily="18" charset="0"/>
              </a:rPr>
              <a:t>Bài</a:t>
            </a:r>
            <a:r>
              <a:rPr lang="en-US" sz="2400" dirty="0">
                <a:latin typeface="Times New Roman" pitchFamily="18" charset="0"/>
                <a:cs typeface="Times New Roman" pitchFamily="18" charset="0"/>
              </a:rPr>
              <a:t> 2</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trang</a:t>
            </a:r>
            <a:r>
              <a:rPr lang="en-US" sz="2400" dirty="0" smtClean="0">
                <a:latin typeface="Times New Roman" pitchFamily="18" charset="0"/>
                <a:cs typeface="Times New Roman" pitchFamily="18" charset="0"/>
              </a:rPr>
              <a:t> 23:Đánh </a:t>
            </a:r>
            <a:r>
              <a:rPr lang="en-US" sz="2400" dirty="0" err="1" smtClean="0">
                <a:latin typeface="Times New Roman" pitchFamily="18" charset="0"/>
                <a:cs typeface="Times New Roman" pitchFamily="18" charset="0"/>
              </a:rPr>
              <a:t>dấu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chéo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câu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trả</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đúng</a:t>
            </a:r>
            <a:endParaRPr lang="en-US" sz="2400" dirty="0" smtClean="0">
              <a:latin typeface="Times New Roman" pitchFamily="18" charset="0"/>
              <a:cs typeface="Times New Roman" pitchFamily="18" charset="0"/>
            </a:endParaRPr>
          </a:p>
          <a:p>
            <a:r>
              <a:rPr lang="en-US" sz="2400" dirty="0" err="1" smtClean="0">
                <a:latin typeface="Times New Roman" pitchFamily="18" charset="0"/>
                <a:cs typeface="Times New Roman" pitchFamily="18" charset="0"/>
              </a:rPr>
              <a:t>Bạn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Nguyễn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sinh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ngày</a:t>
            </a:r>
            <a:r>
              <a:rPr lang="en-US" sz="2400" dirty="0" smtClean="0">
                <a:latin typeface="Times New Roman" pitchFamily="18" charset="0"/>
                <a:cs typeface="Times New Roman" pitchFamily="18" charset="0"/>
              </a:rPr>
              <a:t> 19 </a:t>
            </a:r>
            <a:r>
              <a:rPr lang="en-US" sz="2400" dirty="0" err="1" smtClean="0">
                <a:latin typeface="Times New Roman" pitchFamily="18" charset="0"/>
                <a:cs typeface="Times New Roman" pitchFamily="18" charset="0"/>
              </a:rPr>
              <a:t>tháng</a:t>
            </a:r>
            <a:r>
              <a:rPr lang="en-US" sz="2400" dirty="0" smtClean="0">
                <a:latin typeface="Times New Roman" pitchFamily="18" charset="0"/>
                <a:cs typeface="Times New Roman" pitchFamily="18" charset="0"/>
              </a:rPr>
              <a:t> 5 </a:t>
            </a:r>
            <a:r>
              <a:rPr lang="en-US" sz="2400" dirty="0" err="1" smtClean="0">
                <a:latin typeface="Times New Roman" pitchFamily="18" charset="0"/>
                <a:cs typeface="Times New Roman" pitchFamily="18" charset="0"/>
              </a:rPr>
              <a:t>năm</a:t>
            </a:r>
            <a:r>
              <a:rPr lang="en-US" sz="2400" dirty="0" smtClean="0">
                <a:latin typeface="Times New Roman" pitchFamily="18" charset="0"/>
                <a:cs typeface="Times New Roman" pitchFamily="18" charset="0"/>
              </a:rPr>
              <a:t> 2006, </a:t>
            </a:r>
            <a:r>
              <a:rPr lang="en-US" sz="2400" dirty="0" err="1" smtClean="0">
                <a:latin typeface="Times New Roman" pitchFamily="18" charset="0"/>
                <a:cs typeface="Times New Roman" pitchFamily="18" charset="0"/>
              </a:rPr>
              <a:t>học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lớp</a:t>
            </a:r>
            <a:r>
              <a:rPr lang="en-US" sz="2400" dirty="0" smtClean="0">
                <a:latin typeface="Times New Roman" pitchFamily="18" charset="0"/>
                <a:cs typeface="Times New Roman" pitchFamily="18" charset="0"/>
              </a:rPr>
              <a:t> 5a.Hãy </a:t>
            </a:r>
            <a:r>
              <a:rPr lang="en-US" sz="2400" dirty="0" err="1" smtClean="0">
                <a:latin typeface="Times New Roman" pitchFamily="18" charset="0"/>
                <a:cs typeface="Times New Roman" pitchFamily="18" charset="0"/>
              </a:rPr>
              <a:t>giúp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chọn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chỉ</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thư</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cấu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trúc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hợp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lệ</a:t>
            </a:r>
            <a:endParaRPr lang="en-US" sz="2400" dirty="0">
              <a:latin typeface="Times New Roman" pitchFamily="18" charset="0"/>
              <a:cs typeface="Times New Roman" pitchFamily="18" charset="0"/>
            </a:endParaRPr>
          </a:p>
        </p:txBody>
      </p:sp>
      <p:sp>
        <p:nvSpPr>
          <p:cNvPr id="7" name="TextBox 6"/>
          <p:cNvSpPr txBox="1"/>
          <p:nvPr/>
        </p:nvSpPr>
        <p:spPr>
          <a:xfrm>
            <a:off x="228600" y="2895600"/>
            <a:ext cx="6934200" cy="3785652"/>
          </a:xfrm>
          <a:prstGeom prst="rect">
            <a:avLst/>
          </a:prstGeom>
          <a:noFill/>
        </p:spPr>
        <p:txBody>
          <a:bodyPr wrap="square" rtlCol="0">
            <a:spAutoFit/>
          </a:bodyPr>
          <a:lstStyle/>
          <a:p>
            <a:r>
              <a:rPr lang="en-US" sz="4000" dirty="0" smtClean="0">
                <a:latin typeface="Times New Roman" pitchFamily="18" charset="0"/>
                <a:cs typeface="Times New Roman" pitchFamily="18" charset="0"/>
                <a:hlinkClick r:id="rId2"/>
              </a:rPr>
              <a:t>nvbinh.19.5.2006@gmail.com</a:t>
            </a:r>
            <a:endParaRPr lang="en-US" sz="4000" dirty="0" smtClean="0">
              <a:latin typeface="Times New Roman" pitchFamily="18" charset="0"/>
              <a:cs typeface="Times New Roman" pitchFamily="18" charset="0"/>
            </a:endParaRPr>
          </a:p>
          <a:p>
            <a:r>
              <a:rPr lang="en-US" sz="4000" dirty="0">
                <a:latin typeface="Times New Roman" pitchFamily="18" charset="0"/>
                <a:cs typeface="Times New Roman" pitchFamily="18" charset="0"/>
                <a:hlinkClick r:id="rId3"/>
              </a:rPr>
              <a:t>n</a:t>
            </a:r>
            <a:r>
              <a:rPr lang="en-US" sz="4000" dirty="0" smtClean="0">
                <a:latin typeface="Times New Roman" pitchFamily="18" charset="0"/>
                <a:cs typeface="Times New Roman" pitchFamily="18" charset="0"/>
                <a:hlinkClick r:id="rId3"/>
              </a:rPr>
              <a:t>vbinh*19.5.2006@gmail.com</a:t>
            </a:r>
            <a:endParaRPr lang="en-US" sz="4000" dirty="0" smtClean="0">
              <a:latin typeface="Times New Roman" pitchFamily="18" charset="0"/>
              <a:cs typeface="Times New Roman" pitchFamily="18" charset="0"/>
            </a:endParaRPr>
          </a:p>
          <a:p>
            <a:r>
              <a:rPr lang="en-US" sz="4000" dirty="0">
                <a:latin typeface="Times New Roman" pitchFamily="18" charset="0"/>
                <a:cs typeface="Times New Roman" pitchFamily="18" charset="0"/>
                <a:hlinkClick r:id="rId4"/>
              </a:rPr>
              <a:t>n</a:t>
            </a:r>
            <a:r>
              <a:rPr lang="en-US" sz="4000" dirty="0" smtClean="0">
                <a:latin typeface="Times New Roman" pitchFamily="18" charset="0"/>
                <a:cs typeface="Times New Roman" pitchFamily="18" charset="0"/>
                <a:hlinkClick r:id="rId4"/>
              </a:rPr>
              <a:t>vbinh5A@yahoo.com.vn</a:t>
            </a:r>
            <a:endParaRPr lang="en-US" sz="4000" dirty="0" smtClean="0">
              <a:latin typeface="Times New Roman" pitchFamily="18" charset="0"/>
              <a:cs typeface="Times New Roman" pitchFamily="18" charset="0"/>
            </a:endParaRPr>
          </a:p>
          <a:p>
            <a:r>
              <a:rPr lang="en-US" sz="4000" dirty="0" smtClean="0">
                <a:latin typeface="Times New Roman" pitchFamily="18" charset="0"/>
                <a:cs typeface="Times New Roman" pitchFamily="18" charset="0"/>
                <a:hlinkClick r:id="rId5"/>
              </a:rPr>
              <a:t>nvbính90506@yahoo.com.vn</a:t>
            </a:r>
            <a:endParaRPr lang="en-US" sz="4000" dirty="0" smtClean="0">
              <a:latin typeface="Times New Roman" pitchFamily="18" charset="0"/>
              <a:cs typeface="Times New Roman" pitchFamily="18" charset="0"/>
            </a:endParaRPr>
          </a:p>
          <a:p>
            <a:r>
              <a:rPr lang="en-US" sz="4000" dirty="0">
                <a:latin typeface="Times New Roman" pitchFamily="18" charset="0"/>
                <a:cs typeface="Times New Roman" pitchFamily="18" charset="0"/>
              </a:rPr>
              <a:t>b</a:t>
            </a:r>
            <a:r>
              <a:rPr lang="en-US" sz="4000" dirty="0" smtClean="0">
                <a:latin typeface="Times New Roman" pitchFamily="18" charset="0"/>
                <a:cs typeface="Times New Roman" pitchFamily="18" charset="0"/>
              </a:rPr>
              <a:t>inhnv.19.5.2006@gmail.com</a:t>
            </a:r>
            <a:endParaRPr lang="en-US" sz="4000" dirty="0">
              <a:latin typeface="Times New Roman" pitchFamily="18" charset="0"/>
              <a:cs typeface="Times New Roman" pitchFamily="18" charset="0"/>
            </a:endParaRPr>
          </a:p>
          <a:p>
            <a:endParaRPr lang="en-US" sz="4000" dirty="0">
              <a:latin typeface="Times New Roman" pitchFamily="18" charset="0"/>
              <a:cs typeface="Times New Roman" pitchFamily="18" charset="0"/>
            </a:endParaRPr>
          </a:p>
        </p:txBody>
      </p:sp>
      <p:sp>
        <p:nvSpPr>
          <p:cNvPr id="9" name="Rounded Rectangle 8"/>
          <p:cNvSpPr/>
          <p:nvPr/>
        </p:nvSpPr>
        <p:spPr>
          <a:xfrm>
            <a:off x="6771405" y="2867889"/>
            <a:ext cx="533400" cy="609600"/>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6812970" y="3532905"/>
            <a:ext cx="533400" cy="609600"/>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6840680" y="4211780"/>
            <a:ext cx="533400" cy="609600"/>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p:nvSpPr>
        <p:spPr>
          <a:xfrm>
            <a:off x="6840680" y="4788426"/>
            <a:ext cx="533400" cy="609600"/>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a:off x="6812970" y="5398026"/>
            <a:ext cx="533400" cy="609600"/>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a:off x="6771405" y="2916382"/>
            <a:ext cx="533400" cy="477978"/>
          </a:xfrm>
          <a:prstGeom prst="round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smtClean="0">
                <a:solidFill>
                  <a:srgbClr val="FF0000"/>
                </a:solidFill>
                <a:sym typeface="Wingdings 2"/>
              </a:rPr>
              <a:t></a:t>
            </a:r>
            <a:endParaRPr lang="en-US" b="1" dirty="0">
              <a:solidFill>
                <a:srgbClr val="FF0000"/>
              </a:solidFill>
            </a:endParaRPr>
          </a:p>
        </p:txBody>
      </p:sp>
      <p:sp>
        <p:nvSpPr>
          <p:cNvPr id="16" name="Rounded Rectangle 15"/>
          <p:cNvSpPr/>
          <p:nvPr/>
        </p:nvSpPr>
        <p:spPr>
          <a:xfrm>
            <a:off x="6840680" y="4277591"/>
            <a:ext cx="533400" cy="477978"/>
          </a:xfrm>
          <a:prstGeom prst="round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smtClean="0">
                <a:solidFill>
                  <a:srgbClr val="FF0000"/>
                </a:solidFill>
                <a:sym typeface="Wingdings 2"/>
              </a:rPr>
              <a:t></a:t>
            </a:r>
            <a:endParaRPr lang="en-US" b="1" dirty="0">
              <a:solidFill>
                <a:srgbClr val="FF0000"/>
              </a:solidFill>
            </a:endParaRPr>
          </a:p>
        </p:txBody>
      </p:sp>
      <p:sp>
        <p:nvSpPr>
          <p:cNvPr id="17" name="Rounded Rectangle 16"/>
          <p:cNvSpPr/>
          <p:nvPr/>
        </p:nvSpPr>
        <p:spPr>
          <a:xfrm>
            <a:off x="6896100" y="4821380"/>
            <a:ext cx="533400" cy="477978"/>
          </a:xfrm>
          <a:prstGeom prst="round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smtClean="0">
                <a:solidFill>
                  <a:srgbClr val="FF0000"/>
                </a:solidFill>
                <a:sym typeface="Wingdings 2"/>
              </a:rPr>
              <a:t></a:t>
            </a:r>
            <a:endParaRPr lang="en-US" b="1" dirty="0">
              <a:solidFill>
                <a:srgbClr val="FF0000"/>
              </a:solidFill>
            </a:endParaRPr>
          </a:p>
        </p:txBody>
      </p:sp>
      <p:sp>
        <p:nvSpPr>
          <p:cNvPr id="18" name="Rounded Rectangle 17"/>
          <p:cNvSpPr/>
          <p:nvPr/>
        </p:nvSpPr>
        <p:spPr>
          <a:xfrm>
            <a:off x="6840680" y="5501937"/>
            <a:ext cx="533400" cy="477978"/>
          </a:xfrm>
          <a:prstGeom prst="round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smtClean="0">
                <a:solidFill>
                  <a:srgbClr val="FF0000"/>
                </a:solidFill>
                <a:sym typeface="Wingdings 2"/>
              </a:rPr>
              <a:t></a:t>
            </a:r>
            <a:endParaRPr lang="en-US" b="1" dirty="0">
              <a:solidFill>
                <a:srgbClr val="FF0000"/>
              </a:solidFill>
            </a:endParaRPr>
          </a:p>
        </p:txBody>
      </p:sp>
    </p:spTree>
    <p:extLst>
      <p:ext uri="{BB962C8B-B14F-4D97-AF65-F5344CB8AC3E}">
        <p14:creationId xmlns:p14="http://schemas.microsoft.com/office/powerpoint/2010/main" val="484013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1000"/>
                                        <p:tgtEl>
                                          <p:spTgt spid="15"/>
                                        </p:tgtEl>
                                      </p:cBhvr>
                                    </p:animEffect>
                                    <p:anim calcmode="lin" valueType="num">
                                      <p:cBhvr>
                                        <p:cTn id="13" dur="1000" fill="hold"/>
                                        <p:tgtEl>
                                          <p:spTgt spid="15"/>
                                        </p:tgtEl>
                                        <p:attrNameLst>
                                          <p:attrName>ppt_x</p:attrName>
                                        </p:attrNameLst>
                                      </p:cBhvr>
                                      <p:tavLst>
                                        <p:tav tm="0">
                                          <p:val>
                                            <p:strVal val="#ppt_x"/>
                                          </p:val>
                                        </p:tav>
                                        <p:tav tm="100000">
                                          <p:val>
                                            <p:strVal val="#ppt_x"/>
                                          </p:val>
                                        </p:tav>
                                      </p:tavLst>
                                    </p:anim>
                                    <p:anim calcmode="lin" valueType="num">
                                      <p:cBhvr>
                                        <p:cTn id="14" dur="1000" fill="hold"/>
                                        <p:tgtEl>
                                          <p:spTgt spid="15"/>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1000"/>
                                        <p:tgtEl>
                                          <p:spTgt spid="17"/>
                                        </p:tgtEl>
                                      </p:cBhvr>
                                    </p:animEffect>
                                    <p:anim calcmode="lin" valueType="num">
                                      <p:cBhvr>
                                        <p:cTn id="18" dur="1000" fill="hold"/>
                                        <p:tgtEl>
                                          <p:spTgt spid="17"/>
                                        </p:tgtEl>
                                        <p:attrNameLst>
                                          <p:attrName>ppt_x</p:attrName>
                                        </p:attrNameLst>
                                      </p:cBhvr>
                                      <p:tavLst>
                                        <p:tav tm="0">
                                          <p:val>
                                            <p:strVal val="#ppt_x"/>
                                          </p:val>
                                        </p:tav>
                                        <p:tav tm="100000">
                                          <p:val>
                                            <p:strVal val="#ppt_x"/>
                                          </p:val>
                                        </p:tav>
                                      </p:tavLst>
                                    </p:anim>
                                    <p:anim calcmode="lin" valueType="num">
                                      <p:cBhvr>
                                        <p:cTn id="19" dur="1000" fill="hold"/>
                                        <p:tgtEl>
                                          <p:spTgt spid="17"/>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1000"/>
                                        <p:tgtEl>
                                          <p:spTgt spid="18"/>
                                        </p:tgtEl>
                                      </p:cBhvr>
                                    </p:animEffect>
                                    <p:anim calcmode="lin" valueType="num">
                                      <p:cBhvr>
                                        <p:cTn id="23" dur="1000" fill="hold"/>
                                        <p:tgtEl>
                                          <p:spTgt spid="18"/>
                                        </p:tgtEl>
                                        <p:attrNameLst>
                                          <p:attrName>ppt_x</p:attrName>
                                        </p:attrNameLst>
                                      </p:cBhvr>
                                      <p:tavLst>
                                        <p:tav tm="0">
                                          <p:val>
                                            <p:strVal val="#ppt_x"/>
                                          </p:val>
                                        </p:tav>
                                        <p:tav tm="100000">
                                          <p:val>
                                            <p:strVal val="#ppt_x"/>
                                          </p:val>
                                        </p:tav>
                                      </p:tavLst>
                                    </p:anim>
                                    <p:anim calcmode="lin" valueType="num">
                                      <p:cBhvr>
                                        <p:cTn id="24"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413301"/>
            <a:ext cx="8915400" cy="461665"/>
          </a:xfrm>
          <a:prstGeom prst="rect">
            <a:avLst/>
          </a:prstGeom>
          <a:noFill/>
        </p:spPr>
        <p:txBody>
          <a:bodyPr wrap="square" rtlCol="0">
            <a:spAutoFit/>
          </a:bodyPr>
          <a:lstStyle/>
          <a:p>
            <a:pPr algn="ctr"/>
            <a:r>
              <a:rPr lang="en-US" sz="2400" b="1" dirty="0" err="1" smtClean="0">
                <a:latin typeface="Times New Roman" pitchFamily="18" charset="0"/>
                <a:cs typeface="Times New Roman" pitchFamily="18" charset="0"/>
              </a:rPr>
              <a:t>Bài</a:t>
            </a:r>
            <a:r>
              <a:rPr lang="en-US" sz="2400" b="1" dirty="0">
                <a:latin typeface="Times New Roman" pitchFamily="18" charset="0"/>
                <a:cs typeface="Times New Roman" pitchFamily="18" charset="0"/>
              </a:rPr>
              <a:t> </a:t>
            </a:r>
            <a:r>
              <a:rPr lang="en-US" sz="2400" b="1" dirty="0" smtClean="0">
                <a:latin typeface="Times New Roman" pitchFamily="18" charset="0"/>
                <a:cs typeface="Times New Roman" pitchFamily="18" charset="0"/>
              </a:rPr>
              <a:t>3,4,5 </a:t>
            </a:r>
            <a:r>
              <a:rPr lang="en-US" sz="2400" b="1" dirty="0" err="1" smtClean="0">
                <a:latin typeface="Times New Roman" pitchFamily="18" charset="0"/>
                <a:cs typeface="Times New Roman" pitchFamily="18" charset="0"/>
              </a:rPr>
              <a:t>trang</a:t>
            </a:r>
            <a:r>
              <a:rPr lang="en-US" sz="2400" b="1" dirty="0" smtClean="0">
                <a:latin typeface="Times New Roman" pitchFamily="18" charset="0"/>
                <a:cs typeface="Times New Roman" pitchFamily="18" charset="0"/>
              </a:rPr>
              <a:t> 23:</a:t>
            </a:r>
          </a:p>
        </p:txBody>
      </p:sp>
    </p:spTree>
    <p:extLst>
      <p:ext uri="{BB962C8B-B14F-4D97-AF65-F5344CB8AC3E}">
        <p14:creationId xmlns:p14="http://schemas.microsoft.com/office/powerpoint/2010/main" val="4840130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7851648" cy="2743200"/>
          </a:xfrm>
        </p:spPr>
        <p:txBody>
          <a:bodyPr>
            <a:normAutofit fontScale="90000"/>
          </a:bodyPr>
          <a:lstStyle/>
          <a:p>
            <a:r>
              <a:rPr lang="en-US" sz="3600" b="1" dirty="0">
                <a:solidFill>
                  <a:srgbClr val="FF0000"/>
                </a:solidFill>
                <a:latin typeface="+mn-lt"/>
              </a:rPr>
              <a:t>Wednesday, </a:t>
            </a:r>
            <a:r>
              <a:rPr lang="vi-VN" sz="3600" b="1" dirty="0">
                <a:solidFill>
                  <a:srgbClr val="FF0000"/>
                </a:solidFill>
                <a:latin typeface="+mn-lt"/>
              </a:rPr>
              <a:t>September </a:t>
            </a:r>
            <a:r>
              <a:rPr lang="en-US" sz="3600" b="1" dirty="0">
                <a:solidFill>
                  <a:srgbClr val="FF0000"/>
                </a:solidFill>
                <a:latin typeface="+mn-lt"/>
              </a:rPr>
              <a:t>30</a:t>
            </a:r>
            <a:r>
              <a:rPr lang="en-US" sz="3600" b="1" baseline="30000" dirty="0">
                <a:solidFill>
                  <a:srgbClr val="FF0000"/>
                </a:solidFill>
                <a:latin typeface="+mn-lt"/>
              </a:rPr>
              <a:t>th </a:t>
            </a:r>
            <a:r>
              <a:rPr lang="en-US" sz="3600" b="1" dirty="0" smtClean="0">
                <a:solidFill>
                  <a:srgbClr val="FF0000"/>
                </a:solidFill>
                <a:latin typeface="+mn-lt"/>
              </a:rPr>
              <a:t>2020</a:t>
            </a:r>
            <a:br>
              <a:rPr lang="en-US" sz="3600" b="1" dirty="0" smtClean="0">
                <a:solidFill>
                  <a:srgbClr val="FF0000"/>
                </a:solidFill>
                <a:latin typeface="+mn-lt"/>
              </a:rPr>
            </a:br>
            <a:r>
              <a:rPr lang="en-US" sz="4000" b="1" dirty="0" smtClean="0">
                <a:solidFill>
                  <a:srgbClr val="FF0000"/>
                </a:solidFill>
                <a:latin typeface="+mn-lt"/>
              </a:rPr>
              <a:t>Tin </a:t>
            </a:r>
            <a:r>
              <a:rPr lang="en-US" sz="4000" b="1" dirty="0" err="1">
                <a:solidFill>
                  <a:srgbClr val="FF0000"/>
                </a:solidFill>
                <a:latin typeface="+mn-lt"/>
              </a:rPr>
              <a:t>học</a:t>
            </a:r>
            <a:r>
              <a:rPr lang="en-US" sz="4000" b="1" dirty="0">
                <a:solidFill>
                  <a:srgbClr val="FF0000"/>
                </a:solidFill>
                <a:latin typeface="+mn-lt"/>
              </a:rPr>
              <a:t/>
            </a:r>
            <a:br>
              <a:rPr lang="en-US" sz="4000" b="1" dirty="0">
                <a:solidFill>
                  <a:srgbClr val="FF0000"/>
                </a:solidFill>
                <a:latin typeface="+mn-lt"/>
              </a:rPr>
            </a:br>
            <a:r>
              <a:rPr lang="en-US" sz="4000" b="1" dirty="0" err="1" smtClean="0">
                <a:solidFill>
                  <a:srgbClr val="FF0000"/>
                </a:solidFill>
                <a:latin typeface="+mn-lt"/>
              </a:rPr>
              <a:t>Tiết</a:t>
            </a:r>
            <a:r>
              <a:rPr lang="en-US" sz="4000" b="1" dirty="0" smtClean="0">
                <a:solidFill>
                  <a:srgbClr val="FF0000"/>
                </a:solidFill>
                <a:latin typeface="+mn-lt"/>
              </a:rPr>
              <a:t> 9: </a:t>
            </a:r>
            <a:r>
              <a:rPr lang="en-US" sz="4000" b="1" dirty="0" err="1">
                <a:solidFill>
                  <a:srgbClr val="FF0000"/>
                </a:solidFill>
                <a:latin typeface="+mn-lt"/>
              </a:rPr>
              <a:t>Thư</a:t>
            </a:r>
            <a:r>
              <a:rPr lang="en-US" sz="4000" b="1" dirty="0">
                <a:solidFill>
                  <a:srgbClr val="FF0000"/>
                </a:solidFill>
                <a:latin typeface="+mn-lt"/>
              </a:rPr>
              <a:t> </a:t>
            </a:r>
            <a:r>
              <a:rPr lang="en-US" sz="4000" b="1" dirty="0" err="1">
                <a:solidFill>
                  <a:srgbClr val="FF0000"/>
                </a:solidFill>
                <a:latin typeface="+mn-lt"/>
              </a:rPr>
              <a:t>điện</a:t>
            </a:r>
            <a:r>
              <a:rPr lang="en-US" sz="4000" b="1" dirty="0">
                <a:solidFill>
                  <a:srgbClr val="FF0000"/>
                </a:solidFill>
                <a:latin typeface="+mn-lt"/>
              </a:rPr>
              <a:t> </a:t>
            </a:r>
            <a:r>
              <a:rPr lang="en-US" sz="4000" b="1" dirty="0" err="1">
                <a:solidFill>
                  <a:srgbClr val="FF0000"/>
                </a:solidFill>
                <a:latin typeface="+mn-lt"/>
              </a:rPr>
              <a:t>tử</a:t>
            </a:r>
            <a:r>
              <a:rPr lang="en-US" sz="4000" b="1" dirty="0">
                <a:solidFill>
                  <a:srgbClr val="FF0000"/>
                </a:solidFill>
                <a:latin typeface="+mn-lt"/>
              </a:rPr>
              <a:t> (</a:t>
            </a:r>
            <a:r>
              <a:rPr lang="en-US" sz="4000" b="1" dirty="0" err="1">
                <a:solidFill>
                  <a:srgbClr val="FF0000"/>
                </a:solidFill>
                <a:latin typeface="+mn-lt"/>
              </a:rPr>
              <a:t>tiếp</a:t>
            </a:r>
            <a:r>
              <a:rPr lang="en-US" sz="4000" b="1" dirty="0">
                <a:solidFill>
                  <a:srgbClr val="FF0000"/>
                </a:solidFill>
                <a:latin typeface="+mn-lt"/>
              </a:rPr>
              <a:t> </a:t>
            </a:r>
            <a:r>
              <a:rPr lang="en-US" sz="4000" b="1" dirty="0" err="1">
                <a:solidFill>
                  <a:srgbClr val="FF0000"/>
                </a:solidFill>
                <a:latin typeface="+mn-lt"/>
              </a:rPr>
              <a:t>theo</a:t>
            </a:r>
            <a:r>
              <a:rPr lang="en-US" sz="4000" b="1" dirty="0" smtClean="0">
                <a:solidFill>
                  <a:srgbClr val="FF0000"/>
                </a:solidFill>
                <a:latin typeface="+mn-lt"/>
              </a:rPr>
              <a:t>) (</a:t>
            </a:r>
            <a:r>
              <a:rPr lang="en-US" sz="4000" b="1" dirty="0" err="1" smtClean="0">
                <a:solidFill>
                  <a:srgbClr val="FF0000"/>
                </a:solidFill>
                <a:latin typeface="+mn-lt"/>
              </a:rPr>
              <a:t>tiết</a:t>
            </a:r>
            <a:r>
              <a:rPr lang="en-US" sz="4000" b="1" dirty="0" smtClean="0">
                <a:solidFill>
                  <a:srgbClr val="FF0000"/>
                </a:solidFill>
                <a:latin typeface="+mn-lt"/>
              </a:rPr>
              <a:t> 1)</a:t>
            </a:r>
            <a:r>
              <a:rPr lang="en-US" sz="4000" b="1" dirty="0">
                <a:solidFill>
                  <a:srgbClr val="FF0000"/>
                </a:solidFill>
                <a:latin typeface="+mn-lt"/>
              </a:rPr>
              <a:t/>
            </a:r>
            <a:br>
              <a:rPr lang="en-US" sz="4000" b="1" dirty="0">
                <a:solidFill>
                  <a:srgbClr val="FF0000"/>
                </a:solidFill>
                <a:latin typeface="+mn-lt"/>
              </a:rPr>
            </a:br>
            <a:endParaRPr lang="en-US" sz="4000" b="1" dirty="0">
              <a:solidFill>
                <a:srgbClr val="FF0000"/>
              </a:solidFill>
              <a:latin typeface="+mn-lt"/>
            </a:endParaRPr>
          </a:p>
        </p:txBody>
      </p:sp>
    </p:spTree>
    <p:extLst>
      <p:ext uri="{BB962C8B-B14F-4D97-AF65-F5344CB8AC3E}">
        <p14:creationId xmlns:p14="http://schemas.microsoft.com/office/powerpoint/2010/main" val="10474766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0" y="47368"/>
            <a:ext cx="90678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C.HOẠT ĐỘNG ỨNG DỤNG MỞ RỘNG</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43000"/>
            <a:ext cx="9144000" cy="5715000"/>
          </a:xfrm>
          <a:prstGeom prst="rect">
            <a:avLst/>
          </a:prstGeom>
        </p:spPr>
      </p:pic>
      <p:sp>
        <p:nvSpPr>
          <p:cNvPr id="7" name="Rounded Rectangle 6"/>
          <p:cNvSpPr/>
          <p:nvPr/>
        </p:nvSpPr>
        <p:spPr>
          <a:xfrm>
            <a:off x="7952508" y="2930235"/>
            <a:ext cx="554181" cy="394949"/>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Callout 8"/>
          <p:cNvSpPr/>
          <p:nvPr/>
        </p:nvSpPr>
        <p:spPr>
          <a:xfrm>
            <a:off x="4876801" y="1075450"/>
            <a:ext cx="3962400" cy="1368152"/>
          </a:xfrm>
          <a:prstGeom prst="wedgeEllipseCallout">
            <a:avLst>
              <a:gd name="adj1" fmla="val 28935"/>
              <a:gd name="adj2" fmla="val 9102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FF0000"/>
                </a:solidFill>
              </a:rPr>
              <a:t>1)</a:t>
            </a:r>
            <a:r>
              <a:rPr lang="en-US" sz="2400" dirty="0" err="1" smtClean="0">
                <a:solidFill>
                  <a:srgbClr val="FF0000"/>
                </a:solidFill>
              </a:rPr>
              <a:t>Nháy</a:t>
            </a:r>
            <a:r>
              <a:rPr lang="en-US" sz="2400" dirty="0" smtClean="0">
                <a:solidFill>
                  <a:srgbClr val="FF0000"/>
                </a:solidFill>
              </a:rPr>
              <a:t> </a:t>
            </a:r>
            <a:r>
              <a:rPr lang="en-US" sz="2400" dirty="0" err="1" smtClean="0">
                <a:solidFill>
                  <a:srgbClr val="FF0000"/>
                </a:solidFill>
              </a:rPr>
              <a:t>chuột</a:t>
            </a:r>
            <a:r>
              <a:rPr lang="en-US" sz="2400" dirty="0" smtClean="0">
                <a:solidFill>
                  <a:srgbClr val="FF0000"/>
                </a:solidFill>
              </a:rPr>
              <a:t> </a:t>
            </a:r>
            <a:r>
              <a:rPr lang="en-US" sz="2400" dirty="0" err="1" smtClean="0">
                <a:solidFill>
                  <a:srgbClr val="FF0000"/>
                </a:solidFill>
              </a:rPr>
              <a:t>soạn</a:t>
            </a:r>
            <a:r>
              <a:rPr lang="en-US" sz="2400" dirty="0" smtClean="0">
                <a:solidFill>
                  <a:srgbClr val="FF0000"/>
                </a:solidFill>
              </a:rPr>
              <a:t> </a:t>
            </a:r>
            <a:r>
              <a:rPr lang="en-US" sz="2400" dirty="0" err="1" smtClean="0">
                <a:solidFill>
                  <a:srgbClr val="FF0000"/>
                </a:solidFill>
              </a:rPr>
              <a:t>thư</a:t>
            </a:r>
            <a:r>
              <a:rPr lang="en-US" sz="2400" dirty="0" smtClean="0">
                <a:solidFill>
                  <a:srgbClr val="FF0000"/>
                </a:solidFill>
              </a:rPr>
              <a:t> </a:t>
            </a:r>
            <a:r>
              <a:rPr lang="en-US" sz="2400" dirty="0" err="1" smtClean="0">
                <a:solidFill>
                  <a:srgbClr val="FF0000"/>
                </a:solidFill>
              </a:rPr>
              <a:t>trả</a:t>
            </a:r>
            <a:r>
              <a:rPr lang="en-US" sz="2400" dirty="0" smtClean="0">
                <a:solidFill>
                  <a:srgbClr val="FF0000"/>
                </a:solidFill>
              </a:rPr>
              <a:t> </a:t>
            </a:r>
            <a:r>
              <a:rPr lang="en-US" sz="2400" dirty="0" err="1" smtClean="0">
                <a:solidFill>
                  <a:srgbClr val="FF0000"/>
                </a:solidFill>
              </a:rPr>
              <a:t>lời</a:t>
            </a:r>
            <a:endParaRPr lang="en-US" sz="2400" dirty="0"/>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75450"/>
            <a:ext cx="9144000" cy="5782549"/>
          </a:xfrm>
          <a:prstGeom prst="rect">
            <a:avLst/>
          </a:prstGeom>
        </p:spPr>
      </p:pic>
      <p:sp>
        <p:nvSpPr>
          <p:cNvPr id="12" name="Oval Callout 11"/>
          <p:cNvSpPr/>
          <p:nvPr/>
        </p:nvSpPr>
        <p:spPr>
          <a:xfrm>
            <a:off x="4267200" y="3733800"/>
            <a:ext cx="2057400" cy="1257300"/>
          </a:xfrm>
          <a:prstGeom prst="wedgeEllipseCallout">
            <a:avLst>
              <a:gd name="adj1" fmla="val -143391"/>
              <a:gd name="adj2" fmla="val 2723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FF0000"/>
                </a:solidFill>
                <a:latin typeface="Times New Roman" pitchFamily="18" charset="0"/>
                <a:cs typeface="Times New Roman" pitchFamily="18" charset="0"/>
              </a:rPr>
              <a:t>2)</a:t>
            </a:r>
            <a:r>
              <a:rPr lang="en-US" sz="2400" dirty="0" err="1" smtClean="0">
                <a:solidFill>
                  <a:srgbClr val="FF0000"/>
                </a:solidFill>
                <a:latin typeface="Times New Roman" pitchFamily="18" charset="0"/>
                <a:cs typeface="Times New Roman" pitchFamily="18" charset="0"/>
              </a:rPr>
              <a:t>Soạn</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nội</a:t>
            </a:r>
            <a:r>
              <a:rPr lang="en-US" sz="2400" dirty="0" smtClean="0">
                <a:solidFill>
                  <a:srgbClr val="FF0000"/>
                </a:solidFill>
                <a:latin typeface="Times New Roman" pitchFamily="18" charset="0"/>
                <a:cs typeface="Times New Roman" pitchFamily="18" charset="0"/>
              </a:rPr>
              <a:t> dung </a:t>
            </a:r>
            <a:r>
              <a:rPr lang="en-US" sz="2400" dirty="0" err="1" smtClean="0">
                <a:solidFill>
                  <a:srgbClr val="FF0000"/>
                </a:solidFill>
                <a:latin typeface="Times New Roman" pitchFamily="18" charset="0"/>
                <a:cs typeface="Times New Roman" pitchFamily="18" charset="0"/>
              </a:rPr>
              <a:t>thư</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trả</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lời</a:t>
            </a:r>
            <a:endParaRPr lang="en-US" sz="2400" dirty="0">
              <a:solidFill>
                <a:srgbClr val="FF0000"/>
              </a:solidFill>
              <a:latin typeface="Times New Roman" pitchFamily="18" charset="0"/>
              <a:cs typeface="Times New Roman" pitchFamily="18" charset="0"/>
            </a:endParaRPr>
          </a:p>
        </p:txBody>
      </p:sp>
      <p:sp>
        <p:nvSpPr>
          <p:cNvPr id="13" name="Oval Callout 12"/>
          <p:cNvSpPr/>
          <p:nvPr/>
        </p:nvSpPr>
        <p:spPr>
          <a:xfrm>
            <a:off x="457200" y="3390900"/>
            <a:ext cx="2057400" cy="1257300"/>
          </a:xfrm>
          <a:prstGeom prst="wedgeEllipseCallout">
            <a:avLst>
              <a:gd name="adj1" fmla="val 43814"/>
              <a:gd name="adj2" fmla="val 16057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FF0000"/>
                </a:solidFill>
                <a:latin typeface="Times New Roman" pitchFamily="18" charset="0"/>
                <a:cs typeface="Times New Roman" pitchFamily="18" charset="0"/>
              </a:rPr>
              <a:t>3)</a:t>
            </a:r>
            <a:r>
              <a:rPr lang="en-US" sz="2400" dirty="0" err="1" smtClean="0">
                <a:solidFill>
                  <a:srgbClr val="FF0000"/>
                </a:solidFill>
                <a:latin typeface="Times New Roman" pitchFamily="18" charset="0"/>
                <a:cs typeface="Times New Roman" pitchFamily="18" charset="0"/>
              </a:rPr>
              <a:t>Chọn</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nút</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gửi</a:t>
            </a:r>
            <a:endParaRPr lang="en-US" sz="24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909767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ircle(in)">
                                      <p:cBhvr>
                                        <p:cTn id="12" dur="2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heel(1)">
                                      <p:cBhvr>
                                        <p:cTn id="17" dur="2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1000"/>
                                        <p:tgtEl>
                                          <p:spTgt spid="13"/>
                                        </p:tgtEl>
                                      </p:cBhvr>
                                    </p:animEffect>
                                    <p:anim calcmode="lin" valueType="num">
                                      <p:cBhvr>
                                        <p:cTn id="23" dur="1000" fill="hold"/>
                                        <p:tgtEl>
                                          <p:spTgt spid="13"/>
                                        </p:tgtEl>
                                        <p:attrNameLst>
                                          <p:attrName>ppt_x</p:attrName>
                                        </p:attrNameLst>
                                      </p:cBhvr>
                                      <p:tavLst>
                                        <p:tav tm="0">
                                          <p:val>
                                            <p:strVal val="#ppt_x"/>
                                          </p:val>
                                        </p:tav>
                                        <p:tav tm="100000">
                                          <p:val>
                                            <p:strVal val="#ppt_x"/>
                                          </p:val>
                                        </p:tav>
                                      </p:tavLst>
                                    </p:anim>
                                    <p:anim calcmode="lin" valueType="num">
                                      <p:cBhvr>
                                        <p:cTn id="24"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P spid="1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0" y="47368"/>
            <a:ext cx="90678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EM CẦN GHI NHỚ</a:t>
            </a:r>
            <a:endParaRPr lang="en-US" dirty="0"/>
          </a:p>
        </p:txBody>
      </p:sp>
      <p:sp>
        <p:nvSpPr>
          <p:cNvPr id="2" name="Vertical Scroll 1"/>
          <p:cNvSpPr/>
          <p:nvPr/>
        </p:nvSpPr>
        <p:spPr>
          <a:xfrm>
            <a:off x="0" y="1300096"/>
            <a:ext cx="9067800" cy="5557904"/>
          </a:xfrm>
          <a:prstGeom prst="verticalScroll">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smtClean="0"/>
              <a:t>-</a:t>
            </a:r>
            <a:r>
              <a:rPr lang="en-US" sz="2800" dirty="0" smtClean="0">
                <a:solidFill>
                  <a:srgbClr val="FF0000"/>
                </a:solidFill>
                <a:latin typeface="Times New Roman" pitchFamily="18" charset="0"/>
                <a:cs typeface="Times New Roman" pitchFamily="18" charset="0"/>
              </a:rPr>
              <a:t>-</a:t>
            </a:r>
            <a:r>
              <a:rPr lang="en-US" sz="2800" dirty="0" err="1" smtClean="0">
                <a:solidFill>
                  <a:srgbClr val="FF0000"/>
                </a:solidFill>
                <a:latin typeface="Times New Roman" pitchFamily="18" charset="0"/>
                <a:cs typeface="Times New Roman" pitchFamily="18" charset="0"/>
              </a:rPr>
              <a:t>Thư</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điện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tử</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giúp</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em</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liên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lạc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với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bạn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bè,người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thân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một</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cách</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thuận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tiện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và</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nhanh</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chóng</a:t>
            </a:r>
            <a:r>
              <a:rPr lang="en-US" sz="2800" dirty="0" smtClean="0">
                <a:solidFill>
                  <a:srgbClr val="FF0000"/>
                </a:solidFill>
                <a:latin typeface="Times New Roman" pitchFamily="18" charset="0"/>
                <a:cs typeface="Times New Roman" pitchFamily="18" charset="0"/>
              </a:rPr>
              <a:t>.</a:t>
            </a:r>
          </a:p>
          <a:p>
            <a:r>
              <a:rPr lang="en-US" sz="2800" dirty="0" smtClean="0">
                <a:solidFill>
                  <a:srgbClr val="FF0000"/>
                </a:solidFill>
                <a:latin typeface="Times New Roman" pitchFamily="18" charset="0"/>
                <a:cs typeface="Times New Roman" pitchFamily="18" charset="0"/>
              </a:rPr>
              <a:t>-</a:t>
            </a:r>
            <a:r>
              <a:rPr lang="en-US" sz="2800" dirty="0" err="1" smtClean="0">
                <a:solidFill>
                  <a:srgbClr val="FF0000"/>
                </a:solidFill>
                <a:latin typeface="Times New Roman" pitchFamily="18" charset="0"/>
                <a:cs typeface="Times New Roman" pitchFamily="18" charset="0"/>
              </a:rPr>
              <a:t>Để</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gửi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và</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nhận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thư</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điện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tử</a:t>
            </a:r>
            <a:r>
              <a:rPr lang="en-US" sz="2800" dirty="0" smtClean="0">
                <a:solidFill>
                  <a:srgbClr val="FF0000"/>
                </a:solidFill>
                <a:latin typeface="Times New Roman" pitchFamily="18" charset="0"/>
                <a:cs typeface="Times New Roman" pitchFamily="18" charset="0"/>
              </a:rPr>
              <a:t>(email) </a:t>
            </a:r>
            <a:r>
              <a:rPr lang="en-US" sz="2800" dirty="0" err="1" smtClean="0">
                <a:solidFill>
                  <a:srgbClr val="FF0000"/>
                </a:solidFill>
                <a:latin typeface="Times New Roman" pitchFamily="18" charset="0"/>
                <a:cs typeface="Times New Roman" pitchFamily="18" charset="0"/>
              </a:rPr>
              <a:t>em</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cần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đăng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ký</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mở</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tài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khoản</a:t>
            </a:r>
            <a:r>
              <a:rPr lang="en-US" sz="2800" dirty="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và</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máy</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tính</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phải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kết</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nối</a:t>
            </a:r>
            <a:r>
              <a:rPr lang="en-US" sz="2800" dirty="0" smtClean="0">
                <a:solidFill>
                  <a:srgbClr val="FF0000"/>
                </a:solidFill>
                <a:latin typeface="Times New Roman" pitchFamily="18" charset="0"/>
                <a:cs typeface="Times New Roman" pitchFamily="18" charset="0"/>
              </a:rPr>
              <a:t> internet.</a:t>
            </a:r>
          </a:p>
          <a:p>
            <a:r>
              <a:rPr lang="en-US" sz="2800" dirty="0" smtClean="0">
                <a:solidFill>
                  <a:srgbClr val="FF0000"/>
                </a:solidFill>
                <a:latin typeface="Times New Roman" pitchFamily="18" charset="0"/>
                <a:cs typeface="Times New Roman" pitchFamily="18" charset="0"/>
              </a:rPr>
              <a:t>*</a:t>
            </a:r>
            <a:r>
              <a:rPr lang="en-US" sz="2800" dirty="0" err="1" smtClean="0">
                <a:solidFill>
                  <a:srgbClr val="FF0000"/>
                </a:solidFill>
                <a:latin typeface="Times New Roman" pitchFamily="18" charset="0"/>
                <a:cs typeface="Times New Roman" pitchFamily="18" charset="0"/>
              </a:rPr>
              <a:t>Tài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khoản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gồm</a:t>
            </a:r>
            <a:r>
              <a:rPr lang="en-US" sz="2800" dirty="0" smtClean="0">
                <a:solidFill>
                  <a:srgbClr val="FF0000"/>
                </a:solidFill>
                <a:latin typeface="Times New Roman" pitchFamily="18" charset="0"/>
                <a:cs typeface="Times New Roman" pitchFamily="18" charset="0"/>
              </a:rPr>
              <a:t>:</a:t>
            </a:r>
          </a:p>
          <a:p>
            <a:r>
              <a:rPr lang="en-US" sz="2800" dirty="0" smtClean="0">
                <a:solidFill>
                  <a:srgbClr val="FF0000"/>
                </a:solidFill>
                <a:latin typeface="Times New Roman" pitchFamily="18" charset="0"/>
                <a:cs typeface="Times New Roman" pitchFamily="18" charset="0"/>
              </a:rPr>
              <a:t>-</a:t>
            </a:r>
            <a:r>
              <a:rPr lang="en-US" sz="2800" dirty="0" err="1" smtClean="0">
                <a:solidFill>
                  <a:srgbClr val="FF0000"/>
                </a:solidFill>
                <a:latin typeface="Times New Roman" pitchFamily="18" charset="0"/>
                <a:cs typeface="Times New Roman" pitchFamily="18" charset="0"/>
              </a:rPr>
              <a:t>Tên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người</a:t>
            </a:r>
            <a:r>
              <a:rPr lang="en-US" sz="2800" dirty="0" smtClean="0">
                <a:solidFill>
                  <a:srgbClr val="FF0000"/>
                </a:solidFill>
                <a:latin typeface="Times New Roman" pitchFamily="18" charset="0"/>
                <a:cs typeface="Times New Roman" pitchFamily="18" charset="0"/>
              </a:rPr>
              <a:t> dùng@gmail.com hay </a:t>
            </a:r>
            <a:r>
              <a:rPr lang="en-US" sz="2800" dirty="0" err="1" smtClean="0">
                <a:solidFill>
                  <a:srgbClr val="FF0000"/>
                </a:solidFill>
                <a:latin typeface="Times New Roman" pitchFamily="18" charset="0"/>
                <a:cs typeface="Times New Roman" pitchFamily="18" charset="0"/>
              </a:rPr>
              <a:t>tên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người</a:t>
            </a:r>
            <a:r>
              <a:rPr lang="en-US" sz="2800" dirty="0" smtClean="0">
                <a:solidFill>
                  <a:srgbClr val="FF0000"/>
                </a:solidFill>
                <a:latin typeface="Times New Roman" pitchFamily="18" charset="0"/>
                <a:cs typeface="Times New Roman" pitchFamily="18" charset="0"/>
              </a:rPr>
              <a:t> </a:t>
            </a:r>
            <a:r>
              <a:rPr lang="en-US" sz="2800" dirty="0" smtClean="0">
                <a:solidFill>
                  <a:srgbClr val="FF0000"/>
                </a:solidFill>
                <a:latin typeface="Times New Roman" pitchFamily="18" charset="0"/>
                <a:cs typeface="Times New Roman" pitchFamily="18" charset="0"/>
                <a:hlinkClick r:id="rId2"/>
              </a:rPr>
              <a:t>dùng@yahoo.com</a:t>
            </a:r>
            <a:endParaRPr lang="en-US" sz="2800" dirty="0" smtClean="0">
              <a:solidFill>
                <a:srgbClr val="FF0000"/>
              </a:solidFill>
              <a:latin typeface="Times New Roman" pitchFamily="18" charset="0"/>
              <a:cs typeface="Times New Roman" pitchFamily="18" charset="0"/>
            </a:endParaRPr>
          </a:p>
          <a:p>
            <a:r>
              <a:rPr lang="en-US" sz="2800" dirty="0" smtClean="0">
                <a:solidFill>
                  <a:srgbClr val="FF0000"/>
                </a:solidFill>
                <a:latin typeface="Times New Roman" pitchFamily="18" charset="0"/>
                <a:cs typeface="Times New Roman" pitchFamily="18" charset="0"/>
              </a:rPr>
              <a:t>-</a:t>
            </a:r>
            <a:r>
              <a:rPr lang="en-US" sz="2800" dirty="0" err="1" smtClean="0">
                <a:solidFill>
                  <a:srgbClr val="FF0000"/>
                </a:solidFill>
                <a:latin typeface="Times New Roman" pitchFamily="18" charset="0"/>
                <a:cs typeface="Times New Roman" pitchFamily="18" charset="0"/>
              </a:rPr>
              <a:t>Mật</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khẩu</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cần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được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giữ</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bí</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mật</a:t>
            </a:r>
            <a:endParaRPr lang="en-US" sz="2800" dirty="0" smtClean="0">
              <a:solidFill>
                <a:srgbClr val="FF0000"/>
              </a:solidFill>
              <a:latin typeface="Times New Roman" pitchFamily="18" charset="0"/>
              <a:cs typeface="Times New Roman" pitchFamily="18" charset="0"/>
            </a:endParaRPr>
          </a:p>
          <a:p>
            <a:pPr algn="ctr"/>
            <a:endParaRPr lang="en-US" dirty="0"/>
          </a:p>
        </p:txBody>
      </p:sp>
    </p:spTree>
    <p:extLst>
      <p:ext uri="{BB962C8B-B14F-4D97-AF65-F5344CB8AC3E}">
        <p14:creationId xmlns:p14="http://schemas.microsoft.com/office/powerpoint/2010/main" val="8610211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0" y="47368"/>
            <a:ext cx="90678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solidFill>
                  <a:srgbClr val="FF0000"/>
                </a:solidFill>
                <a:latin typeface="Times New Roman" pitchFamily="18" charset="0"/>
                <a:cs typeface="Times New Roman" pitchFamily="18" charset="0"/>
              </a:rPr>
              <a:t>C.HOẠT ĐỘNG ỨNG DỤNG MỞ RỘNG</a:t>
            </a:r>
            <a:endParaRPr lang="en-US"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8610211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610211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14400"/>
            <a:ext cx="9144000" cy="5315182"/>
          </a:xfrm>
          <a:prstGeom prst="rect">
            <a:avLst/>
          </a:prstGeom>
        </p:spPr>
      </p:pic>
      <p:sp>
        <p:nvSpPr>
          <p:cNvPr id="4" name="Oval Callout 3"/>
          <p:cNvSpPr/>
          <p:nvPr/>
        </p:nvSpPr>
        <p:spPr>
          <a:xfrm>
            <a:off x="4876801" y="1075450"/>
            <a:ext cx="3962400" cy="1368152"/>
          </a:xfrm>
          <a:prstGeom prst="wedgeEllipseCallout">
            <a:avLst>
              <a:gd name="adj1" fmla="val -139247"/>
              <a:gd name="adj2" fmla="val -1125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FF0000"/>
                </a:solidFill>
              </a:rPr>
              <a:t>1)</a:t>
            </a:r>
            <a:r>
              <a:rPr lang="en-US" sz="2400" dirty="0" err="1" smtClean="0">
                <a:solidFill>
                  <a:srgbClr val="FF0000"/>
                </a:solidFill>
              </a:rPr>
              <a:t>Nháy</a:t>
            </a:r>
            <a:r>
              <a:rPr lang="en-US" sz="2400" dirty="0" smtClean="0">
                <a:solidFill>
                  <a:srgbClr val="FF0000"/>
                </a:solidFill>
              </a:rPr>
              <a:t> </a:t>
            </a:r>
            <a:r>
              <a:rPr lang="en-US" sz="2400" dirty="0" err="1" smtClean="0">
                <a:solidFill>
                  <a:srgbClr val="FF0000"/>
                </a:solidFill>
              </a:rPr>
              <a:t>chuột</a:t>
            </a:r>
            <a:r>
              <a:rPr lang="en-US" sz="2400" dirty="0" smtClean="0">
                <a:solidFill>
                  <a:srgbClr val="FF0000"/>
                </a:solidFill>
              </a:rPr>
              <a:t> </a:t>
            </a:r>
            <a:r>
              <a:rPr lang="en-US" sz="2400" dirty="0" err="1" smtClean="0">
                <a:solidFill>
                  <a:srgbClr val="FF0000"/>
                </a:solidFill>
              </a:rPr>
              <a:t>soạn</a:t>
            </a:r>
            <a:r>
              <a:rPr lang="en-US" sz="2400" dirty="0" smtClean="0">
                <a:solidFill>
                  <a:srgbClr val="FF0000"/>
                </a:solidFill>
              </a:rPr>
              <a:t> </a:t>
            </a:r>
            <a:r>
              <a:rPr lang="en-US" sz="2400" dirty="0" err="1" smtClean="0">
                <a:solidFill>
                  <a:srgbClr val="FF0000"/>
                </a:solidFill>
              </a:rPr>
              <a:t>thư</a:t>
            </a:r>
            <a:endParaRPr lang="en-US" sz="2400"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1" y="2597271"/>
            <a:ext cx="6858000" cy="4239948"/>
          </a:xfrm>
          <a:prstGeom prst="rect">
            <a:avLst/>
          </a:prstGeom>
        </p:spPr>
      </p:pic>
      <p:sp>
        <p:nvSpPr>
          <p:cNvPr id="6" name="Oval Callout 5"/>
          <p:cNvSpPr/>
          <p:nvPr/>
        </p:nvSpPr>
        <p:spPr>
          <a:xfrm>
            <a:off x="-41555" y="1913195"/>
            <a:ext cx="2133600" cy="1368152"/>
          </a:xfrm>
          <a:prstGeom prst="wedgeEllipseCallout">
            <a:avLst>
              <a:gd name="adj1" fmla="val 80133"/>
              <a:gd name="adj2" fmla="val 34313"/>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FF0000"/>
                </a:solidFill>
              </a:rPr>
              <a:t>2</a:t>
            </a:r>
            <a:r>
              <a:rPr lang="en-US" sz="2400" dirty="0" smtClean="0">
                <a:solidFill>
                  <a:srgbClr val="FF0000"/>
                </a:solidFill>
              </a:rPr>
              <a:t>)</a:t>
            </a:r>
            <a:r>
              <a:rPr lang="en-US" sz="2400" dirty="0" err="1" smtClean="0">
                <a:solidFill>
                  <a:srgbClr val="FF0000"/>
                </a:solidFill>
              </a:rPr>
              <a:t>Gõ</a:t>
            </a:r>
            <a:r>
              <a:rPr lang="en-US" sz="2400" dirty="0" smtClean="0">
                <a:solidFill>
                  <a:srgbClr val="FF0000"/>
                </a:solidFill>
              </a:rPr>
              <a:t> </a:t>
            </a:r>
            <a:r>
              <a:rPr lang="en-US" sz="2400" dirty="0" err="1" smtClean="0">
                <a:solidFill>
                  <a:srgbClr val="FF0000"/>
                </a:solidFill>
              </a:rPr>
              <a:t>địa</a:t>
            </a:r>
            <a:r>
              <a:rPr lang="en-US" sz="2400" dirty="0" smtClean="0">
                <a:solidFill>
                  <a:srgbClr val="FF0000"/>
                </a:solidFill>
              </a:rPr>
              <a:t> </a:t>
            </a:r>
            <a:r>
              <a:rPr lang="en-US" sz="2400" dirty="0" err="1" smtClean="0">
                <a:solidFill>
                  <a:srgbClr val="FF0000"/>
                </a:solidFill>
              </a:rPr>
              <a:t>chỉ</a:t>
            </a:r>
            <a:r>
              <a:rPr lang="en-US" sz="2400" dirty="0" smtClean="0">
                <a:solidFill>
                  <a:srgbClr val="FF0000"/>
                </a:solidFill>
              </a:rPr>
              <a:t> </a:t>
            </a:r>
            <a:r>
              <a:rPr lang="en-US" sz="2400" dirty="0" err="1" smtClean="0">
                <a:solidFill>
                  <a:srgbClr val="FF0000"/>
                </a:solidFill>
              </a:rPr>
              <a:t>của</a:t>
            </a:r>
            <a:r>
              <a:rPr lang="en-US" sz="2400" dirty="0" smtClean="0">
                <a:solidFill>
                  <a:srgbClr val="FF0000"/>
                </a:solidFill>
              </a:rPr>
              <a:t> </a:t>
            </a:r>
            <a:r>
              <a:rPr lang="en-US" sz="2400" dirty="0" err="1" smtClean="0">
                <a:solidFill>
                  <a:srgbClr val="FF0000"/>
                </a:solidFill>
              </a:rPr>
              <a:t>người</a:t>
            </a:r>
            <a:r>
              <a:rPr lang="en-US" sz="2400" dirty="0" smtClean="0">
                <a:solidFill>
                  <a:srgbClr val="FF0000"/>
                </a:solidFill>
              </a:rPr>
              <a:t> </a:t>
            </a:r>
            <a:r>
              <a:rPr lang="en-US" sz="2400" dirty="0" err="1" smtClean="0">
                <a:solidFill>
                  <a:srgbClr val="FF0000"/>
                </a:solidFill>
              </a:rPr>
              <a:t>nhận</a:t>
            </a:r>
            <a:endParaRPr lang="en-US" sz="2000" dirty="0"/>
          </a:p>
        </p:txBody>
      </p:sp>
      <p:sp>
        <p:nvSpPr>
          <p:cNvPr id="7" name="Oval Callout 6"/>
          <p:cNvSpPr/>
          <p:nvPr/>
        </p:nvSpPr>
        <p:spPr>
          <a:xfrm>
            <a:off x="-228600" y="4668526"/>
            <a:ext cx="2133600" cy="1368152"/>
          </a:xfrm>
          <a:prstGeom prst="wedgeEllipseCallout">
            <a:avLst>
              <a:gd name="adj1" fmla="val 91172"/>
              <a:gd name="adj2" fmla="val -139862"/>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FF0000"/>
                </a:solidFill>
              </a:rPr>
              <a:t>3)</a:t>
            </a:r>
            <a:r>
              <a:rPr lang="en-US" sz="2400" dirty="0" err="1" smtClean="0">
                <a:solidFill>
                  <a:srgbClr val="FF0000"/>
                </a:solidFill>
              </a:rPr>
              <a:t>Gõ</a:t>
            </a:r>
            <a:r>
              <a:rPr lang="en-US" sz="2400" dirty="0" smtClean="0">
                <a:solidFill>
                  <a:srgbClr val="FF0000"/>
                </a:solidFill>
              </a:rPr>
              <a:t> </a:t>
            </a:r>
            <a:r>
              <a:rPr lang="en-US" sz="2400" dirty="0" err="1" smtClean="0">
                <a:solidFill>
                  <a:srgbClr val="FF0000"/>
                </a:solidFill>
              </a:rPr>
              <a:t>tiêu</a:t>
            </a:r>
            <a:r>
              <a:rPr lang="en-US" sz="2400" dirty="0" smtClean="0">
                <a:solidFill>
                  <a:srgbClr val="FF0000"/>
                </a:solidFill>
              </a:rPr>
              <a:t> </a:t>
            </a:r>
            <a:r>
              <a:rPr lang="en-US" sz="2400" dirty="0" err="1" smtClean="0">
                <a:solidFill>
                  <a:srgbClr val="FF0000"/>
                </a:solidFill>
              </a:rPr>
              <a:t>đề</a:t>
            </a:r>
            <a:r>
              <a:rPr lang="en-US" sz="2400" dirty="0" smtClean="0">
                <a:solidFill>
                  <a:srgbClr val="FF0000"/>
                </a:solidFill>
              </a:rPr>
              <a:t> </a:t>
            </a:r>
            <a:r>
              <a:rPr lang="en-US" sz="2400" dirty="0" err="1" smtClean="0">
                <a:solidFill>
                  <a:srgbClr val="FF0000"/>
                </a:solidFill>
              </a:rPr>
              <a:t>cho</a:t>
            </a:r>
            <a:r>
              <a:rPr lang="en-US" sz="2400" dirty="0" smtClean="0">
                <a:solidFill>
                  <a:srgbClr val="FF0000"/>
                </a:solidFill>
              </a:rPr>
              <a:t> </a:t>
            </a:r>
            <a:r>
              <a:rPr lang="en-US" sz="2400" dirty="0" err="1" smtClean="0">
                <a:solidFill>
                  <a:srgbClr val="FF0000"/>
                </a:solidFill>
              </a:rPr>
              <a:t>bức</a:t>
            </a:r>
            <a:r>
              <a:rPr lang="en-US" sz="2400" dirty="0" smtClean="0">
                <a:solidFill>
                  <a:srgbClr val="FF0000"/>
                </a:solidFill>
              </a:rPr>
              <a:t> </a:t>
            </a:r>
            <a:r>
              <a:rPr lang="en-US" sz="2400" dirty="0" err="1" smtClean="0">
                <a:solidFill>
                  <a:srgbClr val="FF0000"/>
                </a:solidFill>
              </a:rPr>
              <a:t>thư</a:t>
            </a:r>
            <a:endParaRPr lang="en-US" sz="2000" dirty="0"/>
          </a:p>
        </p:txBody>
      </p:sp>
      <p:sp>
        <p:nvSpPr>
          <p:cNvPr id="8" name="Oval Callout 7"/>
          <p:cNvSpPr/>
          <p:nvPr/>
        </p:nvSpPr>
        <p:spPr>
          <a:xfrm>
            <a:off x="3200400" y="4572000"/>
            <a:ext cx="2133600" cy="1368152"/>
          </a:xfrm>
          <a:prstGeom prst="wedgeEllipseCallout">
            <a:avLst>
              <a:gd name="adj1" fmla="val -51685"/>
              <a:gd name="adj2" fmla="val -89229"/>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FF0000"/>
                </a:solidFill>
              </a:rPr>
              <a:t>4)</a:t>
            </a:r>
            <a:r>
              <a:rPr lang="en-US" sz="2400" dirty="0" err="1" smtClean="0">
                <a:solidFill>
                  <a:srgbClr val="FF0000"/>
                </a:solidFill>
              </a:rPr>
              <a:t>Soạn</a:t>
            </a:r>
            <a:r>
              <a:rPr lang="en-US" sz="2400" dirty="0" smtClean="0">
                <a:solidFill>
                  <a:srgbClr val="FF0000"/>
                </a:solidFill>
              </a:rPr>
              <a:t> </a:t>
            </a:r>
            <a:r>
              <a:rPr lang="en-US" sz="2400" dirty="0" err="1" smtClean="0">
                <a:solidFill>
                  <a:srgbClr val="FF0000"/>
                </a:solidFill>
              </a:rPr>
              <a:t>nội</a:t>
            </a:r>
            <a:r>
              <a:rPr lang="en-US" sz="2400" dirty="0" smtClean="0">
                <a:solidFill>
                  <a:srgbClr val="FF0000"/>
                </a:solidFill>
              </a:rPr>
              <a:t> dung </a:t>
            </a:r>
            <a:r>
              <a:rPr lang="en-US" sz="2400" dirty="0" err="1" smtClean="0">
                <a:solidFill>
                  <a:srgbClr val="FF0000"/>
                </a:solidFill>
              </a:rPr>
              <a:t>thư</a:t>
            </a:r>
            <a:endParaRPr lang="en-US" sz="2000" dirty="0"/>
          </a:p>
        </p:txBody>
      </p:sp>
      <p:sp>
        <p:nvSpPr>
          <p:cNvPr id="9" name="Rectangle 8"/>
          <p:cNvSpPr/>
          <p:nvPr/>
        </p:nvSpPr>
        <p:spPr>
          <a:xfrm>
            <a:off x="304800" y="114388"/>
            <a:ext cx="8172687" cy="923330"/>
          </a:xfrm>
          <a:prstGeom prst="rect">
            <a:avLst/>
          </a:prstGeom>
          <a:noFill/>
        </p:spPr>
        <p:txBody>
          <a:bodyPr wrap="none" lIns="91440" tIns="45720" rIns="91440" bIns="45720">
            <a:spAutoFit/>
          </a:bodyPr>
          <a:lstStyle/>
          <a:p>
            <a:pPr algn="ctr"/>
            <a:r>
              <a:rPr lang="en-US" sz="5400" b="1" cap="all" spc="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a. Hoạt </a:t>
            </a:r>
            <a:r>
              <a:rPr lang="en-US" sz="5400" b="1" cap="all" spc="0"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động cơ bản</a:t>
            </a:r>
            <a:endParaRPr lang="en-US" sz="5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1774303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circle(in)">
                                      <p:cBhvr>
                                        <p:cTn id="21" dur="20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21" presetClass="entr" presetSubtype="1"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wheel(1)">
                                      <p:cBhvr>
                                        <p:cTn id="26"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00111"/>
            <a:ext cx="9144001" cy="5537108"/>
          </a:xfrm>
          <a:prstGeom prst="rect">
            <a:avLst/>
          </a:prstGeom>
        </p:spPr>
      </p:pic>
      <p:sp>
        <p:nvSpPr>
          <p:cNvPr id="12" name="Oval Callout 11"/>
          <p:cNvSpPr/>
          <p:nvPr/>
        </p:nvSpPr>
        <p:spPr>
          <a:xfrm>
            <a:off x="2971800" y="3276600"/>
            <a:ext cx="3962400" cy="1368152"/>
          </a:xfrm>
          <a:prstGeom prst="wedgeEllipseCallout">
            <a:avLst>
              <a:gd name="adj1" fmla="val -61275"/>
              <a:gd name="adj2" fmla="val 17810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FF0000"/>
                </a:solidFill>
              </a:rPr>
              <a:t>1)</a:t>
            </a:r>
            <a:r>
              <a:rPr lang="en-US" sz="2400" dirty="0" err="1" smtClean="0">
                <a:solidFill>
                  <a:srgbClr val="FF0000"/>
                </a:solidFill>
              </a:rPr>
              <a:t>Nháy</a:t>
            </a:r>
            <a:r>
              <a:rPr lang="en-US" sz="2400" dirty="0" smtClean="0">
                <a:solidFill>
                  <a:srgbClr val="FF0000"/>
                </a:solidFill>
              </a:rPr>
              <a:t> </a:t>
            </a:r>
            <a:r>
              <a:rPr lang="en-US" sz="2400" dirty="0" err="1" smtClean="0">
                <a:solidFill>
                  <a:srgbClr val="FF0000"/>
                </a:solidFill>
              </a:rPr>
              <a:t>chuột</a:t>
            </a:r>
            <a:r>
              <a:rPr lang="en-US" sz="2400" dirty="0" smtClean="0">
                <a:solidFill>
                  <a:srgbClr val="FF0000"/>
                </a:solidFill>
              </a:rPr>
              <a:t> </a:t>
            </a:r>
            <a:r>
              <a:rPr lang="en-US" sz="2400" dirty="0" err="1" smtClean="0">
                <a:solidFill>
                  <a:srgbClr val="FF0000"/>
                </a:solidFill>
              </a:rPr>
              <a:t>vào</a:t>
            </a:r>
            <a:r>
              <a:rPr lang="en-US" sz="2400" dirty="0" smtClean="0">
                <a:solidFill>
                  <a:srgbClr val="FF0000"/>
                </a:solidFill>
              </a:rPr>
              <a:t> </a:t>
            </a:r>
            <a:r>
              <a:rPr lang="en-US" sz="2400" dirty="0" err="1" smtClean="0">
                <a:solidFill>
                  <a:srgbClr val="FF0000"/>
                </a:solidFill>
              </a:rPr>
              <a:t>hình</a:t>
            </a:r>
            <a:r>
              <a:rPr lang="en-US" sz="2400" dirty="0" smtClean="0">
                <a:solidFill>
                  <a:srgbClr val="FF0000"/>
                </a:solidFill>
              </a:rPr>
              <a:t> </a:t>
            </a:r>
            <a:r>
              <a:rPr lang="en-US" sz="2400" dirty="0" err="1" smtClean="0">
                <a:solidFill>
                  <a:srgbClr val="FF0000"/>
                </a:solidFill>
              </a:rPr>
              <a:t>cái</a:t>
            </a:r>
            <a:r>
              <a:rPr lang="en-US" sz="2400" dirty="0" smtClean="0">
                <a:solidFill>
                  <a:srgbClr val="FF0000"/>
                </a:solidFill>
              </a:rPr>
              <a:t> </a:t>
            </a:r>
            <a:r>
              <a:rPr lang="en-US" sz="2400" dirty="0" err="1" smtClean="0">
                <a:solidFill>
                  <a:srgbClr val="FF0000"/>
                </a:solidFill>
              </a:rPr>
              <a:t>ghim</a:t>
            </a:r>
            <a:endParaRPr lang="en-US" sz="2400"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52400"/>
            <a:ext cx="9143999" cy="6127923"/>
          </a:xfrm>
          <a:prstGeom prst="rect">
            <a:avLst/>
          </a:prstGeom>
        </p:spPr>
      </p:pic>
      <p:sp>
        <p:nvSpPr>
          <p:cNvPr id="16" name="Oval Callout 15"/>
          <p:cNvSpPr/>
          <p:nvPr/>
        </p:nvSpPr>
        <p:spPr>
          <a:xfrm>
            <a:off x="4572000" y="2514600"/>
            <a:ext cx="3962400" cy="1795287"/>
          </a:xfrm>
          <a:prstGeom prst="wedgeEllipseCallout">
            <a:avLst>
              <a:gd name="adj1" fmla="val -67219"/>
              <a:gd name="adj2" fmla="val -8847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FF0000"/>
                </a:solidFill>
              </a:rPr>
              <a:t>2)</a:t>
            </a:r>
            <a:r>
              <a:rPr lang="en-US" sz="2800" dirty="0" err="1" smtClean="0">
                <a:solidFill>
                  <a:srgbClr val="FF0000"/>
                </a:solidFill>
              </a:rPr>
              <a:t>Mở</a:t>
            </a:r>
            <a:r>
              <a:rPr lang="en-US" sz="2800" dirty="0" smtClean="0">
                <a:solidFill>
                  <a:srgbClr val="FF0000"/>
                </a:solidFill>
              </a:rPr>
              <a:t> </a:t>
            </a:r>
            <a:r>
              <a:rPr lang="en-US" sz="2800" dirty="0" err="1" smtClean="0">
                <a:solidFill>
                  <a:srgbClr val="FF0000"/>
                </a:solidFill>
              </a:rPr>
              <a:t>thư</a:t>
            </a:r>
            <a:r>
              <a:rPr lang="en-US" sz="2800" dirty="0" smtClean="0">
                <a:solidFill>
                  <a:srgbClr val="FF0000"/>
                </a:solidFill>
              </a:rPr>
              <a:t> </a:t>
            </a:r>
            <a:r>
              <a:rPr lang="en-US" sz="2800" dirty="0" err="1" smtClean="0">
                <a:solidFill>
                  <a:srgbClr val="FF0000"/>
                </a:solidFill>
              </a:rPr>
              <a:t>mục</a:t>
            </a:r>
            <a:r>
              <a:rPr lang="en-US" sz="2800" dirty="0" smtClean="0">
                <a:solidFill>
                  <a:srgbClr val="FF0000"/>
                </a:solidFill>
              </a:rPr>
              <a:t> </a:t>
            </a:r>
            <a:r>
              <a:rPr lang="en-US" sz="2800" dirty="0" err="1" smtClean="0">
                <a:solidFill>
                  <a:srgbClr val="FF0000"/>
                </a:solidFill>
              </a:rPr>
              <a:t>có</a:t>
            </a:r>
            <a:r>
              <a:rPr lang="en-US" sz="2800" dirty="0" smtClean="0">
                <a:solidFill>
                  <a:srgbClr val="FF0000"/>
                </a:solidFill>
              </a:rPr>
              <a:t> </a:t>
            </a:r>
            <a:r>
              <a:rPr lang="en-US" sz="2800" dirty="0" err="1" smtClean="0">
                <a:solidFill>
                  <a:srgbClr val="FF0000"/>
                </a:solidFill>
              </a:rPr>
              <a:t>chứa</a:t>
            </a:r>
            <a:r>
              <a:rPr lang="en-US" sz="2800" dirty="0" smtClean="0">
                <a:solidFill>
                  <a:srgbClr val="FF0000"/>
                </a:solidFill>
              </a:rPr>
              <a:t> </a:t>
            </a:r>
            <a:r>
              <a:rPr lang="en-US" sz="2800" dirty="0" err="1" smtClean="0">
                <a:solidFill>
                  <a:srgbClr val="FF0000"/>
                </a:solidFill>
              </a:rPr>
              <a:t>tệp</a:t>
            </a:r>
            <a:r>
              <a:rPr lang="en-US" sz="2800" dirty="0" smtClean="0">
                <a:solidFill>
                  <a:srgbClr val="FF0000"/>
                </a:solidFill>
              </a:rPr>
              <a:t> </a:t>
            </a:r>
            <a:r>
              <a:rPr lang="en-US" sz="2800" dirty="0" err="1" smtClean="0">
                <a:solidFill>
                  <a:srgbClr val="FF0000"/>
                </a:solidFill>
              </a:rPr>
              <a:t>muốn</a:t>
            </a:r>
            <a:r>
              <a:rPr lang="en-US" sz="2800" dirty="0" smtClean="0">
                <a:solidFill>
                  <a:srgbClr val="FF0000"/>
                </a:solidFill>
              </a:rPr>
              <a:t> </a:t>
            </a:r>
            <a:r>
              <a:rPr lang="en-US" sz="2800" dirty="0" err="1" smtClean="0">
                <a:solidFill>
                  <a:srgbClr val="FF0000"/>
                </a:solidFill>
              </a:rPr>
              <a:t>gửi,chọn</a:t>
            </a:r>
            <a:r>
              <a:rPr lang="en-US" sz="2800" dirty="0" smtClean="0">
                <a:solidFill>
                  <a:srgbClr val="FF0000"/>
                </a:solidFill>
              </a:rPr>
              <a:t> </a:t>
            </a:r>
            <a:r>
              <a:rPr lang="en-US" sz="2800" dirty="0" err="1" smtClean="0">
                <a:solidFill>
                  <a:srgbClr val="FF0000"/>
                </a:solidFill>
              </a:rPr>
              <a:t>tệp</a:t>
            </a:r>
            <a:r>
              <a:rPr lang="en-US" sz="2800" dirty="0" smtClean="0">
                <a:solidFill>
                  <a:srgbClr val="FF0000"/>
                </a:solidFill>
              </a:rPr>
              <a:t> </a:t>
            </a:r>
            <a:r>
              <a:rPr lang="en-US" sz="2800" dirty="0" err="1" smtClean="0">
                <a:solidFill>
                  <a:srgbClr val="FF0000"/>
                </a:solidFill>
              </a:rPr>
              <a:t>cần</a:t>
            </a:r>
            <a:r>
              <a:rPr lang="en-US" sz="2800" dirty="0" smtClean="0">
                <a:solidFill>
                  <a:srgbClr val="FF0000"/>
                </a:solidFill>
              </a:rPr>
              <a:t> </a:t>
            </a:r>
            <a:r>
              <a:rPr lang="en-US" sz="2800" dirty="0" err="1" smtClean="0">
                <a:solidFill>
                  <a:srgbClr val="FF0000"/>
                </a:solidFill>
              </a:rPr>
              <a:t>gửi</a:t>
            </a:r>
            <a:endParaRPr lang="en-US" sz="2400" dirty="0"/>
          </a:p>
        </p:txBody>
      </p:sp>
      <p:sp>
        <p:nvSpPr>
          <p:cNvPr id="3" name="Rounded Rectangle 2"/>
          <p:cNvSpPr/>
          <p:nvPr/>
        </p:nvSpPr>
        <p:spPr>
          <a:xfrm>
            <a:off x="5867400" y="6283035"/>
            <a:ext cx="1752600" cy="498764"/>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B050"/>
                </a:solidFill>
                <a:latin typeface="Times New Roman" pitchFamily="18" charset="0"/>
                <a:cs typeface="Times New Roman" pitchFamily="18" charset="0"/>
              </a:rPr>
              <a:t>3)</a:t>
            </a:r>
            <a:r>
              <a:rPr lang="en-US" dirty="0" err="1" smtClean="0">
                <a:solidFill>
                  <a:srgbClr val="00B050"/>
                </a:solidFill>
                <a:latin typeface="Times New Roman" pitchFamily="18" charset="0"/>
                <a:cs typeface="Times New Roman" pitchFamily="18" charset="0"/>
              </a:rPr>
              <a:t>Chọn</a:t>
            </a:r>
            <a:r>
              <a:rPr lang="en-US" dirty="0" smtClean="0">
                <a:solidFill>
                  <a:srgbClr val="00B050"/>
                </a:solidFill>
                <a:latin typeface="Times New Roman" pitchFamily="18" charset="0"/>
                <a:cs typeface="Times New Roman" pitchFamily="18" charset="0"/>
              </a:rPr>
              <a:t> open</a:t>
            </a:r>
            <a:endParaRPr lang="en-US" dirty="0">
              <a:solidFill>
                <a:srgbClr val="00B050"/>
              </a:solidFill>
              <a:latin typeface="Times New Roman" pitchFamily="18" charset="0"/>
              <a:cs typeface="Times New Roman" pitchFamily="18" charset="0"/>
            </a:endParaRPr>
          </a:p>
        </p:txBody>
      </p:sp>
    </p:spTree>
    <p:extLst>
      <p:ext uri="{BB962C8B-B14F-4D97-AF65-F5344CB8AC3E}">
        <p14:creationId xmlns:p14="http://schemas.microsoft.com/office/powerpoint/2010/main" val="1523344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fade">
                                      <p:cBhvr>
                                        <p:cTn id="23" dur="500"/>
                                        <p:tgtEl>
                                          <p:spTgt spid="16"/>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anim calcmode="lin" valueType="num">
                                      <p:cBhvr additive="base">
                                        <p:cTn id="28" dur="500" fill="hold"/>
                                        <p:tgtEl>
                                          <p:spTgt spid="3"/>
                                        </p:tgtEl>
                                        <p:attrNameLst>
                                          <p:attrName>ppt_x</p:attrName>
                                        </p:attrNameLst>
                                      </p:cBhvr>
                                      <p:tavLst>
                                        <p:tav tm="0">
                                          <p:val>
                                            <p:strVal val="#ppt_x"/>
                                          </p:val>
                                        </p:tav>
                                        <p:tav tm="100000">
                                          <p:val>
                                            <p:strVal val="#ppt_x"/>
                                          </p:val>
                                        </p:tav>
                                      </p:tavLst>
                                    </p:anim>
                                    <p:anim calcmode="lin" valueType="num">
                                      <p:cBhvr additive="base">
                                        <p:cTn id="29"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6" grpId="0" animBg="1"/>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28600"/>
            <a:ext cx="9144001" cy="6608620"/>
          </a:xfrm>
          <a:prstGeom prst="rect">
            <a:avLst/>
          </a:prstGeom>
        </p:spPr>
      </p:pic>
      <p:sp>
        <p:nvSpPr>
          <p:cNvPr id="11" name="Rectangle 10"/>
          <p:cNvSpPr/>
          <p:nvPr/>
        </p:nvSpPr>
        <p:spPr>
          <a:xfrm>
            <a:off x="304800" y="4191000"/>
            <a:ext cx="8534400" cy="1676400"/>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FF0000"/>
                </a:solidFill>
                <a:latin typeface="Times New Roman" pitchFamily="18" charset="0"/>
                <a:cs typeface="Times New Roman" pitchFamily="18" charset="0"/>
              </a:rPr>
              <a:t>Đây</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là</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những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tệp</a:t>
            </a:r>
            <a:r>
              <a:rPr lang="en-US" sz="2800" dirty="0" smtClean="0">
                <a:solidFill>
                  <a:srgbClr val="FF0000"/>
                </a:solidFill>
                <a:latin typeface="Times New Roman" pitchFamily="18" charset="0"/>
                <a:cs typeface="Times New Roman" pitchFamily="18" charset="0"/>
              </a:rPr>
              <a:t> tin </a:t>
            </a:r>
            <a:r>
              <a:rPr lang="en-US" sz="2800" dirty="0" err="1" smtClean="0">
                <a:solidFill>
                  <a:srgbClr val="FF0000"/>
                </a:solidFill>
                <a:latin typeface="Times New Roman" pitchFamily="18" charset="0"/>
                <a:cs typeface="Times New Roman" pitchFamily="18" charset="0"/>
              </a:rPr>
              <a:t>cần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gửi</a:t>
            </a:r>
            <a:endParaRPr lang="en-US" sz="2800" dirty="0">
              <a:solidFill>
                <a:srgbClr val="FF0000"/>
              </a:solidFill>
              <a:latin typeface="Times New Roman" pitchFamily="18" charset="0"/>
              <a:cs typeface="Times New Roman" pitchFamily="18" charset="0"/>
            </a:endParaRPr>
          </a:p>
        </p:txBody>
      </p:sp>
      <p:sp>
        <p:nvSpPr>
          <p:cNvPr id="12" name="Rounded Rectangle 11"/>
          <p:cNvSpPr/>
          <p:nvPr/>
        </p:nvSpPr>
        <p:spPr>
          <a:xfrm>
            <a:off x="76200" y="6096000"/>
            <a:ext cx="1905000" cy="762000"/>
          </a:xfrm>
          <a:prstGeom prst="roundRect">
            <a:avLst/>
          </a:prstGeom>
          <a:no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FF0000"/>
                </a:solidFill>
                <a:latin typeface="Times New Roman" pitchFamily="18" charset="0"/>
                <a:cs typeface="Times New Roman" pitchFamily="18" charset="0"/>
              </a:rPr>
              <a:t>4)</a:t>
            </a:r>
            <a:r>
              <a:rPr lang="en-US" sz="2800" dirty="0" err="1" smtClean="0">
                <a:solidFill>
                  <a:srgbClr val="FF0000"/>
                </a:solidFill>
                <a:latin typeface="Times New Roman" pitchFamily="18" charset="0"/>
                <a:cs typeface="Times New Roman" pitchFamily="18" charset="0"/>
              </a:rPr>
              <a:t>Chọn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Gửi</a:t>
            </a:r>
            <a:endParaRPr lang="en-US"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381484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additive="base">
                                        <p:cTn id="12" dur="500" fill="hold"/>
                                        <p:tgtEl>
                                          <p:spTgt spid="11"/>
                                        </p:tgtEl>
                                        <p:attrNameLst>
                                          <p:attrName>ppt_x</p:attrName>
                                        </p:attrNameLst>
                                      </p:cBhvr>
                                      <p:tavLst>
                                        <p:tav tm="0">
                                          <p:val>
                                            <p:strVal val="#ppt_x"/>
                                          </p:val>
                                        </p:tav>
                                        <p:tav tm="100000">
                                          <p:val>
                                            <p:strVal val="#ppt_x"/>
                                          </p:val>
                                        </p:tav>
                                      </p:tavLst>
                                    </p:anim>
                                    <p:anim calcmode="lin" valueType="num">
                                      <p:cBhvr additive="base">
                                        <p:cTn id="1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04800"/>
            <a:ext cx="9144000" cy="6248400"/>
          </a:xfrm>
          <a:prstGeom prst="rect">
            <a:avLst/>
          </a:prstGeom>
          <a:noFill/>
        </p:spPr>
      </p:pic>
      <p:sp>
        <p:nvSpPr>
          <p:cNvPr id="7" name="Rounded Rectangle 6"/>
          <p:cNvSpPr/>
          <p:nvPr/>
        </p:nvSpPr>
        <p:spPr>
          <a:xfrm>
            <a:off x="7467600" y="4495800"/>
            <a:ext cx="990600" cy="609600"/>
          </a:xfrm>
          <a:prstGeom prst="round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ular Callout 7"/>
          <p:cNvSpPr/>
          <p:nvPr/>
        </p:nvSpPr>
        <p:spPr>
          <a:xfrm>
            <a:off x="3893127" y="2133600"/>
            <a:ext cx="3200400" cy="1616964"/>
          </a:xfrm>
          <a:prstGeom prst="wedgeRoundRectCallout">
            <a:avLst>
              <a:gd name="adj1" fmla="val 70942"/>
              <a:gd name="adj2" fmla="val 107853"/>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FF0000"/>
                </a:solidFill>
              </a:rPr>
              <a:t>Hình</a:t>
            </a:r>
            <a:r>
              <a:rPr lang="en-US" sz="2800" dirty="0" smtClean="0">
                <a:solidFill>
                  <a:srgbClr val="FF0000"/>
                </a:solidFill>
              </a:rPr>
              <a:t> </a:t>
            </a:r>
            <a:r>
              <a:rPr lang="en-US" sz="2800" dirty="0" err="1" smtClean="0">
                <a:solidFill>
                  <a:srgbClr val="FF0000"/>
                </a:solidFill>
              </a:rPr>
              <a:t>cái</a:t>
            </a:r>
            <a:r>
              <a:rPr lang="en-US" sz="2800" dirty="0" smtClean="0">
                <a:solidFill>
                  <a:srgbClr val="FF0000"/>
                </a:solidFill>
              </a:rPr>
              <a:t> </a:t>
            </a:r>
            <a:r>
              <a:rPr lang="en-US" sz="2800" dirty="0" err="1" smtClean="0">
                <a:solidFill>
                  <a:srgbClr val="FF0000"/>
                </a:solidFill>
              </a:rPr>
              <a:t>ghim</a:t>
            </a:r>
            <a:r>
              <a:rPr lang="en-US" sz="2800" dirty="0" smtClean="0">
                <a:solidFill>
                  <a:srgbClr val="FF0000"/>
                </a:solidFill>
              </a:rPr>
              <a:t> </a:t>
            </a:r>
            <a:r>
              <a:rPr lang="en-US" sz="2800" dirty="0" err="1" smtClean="0">
                <a:solidFill>
                  <a:srgbClr val="FF0000"/>
                </a:solidFill>
              </a:rPr>
              <a:t>cho</a:t>
            </a:r>
            <a:r>
              <a:rPr lang="en-US" sz="2800" dirty="0" smtClean="0">
                <a:solidFill>
                  <a:srgbClr val="FF0000"/>
                </a:solidFill>
              </a:rPr>
              <a:t> </a:t>
            </a:r>
            <a:r>
              <a:rPr lang="en-US" sz="2800" dirty="0" err="1" smtClean="0">
                <a:solidFill>
                  <a:srgbClr val="FF0000"/>
                </a:solidFill>
              </a:rPr>
              <a:t>biết</a:t>
            </a:r>
            <a:r>
              <a:rPr lang="en-US" sz="2800" dirty="0" smtClean="0">
                <a:solidFill>
                  <a:srgbClr val="FF0000"/>
                </a:solidFill>
              </a:rPr>
              <a:t> </a:t>
            </a:r>
            <a:r>
              <a:rPr lang="en-US" sz="2800" dirty="0" err="1" smtClean="0">
                <a:solidFill>
                  <a:srgbClr val="FF0000"/>
                </a:solidFill>
              </a:rPr>
              <a:t>thư</a:t>
            </a:r>
            <a:r>
              <a:rPr lang="en-US" sz="2800" dirty="0" smtClean="0">
                <a:solidFill>
                  <a:srgbClr val="FF0000"/>
                </a:solidFill>
              </a:rPr>
              <a:t> </a:t>
            </a:r>
            <a:r>
              <a:rPr lang="en-US" sz="2800" dirty="0" err="1" smtClean="0">
                <a:solidFill>
                  <a:srgbClr val="FF0000"/>
                </a:solidFill>
              </a:rPr>
              <a:t>có</a:t>
            </a:r>
            <a:r>
              <a:rPr lang="en-US" sz="2800" dirty="0" smtClean="0">
                <a:solidFill>
                  <a:srgbClr val="FF0000"/>
                </a:solidFill>
              </a:rPr>
              <a:t> </a:t>
            </a:r>
            <a:r>
              <a:rPr lang="en-US" sz="2800" dirty="0" err="1" smtClean="0">
                <a:solidFill>
                  <a:srgbClr val="FF0000"/>
                </a:solidFill>
              </a:rPr>
              <a:t>đính</a:t>
            </a:r>
            <a:r>
              <a:rPr lang="en-US" sz="2800" dirty="0" smtClean="0">
                <a:solidFill>
                  <a:srgbClr val="FF0000"/>
                </a:solidFill>
              </a:rPr>
              <a:t> </a:t>
            </a:r>
            <a:r>
              <a:rPr lang="en-US" sz="2800" dirty="0" err="1" smtClean="0">
                <a:solidFill>
                  <a:srgbClr val="FF0000"/>
                </a:solidFill>
              </a:rPr>
              <a:t>kèm</a:t>
            </a:r>
            <a:r>
              <a:rPr lang="en-US" sz="2800" dirty="0" smtClean="0">
                <a:solidFill>
                  <a:srgbClr val="FF0000"/>
                </a:solidFill>
              </a:rPr>
              <a:t> </a:t>
            </a:r>
            <a:r>
              <a:rPr lang="en-US" sz="2800" dirty="0" err="1" smtClean="0">
                <a:solidFill>
                  <a:srgbClr val="FF0000"/>
                </a:solidFill>
              </a:rPr>
              <a:t>tệp</a:t>
            </a:r>
            <a:r>
              <a:rPr lang="en-US" sz="2800" dirty="0" smtClean="0">
                <a:solidFill>
                  <a:srgbClr val="FF0000"/>
                </a:solidFill>
              </a:rPr>
              <a:t> </a:t>
            </a:r>
            <a:endParaRPr lang="en-US" sz="2800" dirty="0">
              <a:solidFill>
                <a:srgbClr val="FF0000"/>
              </a:solidFill>
            </a:endParaRPr>
          </a:p>
        </p:txBody>
      </p:sp>
      <p:sp>
        <p:nvSpPr>
          <p:cNvPr id="12" name="Rounded Rectangular Callout 11"/>
          <p:cNvSpPr/>
          <p:nvPr/>
        </p:nvSpPr>
        <p:spPr>
          <a:xfrm>
            <a:off x="457200" y="2161309"/>
            <a:ext cx="3200400" cy="1616964"/>
          </a:xfrm>
          <a:prstGeom prst="wedgeRoundRectCallout">
            <a:avLst>
              <a:gd name="adj1" fmla="val 56656"/>
              <a:gd name="adj2" fmla="val 114708"/>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FF0000"/>
                </a:solidFill>
              </a:rPr>
              <a:t>Nháy</a:t>
            </a:r>
            <a:r>
              <a:rPr lang="en-US" sz="2800" dirty="0" smtClean="0">
                <a:solidFill>
                  <a:srgbClr val="FF0000"/>
                </a:solidFill>
              </a:rPr>
              <a:t> </a:t>
            </a:r>
            <a:r>
              <a:rPr lang="en-US" sz="2800" dirty="0" err="1" smtClean="0">
                <a:solidFill>
                  <a:srgbClr val="FF0000"/>
                </a:solidFill>
              </a:rPr>
              <a:t>đúp</a:t>
            </a:r>
            <a:r>
              <a:rPr lang="en-US" sz="2800" dirty="0" smtClean="0">
                <a:solidFill>
                  <a:srgbClr val="FF0000"/>
                </a:solidFill>
              </a:rPr>
              <a:t> </a:t>
            </a:r>
            <a:r>
              <a:rPr lang="en-US" sz="2800" dirty="0" err="1" smtClean="0">
                <a:solidFill>
                  <a:srgbClr val="FF0000"/>
                </a:solidFill>
              </a:rPr>
              <a:t>chuột</a:t>
            </a:r>
            <a:r>
              <a:rPr lang="en-US" sz="2800" dirty="0" smtClean="0">
                <a:solidFill>
                  <a:srgbClr val="FF0000"/>
                </a:solidFill>
              </a:rPr>
              <a:t> </a:t>
            </a:r>
            <a:r>
              <a:rPr lang="en-US" sz="2800" dirty="0" err="1" smtClean="0">
                <a:solidFill>
                  <a:srgbClr val="FF0000"/>
                </a:solidFill>
              </a:rPr>
              <a:t>mở</a:t>
            </a:r>
            <a:r>
              <a:rPr lang="en-US" sz="2800" dirty="0" smtClean="0">
                <a:solidFill>
                  <a:srgbClr val="FF0000"/>
                </a:solidFill>
              </a:rPr>
              <a:t> </a:t>
            </a:r>
            <a:r>
              <a:rPr lang="en-US" sz="2800" dirty="0" err="1" smtClean="0">
                <a:solidFill>
                  <a:srgbClr val="FF0000"/>
                </a:solidFill>
              </a:rPr>
              <a:t>thư</a:t>
            </a:r>
            <a:r>
              <a:rPr lang="en-US" sz="2800" dirty="0" smtClean="0">
                <a:solidFill>
                  <a:srgbClr val="FF0000"/>
                </a:solidFill>
              </a:rPr>
              <a:t> </a:t>
            </a:r>
            <a:r>
              <a:rPr lang="en-US" sz="2800" dirty="0" err="1" smtClean="0">
                <a:solidFill>
                  <a:srgbClr val="FF0000"/>
                </a:solidFill>
              </a:rPr>
              <a:t>đến</a:t>
            </a:r>
            <a:endParaRPr lang="en-US" sz="2800" dirty="0">
              <a:solidFill>
                <a:srgbClr val="FF0000"/>
              </a:solidFill>
            </a:endParaRPr>
          </a:p>
        </p:txBody>
      </p:sp>
    </p:spTree>
    <p:extLst>
      <p:ext uri="{BB962C8B-B14F-4D97-AF65-F5344CB8AC3E}">
        <p14:creationId xmlns:p14="http://schemas.microsoft.com/office/powerpoint/2010/main" val="1381484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barn(inVertical)">
                                      <p:cBhvr>
                                        <p:cTn id="1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81000"/>
            <a:ext cx="9144000" cy="6477000"/>
          </a:xfrm>
          <a:prstGeom prst="rect">
            <a:avLst/>
          </a:prstGeom>
        </p:spPr>
      </p:pic>
      <p:sp>
        <p:nvSpPr>
          <p:cNvPr id="11" name="Rounded Rectangular Callout 10"/>
          <p:cNvSpPr/>
          <p:nvPr/>
        </p:nvSpPr>
        <p:spPr>
          <a:xfrm>
            <a:off x="3893127" y="2133600"/>
            <a:ext cx="3200400" cy="1616964"/>
          </a:xfrm>
          <a:prstGeom prst="wedgeRoundRectCallout">
            <a:avLst>
              <a:gd name="adj1" fmla="val -71049"/>
              <a:gd name="adj2" fmla="val 161833"/>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FF0000"/>
                </a:solidFill>
              </a:rPr>
              <a:t>Nháy</a:t>
            </a:r>
            <a:r>
              <a:rPr lang="en-US" sz="2800" dirty="0" smtClean="0">
                <a:solidFill>
                  <a:srgbClr val="FF0000"/>
                </a:solidFill>
              </a:rPr>
              <a:t> </a:t>
            </a:r>
            <a:r>
              <a:rPr lang="en-US" sz="2800" dirty="0" err="1" smtClean="0">
                <a:solidFill>
                  <a:srgbClr val="FF0000"/>
                </a:solidFill>
              </a:rPr>
              <a:t>vào</a:t>
            </a:r>
            <a:r>
              <a:rPr lang="en-US" sz="2800" dirty="0" smtClean="0">
                <a:solidFill>
                  <a:srgbClr val="FF0000"/>
                </a:solidFill>
              </a:rPr>
              <a:t> </a:t>
            </a:r>
            <a:r>
              <a:rPr lang="en-US" sz="2800" dirty="0" err="1" smtClean="0">
                <a:solidFill>
                  <a:srgbClr val="FF0000"/>
                </a:solidFill>
              </a:rPr>
              <a:t>mũi</a:t>
            </a:r>
            <a:r>
              <a:rPr lang="en-US" sz="2800" dirty="0" smtClean="0">
                <a:solidFill>
                  <a:srgbClr val="FF0000"/>
                </a:solidFill>
              </a:rPr>
              <a:t> </a:t>
            </a:r>
            <a:r>
              <a:rPr lang="en-US" sz="2800" dirty="0" err="1" smtClean="0">
                <a:solidFill>
                  <a:srgbClr val="FF0000"/>
                </a:solidFill>
              </a:rPr>
              <a:t>tên</a:t>
            </a:r>
            <a:r>
              <a:rPr lang="en-US" sz="2800" dirty="0" smtClean="0">
                <a:solidFill>
                  <a:srgbClr val="FF0000"/>
                </a:solidFill>
              </a:rPr>
              <a:t> </a:t>
            </a:r>
            <a:r>
              <a:rPr lang="en-US" sz="2800" dirty="0" err="1" smtClean="0">
                <a:solidFill>
                  <a:srgbClr val="FF0000"/>
                </a:solidFill>
              </a:rPr>
              <a:t>tải</a:t>
            </a:r>
            <a:r>
              <a:rPr lang="en-US" sz="2800" dirty="0" smtClean="0">
                <a:solidFill>
                  <a:srgbClr val="FF0000"/>
                </a:solidFill>
              </a:rPr>
              <a:t> </a:t>
            </a:r>
            <a:r>
              <a:rPr lang="en-US" sz="2800" dirty="0" err="1" smtClean="0">
                <a:solidFill>
                  <a:srgbClr val="FF0000"/>
                </a:solidFill>
              </a:rPr>
              <a:t>tệp</a:t>
            </a:r>
            <a:r>
              <a:rPr lang="en-US" sz="2800" dirty="0" smtClean="0">
                <a:solidFill>
                  <a:srgbClr val="FF0000"/>
                </a:solidFill>
              </a:rPr>
              <a:t> </a:t>
            </a:r>
            <a:r>
              <a:rPr lang="en-US" sz="2800" dirty="0" err="1" smtClean="0">
                <a:solidFill>
                  <a:srgbClr val="FF0000"/>
                </a:solidFill>
              </a:rPr>
              <a:t>về</a:t>
            </a:r>
            <a:endParaRPr lang="en-US" sz="2800" dirty="0">
              <a:solidFill>
                <a:srgbClr val="FF0000"/>
              </a:solidFill>
            </a:endParaRPr>
          </a:p>
        </p:txBody>
      </p:sp>
    </p:spTree>
    <p:extLst>
      <p:ext uri="{BB962C8B-B14F-4D97-AF65-F5344CB8AC3E}">
        <p14:creationId xmlns:p14="http://schemas.microsoft.com/office/powerpoint/2010/main" val="1632078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588818" y="335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A.HOẠT ĐỘNG CƠ BẢN</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83134"/>
            <a:ext cx="9144000" cy="5774866"/>
          </a:xfrm>
          <a:prstGeom prst="rect">
            <a:avLst/>
          </a:prstGeom>
        </p:spPr>
      </p:pic>
      <p:sp>
        <p:nvSpPr>
          <p:cNvPr id="2" name="Rounded Rectangular Callout 1"/>
          <p:cNvSpPr/>
          <p:nvPr/>
        </p:nvSpPr>
        <p:spPr>
          <a:xfrm>
            <a:off x="2057400" y="3970567"/>
            <a:ext cx="2895600" cy="1066800"/>
          </a:xfrm>
          <a:prstGeom prst="wedgeRoundRectCallout">
            <a:avLst>
              <a:gd name="adj1" fmla="val -90689"/>
              <a:gd name="adj2" fmla="val -86850"/>
              <a:gd name="adj3" fmla="val 16667"/>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smtClean="0">
                <a:solidFill>
                  <a:srgbClr val="FF0000"/>
                </a:solidFill>
              </a:rPr>
              <a:t>Xem</a:t>
            </a:r>
            <a:r>
              <a:rPr lang="en-US" sz="2400" dirty="0" smtClean="0">
                <a:solidFill>
                  <a:srgbClr val="FF0000"/>
                </a:solidFill>
              </a:rPr>
              <a:t> </a:t>
            </a:r>
            <a:r>
              <a:rPr lang="en-US" sz="2400" dirty="0" err="1" smtClean="0">
                <a:solidFill>
                  <a:srgbClr val="FF0000"/>
                </a:solidFill>
              </a:rPr>
              <a:t>các</a:t>
            </a:r>
            <a:r>
              <a:rPr lang="en-US" sz="2400" dirty="0" smtClean="0">
                <a:solidFill>
                  <a:srgbClr val="FF0000"/>
                </a:solidFill>
              </a:rPr>
              <a:t> </a:t>
            </a:r>
            <a:r>
              <a:rPr lang="en-US" sz="2400" dirty="0" err="1" smtClean="0">
                <a:solidFill>
                  <a:srgbClr val="FF0000"/>
                </a:solidFill>
              </a:rPr>
              <a:t>thư</a:t>
            </a:r>
            <a:r>
              <a:rPr lang="en-US" sz="2400" dirty="0" smtClean="0">
                <a:solidFill>
                  <a:srgbClr val="FF0000"/>
                </a:solidFill>
              </a:rPr>
              <a:t> </a:t>
            </a:r>
            <a:r>
              <a:rPr lang="en-US" sz="2400" dirty="0" err="1" smtClean="0">
                <a:solidFill>
                  <a:srgbClr val="FF0000"/>
                </a:solidFill>
              </a:rPr>
              <a:t>đã</a:t>
            </a:r>
            <a:r>
              <a:rPr lang="en-US" sz="2400" dirty="0" smtClean="0">
                <a:solidFill>
                  <a:srgbClr val="FF0000"/>
                </a:solidFill>
              </a:rPr>
              <a:t> </a:t>
            </a:r>
            <a:r>
              <a:rPr lang="en-US" sz="2400" dirty="0" err="1" smtClean="0">
                <a:solidFill>
                  <a:srgbClr val="FF0000"/>
                </a:solidFill>
              </a:rPr>
              <a:t>gửi</a:t>
            </a:r>
            <a:r>
              <a:rPr lang="en-US" sz="2400" dirty="0" smtClean="0">
                <a:solidFill>
                  <a:srgbClr val="FF0000"/>
                </a:solidFill>
              </a:rPr>
              <a:t> </a:t>
            </a:r>
            <a:r>
              <a:rPr lang="en-US" sz="2400" dirty="0" err="1" smtClean="0">
                <a:solidFill>
                  <a:srgbClr val="FF0000"/>
                </a:solidFill>
              </a:rPr>
              <a:t>và</a:t>
            </a:r>
            <a:r>
              <a:rPr lang="en-US" sz="2400" dirty="0" smtClean="0">
                <a:solidFill>
                  <a:srgbClr val="FF0000"/>
                </a:solidFill>
              </a:rPr>
              <a:t> </a:t>
            </a:r>
            <a:r>
              <a:rPr lang="en-US" sz="2400" dirty="0" err="1" smtClean="0">
                <a:solidFill>
                  <a:srgbClr val="FF0000"/>
                </a:solidFill>
              </a:rPr>
              <a:t>thư</a:t>
            </a:r>
            <a:r>
              <a:rPr lang="en-US" sz="2400" dirty="0" smtClean="0">
                <a:solidFill>
                  <a:srgbClr val="FF0000"/>
                </a:solidFill>
              </a:rPr>
              <a:t> </a:t>
            </a:r>
            <a:r>
              <a:rPr lang="en-US" sz="2400" dirty="0" err="1" smtClean="0">
                <a:solidFill>
                  <a:srgbClr val="FF0000"/>
                </a:solidFill>
              </a:rPr>
              <a:t>nháp</a:t>
            </a:r>
            <a:endParaRPr lang="en-US" sz="2400" dirty="0">
              <a:solidFill>
                <a:srgbClr val="FF0000"/>
              </a:solidFill>
            </a:endParaRPr>
          </a:p>
        </p:txBody>
      </p:sp>
      <p:sp>
        <p:nvSpPr>
          <p:cNvPr id="4" name="Rounded Rectangle 3"/>
          <p:cNvSpPr/>
          <p:nvPr/>
        </p:nvSpPr>
        <p:spPr>
          <a:xfrm>
            <a:off x="0" y="3048000"/>
            <a:ext cx="1447800" cy="609600"/>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lowchart: Multidocument 5"/>
          <p:cNvSpPr/>
          <p:nvPr/>
        </p:nvSpPr>
        <p:spPr>
          <a:xfrm>
            <a:off x="0" y="1083134"/>
            <a:ext cx="9144000" cy="5774866"/>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err="1" smtClean="0">
                <a:solidFill>
                  <a:srgbClr val="FF0000"/>
                </a:solidFill>
              </a:rPr>
              <a:t>Thư</a:t>
            </a:r>
            <a:r>
              <a:rPr lang="en-US" sz="7200" dirty="0" smtClean="0">
                <a:solidFill>
                  <a:srgbClr val="FF0000"/>
                </a:solidFill>
              </a:rPr>
              <a:t>  </a:t>
            </a:r>
            <a:r>
              <a:rPr lang="en-US" sz="7200" dirty="0" err="1" smtClean="0">
                <a:solidFill>
                  <a:srgbClr val="FF0000"/>
                </a:solidFill>
              </a:rPr>
              <a:t>nháp</a:t>
            </a:r>
            <a:r>
              <a:rPr lang="en-US" sz="7200" dirty="0" smtClean="0">
                <a:solidFill>
                  <a:srgbClr val="FF0000"/>
                </a:solidFill>
              </a:rPr>
              <a:t> </a:t>
            </a:r>
            <a:r>
              <a:rPr lang="en-US" sz="7200" dirty="0" err="1" smtClean="0">
                <a:solidFill>
                  <a:srgbClr val="FF0000"/>
                </a:solidFill>
              </a:rPr>
              <a:t>là</a:t>
            </a:r>
            <a:r>
              <a:rPr lang="en-US" sz="7200" dirty="0" smtClean="0">
                <a:solidFill>
                  <a:srgbClr val="FF0000"/>
                </a:solidFill>
              </a:rPr>
              <a:t> </a:t>
            </a:r>
            <a:r>
              <a:rPr lang="en-US" sz="7200" dirty="0" err="1" smtClean="0">
                <a:solidFill>
                  <a:srgbClr val="FF0000"/>
                </a:solidFill>
              </a:rPr>
              <a:t>thư</a:t>
            </a:r>
            <a:r>
              <a:rPr lang="en-US" sz="7200" dirty="0" smtClean="0">
                <a:solidFill>
                  <a:srgbClr val="FF0000"/>
                </a:solidFill>
              </a:rPr>
              <a:t> </a:t>
            </a:r>
            <a:r>
              <a:rPr lang="en-US" sz="7200" dirty="0" err="1" smtClean="0">
                <a:solidFill>
                  <a:srgbClr val="FF0000"/>
                </a:solidFill>
              </a:rPr>
              <a:t>đã</a:t>
            </a:r>
            <a:r>
              <a:rPr lang="en-US" sz="7200" dirty="0" smtClean="0">
                <a:solidFill>
                  <a:srgbClr val="FF0000"/>
                </a:solidFill>
              </a:rPr>
              <a:t> </a:t>
            </a:r>
            <a:r>
              <a:rPr lang="en-US" sz="7200" dirty="0" err="1" smtClean="0">
                <a:solidFill>
                  <a:srgbClr val="FF0000"/>
                </a:solidFill>
              </a:rPr>
              <a:t>soạn</a:t>
            </a:r>
            <a:r>
              <a:rPr lang="en-US" sz="7200" dirty="0" smtClean="0">
                <a:solidFill>
                  <a:srgbClr val="FF0000"/>
                </a:solidFill>
              </a:rPr>
              <a:t>  </a:t>
            </a:r>
            <a:r>
              <a:rPr lang="en-US" sz="7200" dirty="0" err="1" smtClean="0">
                <a:solidFill>
                  <a:srgbClr val="FF0000"/>
                </a:solidFill>
              </a:rPr>
              <a:t>nhưng</a:t>
            </a:r>
            <a:r>
              <a:rPr lang="en-US" sz="7200" dirty="0" smtClean="0">
                <a:solidFill>
                  <a:srgbClr val="FF0000"/>
                </a:solidFill>
              </a:rPr>
              <a:t> </a:t>
            </a:r>
            <a:r>
              <a:rPr lang="en-US" sz="7200" dirty="0" err="1" smtClean="0">
                <a:solidFill>
                  <a:srgbClr val="FF0000"/>
                </a:solidFill>
              </a:rPr>
              <a:t>chưa</a:t>
            </a:r>
            <a:r>
              <a:rPr lang="en-US" sz="7200" dirty="0" smtClean="0">
                <a:solidFill>
                  <a:srgbClr val="FF0000"/>
                </a:solidFill>
              </a:rPr>
              <a:t> </a:t>
            </a:r>
            <a:r>
              <a:rPr lang="en-US" sz="7200" dirty="0" err="1" smtClean="0">
                <a:solidFill>
                  <a:srgbClr val="FF0000"/>
                </a:solidFill>
              </a:rPr>
              <a:t>được</a:t>
            </a:r>
            <a:r>
              <a:rPr lang="en-US" sz="7200" dirty="0" smtClean="0">
                <a:solidFill>
                  <a:srgbClr val="FF0000"/>
                </a:solidFill>
              </a:rPr>
              <a:t> </a:t>
            </a:r>
            <a:r>
              <a:rPr lang="en-US" sz="7200" dirty="0" err="1" smtClean="0">
                <a:solidFill>
                  <a:srgbClr val="FF0000"/>
                </a:solidFill>
              </a:rPr>
              <a:t>gửi</a:t>
            </a:r>
            <a:endParaRPr lang="en-US" sz="7200" dirty="0">
              <a:solidFill>
                <a:srgbClr val="FF0000"/>
              </a:solidFill>
            </a:endParaRPr>
          </a:p>
        </p:txBody>
      </p:sp>
    </p:spTree>
    <p:extLst>
      <p:ext uri="{BB962C8B-B14F-4D97-AF65-F5344CB8AC3E}">
        <p14:creationId xmlns:p14="http://schemas.microsoft.com/office/powerpoint/2010/main" val="3925558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ircle(in)">
                                      <p:cBhvr>
                                        <p:cTn id="14"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ardrop 2"/>
          <p:cNvSpPr/>
          <p:nvPr/>
        </p:nvSpPr>
        <p:spPr>
          <a:xfrm>
            <a:off x="-152400" y="1295400"/>
            <a:ext cx="4495800" cy="4419600"/>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smtClean="0">
                <a:solidFill>
                  <a:srgbClr val="7030A0"/>
                </a:solidFill>
              </a:rPr>
              <a:t>1.</a:t>
            </a:r>
            <a:r>
              <a:rPr lang="en-US" dirty="0" smtClean="0">
                <a:solidFill>
                  <a:srgbClr val="7030A0"/>
                </a:solidFill>
              </a:rPr>
              <a:t>SOẠN VÀ GỬI CHO BẠN TRONG NHÓM BỨC THƯ  CÓ ĐÍNH KÈM MỘT TỆP VĂN BẢN WORD VỚI NỘI DUNG NHƯ SAU.</a:t>
            </a:r>
          </a:p>
          <a:p>
            <a:pPr algn="ctr"/>
            <a:r>
              <a:rPr lang="en-US" sz="2400" b="1" i="1" dirty="0" err="1" smtClean="0">
                <a:solidFill>
                  <a:srgbClr val="FF0000"/>
                </a:solidFill>
              </a:rPr>
              <a:t>Bạn</a:t>
            </a:r>
            <a:r>
              <a:rPr lang="en-US" sz="2400" b="1" i="1" dirty="0" smtClean="0">
                <a:solidFill>
                  <a:srgbClr val="FF0000"/>
                </a:solidFill>
              </a:rPr>
              <a:t> </a:t>
            </a:r>
            <a:r>
              <a:rPr lang="en-US" sz="2400" b="1" i="1" dirty="0" err="1" smtClean="0">
                <a:solidFill>
                  <a:srgbClr val="FF0000"/>
                </a:solidFill>
              </a:rPr>
              <a:t>thân</a:t>
            </a:r>
            <a:r>
              <a:rPr lang="en-US" sz="2400" b="1" i="1" dirty="0" smtClean="0">
                <a:solidFill>
                  <a:srgbClr val="FF0000"/>
                </a:solidFill>
              </a:rPr>
              <a:t> </a:t>
            </a:r>
            <a:r>
              <a:rPr lang="en-US" sz="2400" b="1" i="1" dirty="0" err="1" smtClean="0">
                <a:solidFill>
                  <a:srgbClr val="FF0000"/>
                </a:solidFill>
              </a:rPr>
              <a:t>mến</a:t>
            </a:r>
            <a:r>
              <a:rPr lang="en-US" sz="2400" b="1" i="1" dirty="0" smtClean="0">
                <a:solidFill>
                  <a:srgbClr val="FF0000"/>
                </a:solidFill>
              </a:rPr>
              <a:t>!</a:t>
            </a:r>
          </a:p>
          <a:p>
            <a:pPr algn="ctr"/>
            <a:r>
              <a:rPr lang="en-US" sz="2400" b="1" i="1" dirty="0" err="1" smtClean="0">
                <a:solidFill>
                  <a:srgbClr val="FF0000"/>
                </a:solidFill>
              </a:rPr>
              <a:t>Tớ</a:t>
            </a:r>
            <a:r>
              <a:rPr lang="en-US" sz="2400" b="1" i="1" dirty="0" smtClean="0">
                <a:solidFill>
                  <a:srgbClr val="FF0000"/>
                </a:solidFill>
              </a:rPr>
              <a:t> </a:t>
            </a:r>
            <a:r>
              <a:rPr lang="en-US" sz="2400" b="1" i="1" dirty="0" err="1" smtClean="0">
                <a:solidFill>
                  <a:srgbClr val="FF0000"/>
                </a:solidFill>
              </a:rPr>
              <a:t>mới</a:t>
            </a:r>
            <a:r>
              <a:rPr lang="en-US" sz="2400" b="1" i="1" dirty="0" smtClean="0">
                <a:solidFill>
                  <a:srgbClr val="FF0000"/>
                </a:solidFill>
              </a:rPr>
              <a:t> </a:t>
            </a:r>
            <a:r>
              <a:rPr lang="en-US" sz="2400" b="1" i="1" dirty="0" err="1" smtClean="0">
                <a:solidFill>
                  <a:srgbClr val="FF0000"/>
                </a:solidFill>
              </a:rPr>
              <a:t>sưu</a:t>
            </a:r>
            <a:r>
              <a:rPr lang="en-US" sz="2400" b="1" i="1" dirty="0" smtClean="0">
                <a:solidFill>
                  <a:srgbClr val="FF0000"/>
                </a:solidFill>
              </a:rPr>
              <a:t> </a:t>
            </a:r>
            <a:r>
              <a:rPr lang="en-US" sz="2400" b="1" i="1" dirty="0" err="1" smtClean="0">
                <a:solidFill>
                  <a:srgbClr val="FF0000"/>
                </a:solidFill>
              </a:rPr>
              <a:t>tập</a:t>
            </a:r>
            <a:r>
              <a:rPr lang="en-US" sz="2400" b="1" i="1" dirty="0" smtClean="0">
                <a:solidFill>
                  <a:srgbClr val="FF0000"/>
                </a:solidFill>
              </a:rPr>
              <a:t> </a:t>
            </a:r>
            <a:r>
              <a:rPr lang="en-US" sz="2400" b="1" i="1" dirty="0" err="1" smtClean="0">
                <a:solidFill>
                  <a:srgbClr val="FF0000"/>
                </a:solidFill>
              </a:rPr>
              <a:t>một</a:t>
            </a:r>
            <a:r>
              <a:rPr lang="en-US" sz="2400" b="1" i="1" dirty="0" smtClean="0">
                <a:solidFill>
                  <a:srgbClr val="FF0000"/>
                </a:solidFill>
              </a:rPr>
              <a:t> </a:t>
            </a:r>
            <a:r>
              <a:rPr lang="en-US" sz="2400" b="1" i="1" dirty="0" err="1" smtClean="0">
                <a:solidFill>
                  <a:srgbClr val="FF0000"/>
                </a:solidFill>
              </a:rPr>
              <a:t>bài</a:t>
            </a:r>
            <a:r>
              <a:rPr lang="en-US" sz="2400" b="1" i="1" dirty="0" smtClean="0">
                <a:solidFill>
                  <a:srgbClr val="FF0000"/>
                </a:solidFill>
              </a:rPr>
              <a:t> </a:t>
            </a:r>
            <a:r>
              <a:rPr lang="en-US" sz="2400" b="1" i="1" dirty="0" err="1" smtClean="0">
                <a:solidFill>
                  <a:srgbClr val="FF0000"/>
                </a:solidFill>
              </a:rPr>
              <a:t>thơ</a:t>
            </a:r>
            <a:r>
              <a:rPr lang="en-US" sz="2400" b="1" i="1" dirty="0" smtClean="0">
                <a:solidFill>
                  <a:srgbClr val="FF0000"/>
                </a:solidFill>
              </a:rPr>
              <a:t> </a:t>
            </a:r>
            <a:r>
              <a:rPr lang="en-US" sz="2400" b="1" i="1" dirty="0" err="1" smtClean="0">
                <a:solidFill>
                  <a:srgbClr val="FF0000"/>
                </a:solidFill>
              </a:rPr>
              <a:t>rất</a:t>
            </a:r>
            <a:r>
              <a:rPr lang="en-US" sz="2400" b="1" i="1" dirty="0" smtClean="0">
                <a:solidFill>
                  <a:srgbClr val="FF0000"/>
                </a:solidFill>
              </a:rPr>
              <a:t> </a:t>
            </a:r>
            <a:r>
              <a:rPr lang="en-US" sz="2400" b="1" i="1" dirty="0" err="1" smtClean="0">
                <a:solidFill>
                  <a:srgbClr val="FF0000"/>
                </a:solidFill>
              </a:rPr>
              <a:t>hay.Tớ</a:t>
            </a:r>
            <a:r>
              <a:rPr lang="en-US" sz="2400" b="1" i="1" dirty="0" smtClean="0">
                <a:solidFill>
                  <a:srgbClr val="FF0000"/>
                </a:solidFill>
              </a:rPr>
              <a:t> </a:t>
            </a:r>
            <a:r>
              <a:rPr lang="en-US" sz="2400" b="1" i="1" dirty="0" err="1" smtClean="0">
                <a:solidFill>
                  <a:srgbClr val="FF0000"/>
                </a:solidFill>
              </a:rPr>
              <a:t>đã</a:t>
            </a:r>
            <a:r>
              <a:rPr lang="en-US" sz="2400" b="1" i="1" dirty="0" smtClean="0">
                <a:solidFill>
                  <a:srgbClr val="FF0000"/>
                </a:solidFill>
              </a:rPr>
              <a:t> </a:t>
            </a:r>
            <a:r>
              <a:rPr lang="en-US" sz="2400" b="1" i="1" dirty="0" err="1" smtClean="0">
                <a:solidFill>
                  <a:srgbClr val="FF0000"/>
                </a:solidFill>
              </a:rPr>
              <a:t>soạn</a:t>
            </a:r>
            <a:r>
              <a:rPr lang="en-US" sz="2400" b="1" i="1" dirty="0" smtClean="0">
                <a:solidFill>
                  <a:srgbClr val="FF0000"/>
                </a:solidFill>
              </a:rPr>
              <a:t> </a:t>
            </a:r>
            <a:r>
              <a:rPr lang="en-US" sz="2400" b="1" i="1" dirty="0" err="1" smtClean="0">
                <a:solidFill>
                  <a:srgbClr val="FF0000"/>
                </a:solidFill>
              </a:rPr>
              <a:t>thảo</a:t>
            </a:r>
            <a:r>
              <a:rPr lang="en-US" sz="2400" b="1" i="1" dirty="0" smtClean="0">
                <a:solidFill>
                  <a:srgbClr val="FF0000"/>
                </a:solidFill>
              </a:rPr>
              <a:t> </a:t>
            </a:r>
            <a:r>
              <a:rPr lang="en-US" sz="2400" b="1" i="1" dirty="0" err="1" smtClean="0">
                <a:solidFill>
                  <a:srgbClr val="FF0000"/>
                </a:solidFill>
              </a:rPr>
              <a:t>và</a:t>
            </a:r>
            <a:r>
              <a:rPr lang="en-US" sz="2400" b="1" i="1" dirty="0" smtClean="0">
                <a:solidFill>
                  <a:srgbClr val="FF0000"/>
                </a:solidFill>
              </a:rPr>
              <a:t> </a:t>
            </a:r>
            <a:r>
              <a:rPr lang="en-US" sz="2400" b="1" i="1" dirty="0" err="1" smtClean="0">
                <a:solidFill>
                  <a:srgbClr val="FF0000"/>
                </a:solidFill>
              </a:rPr>
              <a:t>trình</a:t>
            </a:r>
            <a:r>
              <a:rPr lang="en-US" sz="2400" b="1" i="1" dirty="0" smtClean="0">
                <a:solidFill>
                  <a:srgbClr val="FF0000"/>
                </a:solidFill>
              </a:rPr>
              <a:t> </a:t>
            </a:r>
            <a:r>
              <a:rPr lang="en-US" sz="2400" b="1" i="1" dirty="0" err="1" smtClean="0">
                <a:solidFill>
                  <a:srgbClr val="FF0000"/>
                </a:solidFill>
              </a:rPr>
              <a:t>bày</a:t>
            </a:r>
            <a:r>
              <a:rPr lang="en-US" sz="2400" b="1" i="1" dirty="0" smtClean="0">
                <a:solidFill>
                  <a:srgbClr val="FF0000"/>
                </a:solidFill>
              </a:rPr>
              <a:t> </a:t>
            </a:r>
            <a:r>
              <a:rPr lang="en-US" sz="2400" b="1" i="1" dirty="0" err="1" smtClean="0">
                <a:solidFill>
                  <a:srgbClr val="FF0000"/>
                </a:solidFill>
              </a:rPr>
              <a:t>rất</a:t>
            </a:r>
            <a:r>
              <a:rPr lang="en-US" sz="2400" b="1" i="1" dirty="0" smtClean="0">
                <a:solidFill>
                  <a:srgbClr val="FF0000"/>
                </a:solidFill>
              </a:rPr>
              <a:t> </a:t>
            </a:r>
            <a:r>
              <a:rPr lang="en-US" sz="2400" b="1" i="1" dirty="0" err="1" smtClean="0">
                <a:solidFill>
                  <a:srgbClr val="FF0000"/>
                </a:solidFill>
              </a:rPr>
              <a:t>đẹp.Tớ</a:t>
            </a:r>
            <a:r>
              <a:rPr lang="en-US" sz="2400" b="1" i="1" dirty="0" smtClean="0">
                <a:solidFill>
                  <a:srgbClr val="FF0000"/>
                </a:solidFill>
              </a:rPr>
              <a:t> </a:t>
            </a:r>
            <a:r>
              <a:rPr lang="en-US" sz="2400" b="1" i="1" dirty="0" err="1" smtClean="0">
                <a:solidFill>
                  <a:srgbClr val="FF0000"/>
                </a:solidFill>
              </a:rPr>
              <a:t>gửi</a:t>
            </a:r>
            <a:r>
              <a:rPr lang="en-US" sz="2400" b="1" i="1" dirty="0" smtClean="0">
                <a:solidFill>
                  <a:srgbClr val="FF0000"/>
                </a:solidFill>
              </a:rPr>
              <a:t> </a:t>
            </a:r>
            <a:r>
              <a:rPr lang="en-US" sz="2400" b="1" i="1" dirty="0" err="1" smtClean="0">
                <a:solidFill>
                  <a:srgbClr val="FF0000"/>
                </a:solidFill>
              </a:rPr>
              <a:t>cho</a:t>
            </a:r>
            <a:r>
              <a:rPr lang="en-US" sz="2400" b="1" i="1" dirty="0" smtClean="0">
                <a:solidFill>
                  <a:srgbClr val="FF0000"/>
                </a:solidFill>
              </a:rPr>
              <a:t> </a:t>
            </a:r>
            <a:r>
              <a:rPr lang="en-US" sz="2400" b="1" i="1" dirty="0" err="1" smtClean="0">
                <a:solidFill>
                  <a:srgbClr val="FF0000"/>
                </a:solidFill>
              </a:rPr>
              <a:t>bạn</a:t>
            </a:r>
            <a:r>
              <a:rPr lang="en-US" sz="2400" b="1" i="1" dirty="0" smtClean="0">
                <a:solidFill>
                  <a:srgbClr val="FF0000"/>
                </a:solidFill>
              </a:rPr>
              <a:t> </a:t>
            </a:r>
            <a:r>
              <a:rPr lang="en-US" sz="2400" b="1" i="1" dirty="0" err="1" smtClean="0">
                <a:solidFill>
                  <a:srgbClr val="FF0000"/>
                </a:solidFill>
              </a:rPr>
              <a:t>cùng</a:t>
            </a:r>
            <a:r>
              <a:rPr lang="en-US" sz="2400" b="1" i="1" dirty="0" smtClean="0">
                <a:solidFill>
                  <a:srgbClr val="FF0000"/>
                </a:solidFill>
              </a:rPr>
              <a:t> </a:t>
            </a:r>
            <a:r>
              <a:rPr lang="en-US" sz="2400" b="1" i="1" dirty="0" err="1" smtClean="0">
                <a:solidFill>
                  <a:srgbClr val="FF0000"/>
                </a:solidFill>
              </a:rPr>
              <a:t>xem</a:t>
            </a:r>
            <a:r>
              <a:rPr lang="en-US" sz="2400" b="1" i="1" dirty="0" smtClean="0">
                <a:solidFill>
                  <a:srgbClr val="FF0000"/>
                </a:solidFill>
              </a:rPr>
              <a:t> </a:t>
            </a:r>
            <a:r>
              <a:rPr lang="en-US" sz="2400" b="1" i="1" dirty="0" err="1" smtClean="0">
                <a:solidFill>
                  <a:srgbClr val="FF0000"/>
                </a:solidFill>
              </a:rPr>
              <a:t>nhé</a:t>
            </a:r>
            <a:r>
              <a:rPr lang="en-US" sz="2400" b="1" i="1" dirty="0" smtClean="0">
                <a:solidFill>
                  <a:srgbClr val="FF0000"/>
                </a:solidFill>
              </a:rPr>
              <a:t>!</a:t>
            </a:r>
            <a:endParaRPr lang="en-US" b="1" i="1" dirty="0">
              <a:solidFill>
                <a:srgbClr val="FF0000"/>
              </a:solidFill>
            </a:endParaRPr>
          </a:p>
        </p:txBody>
      </p:sp>
      <p:sp>
        <p:nvSpPr>
          <p:cNvPr id="4" name="Frame 3"/>
          <p:cNvSpPr/>
          <p:nvPr/>
        </p:nvSpPr>
        <p:spPr>
          <a:xfrm>
            <a:off x="4419600" y="1295400"/>
            <a:ext cx="4572000" cy="5527964"/>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solidFill>
                  <a:schemeClr val="tx1"/>
                </a:solidFill>
              </a:rPr>
              <a:t>2.Đăng </a:t>
            </a:r>
            <a:r>
              <a:rPr lang="en-US" sz="2800" b="1" dirty="0" err="1" smtClean="0">
                <a:solidFill>
                  <a:schemeClr val="tx1"/>
                </a:solidFill>
              </a:rPr>
              <a:t>nhập</a:t>
            </a:r>
            <a:r>
              <a:rPr lang="en-US" sz="2800" b="1" dirty="0" smtClean="0">
                <a:solidFill>
                  <a:schemeClr val="tx1"/>
                </a:solidFill>
              </a:rPr>
              <a:t> </a:t>
            </a:r>
            <a:r>
              <a:rPr lang="en-US" sz="2800" b="1" dirty="0" err="1" smtClean="0">
                <a:solidFill>
                  <a:schemeClr val="tx1"/>
                </a:solidFill>
              </a:rPr>
              <a:t>vào</a:t>
            </a:r>
            <a:r>
              <a:rPr lang="en-US" sz="2800" b="1" dirty="0" smtClean="0">
                <a:solidFill>
                  <a:schemeClr val="tx1"/>
                </a:solidFill>
              </a:rPr>
              <a:t>  </a:t>
            </a:r>
            <a:r>
              <a:rPr lang="en-US" sz="2800" b="1" dirty="0" err="1" smtClean="0">
                <a:solidFill>
                  <a:schemeClr val="tx1"/>
                </a:solidFill>
              </a:rPr>
              <a:t>hộp</a:t>
            </a:r>
            <a:r>
              <a:rPr lang="en-US" sz="2800" b="1" dirty="0" smtClean="0">
                <a:solidFill>
                  <a:schemeClr val="tx1"/>
                </a:solidFill>
              </a:rPr>
              <a:t> </a:t>
            </a:r>
            <a:r>
              <a:rPr lang="en-US" sz="2800" b="1" dirty="0" err="1" smtClean="0">
                <a:solidFill>
                  <a:schemeClr val="tx1"/>
                </a:solidFill>
              </a:rPr>
              <a:t>thư</a:t>
            </a:r>
            <a:r>
              <a:rPr lang="en-US" sz="2800" b="1" dirty="0" smtClean="0">
                <a:solidFill>
                  <a:schemeClr val="tx1"/>
                </a:solidFill>
              </a:rPr>
              <a:t> </a:t>
            </a:r>
            <a:r>
              <a:rPr lang="en-US" sz="2800" b="1" dirty="0" err="1" smtClean="0">
                <a:solidFill>
                  <a:schemeClr val="tx1"/>
                </a:solidFill>
              </a:rPr>
              <a:t>của</a:t>
            </a:r>
            <a:r>
              <a:rPr lang="en-US" sz="2800" b="1" dirty="0" smtClean="0">
                <a:solidFill>
                  <a:schemeClr val="tx1"/>
                </a:solidFill>
              </a:rPr>
              <a:t> </a:t>
            </a:r>
            <a:r>
              <a:rPr lang="en-US" sz="2800" b="1" dirty="0" err="1" smtClean="0">
                <a:solidFill>
                  <a:schemeClr val="tx1"/>
                </a:solidFill>
              </a:rPr>
              <a:t>em</a:t>
            </a:r>
            <a:r>
              <a:rPr lang="en-US" sz="2800" b="1" dirty="0" smtClean="0">
                <a:solidFill>
                  <a:schemeClr val="tx1"/>
                </a:solidFill>
              </a:rPr>
              <a:t> </a:t>
            </a:r>
            <a:r>
              <a:rPr lang="en-US" sz="2800" b="1" dirty="0" err="1" smtClean="0">
                <a:solidFill>
                  <a:schemeClr val="tx1"/>
                </a:solidFill>
              </a:rPr>
              <a:t>để</a:t>
            </a:r>
            <a:r>
              <a:rPr lang="en-US" sz="2800" b="1" dirty="0" smtClean="0">
                <a:solidFill>
                  <a:schemeClr val="tx1"/>
                </a:solidFill>
              </a:rPr>
              <a:t> </a:t>
            </a:r>
            <a:r>
              <a:rPr lang="en-US" sz="2800" b="1" dirty="0" err="1" smtClean="0">
                <a:solidFill>
                  <a:schemeClr val="tx1"/>
                </a:solidFill>
              </a:rPr>
              <a:t>đọc</a:t>
            </a:r>
            <a:r>
              <a:rPr lang="en-US" sz="2800" b="1" dirty="0" smtClean="0">
                <a:solidFill>
                  <a:schemeClr val="tx1"/>
                </a:solidFill>
              </a:rPr>
              <a:t> </a:t>
            </a:r>
            <a:r>
              <a:rPr lang="en-US" sz="2800" b="1" dirty="0" err="1" smtClean="0">
                <a:solidFill>
                  <a:schemeClr val="tx1"/>
                </a:solidFill>
              </a:rPr>
              <a:t>thư</a:t>
            </a:r>
            <a:r>
              <a:rPr lang="en-US" sz="2800" b="1" dirty="0" smtClean="0">
                <a:solidFill>
                  <a:schemeClr val="tx1"/>
                </a:solidFill>
              </a:rPr>
              <a:t> </a:t>
            </a:r>
            <a:r>
              <a:rPr lang="en-US" sz="2800" b="1" dirty="0" err="1" smtClean="0">
                <a:solidFill>
                  <a:schemeClr val="tx1"/>
                </a:solidFill>
              </a:rPr>
              <a:t>bạn</a:t>
            </a:r>
            <a:r>
              <a:rPr lang="en-US" sz="2800" b="1" dirty="0" smtClean="0">
                <a:solidFill>
                  <a:schemeClr val="tx1"/>
                </a:solidFill>
              </a:rPr>
              <a:t> </a:t>
            </a:r>
            <a:r>
              <a:rPr lang="en-US" sz="2800" b="1" dirty="0" err="1" smtClean="0">
                <a:solidFill>
                  <a:schemeClr val="tx1"/>
                </a:solidFill>
              </a:rPr>
              <a:t>gửi</a:t>
            </a:r>
            <a:r>
              <a:rPr lang="en-US" sz="2800" b="1" dirty="0" smtClean="0">
                <a:solidFill>
                  <a:schemeClr val="tx1"/>
                </a:solidFill>
              </a:rPr>
              <a:t> </a:t>
            </a:r>
            <a:r>
              <a:rPr lang="en-US" sz="2800" b="1" dirty="0" err="1" smtClean="0">
                <a:solidFill>
                  <a:schemeClr val="tx1"/>
                </a:solidFill>
              </a:rPr>
              <a:t>cho</a:t>
            </a:r>
            <a:r>
              <a:rPr lang="en-US" sz="2800" b="1" dirty="0" smtClean="0">
                <a:solidFill>
                  <a:schemeClr val="tx1"/>
                </a:solidFill>
              </a:rPr>
              <a:t> </a:t>
            </a:r>
            <a:r>
              <a:rPr lang="en-US" sz="2800" b="1" dirty="0" err="1" smtClean="0">
                <a:solidFill>
                  <a:schemeClr val="tx1"/>
                </a:solidFill>
              </a:rPr>
              <a:t>mình</a:t>
            </a:r>
            <a:r>
              <a:rPr lang="en-US" sz="2800" b="1" dirty="0" smtClean="0">
                <a:solidFill>
                  <a:schemeClr val="tx1"/>
                </a:solidFill>
              </a:rPr>
              <a:t> </a:t>
            </a:r>
            <a:r>
              <a:rPr lang="en-US" sz="2800" b="1" dirty="0" err="1" smtClean="0">
                <a:solidFill>
                  <a:schemeClr val="tx1"/>
                </a:solidFill>
              </a:rPr>
              <a:t>và</a:t>
            </a:r>
            <a:r>
              <a:rPr lang="en-US" sz="2800" b="1" dirty="0" smtClean="0">
                <a:solidFill>
                  <a:schemeClr val="tx1"/>
                </a:solidFill>
              </a:rPr>
              <a:t> </a:t>
            </a:r>
            <a:r>
              <a:rPr lang="en-US" sz="2800" b="1" dirty="0" err="1" smtClean="0">
                <a:solidFill>
                  <a:schemeClr val="tx1"/>
                </a:solidFill>
              </a:rPr>
              <a:t>tải</a:t>
            </a:r>
            <a:r>
              <a:rPr lang="en-US" sz="2800" b="1" dirty="0" smtClean="0">
                <a:solidFill>
                  <a:schemeClr val="tx1"/>
                </a:solidFill>
              </a:rPr>
              <a:t> </a:t>
            </a:r>
            <a:r>
              <a:rPr lang="en-US" sz="2800" b="1" dirty="0" err="1" smtClean="0">
                <a:solidFill>
                  <a:schemeClr val="tx1"/>
                </a:solidFill>
              </a:rPr>
              <a:t>về</a:t>
            </a:r>
            <a:r>
              <a:rPr lang="en-US" sz="2800" b="1" dirty="0" smtClean="0">
                <a:solidFill>
                  <a:schemeClr val="tx1"/>
                </a:solidFill>
              </a:rPr>
              <a:t> </a:t>
            </a:r>
            <a:r>
              <a:rPr lang="en-US" sz="2800" b="1" dirty="0" err="1" smtClean="0">
                <a:solidFill>
                  <a:schemeClr val="tx1"/>
                </a:solidFill>
              </a:rPr>
              <a:t>máy</a:t>
            </a:r>
            <a:r>
              <a:rPr lang="en-US" sz="2800" b="1" dirty="0" smtClean="0">
                <a:solidFill>
                  <a:schemeClr val="tx1"/>
                </a:solidFill>
              </a:rPr>
              <a:t> </a:t>
            </a:r>
            <a:r>
              <a:rPr lang="en-US" sz="2800" b="1" dirty="0" err="1" smtClean="0">
                <a:solidFill>
                  <a:schemeClr val="tx1"/>
                </a:solidFill>
              </a:rPr>
              <a:t>tính</a:t>
            </a:r>
            <a:r>
              <a:rPr lang="en-US" sz="2800" b="1" dirty="0" smtClean="0">
                <a:solidFill>
                  <a:schemeClr val="tx1"/>
                </a:solidFill>
              </a:rPr>
              <a:t>  </a:t>
            </a:r>
            <a:r>
              <a:rPr lang="en-US" sz="2800" b="1" dirty="0" err="1" smtClean="0">
                <a:solidFill>
                  <a:schemeClr val="tx1"/>
                </a:solidFill>
              </a:rPr>
              <a:t>tệp</a:t>
            </a:r>
            <a:r>
              <a:rPr lang="en-US" sz="2800" b="1" dirty="0" smtClean="0">
                <a:solidFill>
                  <a:schemeClr val="tx1"/>
                </a:solidFill>
              </a:rPr>
              <a:t> </a:t>
            </a:r>
            <a:r>
              <a:rPr lang="en-US" sz="2800" b="1" dirty="0" err="1" smtClean="0">
                <a:solidFill>
                  <a:schemeClr val="tx1"/>
                </a:solidFill>
              </a:rPr>
              <a:t>đính</a:t>
            </a:r>
            <a:r>
              <a:rPr lang="en-US" sz="2800" b="1" dirty="0" smtClean="0">
                <a:solidFill>
                  <a:schemeClr val="tx1"/>
                </a:solidFill>
              </a:rPr>
              <a:t> </a:t>
            </a:r>
            <a:r>
              <a:rPr lang="en-US" sz="2800" b="1" dirty="0" err="1" smtClean="0">
                <a:solidFill>
                  <a:schemeClr val="tx1"/>
                </a:solidFill>
              </a:rPr>
              <a:t>kèm</a:t>
            </a:r>
            <a:r>
              <a:rPr lang="en-US" sz="2800" b="1" dirty="0" smtClean="0">
                <a:solidFill>
                  <a:schemeClr val="tx1"/>
                </a:solidFill>
              </a:rPr>
              <a:t>.</a:t>
            </a:r>
          </a:p>
          <a:p>
            <a:r>
              <a:rPr lang="en-US" sz="2800" b="1" dirty="0" smtClean="0">
                <a:solidFill>
                  <a:schemeClr val="tx1"/>
                </a:solidFill>
              </a:rPr>
              <a:t>3.Đăng </a:t>
            </a:r>
            <a:r>
              <a:rPr lang="en-US" sz="2800" b="1" dirty="0" err="1" smtClean="0">
                <a:solidFill>
                  <a:schemeClr val="tx1"/>
                </a:solidFill>
              </a:rPr>
              <a:t>xuất</a:t>
            </a:r>
            <a:r>
              <a:rPr lang="en-US" sz="2800" b="1" dirty="0" smtClean="0">
                <a:solidFill>
                  <a:schemeClr val="tx1"/>
                </a:solidFill>
              </a:rPr>
              <a:t> </a:t>
            </a:r>
            <a:r>
              <a:rPr lang="en-US" sz="2800" b="1" dirty="0" err="1" smtClean="0">
                <a:solidFill>
                  <a:schemeClr val="tx1"/>
                </a:solidFill>
              </a:rPr>
              <a:t>khỏi</a:t>
            </a:r>
            <a:r>
              <a:rPr lang="en-US" sz="2800" b="1" dirty="0" smtClean="0">
                <a:solidFill>
                  <a:schemeClr val="tx1"/>
                </a:solidFill>
              </a:rPr>
              <a:t> </a:t>
            </a:r>
            <a:r>
              <a:rPr lang="en-US" sz="2800" b="1" dirty="0" err="1" smtClean="0">
                <a:solidFill>
                  <a:schemeClr val="tx1"/>
                </a:solidFill>
              </a:rPr>
              <a:t>hộp</a:t>
            </a:r>
            <a:r>
              <a:rPr lang="en-US" sz="2800" b="1" dirty="0" smtClean="0">
                <a:solidFill>
                  <a:schemeClr val="tx1"/>
                </a:solidFill>
              </a:rPr>
              <a:t> </a:t>
            </a:r>
            <a:r>
              <a:rPr lang="en-US" sz="2800" b="1" dirty="0" err="1" smtClean="0">
                <a:solidFill>
                  <a:schemeClr val="tx1"/>
                </a:solidFill>
              </a:rPr>
              <a:t>thư</a:t>
            </a:r>
            <a:r>
              <a:rPr lang="en-US" sz="2800" b="1" dirty="0" smtClean="0">
                <a:solidFill>
                  <a:schemeClr val="tx1"/>
                </a:solidFill>
              </a:rPr>
              <a:t> </a:t>
            </a:r>
            <a:r>
              <a:rPr lang="en-US" sz="2800" b="1" dirty="0" err="1" smtClean="0">
                <a:solidFill>
                  <a:schemeClr val="tx1"/>
                </a:solidFill>
              </a:rPr>
              <a:t>của</a:t>
            </a:r>
            <a:r>
              <a:rPr lang="en-US" sz="2800" b="1" dirty="0" smtClean="0">
                <a:solidFill>
                  <a:schemeClr val="tx1"/>
                </a:solidFill>
              </a:rPr>
              <a:t> </a:t>
            </a:r>
            <a:r>
              <a:rPr lang="en-US" sz="2800" b="1" dirty="0" err="1" smtClean="0">
                <a:solidFill>
                  <a:schemeClr val="tx1"/>
                </a:solidFill>
              </a:rPr>
              <a:t>em</a:t>
            </a:r>
            <a:r>
              <a:rPr lang="en-US" sz="2800" b="1" dirty="0" smtClean="0">
                <a:solidFill>
                  <a:schemeClr val="tx1"/>
                </a:solidFill>
              </a:rPr>
              <a:t> </a:t>
            </a:r>
            <a:r>
              <a:rPr lang="en-US" sz="2800" b="1" dirty="0" err="1" smtClean="0">
                <a:solidFill>
                  <a:schemeClr val="tx1"/>
                </a:solidFill>
              </a:rPr>
              <a:t>sau</a:t>
            </a:r>
            <a:r>
              <a:rPr lang="en-US" sz="2800" b="1" dirty="0" smtClean="0">
                <a:solidFill>
                  <a:schemeClr val="tx1"/>
                </a:solidFill>
              </a:rPr>
              <a:t> </a:t>
            </a:r>
            <a:r>
              <a:rPr lang="en-US" sz="2800" b="1" dirty="0" err="1" smtClean="0">
                <a:solidFill>
                  <a:schemeClr val="tx1"/>
                </a:solidFill>
              </a:rPr>
              <a:t>khi</a:t>
            </a:r>
            <a:r>
              <a:rPr lang="en-US" sz="2800" b="1" dirty="0" smtClean="0">
                <a:solidFill>
                  <a:schemeClr val="tx1"/>
                </a:solidFill>
              </a:rPr>
              <a:t> </a:t>
            </a:r>
            <a:r>
              <a:rPr lang="en-US" sz="2800" b="1" dirty="0" err="1" smtClean="0">
                <a:solidFill>
                  <a:schemeClr val="tx1"/>
                </a:solidFill>
              </a:rPr>
              <a:t>đọc</a:t>
            </a:r>
            <a:r>
              <a:rPr lang="en-US" sz="2800" b="1" dirty="0" smtClean="0">
                <a:solidFill>
                  <a:schemeClr val="tx1"/>
                </a:solidFill>
              </a:rPr>
              <a:t> </a:t>
            </a:r>
            <a:r>
              <a:rPr lang="en-US" sz="2800" b="1" dirty="0" err="1" smtClean="0">
                <a:solidFill>
                  <a:schemeClr val="tx1"/>
                </a:solidFill>
              </a:rPr>
              <a:t>xong</a:t>
            </a:r>
            <a:r>
              <a:rPr lang="en-US" sz="2800" b="1" dirty="0" smtClean="0">
                <a:solidFill>
                  <a:schemeClr val="tx1"/>
                </a:solidFill>
              </a:rPr>
              <a:t> </a:t>
            </a:r>
            <a:r>
              <a:rPr lang="en-US" sz="2800" b="1" dirty="0" err="1" smtClean="0">
                <a:solidFill>
                  <a:schemeClr val="tx1"/>
                </a:solidFill>
              </a:rPr>
              <a:t>thư</a:t>
            </a:r>
            <a:r>
              <a:rPr lang="en-US" sz="2800" b="1" dirty="0" smtClean="0">
                <a:solidFill>
                  <a:schemeClr val="tx1"/>
                </a:solidFill>
              </a:rPr>
              <a:t> </a:t>
            </a:r>
            <a:r>
              <a:rPr lang="en-US" sz="2800" b="1" dirty="0" err="1" smtClean="0">
                <a:solidFill>
                  <a:schemeClr val="tx1"/>
                </a:solidFill>
              </a:rPr>
              <a:t>của</a:t>
            </a:r>
            <a:r>
              <a:rPr lang="en-US" sz="2800" b="1" dirty="0" smtClean="0">
                <a:solidFill>
                  <a:schemeClr val="tx1"/>
                </a:solidFill>
              </a:rPr>
              <a:t> </a:t>
            </a:r>
            <a:r>
              <a:rPr lang="en-US" sz="2800" b="1" dirty="0" err="1" smtClean="0">
                <a:solidFill>
                  <a:schemeClr val="tx1"/>
                </a:solidFill>
              </a:rPr>
              <a:t>bạn</a:t>
            </a:r>
            <a:r>
              <a:rPr lang="en-US" sz="2800" b="1" dirty="0" smtClean="0">
                <a:solidFill>
                  <a:schemeClr val="tx1"/>
                </a:solidFill>
              </a:rPr>
              <a:t> </a:t>
            </a:r>
            <a:r>
              <a:rPr lang="en-US" sz="2800" b="1" dirty="0" err="1" smtClean="0">
                <a:solidFill>
                  <a:schemeClr val="tx1"/>
                </a:solidFill>
              </a:rPr>
              <a:t>gửi</a:t>
            </a:r>
            <a:r>
              <a:rPr lang="en-US" sz="2800" b="1" dirty="0" smtClean="0">
                <a:solidFill>
                  <a:schemeClr val="tx1"/>
                </a:solidFill>
              </a:rPr>
              <a:t>.</a:t>
            </a:r>
            <a:endParaRPr lang="en-US" sz="2800" b="1" dirty="0">
              <a:solidFill>
                <a:schemeClr val="tx1"/>
              </a:solidFill>
            </a:endParaRPr>
          </a:p>
        </p:txBody>
      </p:sp>
    </p:spTree>
    <p:extLst>
      <p:ext uri="{BB962C8B-B14F-4D97-AF65-F5344CB8AC3E}">
        <p14:creationId xmlns:p14="http://schemas.microsoft.com/office/powerpoint/2010/main" val="392555863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Bài 4: THƯ ĐIỆN TỬ (EMAIL)&amp;quot;&quot;/&gt;&lt;property id=&quot;20307&quot; value=&quot;257&quot;/&gt;&lt;/object&gt;&lt;object type=&quot;3&quot; unique_id=&quot;10005&quot;&gt;&lt;property id=&quot;20148&quot; value=&quot;5&quot;/&gt;&lt;property id=&quot;20300&quot; value=&quot;Slide 10 - &amp;quot;A.HOẠT ĐỘNG CƠ BẢN&amp;quot;&quot;/&gt;&lt;property id=&quot;20307&quot; value=&quot;258&quot;/&gt;&lt;/object&gt;&lt;object type=&quot;3&quot; unique_id=&quot;10006&quot;&gt;&lt;property id=&quot;20148&quot; value=&quot;5&quot;/&gt;&lt;property id=&quot;20300&quot; value=&quot;Slide 11 - &amp;quot;A.HOẠT ĐỘNG CƠ BẢN&amp;quot;&quot;/&gt;&lt;property id=&quot;20307&quot; value=&quot;259&quot;/&gt;&lt;/object&gt;&lt;object type=&quot;3&quot; unique_id=&quot;10007&quot;&gt;&lt;property id=&quot;20148&quot; value=&quot;5&quot;/&gt;&lt;property id=&quot;20300&quot; value=&quot;Slide 12 - &amp;quot;A.HOẠT ĐỘNG CƠ BẢN&amp;quot;&quot;/&gt;&lt;property id=&quot;20307&quot; value=&quot;262&quot;/&gt;&lt;/object&gt;&lt;object type=&quot;3&quot; unique_id=&quot;10008&quot;&gt;&lt;property id=&quot;20148&quot; value=&quot;5&quot;/&gt;&lt;property id=&quot;20300&quot; value=&quot;Slide 13 - &amp;quot;A.HOẠT ĐỘNG CƠ BẢN&amp;quot;&quot;/&gt;&lt;property id=&quot;20307&quot; value=&quot;261&quot;/&gt;&lt;/object&gt;&lt;object type=&quot;3&quot; unique_id=&quot;10010&quot;&gt;&lt;property id=&quot;20148&quot; value=&quot;5&quot;/&gt;&lt;property id=&quot;20300&quot; value=&quot;Slide 14 - &amp;quot;A.HOẠT ĐỘNG CƠ BẢN&amp;quot;&quot;/&gt;&lt;property id=&quot;20307&quot; value=&quot;263&quot;/&gt;&lt;/object&gt;&lt;object type=&quot;3&quot; unique_id=&quot;10011&quot;&gt;&lt;property id=&quot;20148&quot; value=&quot;5&quot;/&gt;&lt;property id=&quot;20300&quot; value=&quot;Slide 16 - &amp;quot;B.HOẠT ĐỘNG THỰC HÀNH&amp;quot;&quot;/&gt;&lt;property id=&quot;20307&quot; value=&quot;266&quot;/&gt;&lt;/object&gt;&lt;object type=&quot;3&quot; unique_id=&quot;10012&quot;&gt;&lt;property id=&quot;20148&quot; value=&quot;5&quot;/&gt;&lt;property id=&quot;20300&quot; value=&quot;Slide 17 - &amp;quot;B.HOẠT ĐỘNG THỰC HÀNH&amp;quot;&quot;/&gt;&lt;property id=&quot;20307&quot; value=&quot;265&quot;/&gt;&lt;/object&gt;&lt;object type=&quot;3&quot; unique_id=&quot;10013&quot;&gt;&lt;property id=&quot;20148&quot; value=&quot;5&quot;/&gt;&lt;property id=&quot;20300&quot; value=&quot;Slide 18 - &amp;quot;B.HOẠT ĐỘNG THỰC HÀNH&amp;quot;&quot;/&gt;&lt;property id=&quot;20307&quot; value=&quot;264&quot;/&gt;&lt;/object&gt;&lt;object type=&quot;3&quot; unique_id=&quot;10050&quot;&gt;&lt;property id=&quot;20148&quot; value=&quot;5&quot;/&gt;&lt;property id=&quot;20300&quot; value=&quot;Slide 15 - &amp;quot;A.HOẠT ĐỘNG CƠ BẢN&amp;quot;&quot;/&gt;&lt;property id=&quot;20307&quot; value=&quot;267&quot;/&gt;&lt;/object&gt;&lt;object type=&quot;3&quot; unique_id=&quot;10159&quot;&gt;&lt;property id=&quot;20148&quot; value=&quot;5&quot;/&gt;&lt;property id=&quot;20300&quot; value=&quot;Slide 3&quot;/&gt;&lt;property id=&quot;20307&quot; value=&quot;268&quot;/&gt;&lt;/object&gt;&lt;object type=&quot;3&quot; unique_id=&quot;10160&quot;&gt;&lt;property id=&quot;20148&quot; value=&quot;5&quot;/&gt;&lt;property id=&quot;20300&quot; value=&quot;Slide 4&quot;/&gt;&lt;property id=&quot;20307&quot; value=&quot;269&quot;/&gt;&lt;/object&gt;&lt;object type=&quot;3&quot; unique_id=&quot;10161&quot;&gt;&lt;property id=&quot;20148&quot; value=&quot;5&quot;/&gt;&lt;property id=&quot;20300&quot; value=&quot;Slide 5&quot;/&gt;&lt;property id=&quot;20307&quot; value=&quot;270&quot;/&gt;&lt;/object&gt;&lt;object type=&quot;3&quot; unique_id=&quot;10162&quot;&gt;&lt;property id=&quot;20148&quot; value=&quot;5&quot;/&gt;&lt;property id=&quot;20300&quot; value=&quot;Slide 6&quot;/&gt;&lt;property id=&quot;20307&quot; value=&quot;274&quot;/&gt;&lt;/object&gt;&lt;object type=&quot;3&quot; unique_id=&quot;10261&quot;&gt;&lt;property id=&quot;20148&quot; value=&quot;5&quot;/&gt;&lt;property id=&quot;20300&quot; value=&quot;Slide 19&quot;/&gt;&lt;property id=&quot;20307&quot; value=&quot;275&quot;/&gt;&lt;/object&gt;&lt;object type=&quot;3&quot; unique_id=&quot;10262&quot;&gt;&lt;property id=&quot;20148&quot; value=&quot;5&quot;/&gt;&lt;property id=&quot;20300&quot; value=&quot;Slide 20&quot;/&gt;&lt;property id=&quot;20307&quot; value=&quot;276&quot;/&gt;&lt;/object&gt;&lt;object type=&quot;3&quot; unique_id=&quot;10263&quot;&gt;&lt;property id=&quot;20148&quot; value=&quot;5&quot;/&gt;&lt;property id=&quot;20300&quot; value=&quot;Slide 21&quot;/&gt;&lt;property id=&quot;20307&quot; value=&quot;278&quot;/&gt;&lt;/object&gt;&lt;object type=&quot;3&quot; unique_id=&quot;10264&quot;&gt;&lt;property id=&quot;20148&quot; value=&quot;5&quot;/&gt;&lt;property id=&quot;20300&quot; value=&quot;Slide 22&quot;/&gt;&lt;property id=&quot;20307&quot; value=&quot;277&quot;/&gt;&lt;/object&gt;&lt;object type=&quot;3&quot; unique_id=&quot;10391&quot;&gt;&lt;property id=&quot;20148&quot; value=&quot;5&quot;/&gt;&lt;property id=&quot;20300&quot; value=&quot;Slide 2&quot;/&gt;&lt;property id=&quot;20307&quot; value=&quot;279&quot;/&gt;&lt;/object&gt;&lt;object type=&quot;3&quot; unique_id=&quot;10392&quot;&gt;&lt;property id=&quot;20148&quot; value=&quot;5&quot;/&gt;&lt;property id=&quot;20300&quot; value=&quot;Slide 7&quot;/&gt;&lt;property id=&quot;20307&quot; value=&quot;282&quot;/&gt;&lt;/object&gt;&lt;object type=&quot;3&quot; unique_id=&quot;10393&quot;&gt;&lt;property id=&quot;20148&quot; value=&quot;5&quot;/&gt;&lt;property id=&quot;20300&quot; value=&quot;Slide 8&quot;/&gt;&lt;property id=&quot;20307&quot; value=&quot;281&quot;/&gt;&lt;/object&gt;&lt;object type=&quot;3&quot; unique_id=&quot;10394&quot;&gt;&lt;property id=&quot;20148&quot; value=&quot;5&quot;/&gt;&lt;property id=&quot;20300&quot; value=&quot;Slide 9&quot;/&gt;&lt;property id=&quot;20307&quot; value=&quot;280&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496</TotalTime>
  <Words>912</Words>
  <Application>Microsoft Office PowerPoint</Application>
  <PresentationFormat>On-screen Show (4:3)</PresentationFormat>
  <Paragraphs>128</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Times New Roman</vt:lpstr>
      <vt:lpstr>Wingdings</vt:lpstr>
      <vt:lpstr>Wingdings 2</vt:lpstr>
      <vt:lpstr>Default Design</vt:lpstr>
      <vt:lpstr>PowerPoint Presentation</vt:lpstr>
      <vt:lpstr>Wednesday, September 30th 2020 Tin học Tiết 9: Thư điện tử (tiếp theo) (tiết 1)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B.HOẠT ĐỘNG THỰC HÀNH</vt:lpstr>
      <vt:lpstr>PowerPoint Presentation</vt:lpstr>
      <vt:lpstr>PowerPoint Presentation</vt:lpstr>
      <vt:lpstr>PowerPoint Presentation</vt:lpstr>
      <vt:lpstr>PowerPoint Presentation</vt:lpstr>
      <vt:lpstr>PowerPoint Presentation</vt:lpstr>
      <vt:lpstr>PowerPoint Presentation</vt:lpstr>
    </vt:vector>
  </TitlesOfParts>
  <Company>CKK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3: THƯ ĐIỆN TỬ (EMAIL)</dc:title>
  <dc:creator>Windows User</dc:creator>
  <cp:lastModifiedBy>May00</cp:lastModifiedBy>
  <cp:revision>39</cp:revision>
  <dcterms:created xsi:type="dcterms:W3CDTF">2018-09-03T07:37:15Z</dcterms:created>
  <dcterms:modified xsi:type="dcterms:W3CDTF">2020-09-29T09:23:30Z</dcterms:modified>
</cp:coreProperties>
</file>