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99" r:id="rId3"/>
    <p:sldId id="300" r:id="rId4"/>
    <p:sldId id="292" r:id="rId5"/>
    <p:sldId id="302" r:id="rId6"/>
    <p:sldId id="303" r:id="rId7"/>
    <p:sldId id="309" r:id="rId8"/>
    <p:sldId id="310" r:id="rId9"/>
    <p:sldId id="304" r:id="rId10"/>
    <p:sldId id="312" r:id="rId11"/>
    <p:sldId id="305" r:id="rId12"/>
    <p:sldId id="306" r:id="rId13"/>
    <p:sldId id="279" r:id="rId14"/>
  </p:sldIdLst>
  <p:sldSz cx="9144000" cy="5143500" type="screen16x9"/>
  <p:notesSz cx="6858000" cy="9144000"/>
  <p:embeddedFontLst>
    <p:embeddedFont>
      <p:font typeface="Playfair Display" panose="00000500000000000000" pitchFamily="2" charset="0"/>
      <p:regular r:id="rId16"/>
      <p:bold r:id="rId17"/>
      <p:italic r:id="rId18"/>
      <p:boldItalic r:id="rId19"/>
    </p:embeddedFont>
    <p:embeddedFont>
      <p:font typeface="Tino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F0000"/>
    <a:srgbClr val="C0004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7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36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8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48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0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7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80" y="417451"/>
            <a:ext cx="6640799" cy="953999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0722" y="1809037"/>
            <a:ext cx="7478713" cy="698500"/>
          </a:xfrm>
        </p:spPr>
        <p:txBody>
          <a:bodyPr/>
          <a:lstStyle>
            <a:lvl1pPr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60813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19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5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49" y="3602475"/>
            <a:ext cx="1504949" cy="154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2" y="2182212"/>
            <a:ext cx="1579174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4" y="-1026424"/>
            <a:ext cx="2662025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6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64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6" r:id="rId3"/>
    <p:sldLayoutId id="2147483658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9.png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9.pn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m4a"/><Relationship Id="rId7" Type="http://schemas.openxmlformats.org/officeDocument/2006/relationships/image" Target="../media/image12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openxmlformats.org/officeDocument/2006/relationships/image" Target="../media/image15.png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619250" y="1150743"/>
            <a:ext cx="5903768" cy="22865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5833" y="2716194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TUẦN 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FF10C1-7323-425F-A9C9-0ACA9D30F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602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88873" y="460915"/>
            <a:ext cx="7478713" cy="1570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/>
              <a:t>2.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>
                <a:solidFill>
                  <a:srgbClr val="FF0066"/>
                </a:solidFill>
              </a:rPr>
              <a:t>Soanthao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New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        .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Soanthao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err="1"/>
              <a:t>hiện</a:t>
            </a:r>
            <a:r>
              <a:rPr lang="en-US"/>
              <a:t>.</a:t>
            </a:r>
          </a:p>
          <a:p>
            <a:pPr>
              <a:lnSpc>
                <a:spcPct val="130000"/>
              </a:lnSpc>
            </a:pPr>
            <a:r>
              <a:rPr lang="en-US" u="sng"/>
              <a:t>Trả lời: </a:t>
            </a:r>
            <a:endParaRPr lang="en-US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3" b="15349"/>
          <a:stretch/>
        </p:blipFill>
        <p:spPr bwMode="auto">
          <a:xfrm>
            <a:off x="3171448" y="987998"/>
            <a:ext cx="540326" cy="5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45179" y="2515395"/>
            <a:ext cx="8054943" cy="1027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/>
              <a:t>Sau khi em nháy phải chuột, chọn </a:t>
            </a:r>
            <a:r>
              <a:rPr lang="en-US" b="1"/>
              <a:t>New</a:t>
            </a:r>
            <a:r>
              <a:rPr lang="en-US"/>
              <a:t> rồi chọn biểu tượng       </a:t>
            </a:r>
            <a:r>
              <a:rPr lang="en-US" sz="4400"/>
              <a:t>,</a:t>
            </a:r>
            <a:r>
              <a:rPr lang="en-US"/>
              <a:t> một tệp </a:t>
            </a:r>
            <a:r>
              <a:rPr lang="en-US" b="1"/>
              <a:t>Word</a:t>
            </a:r>
            <a:r>
              <a:rPr lang="en-US"/>
              <a:t> mới đã xuất hiện trong thư mục.</a:t>
            </a:r>
            <a:endParaRPr lang="en-US" sz="80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/>
              <a:t>Thao tác trên là thao tác tạo một tệp </a:t>
            </a:r>
            <a:r>
              <a:rPr lang="en-US" b="1"/>
              <a:t>Word</a:t>
            </a:r>
            <a:r>
              <a:rPr lang="en-US"/>
              <a:t> soạn thảo văn bản mới.</a:t>
            </a:r>
          </a:p>
        </p:txBody>
      </p:sp>
      <p:pic>
        <p:nvPicPr>
          <p:cNvPr id="1026" name="Picture 2" descr="https://img.loigiaihay.com/picture/2019/1106/7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-44450"/>
            <a:ext cx="4000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3" b="15349"/>
          <a:stretch/>
        </p:blipFill>
        <p:spPr bwMode="auto">
          <a:xfrm>
            <a:off x="1565388" y="3180214"/>
            <a:ext cx="540326" cy="5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803800-D240-4772-9FD0-436EB89B71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34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32"/>
    </mc:Choice>
    <mc:Fallback>
      <p:transition spd="slow" advTm="2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473" y="0"/>
            <a:ext cx="8659813" cy="51435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5F49D4D-A119-41CD-A8D0-2EF2452CEF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42"/>
    </mc:Choice>
    <mc:Fallback>
      <p:transition spd="slow" advTm="30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11" objId="5"/>
        <p14:triggerEvt type="onClick" time="2811" objId="5"/>
        <p14:stopEvt time="16837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34024" y="2115414"/>
            <a:ext cx="627595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006600"/>
                </a:solidFill>
              </a:rPr>
              <a:t>- </a:t>
            </a:r>
            <a:r>
              <a:rPr lang="vi-VN" sz="2200" b="1" dirty="0">
                <a:solidFill>
                  <a:srgbClr val="006600"/>
                </a:solidFill>
              </a:rPr>
              <a:t>Mỗi tệp đều được đặt tên riêng.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006600"/>
                </a:solidFill>
              </a:rPr>
              <a:t>- </a:t>
            </a:r>
            <a:r>
              <a:rPr lang="vi-VN" sz="2200" b="1" dirty="0">
                <a:solidFill>
                  <a:srgbClr val="006600"/>
                </a:solidFill>
              </a:rPr>
              <a:t>Tên tệp gồm hai phần, phần tên và phần mở rộng, được cách nhau bởi dấu chấm.</a:t>
            </a:r>
          </a:p>
          <a:p>
            <a:pPr lvl="0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006600"/>
                </a:solidFill>
              </a:rPr>
              <a:t>- </a:t>
            </a:r>
            <a:r>
              <a:rPr lang="vi-VN" sz="2200" b="1" dirty="0">
                <a:solidFill>
                  <a:srgbClr val="006600"/>
                </a:solidFill>
              </a:rPr>
              <a:t>Mỗi loại tệp có một biểu tượng khác nhau</a:t>
            </a:r>
            <a:r>
              <a:rPr lang="en-US" sz="2200" b="1" dirty="0">
                <a:solidFill>
                  <a:srgbClr val="006600"/>
                </a:solidFill>
              </a:rPr>
              <a:t>.</a:t>
            </a:r>
            <a:endParaRPr lang="vi-VN" sz="2200" b="1" dirty="0">
              <a:solidFill>
                <a:srgbClr val="0066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/>
              <a:t>Em cần ghi nhớ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A0C4B4-B0A1-472A-8D15-25501D1BB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1040"/>
      </p:ext>
    </p:extLst>
  </p:cSld>
  <p:clrMapOvr>
    <a:masterClrMapping/>
  </p:clrMapOvr>
  <p:transition spd="slow" advTm="2420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/>
              <a:t>Thanks!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051E2E-089E-4A6B-B7BA-C8E16B41F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769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1087431" y="1285478"/>
            <a:ext cx="6996696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200" dirty="0"/>
              <a:t>CHỦ ĐỀ 1: KHÁM PHÁ MÁY TÍNH</a:t>
            </a:r>
            <a:br>
              <a:rPr lang="en" sz="3200" dirty="0"/>
            </a:br>
            <a:r>
              <a:rPr lang="en" sz="3200" dirty="0"/>
              <a:t>BÀI 3: LÀM QUEN VỚI TỆP (Tiết 2)</a:t>
            </a:r>
            <a:br>
              <a:rPr lang="en" sz="3200" dirty="0"/>
            </a:br>
            <a:r>
              <a:rPr lang="en" sz="3200" dirty="0"/>
              <a:t>(SGK trang 16)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EF9840-1EB8-4A13-9524-DEB4153D9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3088"/>
      </p:ext>
    </p:extLst>
  </p:cSld>
  <p:clrMapOvr>
    <a:masterClrMapping/>
  </p:clrMapOvr>
  <p:transition spd="slow" advTm="1011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75370" y="1552125"/>
            <a:ext cx="7593980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3200" b="1">
                <a:solidFill>
                  <a:srgbClr val="006600"/>
                </a:solidFill>
              </a:rPr>
              <a:t>Phân biệt được loại tệp bằng cách nhìn vào biểu tượng tệp hoặc tên tệp.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3200" b="1">
                <a:solidFill>
                  <a:srgbClr val="006600"/>
                </a:solidFill>
              </a:rPr>
              <a:t>Nắm được thành phần của tên tệp.</a:t>
            </a:r>
          </a:p>
          <a:p>
            <a:pPr lvl="0" rtl="0">
              <a:spcBef>
                <a:spcPts val="0"/>
              </a:spcBef>
              <a:buNone/>
            </a:pPr>
            <a:endParaRPr lang="en" sz="3200" b="1">
              <a:solidFill>
                <a:srgbClr val="0066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3200" b="1">
              <a:solidFill>
                <a:srgbClr val="0066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3200" dirty="0">
              <a:solidFill>
                <a:srgbClr val="0066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51961" y="598126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Mục tiêu bài học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999F4E-6EB2-4A4D-BEAE-CA10E1D19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8578"/>
      </p:ext>
    </p:extLst>
  </p:cSld>
  <p:clrMapOvr>
    <a:masterClrMapping/>
  </p:clrMapOvr>
  <p:transition spd="slow" advTm="108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23" y="195951"/>
            <a:ext cx="8335408" cy="953999"/>
          </a:xfrm>
        </p:spPr>
        <p:txBody>
          <a:bodyPr/>
          <a:lstStyle/>
          <a:p>
            <a:r>
              <a:rPr lang="en-US" dirty="0"/>
              <a:t>B. HOẠT ĐỘNG </a:t>
            </a:r>
            <a:r>
              <a:rPr lang="en-US"/>
              <a:t>THỰC HÀNH (trang 16)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822" y="1022200"/>
            <a:ext cx="8081942" cy="698500"/>
          </a:xfrm>
        </p:spPr>
        <p:txBody>
          <a:bodyPr/>
          <a:lstStyle/>
          <a:p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thư</a:t>
            </a:r>
            <a:r>
              <a:rPr lang="en-US" sz="2200" dirty="0"/>
              <a:t> </a:t>
            </a:r>
            <a:r>
              <a:rPr lang="en-US" sz="2200" dirty="0" err="1"/>
              <a:t>mục</a:t>
            </a:r>
            <a:r>
              <a:rPr lang="en-US" sz="2200" dirty="0"/>
              <a:t> HOCTAP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tạo</a:t>
            </a:r>
            <a:r>
              <a:rPr lang="en-US" sz="2200" dirty="0"/>
              <a:t> ở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1, </a:t>
            </a:r>
            <a:r>
              <a:rPr lang="en-US" sz="2200" dirty="0" err="1"/>
              <a:t>mục</a:t>
            </a:r>
            <a:r>
              <a:rPr lang="en-US" sz="2200" dirty="0"/>
              <a:t> A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yêu</a:t>
            </a:r>
            <a:r>
              <a:rPr lang="en-US" sz="2200" dirty="0"/>
              <a:t> </a:t>
            </a:r>
            <a:r>
              <a:rPr lang="en-US" sz="2200" dirty="0" err="1"/>
              <a:t>cầu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7822" y="1720700"/>
            <a:ext cx="8081942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a) </a:t>
            </a:r>
            <a:r>
              <a:rPr lang="en-US" sz="2200" dirty="0" err="1"/>
              <a:t>Nháy</a:t>
            </a:r>
            <a:r>
              <a:rPr lang="en-US" sz="2200" dirty="0"/>
              <a:t> </a:t>
            </a:r>
            <a:r>
              <a:rPr lang="en-US" sz="2200" dirty="0" err="1"/>
              <a:t>đúp</a:t>
            </a:r>
            <a:r>
              <a:rPr lang="en-US" sz="2200" dirty="0"/>
              <a:t> </a:t>
            </a:r>
            <a:r>
              <a:rPr lang="en-US" sz="2200" dirty="0" err="1"/>
              <a:t>chuột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tượng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,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đánh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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>
                <a:sym typeface="Webdings" panose="05030102010509060703" pitchFamily="18" charset="2"/>
              </a:rPr>
              <a:t></a:t>
            </a:r>
            <a:r>
              <a:rPr lang="en-US" sz="2200" dirty="0"/>
              <a:t> ở </a:t>
            </a:r>
            <a:r>
              <a:rPr lang="en-US" sz="2200" dirty="0" err="1"/>
              <a:t>cuối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endParaRPr lang="en-US" sz="22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B9E88A5-6402-4B30-9B6C-1F3532A7A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71"/>
    </mc:Choice>
    <mc:Fallback>
      <p:transition spd="slow" advTm="17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04536"/>
              </p:ext>
            </p:extLst>
          </p:nvPr>
        </p:nvGraphicFramePr>
        <p:xfrm>
          <a:off x="431800" y="88900"/>
          <a:ext cx="8229600" cy="463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 tượng</a:t>
                      </a:r>
                    </a:p>
                  </a:txBody>
                  <a:tcPr marT="45691" marB="4569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 ra chương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trình</a:t>
                      </a:r>
                      <a:endParaRPr lang="en-GB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7">
                <a:tc rowSpan="3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37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1" marB="4569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71525"/>
            <a:ext cx="13112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2108200"/>
            <a:ext cx="106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79800"/>
            <a:ext cx="1295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166100" y="630738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166100" y="2491853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191500" y="4312694"/>
            <a:ext cx="381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C4CF93-52F2-4961-BD66-C66E37C3A6E4}"/>
              </a:ext>
            </a:extLst>
          </p:cNvPr>
          <p:cNvGrpSpPr/>
          <p:nvPr/>
        </p:nvGrpSpPr>
        <p:grpSpPr>
          <a:xfrm>
            <a:off x="8166100" y="630738"/>
            <a:ext cx="406400" cy="4062956"/>
            <a:chOff x="8166100" y="630738"/>
            <a:chExt cx="406400" cy="4062956"/>
          </a:xfrm>
        </p:grpSpPr>
        <p:sp>
          <p:nvSpPr>
            <p:cNvPr id="9" name="Rounded Rectangle 8"/>
            <p:cNvSpPr/>
            <p:nvPr/>
          </p:nvSpPr>
          <p:spPr>
            <a:xfrm>
              <a:off x="8166100" y="1083197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166100" y="1559969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66100" y="2034653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166100" y="2943225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166100" y="3394597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66100" y="3845969"/>
              <a:ext cx="3810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166100" y="630738"/>
              <a:ext cx="381000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x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66100" y="2491853"/>
              <a:ext cx="381000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x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91500" y="4312694"/>
              <a:ext cx="381000" cy="3810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x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BF47A2E4-C1B4-435D-BDB7-8DFA9CDF52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9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110"/>
    </mc:Choice>
    <mc:Fallback>
      <p:transition spd="slow" advClick="0" advTm="2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155713"/>
            <a:ext cx="9005578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b)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rộng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tương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31163"/>
              </p:ext>
            </p:extLst>
          </p:nvPr>
        </p:nvGraphicFramePr>
        <p:xfrm>
          <a:off x="736599" y="1370946"/>
          <a:ext cx="8089900" cy="362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440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tệp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Hinhvuong.png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Baisoan.docx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Gioithieu.pptx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41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607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435" r="23738" b="37247"/>
          <a:stretch/>
        </p:blipFill>
        <p:spPr bwMode="auto">
          <a:xfrm>
            <a:off x="7500938" y="1419363"/>
            <a:ext cx="736600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" b="14575"/>
          <a:stretch/>
        </p:blipFill>
        <p:spPr bwMode="auto">
          <a:xfrm>
            <a:off x="5346009" y="1419363"/>
            <a:ext cx="896732" cy="8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8804" r="26124" b="39023"/>
          <a:stretch/>
        </p:blipFill>
        <p:spPr bwMode="auto">
          <a:xfrm>
            <a:off x="3074988" y="1528321"/>
            <a:ext cx="1244600" cy="77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EAD967-96D5-4FE3-8A01-48867C0E3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25"/>
    </mc:Choice>
    <mc:Fallback>
      <p:transition spd="slow" advTm="12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6056" y="518834"/>
            <a:ext cx="8648852" cy="698500"/>
          </a:xfrm>
        </p:spPr>
        <p:txBody>
          <a:bodyPr/>
          <a:lstStyle/>
          <a:p>
            <a:r>
              <a:rPr lang="en-US" sz="2200"/>
              <a:t>Nhớ lại</a:t>
            </a:r>
            <a:r>
              <a:rPr lang="en-US" sz="2200">
                <a:solidFill>
                  <a:srgbClr val="C0004E"/>
                </a:solidFill>
              </a:rPr>
              <a:t>: </a:t>
            </a:r>
            <a:endParaRPr lang="en-US" sz="220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056" y="995833"/>
            <a:ext cx="8455215" cy="183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200"/>
              <a:t>Mỗi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,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bao</a:t>
            </a:r>
            <a:r>
              <a:rPr lang="en-US" sz="2200" dirty="0"/>
              <a:t> </a:t>
            </a:r>
            <a:r>
              <a:rPr lang="en-US" sz="2200" dirty="0" err="1"/>
              <a:t>gồm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rộng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bởi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.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do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đặt</a:t>
            </a:r>
            <a:r>
              <a:rPr lang="en-US" sz="2200" dirty="0"/>
              <a:t>,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rộng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thêm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341" y="3307408"/>
            <a:ext cx="1123923" cy="275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65" y="3306260"/>
            <a:ext cx="627322" cy="276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9341" y="3016121"/>
            <a:ext cx="2662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Baisoan.docx</a:t>
            </a:r>
          </a:p>
        </p:txBody>
      </p:sp>
      <p:sp>
        <p:nvSpPr>
          <p:cNvPr id="22" name="Freeform 21"/>
          <p:cNvSpPr/>
          <p:nvPr/>
        </p:nvSpPr>
        <p:spPr>
          <a:xfrm>
            <a:off x="4922874" y="3519377"/>
            <a:ext cx="1212112" cy="542260"/>
          </a:xfrm>
          <a:custGeom>
            <a:avLst/>
            <a:gdLst>
              <a:gd name="connsiteX0" fmla="*/ 0 w 1212112"/>
              <a:gd name="connsiteY0" fmla="*/ 0 h 542260"/>
              <a:gd name="connsiteX1" fmla="*/ 372140 w 1212112"/>
              <a:gd name="connsiteY1" fmla="*/ 542260 h 542260"/>
              <a:gd name="connsiteX2" fmla="*/ 871870 w 1212112"/>
              <a:gd name="connsiteY2" fmla="*/ 287079 h 542260"/>
              <a:gd name="connsiteX3" fmla="*/ 1212112 w 1212112"/>
              <a:gd name="connsiteY3" fmla="*/ 478465 h 542260"/>
              <a:gd name="connsiteX4" fmla="*/ 1212112 w 1212112"/>
              <a:gd name="connsiteY4" fmla="*/ 478465 h 5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112" h="542260">
                <a:moveTo>
                  <a:pt x="0" y="0"/>
                </a:moveTo>
                <a:lnTo>
                  <a:pt x="372140" y="542260"/>
                </a:lnTo>
                <a:lnTo>
                  <a:pt x="871870" y="287079"/>
                </a:lnTo>
                <a:lnTo>
                  <a:pt x="1212112" y="478465"/>
                </a:lnTo>
                <a:lnTo>
                  <a:pt x="1212112" y="478465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009014" y="3551274"/>
            <a:ext cx="1020726" cy="478466"/>
          </a:xfrm>
          <a:custGeom>
            <a:avLst/>
            <a:gdLst>
              <a:gd name="connsiteX0" fmla="*/ 1020726 w 1020726"/>
              <a:gd name="connsiteY0" fmla="*/ 0 h 478466"/>
              <a:gd name="connsiteX1" fmla="*/ 925033 w 1020726"/>
              <a:gd name="connsiteY1" fmla="*/ 180754 h 478466"/>
              <a:gd name="connsiteX2" fmla="*/ 212651 w 1020726"/>
              <a:gd name="connsiteY2" fmla="*/ 170121 h 478466"/>
              <a:gd name="connsiteX3" fmla="*/ 0 w 1020726"/>
              <a:gd name="connsiteY3" fmla="*/ 478466 h 4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726" h="478466">
                <a:moveTo>
                  <a:pt x="1020726" y="0"/>
                </a:moveTo>
                <a:lnTo>
                  <a:pt x="925033" y="180754"/>
                </a:lnTo>
                <a:lnTo>
                  <a:pt x="212651" y="170121"/>
                </a:lnTo>
                <a:lnTo>
                  <a:pt x="0" y="47846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18374" y="4029740"/>
            <a:ext cx="1088146" cy="340854"/>
            <a:chOff x="967562" y="1185743"/>
            <a:chExt cx="2434858" cy="340854"/>
          </a:xfrm>
        </p:grpSpPr>
        <p:sp>
          <p:nvSpPr>
            <p:cNvPr id="25" name="Rounded Rectangle 24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7562" y="1185743"/>
              <a:ext cx="2434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err="1"/>
                <a:t>Phần</a:t>
              </a:r>
              <a:r>
                <a:rPr lang="en-US" sz="1600" dirty="0"/>
                <a:t> </a:t>
              </a:r>
              <a:r>
                <a:rPr lang="en-US" sz="1600" dirty="0" err="1"/>
                <a:t>tên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39973" y="4025362"/>
            <a:ext cx="1547349" cy="340854"/>
            <a:chOff x="967561" y="1185743"/>
            <a:chExt cx="2434859" cy="340854"/>
          </a:xfrm>
        </p:grpSpPr>
        <p:sp>
          <p:nvSpPr>
            <p:cNvPr id="28" name="Rounded Rectangle 27"/>
            <p:cNvSpPr/>
            <p:nvPr/>
          </p:nvSpPr>
          <p:spPr>
            <a:xfrm>
              <a:off x="967564" y="1185743"/>
              <a:ext cx="2434856" cy="34085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7561" y="1185743"/>
              <a:ext cx="2434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err="1"/>
                <a:t>Phần</a:t>
              </a:r>
              <a:r>
                <a:rPr lang="en-US" sz="1600" dirty="0"/>
                <a:t> </a:t>
              </a:r>
              <a:r>
                <a:rPr lang="en-US" sz="1600" dirty="0" err="1"/>
                <a:t>mở</a:t>
              </a:r>
              <a:r>
                <a:rPr lang="en-US" sz="1600" dirty="0"/>
                <a:t> </a:t>
              </a:r>
              <a:r>
                <a:rPr lang="en-US" sz="1600" dirty="0" err="1"/>
                <a:t>rộng</a:t>
              </a:r>
              <a:endParaRPr lang="en-US" sz="1600" dirty="0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E46770-F690-4BD7-80DB-C6FD5561FA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4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41"/>
    </mc:Choice>
    <mc:Fallback>
      <p:transition spd="slow" advTm="2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8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155713"/>
            <a:ext cx="9005578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b)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rộng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tương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6599" y="1370946"/>
          <a:ext cx="8089900" cy="362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440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tệp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Hinhvuong.png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Baisoan.docx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Gioithieu.pptx</a:t>
                      </a:r>
                    </a:p>
                  </a:txBody>
                  <a:tcPr marT="45728" marB="457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41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607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435" r="23738" b="37247"/>
          <a:stretch/>
        </p:blipFill>
        <p:spPr bwMode="auto">
          <a:xfrm>
            <a:off x="7500938" y="1419363"/>
            <a:ext cx="736600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" b="14575"/>
          <a:stretch/>
        </p:blipFill>
        <p:spPr bwMode="auto">
          <a:xfrm>
            <a:off x="5346009" y="1419363"/>
            <a:ext cx="896732" cy="8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8804" r="26124" b="39023"/>
          <a:stretch/>
        </p:blipFill>
        <p:spPr bwMode="auto">
          <a:xfrm>
            <a:off x="3074988" y="1528321"/>
            <a:ext cx="1244600" cy="77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51165" y="3039020"/>
            <a:ext cx="1608138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hinhvuong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83176" y="3039020"/>
            <a:ext cx="1298575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Baisoan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29438" y="2999332"/>
            <a:ext cx="1333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gioithieu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73438" y="4066132"/>
            <a:ext cx="698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76876" y="4139157"/>
            <a:ext cx="681037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doc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51701" y="4013745"/>
            <a:ext cx="612775" cy="4619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ppt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E280337-45B3-4A55-9EF8-E51B991E3C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46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96"/>
    </mc:Choice>
    <mc:Fallback>
      <p:transition spd="slow" advTm="1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49" y="282369"/>
            <a:ext cx="7683765" cy="953999"/>
          </a:xfrm>
        </p:spPr>
        <p:txBody>
          <a:bodyPr/>
          <a:lstStyle/>
          <a:p>
            <a:r>
              <a:rPr lang="en-US" dirty="0"/>
              <a:t>C. HOẠT ĐỘNG ỨNG DỤNG MỞ RỘNG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9549" y="1371450"/>
            <a:ext cx="7478713" cy="102768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1.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9548" y="2467708"/>
            <a:ext cx="7478713" cy="1027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: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8D4708-30A9-45C1-90C9-533C1E167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7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65"/>
    </mc:Choice>
    <mc:Fallback>
      <p:transition spd="slow" advTm="2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6|1.1|0.8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1.5|1.3|1.3|1.4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500</Words>
  <Application>Microsoft Office PowerPoint</Application>
  <PresentationFormat>On-screen Show (16:9)</PresentationFormat>
  <Paragraphs>67</Paragraphs>
  <Slides>13</Slides>
  <Notes>5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Tinos</vt:lpstr>
      <vt:lpstr>Playfair Display</vt:lpstr>
      <vt:lpstr>Constance template</vt:lpstr>
      <vt:lpstr>MÔN TIN HỌC LỚP 4</vt:lpstr>
      <vt:lpstr>CHỦ ĐỀ 1: KHÁM PHÁ MÁY TÍNH BÀI 3: LÀM QUEN VỚI TỆP (Tiết 2) (SGK trang 16)</vt:lpstr>
      <vt:lpstr>Mục tiêu bài học</vt:lpstr>
      <vt:lpstr>B. HOẠT ĐỘNG THỰC HÀNH (trang 16)</vt:lpstr>
      <vt:lpstr>PowerPoint Presentation</vt:lpstr>
      <vt:lpstr>PowerPoint Presentation</vt:lpstr>
      <vt:lpstr>PowerPoint Presentation</vt:lpstr>
      <vt:lpstr>PowerPoint Presentation</vt:lpstr>
      <vt:lpstr>C. HOẠT ĐỘNG ỨNG DỤNG MỞ RỘNG</vt:lpstr>
      <vt:lpstr>PowerPoint Presentation</vt:lpstr>
      <vt:lpstr>PowerPoint Presentation</vt:lpstr>
      <vt:lpstr>Em cần ghi nhớ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Admin</dc:creator>
  <cp:lastModifiedBy>Admin</cp:lastModifiedBy>
  <cp:revision>61</cp:revision>
  <dcterms:modified xsi:type="dcterms:W3CDTF">2021-09-13T06:55:37Z</dcterms:modified>
</cp:coreProperties>
</file>