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307" r:id="rId3"/>
    <p:sldId id="294" r:id="rId4"/>
    <p:sldId id="308" r:id="rId5"/>
    <p:sldId id="295" r:id="rId6"/>
    <p:sldId id="296" r:id="rId7"/>
    <p:sldId id="262" r:id="rId8"/>
    <p:sldId id="263" r:id="rId9"/>
    <p:sldId id="283" r:id="rId10"/>
    <p:sldId id="284" r:id="rId11"/>
    <p:sldId id="285" r:id="rId12"/>
    <p:sldId id="287" r:id="rId13"/>
    <p:sldId id="288" r:id="rId14"/>
    <p:sldId id="289" r:id="rId15"/>
    <p:sldId id="286" r:id="rId16"/>
    <p:sldId id="290" r:id="rId17"/>
    <p:sldId id="291" r:id="rId18"/>
    <p:sldId id="297" r:id="rId19"/>
    <p:sldId id="301" r:id="rId20"/>
  </p:sldIdLst>
  <p:sldSz cx="9144000" cy="5143500" type="screen16x9"/>
  <p:notesSz cx="6858000" cy="9144000"/>
  <p:embeddedFontLst>
    <p:embeddedFont>
      <p:font typeface="Playfair Display" panose="00000500000000000000" pitchFamily="2" charset="0"/>
      <p:regular r:id="rId22"/>
      <p:bold r:id="rId23"/>
      <p:italic r:id="rId24"/>
      <p:boldItalic r:id="rId25"/>
    </p:embeddedFont>
    <p:embeddedFont>
      <p:font typeface="Tinos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66"/>
    <a:srgbClr val="FF0000"/>
    <a:srgbClr val="C0004E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0010F9-A540-4365-A674-49318B6ACA38}">
  <a:tblStyle styleId="{0A0010F9-A540-4365-A674-49318B6ACA38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60" d="100"/>
          <a:sy n="160" d="100"/>
        </p:scale>
        <p:origin x="514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31176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7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971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624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03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453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 l="45142" b="9288"/>
          <a:stretch/>
        </p:blipFill>
        <p:spPr>
          <a:xfrm rot="5400000">
            <a:off x="1066799" y="-1085850"/>
            <a:ext cx="1857375" cy="40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2296512" y="2182212"/>
            <a:ext cx="1579174" cy="434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5626393" y="2481475"/>
            <a:ext cx="3517606" cy="26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5465074" y="-1026424"/>
            <a:ext cx="2662025" cy="4695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1638168" y="1095866"/>
            <a:ext cx="5867786" cy="295191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962150" y="1171525"/>
            <a:ext cx="5219699" cy="2800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1209674"/>
            <a:ext cx="2536474" cy="393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1375">
            <a:off x="7110166" y="2730952"/>
            <a:ext cx="970521" cy="1385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6531675" y="-493150"/>
            <a:ext cx="2138224" cy="3105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615225" y="581250"/>
            <a:ext cx="7913399" cy="3981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191650" y="2115773"/>
            <a:ext cx="3281699" cy="2152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70800" y="2115773"/>
            <a:ext cx="3281699" cy="2152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2380575"/>
            <a:ext cx="1528900" cy="276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7005675" y="3455207"/>
            <a:ext cx="2147850" cy="168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680" y="417451"/>
            <a:ext cx="6640799" cy="953999"/>
          </a:xfrm>
        </p:spPr>
        <p:txBody>
          <a:bodyPr/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60722" y="1809037"/>
            <a:ext cx="7478713" cy="698500"/>
          </a:xfrm>
        </p:spPr>
        <p:txBody>
          <a:bodyPr/>
          <a:lstStyle>
            <a:lvl1pPr>
              <a:buNone/>
              <a:defRPr sz="240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err="1"/>
              <a:t>Nội</a:t>
            </a:r>
            <a:r>
              <a:rPr lang="en-US" dirty="0"/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260813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>
            <a:alphaModFix/>
          </a:blip>
          <a:srcRect r="40695" b="12701"/>
          <a:stretch/>
        </p:blipFill>
        <p:spPr>
          <a:xfrm>
            <a:off x="7727980" y="1889850"/>
            <a:ext cx="1416019" cy="32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l="43534" b="9942"/>
          <a:stretch/>
        </p:blipFill>
        <p:spPr>
          <a:xfrm rot="-5400000" flipH="1">
            <a:off x="6860725" y="-1130750"/>
            <a:ext cx="1162050" cy="34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1236200" y="2474450"/>
            <a:ext cx="1423324" cy="3914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615225" y="581250"/>
            <a:ext cx="7913399" cy="3981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>
            <a:alphaModFix/>
          </a:blip>
          <a:srcRect l="45142" t="-12064" b="21353"/>
          <a:stretch/>
        </p:blipFill>
        <p:spPr>
          <a:xfrm rot="5400000">
            <a:off x="949199" y="-968250"/>
            <a:ext cx="1654425" cy="357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>
            <a:alphaModFix/>
          </a:blip>
          <a:srcRect l="11090" r="-11089" b="16541"/>
          <a:stretch/>
        </p:blipFill>
        <p:spPr>
          <a:xfrm flipH="1">
            <a:off x="7639049" y="3602475"/>
            <a:ext cx="1504949" cy="1541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6449075" y="-876950"/>
            <a:ext cx="769993" cy="250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721662" y="-740712"/>
            <a:ext cx="1261775" cy="272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477664" y="3663564"/>
            <a:ext cx="789204" cy="217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6973325" y="3500784"/>
            <a:ext cx="2170675" cy="16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7312293" y="-515832"/>
            <a:ext cx="1325399" cy="233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2962275"/>
            <a:ext cx="1406426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8051793" y="2633848"/>
            <a:ext cx="1092207" cy="2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57F26-8AC2-4027-BC7C-F6581F813D1D}" type="datetime1">
              <a:rPr lang="en-US"/>
              <a:pPr>
                <a:defRPr/>
              </a:pPr>
              <a:t>12/09/2021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GV: Vũ Thị Thư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2688F-7069-4A63-B407-AB43D4B05D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603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51600" y="2122449"/>
            <a:ext cx="6640799" cy="232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/>
              <a:buChar char="◉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/>
              <a:buChar char="◎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/>
              <a:buChar char="○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61" r:id="rId3"/>
    <p:sldLayoutId id="2147483656" r:id="rId4"/>
    <p:sldLayoutId id="2147483658" r:id="rId5"/>
    <p:sldLayoutId id="214748366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9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9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4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9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6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9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8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9.m4a"/><Relationship Id="rId7" Type="http://schemas.openxmlformats.org/officeDocument/2006/relationships/image" Target="../media/image24.png"/><Relationship Id="rId2" Type="http://schemas.microsoft.com/office/2007/relationships/media" Target="../media/media19.m4a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9.png"/><Relationship Id="rId2" Type="http://schemas.microsoft.com/office/2007/relationships/media" Target="../media/media20.m4a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0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4.m4a"/><Relationship Id="rId7" Type="http://schemas.openxmlformats.org/officeDocument/2006/relationships/image" Target="../media/image16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619250" y="1150743"/>
            <a:ext cx="5903768" cy="228656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400" dirty="0"/>
              <a:t>MÔN 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25833" y="2716194"/>
            <a:ext cx="299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TUẦN 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D6C21E-E4D7-4FEF-B476-45D8161AF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71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408586" y="851323"/>
            <a:ext cx="8417914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2200" dirty="0"/>
              <a:t>c) </a:t>
            </a:r>
            <a:r>
              <a:rPr lang="en-US" sz="2200" dirty="0" err="1"/>
              <a:t>Khởi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chương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 Paint, </a:t>
            </a:r>
            <a:r>
              <a:rPr lang="en-US" sz="2200" dirty="0" err="1"/>
              <a:t>vẽ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lưu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4E"/>
                </a:solidFill>
              </a:rPr>
              <a:t>HOCTAP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4E"/>
                </a:solidFill>
              </a:rPr>
              <a:t>Hinhvuong</a:t>
            </a:r>
            <a:r>
              <a:rPr lang="en-US" sz="2200" dirty="0"/>
              <a:t>.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08586" y="2068251"/>
            <a:ext cx="8417914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2200" dirty="0"/>
              <a:t>d) </a:t>
            </a:r>
            <a:r>
              <a:rPr lang="en-US" sz="2200" dirty="0" err="1"/>
              <a:t>Khởi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chương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 PowerPoint, </a:t>
            </a:r>
            <a:r>
              <a:rPr lang="en-US" sz="2200" dirty="0" err="1"/>
              <a:t>tạo</a:t>
            </a:r>
            <a:r>
              <a:rPr lang="en-US" sz="2200" dirty="0"/>
              <a:t> </a:t>
            </a:r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 </a:t>
            </a:r>
            <a:r>
              <a:rPr lang="en-US" sz="2200" dirty="0" err="1"/>
              <a:t>chiếu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1 </a:t>
            </a:r>
            <a:r>
              <a:rPr lang="en-US" sz="2200" dirty="0" err="1"/>
              <a:t>trang</a:t>
            </a:r>
            <a:r>
              <a:rPr lang="en-US" sz="2200" dirty="0"/>
              <a:t>, </a:t>
            </a:r>
            <a:r>
              <a:rPr lang="en-US" sz="2200" dirty="0" err="1"/>
              <a:t>gõ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, </a:t>
            </a:r>
            <a:r>
              <a:rPr lang="en-US" sz="2200" dirty="0" err="1"/>
              <a:t>ngày</a:t>
            </a:r>
            <a:r>
              <a:rPr lang="en-US" sz="2200" dirty="0"/>
              <a:t>, </a:t>
            </a:r>
            <a:r>
              <a:rPr lang="en-US" sz="2200" dirty="0" err="1"/>
              <a:t>tháng</a:t>
            </a:r>
            <a:r>
              <a:rPr lang="en-US" sz="2200" dirty="0"/>
              <a:t>, </a:t>
            </a:r>
            <a:r>
              <a:rPr lang="en-US" sz="2200" dirty="0" err="1"/>
              <a:t>năm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trang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 </a:t>
            </a:r>
            <a:r>
              <a:rPr lang="en-US" sz="2200" dirty="0" err="1"/>
              <a:t>chiếu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lưu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4E"/>
                </a:solidFill>
              </a:rPr>
              <a:t>HOCTAP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4E"/>
                </a:solidFill>
              </a:rPr>
              <a:t>Gioithieu</a:t>
            </a:r>
            <a:endParaRPr lang="en-US" sz="2200" dirty="0">
              <a:solidFill>
                <a:srgbClr val="C0004E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8D0082-78E9-458D-B7C5-CAF433EB1E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07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4"/>
    </mc:Choice>
    <mc:Fallback xmlns="">
      <p:transition spd="slow" advTm="1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0" y="-77630"/>
            <a:ext cx="8417914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/>
              <a:t>a) </a:t>
            </a:r>
            <a:r>
              <a:rPr lang="en-US" sz="2200" dirty="0" err="1"/>
              <a:t>Tạo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4E"/>
                </a:solidFill>
              </a:rPr>
              <a:t>HOCTAP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err="1"/>
              <a:t>mục</a:t>
            </a:r>
            <a:r>
              <a:rPr lang="en-US" sz="2200"/>
              <a:t> con </a:t>
            </a:r>
            <a:r>
              <a:rPr lang="en-US" sz="2200" dirty="0" err="1">
                <a:solidFill>
                  <a:srgbClr val="C0004E"/>
                </a:solidFill>
              </a:rPr>
              <a:t>Soanthao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C0004E"/>
                </a:solidFill>
              </a:rPr>
              <a:t>trinhchieu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C0004E"/>
                </a:solidFill>
              </a:rPr>
              <a:t>Ve</a:t>
            </a:r>
            <a:r>
              <a:rPr lang="en-US" sz="2200" dirty="0"/>
              <a:t>.</a:t>
            </a:r>
          </a:p>
        </p:txBody>
      </p:sp>
      <p:pic>
        <p:nvPicPr>
          <p:cNvPr id="8" name="1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677" y="348225"/>
            <a:ext cx="8640569" cy="44035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DD8E2A-99FC-4C66-AF74-85D7E0743A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77"/>
    </mc:Choice>
    <mc:Fallback xmlns="">
      <p:transition spd="slow" advTm="34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72" objId="8"/>
        <p14:triggerEvt type="onClick" time="5473" objId="8"/>
        <p14:stopEvt time="32257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0" y="1"/>
            <a:ext cx="8417914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/>
              <a:t>b)</a:t>
            </a:r>
          </a:p>
        </p:txBody>
      </p:sp>
      <p:pic>
        <p:nvPicPr>
          <p:cNvPr id="3" name="1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589" y="1"/>
            <a:ext cx="8757411" cy="49481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4F51D6-EA76-4D4D-9C93-943822E0FA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21"/>
    </mc:Choice>
    <mc:Fallback xmlns="">
      <p:transition spd="slow" advTm="79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293" objId="3"/>
        <p14:triggerEvt type="onClick" time="6293" objId="3"/>
        <p14:stopEvt time="73681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3829" y="-97051"/>
            <a:ext cx="7478713" cy="698500"/>
          </a:xfrm>
        </p:spPr>
        <p:txBody>
          <a:bodyPr/>
          <a:lstStyle/>
          <a:p>
            <a:r>
              <a:rPr lang="en-US" dirty="0"/>
              <a:t>c)</a:t>
            </a:r>
          </a:p>
        </p:txBody>
      </p:sp>
      <p:pic>
        <p:nvPicPr>
          <p:cNvPr id="5" name="1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825" y="86946"/>
            <a:ext cx="8237190" cy="5056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495BD6-41FC-404A-97C5-C5A4E37323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72"/>
    </mc:Choice>
    <mc:Fallback xmlns="">
      <p:transition spd="slow" advTm="4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76" objId="5"/>
        <p14:triggerEvt type="onClick" time="4176" objId="5"/>
        <p14:stopEvt time="32784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-55262"/>
            <a:ext cx="7478713" cy="698500"/>
          </a:xfrm>
        </p:spPr>
        <p:txBody>
          <a:bodyPr/>
          <a:lstStyle/>
          <a:p>
            <a:r>
              <a:rPr lang="en-US" dirty="0"/>
              <a:t>d)</a:t>
            </a:r>
          </a:p>
        </p:txBody>
      </p:sp>
      <p:pic>
        <p:nvPicPr>
          <p:cNvPr id="2" name="1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848" y="0"/>
            <a:ext cx="8495505" cy="48299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5B94D6-737D-497D-83DB-843EC5AB20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8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94"/>
    </mc:Choice>
    <mc:Fallback xmlns="">
      <p:transition spd="slow" advTm="53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81" objId="2"/>
        <p14:triggerEvt type="onClick" time="3781" objId="2"/>
        <p14:stopEvt time="42961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56" y="41835"/>
            <a:ext cx="6640799" cy="953999"/>
          </a:xfrm>
        </p:spPr>
        <p:txBody>
          <a:bodyPr/>
          <a:lstStyle/>
          <a:p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3596" y="483190"/>
            <a:ext cx="7478713" cy="698500"/>
          </a:xfrm>
        </p:spPr>
        <p:txBody>
          <a:bodyPr/>
          <a:lstStyle/>
          <a:p>
            <a:r>
              <a:rPr lang="en-US" sz="2200" dirty="0" err="1"/>
              <a:t>Mở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quan</a:t>
            </a:r>
            <a:r>
              <a:rPr lang="en-US" sz="2200" dirty="0"/>
              <a:t>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HOCTAP.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6056" y="1068101"/>
            <a:ext cx="2562446" cy="340854"/>
            <a:chOff x="967564" y="1185743"/>
            <a:chExt cx="2562446" cy="340854"/>
          </a:xfrm>
        </p:grpSpPr>
        <p:sp>
          <p:nvSpPr>
            <p:cNvPr id="6" name="Rounded Rectangle 5"/>
            <p:cNvSpPr/>
            <p:nvPr/>
          </p:nvSpPr>
          <p:spPr>
            <a:xfrm>
              <a:off x="967564" y="1185743"/>
              <a:ext cx="2434856" cy="34085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67564" y="1185743"/>
              <a:ext cx="2562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Thư</a:t>
              </a:r>
              <a:r>
                <a:rPr lang="en-US" dirty="0"/>
                <a:t> </a:t>
              </a:r>
              <a:r>
                <a:rPr lang="en-US" dirty="0" err="1"/>
                <a:t>mục</a:t>
              </a:r>
              <a:r>
                <a:rPr lang="en-US" dirty="0"/>
                <a:t> HOCTAP </a:t>
              </a:r>
              <a:r>
                <a:rPr lang="en-US" dirty="0" err="1"/>
                <a:t>đang</a:t>
              </a:r>
              <a:r>
                <a:rPr lang="en-US" dirty="0"/>
                <a:t> </a:t>
              </a:r>
              <a:r>
                <a:rPr lang="en-US" dirty="0" err="1"/>
                <a:t>mở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44949" y="1084640"/>
            <a:ext cx="1329070" cy="340854"/>
            <a:chOff x="967562" y="1185743"/>
            <a:chExt cx="2434858" cy="340854"/>
          </a:xfrm>
        </p:grpSpPr>
        <p:sp>
          <p:nvSpPr>
            <p:cNvPr id="10" name="Rounded Rectangle 9"/>
            <p:cNvSpPr/>
            <p:nvPr/>
          </p:nvSpPr>
          <p:spPr>
            <a:xfrm>
              <a:off x="967564" y="1185743"/>
              <a:ext cx="2434856" cy="34085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67562" y="1185743"/>
              <a:ext cx="24348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Các</a:t>
              </a:r>
              <a:r>
                <a:rPr lang="en-US" dirty="0"/>
                <a:t> </a:t>
              </a:r>
              <a:r>
                <a:rPr lang="en-US" dirty="0" err="1"/>
                <a:t>thư</a:t>
              </a:r>
              <a:r>
                <a:rPr lang="en-US" dirty="0"/>
                <a:t> </a:t>
              </a:r>
              <a:r>
                <a:rPr lang="en-US" dirty="0" err="1"/>
                <a:t>mục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722444" y="1060353"/>
            <a:ext cx="914200" cy="340854"/>
            <a:chOff x="967562" y="1185743"/>
            <a:chExt cx="2434858" cy="340854"/>
          </a:xfrm>
        </p:grpSpPr>
        <p:sp>
          <p:nvSpPr>
            <p:cNvPr id="13" name="Rounded Rectangle 12"/>
            <p:cNvSpPr/>
            <p:nvPr/>
          </p:nvSpPr>
          <p:spPr>
            <a:xfrm>
              <a:off x="967564" y="1185743"/>
              <a:ext cx="2434856" cy="34085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67562" y="1185743"/>
              <a:ext cx="24348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Các</a:t>
              </a:r>
              <a:r>
                <a:rPr lang="en-US" dirty="0"/>
                <a:t> </a:t>
              </a:r>
              <a:r>
                <a:rPr lang="en-US" dirty="0" err="1"/>
                <a:t>tệp</a:t>
              </a:r>
              <a:endParaRPr lang="en-US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75" y="1512390"/>
            <a:ext cx="7148453" cy="337431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550245" y="1615500"/>
            <a:ext cx="914200" cy="340854"/>
            <a:chOff x="967562" y="1185743"/>
            <a:chExt cx="2434858" cy="340854"/>
          </a:xfrm>
        </p:grpSpPr>
        <p:sp>
          <p:nvSpPr>
            <p:cNvPr id="20" name="Rounded Rectangle 19"/>
            <p:cNvSpPr/>
            <p:nvPr/>
          </p:nvSpPr>
          <p:spPr>
            <a:xfrm>
              <a:off x="967564" y="1185743"/>
              <a:ext cx="2434856" cy="34085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7562" y="1185743"/>
              <a:ext cx="24348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Tên</a:t>
              </a:r>
              <a:r>
                <a:rPr lang="en-US" dirty="0"/>
                <a:t> </a:t>
              </a:r>
              <a:r>
                <a:rPr lang="en-US" dirty="0" err="1"/>
                <a:t>tệp</a:t>
              </a:r>
              <a:endParaRPr lang="en-US" dirty="0"/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1172584" y="1387620"/>
            <a:ext cx="290456" cy="5057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09314" y="2378832"/>
            <a:ext cx="2656522" cy="1112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325762" y="1397000"/>
            <a:ext cx="670481" cy="9818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396299" y="2378832"/>
            <a:ext cx="2771659" cy="1112523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660585" y="1370604"/>
            <a:ext cx="518959" cy="1034624"/>
          </a:xfrm>
          <a:prstGeom prst="straightConnector1">
            <a:avLst/>
          </a:prstGeom>
          <a:ln w="1905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497079" y="3203938"/>
            <a:ext cx="720762" cy="215153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943557" y="1919452"/>
            <a:ext cx="2747726" cy="1832250"/>
            <a:chOff x="4943557" y="1919452"/>
            <a:chExt cx="2747726" cy="1832250"/>
          </a:xfrm>
        </p:grpSpPr>
        <p:cxnSp>
          <p:nvCxnSpPr>
            <p:cNvPr id="31" name="Straight Arrow Connector 30"/>
            <p:cNvCxnSpPr/>
            <p:nvPr/>
          </p:nvCxnSpPr>
          <p:spPr>
            <a:xfrm flipH="1" flipV="1">
              <a:off x="4943557" y="3419092"/>
              <a:ext cx="274284" cy="332609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5213040" y="3637525"/>
              <a:ext cx="2175923" cy="114177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7389501" y="1919452"/>
              <a:ext cx="301782" cy="1723262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910560" y="3637524"/>
            <a:ext cx="3159012" cy="1505976"/>
            <a:chOff x="5910560" y="3637524"/>
            <a:chExt cx="3159012" cy="1505976"/>
          </a:xfrm>
        </p:grpSpPr>
        <p:sp>
          <p:nvSpPr>
            <p:cNvPr id="42" name="Cloud 41"/>
            <p:cNvSpPr/>
            <p:nvPr/>
          </p:nvSpPr>
          <p:spPr>
            <a:xfrm>
              <a:off x="5910560" y="3637524"/>
              <a:ext cx="3159012" cy="1505976"/>
            </a:xfrm>
            <a:prstGeom prst="cloud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60289" y="3848055"/>
              <a:ext cx="23799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tệp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 descr="Untitl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32" y="2504589"/>
            <a:ext cx="807669" cy="66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Untitl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37" y="2484801"/>
            <a:ext cx="796721" cy="71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28DC77-FAE4-4DA2-BFE0-1480EB8812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30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0"/>
    </mc:Choice>
    <mc:Fallback xmlns="">
      <p:transition spd="slow" advTm="3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24" grpId="0" animBg="1"/>
      <p:bldP spid="27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6056" y="518834"/>
            <a:ext cx="8648852" cy="698500"/>
          </a:xfrm>
        </p:spPr>
        <p:txBody>
          <a:bodyPr/>
          <a:lstStyle/>
          <a:p>
            <a:r>
              <a:rPr lang="en-US" sz="2200" dirty="0"/>
              <a:t>a)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4E"/>
                </a:solidFill>
              </a:rPr>
              <a:t>HOCTAP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4E"/>
                </a:solidFill>
              </a:rPr>
              <a:t>Ve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C0004E"/>
                </a:solidFill>
              </a:rPr>
              <a:t>Soanthao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4E"/>
                </a:solidFill>
              </a:rPr>
              <a:t>Trinhchieu</a:t>
            </a:r>
            <a:endParaRPr lang="en-US" sz="2200" dirty="0">
              <a:solidFill>
                <a:srgbClr val="C0004E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66056" y="995833"/>
            <a:ext cx="8455215" cy="18334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200" dirty="0" err="1"/>
              <a:t>Ngoài</a:t>
            </a:r>
            <a:r>
              <a:rPr lang="en-US" sz="2200" dirty="0"/>
              <a:t> </a:t>
            </a:r>
            <a:r>
              <a:rPr lang="en-US" sz="2200" dirty="0" err="1"/>
              <a:t>ra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còn</a:t>
            </a:r>
            <a:r>
              <a:rPr lang="en-US" sz="2200" dirty="0"/>
              <a:t> </a:t>
            </a:r>
            <a:r>
              <a:rPr lang="en-US" sz="2200" dirty="0" err="1"/>
              <a:t>thấy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tượng</a:t>
            </a:r>
            <a:r>
              <a:rPr lang="en-US" sz="2200" dirty="0"/>
              <a:t>       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tạo</a:t>
            </a:r>
            <a:r>
              <a:rPr lang="en-US" sz="2200" dirty="0"/>
              <a:t> </a:t>
            </a:r>
            <a:r>
              <a:rPr lang="en-US" sz="2200" dirty="0" err="1"/>
              <a:t>ra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lưu</a:t>
            </a:r>
            <a:r>
              <a:rPr lang="en-US" sz="2200" dirty="0"/>
              <a:t> </a:t>
            </a:r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soạn</a:t>
            </a:r>
            <a:r>
              <a:rPr lang="en-US" sz="2200" dirty="0"/>
              <a:t> </a:t>
            </a:r>
            <a:r>
              <a:rPr lang="en-US" sz="2200" dirty="0" err="1"/>
              <a:t>thảo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, </a:t>
            </a:r>
            <a:r>
              <a:rPr lang="en-US" sz="2200" dirty="0" err="1"/>
              <a:t>đó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gọi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4E"/>
                </a:solidFill>
              </a:rPr>
              <a:t>tệp</a:t>
            </a:r>
            <a:r>
              <a:rPr lang="en-US" sz="2200" dirty="0"/>
              <a:t>.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tệp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,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tệp</a:t>
            </a:r>
            <a:r>
              <a:rPr lang="en-US" sz="2200" dirty="0"/>
              <a:t> </a:t>
            </a:r>
            <a:r>
              <a:rPr lang="en-US" sz="2200" dirty="0" err="1"/>
              <a:t>bao</a:t>
            </a:r>
            <a:r>
              <a:rPr lang="en-US" sz="2200" dirty="0"/>
              <a:t> </a:t>
            </a:r>
            <a:r>
              <a:rPr lang="en-US" sz="2200" dirty="0" err="1"/>
              <a:t>gồm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mở</a:t>
            </a:r>
            <a:r>
              <a:rPr lang="en-US" sz="2200" dirty="0"/>
              <a:t> </a:t>
            </a:r>
            <a:r>
              <a:rPr lang="en-US" sz="2200" dirty="0" err="1"/>
              <a:t>rộng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</a:t>
            </a:r>
            <a:r>
              <a:rPr lang="en-US" sz="2200" dirty="0" err="1"/>
              <a:t>bởi</a:t>
            </a:r>
            <a:r>
              <a:rPr lang="en-US" sz="2200" dirty="0"/>
              <a:t> </a:t>
            </a:r>
            <a:r>
              <a:rPr lang="en-US" sz="2200" dirty="0" err="1"/>
              <a:t>dấu</a:t>
            </a:r>
            <a:r>
              <a:rPr lang="en-US" sz="2200" dirty="0"/>
              <a:t> </a:t>
            </a:r>
            <a:r>
              <a:rPr lang="en-US" sz="2200" dirty="0" err="1"/>
              <a:t>chấm</a:t>
            </a:r>
            <a:r>
              <a:rPr lang="en-US" sz="2200" dirty="0"/>
              <a:t>.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do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tự</a:t>
            </a:r>
            <a:r>
              <a:rPr lang="en-US" sz="2200" dirty="0"/>
              <a:t> </a:t>
            </a:r>
            <a:r>
              <a:rPr lang="en-US" sz="2200" dirty="0" err="1"/>
              <a:t>đặt</a:t>
            </a:r>
            <a:r>
              <a:rPr lang="en-US" sz="2200" dirty="0"/>
              <a:t>,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mở</a:t>
            </a:r>
            <a:r>
              <a:rPr lang="en-US" sz="2200" dirty="0"/>
              <a:t> </a:t>
            </a:r>
            <a:r>
              <a:rPr lang="en-US" sz="2200" dirty="0" err="1"/>
              <a:t>rộng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tự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thêm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935" y="925102"/>
            <a:ext cx="516068" cy="5844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341" y="3307408"/>
            <a:ext cx="1123923" cy="275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265" y="3306260"/>
            <a:ext cx="627322" cy="2766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69341" y="3016121"/>
            <a:ext cx="2662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Baisoan.docx</a:t>
            </a:r>
          </a:p>
        </p:txBody>
      </p:sp>
      <p:sp>
        <p:nvSpPr>
          <p:cNvPr id="22" name="Freeform 21"/>
          <p:cNvSpPr/>
          <p:nvPr/>
        </p:nvSpPr>
        <p:spPr>
          <a:xfrm>
            <a:off x="4922874" y="3519377"/>
            <a:ext cx="1212112" cy="542260"/>
          </a:xfrm>
          <a:custGeom>
            <a:avLst/>
            <a:gdLst>
              <a:gd name="connsiteX0" fmla="*/ 0 w 1212112"/>
              <a:gd name="connsiteY0" fmla="*/ 0 h 542260"/>
              <a:gd name="connsiteX1" fmla="*/ 372140 w 1212112"/>
              <a:gd name="connsiteY1" fmla="*/ 542260 h 542260"/>
              <a:gd name="connsiteX2" fmla="*/ 871870 w 1212112"/>
              <a:gd name="connsiteY2" fmla="*/ 287079 h 542260"/>
              <a:gd name="connsiteX3" fmla="*/ 1212112 w 1212112"/>
              <a:gd name="connsiteY3" fmla="*/ 478465 h 542260"/>
              <a:gd name="connsiteX4" fmla="*/ 1212112 w 1212112"/>
              <a:gd name="connsiteY4" fmla="*/ 478465 h 542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112" h="542260">
                <a:moveTo>
                  <a:pt x="0" y="0"/>
                </a:moveTo>
                <a:lnTo>
                  <a:pt x="372140" y="542260"/>
                </a:lnTo>
                <a:lnTo>
                  <a:pt x="871870" y="287079"/>
                </a:lnTo>
                <a:lnTo>
                  <a:pt x="1212112" y="478465"/>
                </a:lnTo>
                <a:lnTo>
                  <a:pt x="1212112" y="478465"/>
                </a:lnTo>
              </a:path>
            </a:pathLst>
          </a:custGeom>
          <a:noFill/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09014" y="3551274"/>
            <a:ext cx="1020726" cy="478466"/>
          </a:xfrm>
          <a:custGeom>
            <a:avLst/>
            <a:gdLst>
              <a:gd name="connsiteX0" fmla="*/ 1020726 w 1020726"/>
              <a:gd name="connsiteY0" fmla="*/ 0 h 478466"/>
              <a:gd name="connsiteX1" fmla="*/ 925033 w 1020726"/>
              <a:gd name="connsiteY1" fmla="*/ 180754 h 478466"/>
              <a:gd name="connsiteX2" fmla="*/ 212651 w 1020726"/>
              <a:gd name="connsiteY2" fmla="*/ 170121 h 478466"/>
              <a:gd name="connsiteX3" fmla="*/ 0 w 1020726"/>
              <a:gd name="connsiteY3" fmla="*/ 478466 h 47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0726" h="478466">
                <a:moveTo>
                  <a:pt x="1020726" y="0"/>
                </a:moveTo>
                <a:lnTo>
                  <a:pt x="925033" y="180754"/>
                </a:lnTo>
                <a:lnTo>
                  <a:pt x="212651" y="170121"/>
                </a:lnTo>
                <a:lnTo>
                  <a:pt x="0" y="478466"/>
                </a:lnTo>
              </a:path>
            </a:pathLst>
          </a:custGeom>
          <a:noFill/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018374" y="4029740"/>
            <a:ext cx="1088146" cy="340854"/>
            <a:chOff x="967562" y="1185743"/>
            <a:chExt cx="2434858" cy="340854"/>
          </a:xfrm>
        </p:grpSpPr>
        <p:sp>
          <p:nvSpPr>
            <p:cNvPr id="25" name="Rounded Rectangle 24"/>
            <p:cNvSpPr/>
            <p:nvPr/>
          </p:nvSpPr>
          <p:spPr>
            <a:xfrm>
              <a:off x="967564" y="1185743"/>
              <a:ext cx="2434856" cy="34085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67562" y="1185743"/>
              <a:ext cx="24348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 </a:t>
              </a:r>
              <a:r>
                <a:rPr lang="en-US" sz="1600" dirty="0" err="1"/>
                <a:t>Phần</a:t>
              </a:r>
              <a:r>
                <a:rPr lang="en-US" sz="1600" dirty="0"/>
                <a:t> </a:t>
              </a:r>
              <a:r>
                <a:rPr lang="en-US" sz="1600" dirty="0" err="1"/>
                <a:t>tên</a:t>
              </a:r>
              <a:endParaRPr lang="en-US" sz="16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939973" y="4025362"/>
            <a:ext cx="1547349" cy="340854"/>
            <a:chOff x="967561" y="1185743"/>
            <a:chExt cx="2434859" cy="340854"/>
          </a:xfrm>
        </p:grpSpPr>
        <p:sp>
          <p:nvSpPr>
            <p:cNvPr id="28" name="Rounded Rectangle 27"/>
            <p:cNvSpPr/>
            <p:nvPr/>
          </p:nvSpPr>
          <p:spPr>
            <a:xfrm>
              <a:off x="967564" y="1185743"/>
              <a:ext cx="2434856" cy="34085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67561" y="1185743"/>
              <a:ext cx="2434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 </a:t>
              </a:r>
              <a:r>
                <a:rPr lang="en-US" sz="1600" dirty="0" err="1"/>
                <a:t>Phần</a:t>
              </a:r>
              <a:r>
                <a:rPr lang="en-US" sz="1600" dirty="0"/>
                <a:t> </a:t>
              </a:r>
              <a:r>
                <a:rPr lang="en-US" sz="1600" dirty="0" err="1"/>
                <a:t>mở</a:t>
              </a:r>
              <a:r>
                <a:rPr lang="en-US" sz="1600" dirty="0"/>
                <a:t> </a:t>
              </a:r>
              <a:r>
                <a:rPr lang="en-US" sz="1600" dirty="0" err="1"/>
                <a:t>rộng</a:t>
              </a:r>
              <a:endParaRPr lang="en-US" sz="1600" dirty="0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655DE0-CB3B-48F6-A7D3-43CC15A477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62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8"/>
    </mc:Choice>
    <mc:Fallback xmlns="">
      <p:transition spd="slow" advTm="38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8" grpId="0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366056" y="518834"/>
            <a:ext cx="8648852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/>
              <a:t>b) </a:t>
            </a:r>
            <a:r>
              <a:rPr lang="en-US" sz="2200" dirty="0" err="1"/>
              <a:t>Điền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con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tệp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4E"/>
                </a:solidFill>
              </a:rPr>
              <a:t>HOCTAP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bảng</a:t>
            </a:r>
            <a:r>
              <a:rPr lang="en-US" sz="2200" dirty="0"/>
              <a:t> </a:t>
            </a:r>
            <a:r>
              <a:rPr lang="en-US" sz="2200" dirty="0" err="1"/>
              <a:t>dưới</a:t>
            </a:r>
            <a:r>
              <a:rPr lang="en-US" sz="2200" dirty="0"/>
              <a:t>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6056" y="41835"/>
            <a:ext cx="6640799" cy="6492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3200" b="1" i="0" u="none" strike="noStrike" cap="none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837474"/>
              </p:ext>
            </p:extLst>
          </p:nvPr>
        </p:nvGraphicFramePr>
        <p:xfrm>
          <a:off x="1020727" y="1339702"/>
          <a:ext cx="7102546" cy="2743200"/>
        </p:xfrm>
        <a:graphic>
          <a:graphicData uri="http://schemas.openxmlformats.org/drawingml/2006/table">
            <a:tbl>
              <a:tblPr firstRow="1" bandRow="1">
                <a:tableStyleId>{0A0010F9-A540-4365-A674-49318B6ACA38}</a:tableStyleId>
              </a:tblPr>
              <a:tblGrid>
                <a:gridCol w="3551273">
                  <a:extLst>
                    <a:ext uri="{9D8B030D-6E8A-4147-A177-3AD203B41FA5}">
                      <a16:colId xmlns:a16="http://schemas.microsoft.com/office/drawing/2014/main" val="3006629762"/>
                    </a:ext>
                  </a:extLst>
                </a:gridCol>
                <a:gridCol w="3551273">
                  <a:extLst>
                    <a:ext uri="{9D8B030D-6E8A-4147-A177-3AD203B41FA5}">
                      <a16:colId xmlns:a16="http://schemas.microsoft.com/office/drawing/2014/main" val="291028393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2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endParaRPr lang="en-US" sz="2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Tệp</a:t>
                      </a:r>
                      <a:endParaRPr lang="en-US" sz="2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0795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707981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070319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018525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90308" y="2158410"/>
            <a:ext cx="17118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Soanthao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0308" y="2905212"/>
            <a:ext cx="17118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Trinhchieu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0308" y="3594529"/>
            <a:ext cx="17118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2726" y="2133546"/>
            <a:ext cx="17118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Baisoan.docx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92726" y="2750234"/>
            <a:ext cx="1913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Gioithieu.pptx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92725" y="3529472"/>
            <a:ext cx="21158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Hinhvuong.png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1D38A6-92BE-42F2-89CE-97F363FE28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58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55"/>
    </mc:Choice>
    <mc:Fallback xmlns="">
      <p:transition spd="slow" advTm="3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1434024" y="2115414"/>
            <a:ext cx="6275950" cy="16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30000"/>
              </a:lnSpc>
              <a:buNone/>
            </a:pPr>
            <a:r>
              <a:rPr lang="en-US" sz="2200" b="1" dirty="0">
                <a:solidFill>
                  <a:srgbClr val="006600"/>
                </a:solidFill>
              </a:rPr>
              <a:t>- </a:t>
            </a:r>
            <a:r>
              <a:rPr lang="vi-VN" sz="2200" b="1" dirty="0">
                <a:solidFill>
                  <a:srgbClr val="006600"/>
                </a:solidFill>
              </a:rPr>
              <a:t>Mỗi tệp đều được đặt tên riêng.</a:t>
            </a:r>
          </a:p>
          <a:p>
            <a:pPr lvl="0">
              <a:lnSpc>
                <a:spcPct val="130000"/>
              </a:lnSpc>
              <a:buNone/>
            </a:pPr>
            <a:r>
              <a:rPr lang="en-US" sz="2200" b="1" dirty="0">
                <a:solidFill>
                  <a:srgbClr val="006600"/>
                </a:solidFill>
              </a:rPr>
              <a:t>- </a:t>
            </a:r>
            <a:r>
              <a:rPr lang="vi-VN" sz="2200" b="1" dirty="0">
                <a:solidFill>
                  <a:srgbClr val="006600"/>
                </a:solidFill>
              </a:rPr>
              <a:t>Tên tệp gồm hai phần, phần tên và phần mở rộng, được cách nhau bởi dấu chấm.</a:t>
            </a:r>
          </a:p>
          <a:p>
            <a:pPr lvl="0">
              <a:lnSpc>
                <a:spcPct val="130000"/>
              </a:lnSpc>
              <a:buNone/>
            </a:pPr>
            <a:r>
              <a:rPr lang="en-US" sz="2200" b="1" dirty="0">
                <a:solidFill>
                  <a:srgbClr val="006600"/>
                </a:solidFill>
              </a:rPr>
              <a:t>- </a:t>
            </a:r>
            <a:r>
              <a:rPr lang="vi-VN" sz="2200" b="1" dirty="0">
                <a:solidFill>
                  <a:srgbClr val="006600"/>
                </a:solidFill>
              </a:rPr>
              <a:t>Mỗi loại tệp có một biểu tượng khác nhau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400" dirty="0"/>
              <a:t>Em cần ghi nhớ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57E3B7-78DE-4EBD-BFE4-FC14A1334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23501"/>
      </p:ext>
    </p:extLst>
  </p:cSld>
  <p:clrMapOvr>
    <a:masterClrMapping/>
  </p:clrMapOvr>
  <p:transition spd="slow" advTm="2234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ctrTitle" idx="4294967295"/>
          </p:nvPr>
        </p:nvSpPr>
        <p:spPr>
          <a:xfrm>
            <a:off x="1275150" y="1507150"/>
            <a:ext cx="65937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dirty="0"/>
              <a:t>Thanks!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06E69A-B2BA-4B0A-B23D-F31210C20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30270"/>
      </p:ext>
    </p:extLst>
  </p:cSld>
  <p:clrMapOvr>
    <a:masterClrMapping/>
  </p:clrMapOvr>
  <p:transition spd="slow" advTm="906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579" y="810213"/>
            <a:ext cx="7011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101" y="1580091"/>
            <a:ext cx="7358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080" y="2221249"/>
            <a:ext cx="7048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080" y="2880632"/>
            <a:ext cx="7175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101" y="3616650"/>
            <a:ext cx="76204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15726A-3034-484A-B19A-9FEE9D8437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6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5"/>
    </mc:Choice>
    <mc:Fallback xmlns="">
      <p:transition spd="slow" advTm="2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5"/>
          <p:cNvSpPr txBox="1">
            <a:spLocks noChangeArrowheads="1"/>
          </p:cNvSpPr>
          <p:nvPr/>
        </p:nvSpPr>
        <p:spPr bwMode="auto">
          <a:xfrm>
            <a:off x="1059873" y="334894"/>
            <a:ext cx="65732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799" y="2041922"/>
            <a:ext cx="1186354" cy="95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62" y="2041922"/>
            <a:ext cx="815578" cy="92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99" y="2060973"/>
            <a:ext cx="968757" cy="85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26"/>
          <p:cNvSpPr>
            <a:spLocks noChangeArrowheads="1"/>
          </p:cNvSpPr>
          <p:nvPr/>
        </p:nvSpPr>
        <p:spPr bwMode="auto">
          <a:xfrm>
            <a:off x="1658088" y="1085694"/>
            <a:ext cx="53767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1: Đâu là biểu tượng của thư mục?</a:t>
            </a:r>
            <a:endParaRPr lang="vi-VN" altLang="en-US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7" name="Rectangle 27"/>
          <p:cNvSpPr>
            <a:spLocks noChangeArrowheads="1"/>
          </p:cNvSpPr>
          <p:nvPr/>
        </p:nvSpPr>
        <p:spPr bwMode="auto">
          <a:xfrm>
            <a:off x="2114550" y="2744830"/>
            <a:ext cx="52129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. </a:t>
            </a:r>
            <a:endParaRPr lang="en-US" altLang="en-US" sz="135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29" descr="Captureff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73" y="1993107"/>
            <a:ext cx="1046560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Box 15"/>
          <p:cNvSpPr txBox="1">
            <a:spLocks noChangeArrowheads="1"/>
          </p:cNvSpPr>
          <p:nvPr/>
        </p:nvSpPr>
        <p:spPr bwMode="auto">
          <a:xfrm>
            <a:off x="1396117" y="3229280"/>
            <a:ext cx="4750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0" name="TextBox 31"/>
          <p:cNvSpPr txBox="1">
            <a:spLocks noChangeArrowheads="1"/>
          </p:cNvSpPr>
          <p:nvPr/>
        </p:nvSpPr>
        <p:spPr bwMode="auto">
          <a:xfrm>
            <a:off x="3466723" y="3250087"/>
            <a:ext cx="4750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1" name="TextBox 32"/>
          <p:cNvSpPr txBox="1">
            <a:spLocks noChangeArrowheads="1"/>
          </p:cNvSpPr>
          <p:nvPr/>
        </p:nvSpPr>
        <p:spPr bwMode="auto">
          <a:xfrm>
            <a:off x="5648919" y="3234692"/>
            <a:ext cx="4750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2" name="TextBox 33"/>
          <p:cNvSpPr txBox="1">
            <a:spLocks noChangeArrowheads="1"/>
          </p:cNvSpPr>
          <p:nvPr/>
        </p:nvSpPr>
        <p:spPr bwMode="auto">
          <a:xfrm>
            <a:off x="7593585" y="3174298"/>
            <a:ext cx="4750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96117" y="3300867"/>
            <a:ext cx="467916" cy="45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4D5C97-4551-449F-AA24-4C81B10DEF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304242"/>
      </p:ext>
    </p:extLst>
  </p:cSld>
  <p:clrMapOvr>
    <a:masterClrMapping/>
  </p:clrMapOvr>
  <p:transition spd="slow" advTm="158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34" y="1885816"/>
            <a:ext cx="1075134" cy="111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30" y="1867957"/>
            <a:ext cx="10858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75" y="1885816"/>
            <a:ext cx="1088231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860813"/>
            <a:ext cx="1129904" cy="113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749391" y="369839"/>
            <a:ext cx="81024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2: Biểu tượng nào sau đây là biểu tượng của phần mềm soạn thảo?</a:t>
            </a:r>
            <a:endParaRPr lang="vi-VN" altLang="en-US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1485901" y="2237602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3406379" y="3314700"/>
            <a:ext cx="4750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3" name="TextBox 12"/>
          <p:cNvSpPr txBox="1">
            <a:spLocks noChangeArrowheads="1"/>
          </p:cNvSpPr>
          <p:nvPr/>
        </p:nvSpPr>
        <p:spPr bwMode="auto">
          <a:xfrm>
            <a:off x="1257301" y="3350837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4" name="TextBox 13"/>
          <p:cNvSpPr txBox="1">
            <a:spLocks noChangeArrowheads="1"/>
          </p:cNvSpPr>
          <p:nvPr/>
        </p:nvSpPr>
        <p:spPr bwMode="auto">
          <a:xfrm>
            <a:off x="5686425" y="3350837"/>
            <a:ext cx="4750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5" name="TextBox 14"/>
          <p:cNvSpPr txBox="1">
            <a:spLocks noChangeArrowheads="1"/>
          </p:cNvSpPr>
          <p:nvPr/>
        </p:nvSpPr>
        <p:spPr bwMode="auto">
          <a:xfrm>
            <a:off x="7642622" y="3314700"/>
            <a:ext cx="4750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6425" y="3416260"/>
            <a:ext cx="467916" cy="45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60194A-A748-4A26-84ED-FAA1AA3058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2016842"/>
      </p:ext>
    </p:extLst>
  </p:cSld>
  <p:clrMapOvr>
    <a:masterClrMapping/>
  </p:clrMapOvr>
  <p:transition spd="slow" advTm="1180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509800" y="203287"/>
            <a:ext cx="810241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3: Thao tác “nháy chuột lên thư mục rồi nhấn phím F2” để làm gì?</a:t>
            </a:r>
            <a:endParaRPr lang="vi-VN" altLang="en-US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2251809" y="2240797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1040323" y="2265919"/>
            <a:ext cx="55381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vi-V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3" name="TextBox 12"/>
          <p:cNvSpPr txBox="1">
            <a:spLocks noChangeArrowheads="1"/>
          </p:cNvSpPr>
          <p:nvPr/>
        </p:nvSpPr>
        <p:spPr bwMode="auto">
          <a:xfrm>
            <a:off x="1040322" y="1576614"/>
            <a:ext cx="7337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vi-V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4" name="TextBox 13"/>
          <p:cNvSpPr txBox="1">
            <a:spLocks noChangeArrowheads="1"/>
          </p:cNvSpPr>
          <p:nvPr/>
        </p:nvSpPr>
        <p:spPr bwMode="auto">
          <a:xfrm>
            <a:off x="4561008" y="1609315"/>
            <a:ext cx="58560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vi-V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5" name="TextBox 14"/>
          <p:cNvSpPr txBox="1">
            <a:spLocks noChangeArrowheads="1"/>
          </p:cNvSpPr>
          <p:nvPr/>
        </p:nvSpPr>
        <p:spPr bwMode="auto">
          <a:xfrm>
            <a:off x="4561010" y="2308890"/>
            <a:ext cx="5856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vi-V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68153" y="1688366"/>
            <a:ext cx="467916" cy="45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113780" y="2355057"/>
            <a:ext cx="30039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 chép thư mục      </a:t>
            </a:r>
            <a:endParaRPr lang="nl-NL" altLang="en-US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594141" y="2312086"/>
            <a:ext cx="20954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Xóa thư mục 	</a:t>
            </a:r>
            <a:endParaRPr lang="nl-NL" altLang="en-US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113780" y="1655230"/>
            <a:ext cx="25288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 tên thư mục </a:t>
            </a:r>
            <a:endParaRPr lang="nl-NL" altLang="en-US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561305" y="1609315"/>
            <a:ext cx="20954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 thư mục      </a:t>
            </a:r>
            <a:endParaRPr lang="nl-NL" altLang="en-US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83035F-FBE1-45B0-85A2-88085B2DA3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9483696"/>
      </p:ext>
    </p:extLst>
  </p:cSld>
  <p:clrMapOvr>
    <a:masterClrMapping/>
  </p:clrMapOvr>
  <p:transition spd="slow" advTm="1266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768927" y="384463"/>
            <a:ext cx="798021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4. </a:t>
            </a:r>
            <a:r>
              <a:rPr lang="nl-NL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lưu văn bản, ta thực hiện thao tác nào sau đây?</a:t>
            </a:r>
          </a:p>
          <a:p>
            <a:pPr>
              <a:spcBef>
                <a:spcPct val="0"/>
              </a:spcBef>
              <a:buFontTx/>
              <a:buNone/>
            </a:pPr>
            <a:endParaRPr lang="vi-VN" altLang="en-US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	A. Ctrl + O  	     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B. Ctrl + S	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	C. Ctrl + B	            	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D. Ctrl + N</a:t>
            </a:r>
            <a:endParaRPr lang="vi-VN" altLang="en-US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35108" y="1866404"/>
            <a:ext cx="467916" cy="45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173017-472D-4CDC-BAAE-0C94EB4299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85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0"/>
    </mc:Choice>
    <mc:Fallback xmlns="">
      <p:transition spd="slow" advTm="14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ctrTitle" idx="4294967295"/>
          </p:nvPr>
        </p:nvSpPr>
        <p:spPr>
          <a:xfrm>
            <a:off x="1087431" y="1285478"/>
            <a:ext cx="6996696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3200" dirty="0"/>
              <a:t>CHỦ ĐỀ 1: KHÁM PHÁ MÁY TÍNH</a:t>
            </a:r>
            <a:br>
              <a:rPr lang="en" sz="3200" dirty="0"/>
            </a:br>
            <a:r>
              <a:rPr lang="en" sz="3200" dirty="0"/>
              <a:t>BÀI 3: LÀM QUEN VỚI TỆP (Tiết 1)</a:t>
            </a:r>
            <a:br>
              <a:rPr lang="en" sz="3200" dirty="0"/>
            </a:br>
            <a:r>
              <a:rPr lang="en" sz="3200" dirty="0"/>
              <a:t>(SGK trang 15)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7D0C1F-91D5-4D23-AD80-B97AD7E92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836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1040585" y="1872693"/>
            <a:ext cx="7415662" cy="16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b="1" dirty="0">
                <a:solidFill>
                  <a:srgbClr val="006600"/>
                </a:solidFill>
              </a:rPr>
              <a:t>Làm quen với tệp</a:t>
            </a:r>
            <a:r>
              <a:rPr lang="en" sz="3200" b="1">
                <a:solidFill>
                  <a:srgbClr val="006600"/>
                </a:solidFill>
              </a:rPr>
              <a:t>, biết cách tạo tệp, phân </a:t>
            </a:r>
            <a:r>
              <a:rPr lang="en" sz="3200" b="1" dirty="0">
                <a:solidFill>
                  <a:srgbClr val="006600"/>
                </a:solidFill>
              </a:rPr>
              <a:t>biệt được tệp và </a:t>
            </a:r>
            <a:r>
              <a:rPr lang="en" sz="3200" b="1">
                <a:solidFill>
                  <a:srgbClr val="006600"/>
                </a:solidFill>
              </a:rPr>
              <a:t>thư mục.</a:t>
            </a:r>
            <a:endParaRPr lang="en" sz="3200" dirty="0">
              <a:solidFill>
                <a:srgbClr val="006600"/>
              </a:solidFill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556400" y="708114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Mục tiêu bài học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BDB9A3-7F74-4936-A6EB-5E0D68509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46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5480" y="160253"/>
            <a:ext cx="6640799" cy="953999"/>
          </a:xfrm>
        </p:spPr>
        <p:txBody>
          <a:bodyPr/>
          <a:lstStyle/>
          <a:p>
            <a:r>
              <a:rPr lang="en-US" dirty="0"/>
              <a:t>A. HOẠT ĐỘNG CƠ BẢN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8586" y="765002"/>
            <a:ext cx="7478713" cy="698500"/>
          </a:xfrm>
        </p:spPr>
        <p:txBody>
          <a:bodyPr/>
          <a:lstStyle/>
          <a:p>
            <a:r>
              <a:rPr lang="en-US" sz="2200" dirty="0"/>
              <a:t>1. </a:t>
            </a:r>
            <a:r>
              <a:rPr lang="en-US" sz="2200" dirty="0" err="1"/>
              <a:t>Tạo</a:t>
            </a:r>
            <a:r>
              <a:rPr lang="en-US" sz="2200" dirty="0"/>
              <a:t> </a:t>
            </a:r>
            <a:r>
              <a:rPr lang="en-US" sz="2200" dirty="0" err="1"/>
              <a:t>tệp</a:t>
            </a:r>
            <a:endParaRPr lang="en-US" sz="22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936050" y="765002"/>
            <a:ext cx="7478713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hiện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yêu</a:t>
            </a:r>
            <a:r>
              <a:rPr lang="en-US" sz="2200" dirty="0"/>
              <a:t> </a:t>
            </a:r>
            <a:r>
              <a:rPr lang="en-US" sz="2200" dirty="0" err="1"/>
              <a:t>cầu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08586" y="1182737"/>
            <a:ext cx="8417914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/>
              <a:t>a) </a:t>
            </a:r>
            <a:r>
              <a:rPr lang="en-US" sz="2200" dirty="0" err="1"/>
              <a:t>Tạo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4E"/>
                </a:solidFill>
              </a:rPr>
              <a:t>HOCTAP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err="1"/>
              <a:t>mục</a:t>
            </a:r>
            <a:r>
              <a:rPr lang="en-US" sz="2200"/>
              <a:t> con </a:t>
            </a:r>
            <a:r>
              <a:rPr lang="en-US" sz="2200" dirty="0" err="1">
                <a:solidFill>
                  <a:srgbClr val="C0004E"/>
                </a:solidFill>
              </a:rPr>
              <a:t>Soanthao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C0004E"/>
                </a:solidFill>
              </a:rPr>
              <a:t>trinhchieu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C0004E"/>
                </a:solidFill>
              </a:rPr>
              <a:t>Ve</a:t>
            </a:r>
            <a:r>
              <a:rPr lang="en-US" sz="2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200" dirty="0"/>
              <a:t>b) </a:t>
            </a:r>
            <a:r>
              <a:rPr lang="en-US" sz="2200" dirty="0" err="1"/>
              <a:t>Khởi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chương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 </a:t>
            </a:r>
            <a:r>
              <a:rPr lang="en-US" sz="2200" dirty="0" err="1"/>
              <a:t>soạn</a:t>
            </a:r>
            <a:r>
              <a:rPr lang="en-US" sz="2200" dirty="0"/>
              <a:t> </a:t>
            </a:r>
            <a:r>
              <a:rPr lang="en-US" sz="2200" dirty="0" err="1"/>
              <a:t>thảo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Word, </a:t>
            </a:r>
            <a:r>
              <a:rPr lang="en-US" sz="2200" dirty="0" err="1"/>
              <a:t>soạn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 </a:t>
            </a:r>
            <a:r>
              <a:rPr lang="en-US" sz="2200" dirty="0" err="1"/>
              <a:t>bày</a:t>
            </a:r>
            <a:r>
              <a:rPr lang="en-US" sz="2200" dirty="0"/>
              <a:t> </a:t>
            </a:r>
            <a:r>
              <a:rPr lang="en-US" sz="2200" dirty="0" err="1"/>
              <a:t>nội</a:t>
            </a:r>
            <a:r>
              <a:rPr lang="en-US" sz="2200" dirty="0"/>
              <a:t> dung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trang</a:t>
            </a:r>
            <a:r>
              <a:rPr lang="en-US" sz="2200" dirty="0"/>
              <a:t> </a:t>
            </a:r>
            <a:r>
              <a:rPr lang="en-US" sz="2200" dirty="0" err="1"/>
              <a:t>soạn</a:t>
            </a:r>
            <a:r>
              <a:rPr lang="en-US" sz="2200" dirty="0"/>
              <a:t> </a:t>
            </a:r>
            <a:r>
              <a:rPr lang="en-US" sz="2200" dirty="0" err="1"/>
              <a:t>thảo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lưu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4E"/>
                </a:solidFill>
              </a:rPr>
              <a:t>HOCTAP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4E"/>
                </a:solidFill>
              </a:rPr>
              <a:t>Baisoan</a:t>
            </a:r>
            <a:r>
              <a:rPr lang="en-US" sz="2200" dirty="0"/>
              <a:t>.</a:t>
            </a:r>
          </a:p>
          <a:p>
            <a:pPr marL="2336800"/>
            <a:r>
              <a:rPr lang="en-US" sz="2200" i="1" dirty="0" err="1"/>
              <a:t>Không</a:t>
            </a:r>
            <a:r>
              <a:rPr lang="en-US" sz="2200" i="1" dirty="0"/>
              <a:t> </a:t>
            </a:r>
            <a:r>
              <a:rPr lang="en-US" sz="2200" i="1" dirty="0" err="1"/>
              <a:t>có</a:t>
            </a:r>
            <a:r>
              <a:rPr lang="en-US" sz="2200" i="1" dirty="0"/>
              <a:t> </a:t>
            </a:r>
            <a:r>
              <a:rPr lang="en-US" sz="2200" i="1" dirty="0" err="1"/>
              <a:t>việc</a:t>
            </a:r>
            <a:r>
              <a:rPr lang="en-US" sz="2200" i="1" dirty="0"/>
              <a:t> </a:t>
            </a:r>
            <a:r>
              <a:rPr lang="en-US" sz="2200" i="1" dirty="0" err="1"/>
              <a:t>gì</a:t>
            </a:r>
            <a:r>
              <a:rPr lang="en-US" sz="2200" i="1" dirty="0"/>
              <a:t> </a:t>
            </a:r>
            <a:r>
              <a:rPr lang="en-US" sz="2200" i="1" dirty="0" err="1"/>
              <a:t>khó</a:t>
            </a:r>
            <a:endParaRPr lang="en-US" sz="2200" i="1" dirty="0"/>
          </a:p>
          <a:p>
            <a:pPr marL="2336800"/>
            <a:r>
              <a:rPr lang="en-US" sz="2200" i="1" dirty="0" err="1"/>
              <a:t>Chỉ</a:t>
            </a:r>
            <a:r>
              <a:rPr lang="en-US" sz="2200" i="1" dirty="0"/>
              <a:t> </a:t>
            </a:r>
            <a:r>
              <a:rPr lang="en-US" sz="2200" i="1" err="1"/>
              <a:t>sợ</a:t>
            </a:r>
            <a:r>
              <a:rPr lang="en-US" sz="2200" i="1"/>
              <a:t> lòng </a:t>
            </a:r>
            <a:r>
              <a:rPr lang="en-US" sz="2200" i="1" dirty="0" err="1"/>
              <a:t>không</a:t>
            </a:r>
            <a:r>
              <a:rPr lang="en-US" sz="2200" i="1" dirty="0"/>
              <a:t> </a:t>
            </a:r>
            <a:r>
              <a:rPr lang="en-US" sz="2200" i="1" dirty="0" err="1"/>
              <a:t>bền</a:t>
            </a:r>
            <a:endParaRPr lang="en-US" sz="2200" i="1" dirty="0"/>
          </a:p>
          <a:p>
            <a:pPr marL="2336800"/>
            <a:r>
              <a:rPr lang="en-US" sz="2200" i="1" dirty="0" err="1"/>
              <a:t>Đào</a:t>
            </a:r>
            <a:r>
              <a:rPr lang="en-US" sz="2200" i="1" dirty="0"/>
              <a:t> </a:t>
            </a:r>
            <a:r>
              <a:rPr lang="en-US" sz="2200" i="1" dirty="0" err="1"/>
              <a:t>núi</a:t>
            </a:r>
            <a:r>
              <a:rPr lang="en-US" sz="2200" i="1" dirty="0"/>
              <a:t> </a:t>
            </a:r>
            <a:r>
              <a:rPr lang="en-US" sz="2200" i="1" dirty="0" err="1"/>
              <a:t>và</a:t>
            </a:r>
            <a:r>
              <a:rPr lang="en-US" sz="2200" i="1" dirty="0"/>
              <a:t> </a:t>
            </a:r>
            <a:r>
              <a:rPr lang="en-US" sz="2200" i="1" dirty="0" err="1"/>
              <a:t>lập</a:t>
            </a:r>
            <a:r>
              <a:rPr lang="en-US" sz="2200" i="1" dirty="0"/>
              <a:t> </a:t>
            </a:r>
            <a:r>
              <a:rPr lang="en-US" sz="2200" i="1" dirty="0" err="1"/>
              <a:t>biển</a:t>
            </a:r>
            <a:endParaRPr lang="en-US" sz="2200" i="1" dirty="0"/>
          </a:p>
          <a:p>
            <a:pPr marL="2336800"/>
            <a:r>
              <a:rPr lang="en-US" sz="2200" i="1" dirty="0" err="1"/>
              <a:t>Quyết</a:t>
            </a:r>
            <a:r>
              <a:rPr lang="en-US" sz="2200" i="1" dirty="0"/>
              <a:t> </a:t>
            </a:r>
            <a:r>
              <a:rPr lang="en-US" sz="2200" i="1" dirty="0" err="1"/>
              <a:t>chí</a:t>
            </a:r>
            <a:r>
              <a:rPr lang="en-US" sz="2200" i="1" dirty="0"/>
              <a:t> </a:t>
            </a:r>
            <a:r>
              <a:rPr lang="en-US" sz="2200" i="1" dirty="0" err="1"/>
              <a:t>ắt</a:t>
            </a:r>
            <a:r>
              <a:rPr lang="en-US" sz="2200" i="1" dirty="0"/>
              <a:t> </a:t>
            </a:r>
            <a:r>
              <a:rPr lang="en-US" sz="2200" i="1" dirty="0" err="1"/>
              <a:t>làm</a:t>
            </a:r>
            <a:r>
              <a:rPr lang="en-US" sz="2200" i="1" dirty="0"/>
              <a:t> </a:t>
            </a:r>
            <a:r>
              <a:rPr lang="en-US" sz="2200" i="1" dirty="0" err="1"/>
              <a:t>nên</a:t>
            </a:r>
            <a:endParaRPr lang="en-US" sz="2200" i="1" dirty="0"/>
          </a:p>
          <a:p>
            <a:pPr marL="2336800"/>
            <a:r>
              <a:rPr lang="en-US" sz="2200" dirty="0"/>
              <a:t>          (</a:t>
            </a:r>
            <a:r>
              <a:rPr lang="en-US" sz="2200" dirty="0" err="1"/>
              <a:t>Hồ</a:t>
            </a:r>
            <a:r>
              <a:rPr lang="en-US" sz="2200" dirty="0"/>
              <a:t> </a:t>
            </a:r>
            <a:r>
              <a:rPr lang="en-US" sz="2200" dirty="0" err="1"/>
              <a:t>Chí</a:t>
            </a:r>
            <a:r>
              <a:rPr lang="en-US" sz="2200" dirty="0"/>
              <a:t> Minh)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CBC4276-3F13-4869-923C-5C225557BD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7"/>
    </mc:Choice>
    <mc:Fallback xmlns="">
      <p:transition spd="slow" advTm="23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1|3.8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9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5.9|3|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4.1|4.3|0|2.2|0.9"/>
</p:tagLst>
</file>

<file path=ppt/theme/theme1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661</Words>
  <Application>Microsoft Office PowerPoint</Application>
  <PresentationFormat>On-screen Show (16:9)</PresentationFormat>
  <Paragraphs>85</Paragraphs>
  <Slides>19</Slides>
  <Notes>5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Times New Roman</vt:lpstr>
      <vt:lpstr>Arial</vt:lpstr>
      <vt:lpstr>Tinos</vt:lpstr>
      <vt:lpstr>Playfair Display</vt:lpstr>
      <vt:lpstr>Constance template</vt:lpstr>
      <vt:lpstr>MÔN TIN HỌC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1: KHÁM PHÁ MÁY TÍNH BÀI 3: LÀM QUEN VỚI TỆP (Tiết 1) (SGK trang 15)</vt:lpstr>
      <vt:lpstr>Mục tiêu bài học</vt:lpstr>
      <vt:lpstr>A. HOẠT ĐỘNG CƠ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Phân biệt tệp và thư mục</vt:lpstr>
      <vt:lpstr>PowerPoint Presentation</vt:lpstr>
      <vt:lpstr>PowerPoint Presentation</vt:lpstr>
      <vt:lpstr>Em cần ghi nhớ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PowerPoint</dc:title>
  <dc:creator>Admin</dc:creator>
  <cp:lastModifiedBy>Admin</cp:lastModifiedBy>
  <cp:revision>59</cp:revision>
  <dcterms:modified xsi:type="dcterms:W3CDTF">2021-09-12T16:43:45Z</dcterms:modified>
</cp:coreProperties>
</file>