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</p:sldMasterIdLst>
  <p:notesMasterIdLst>
    <p:notesMasterId r:id="rId28"/>
  </p:notesMasterIdLst>
  <p:sldIdLst>
    <p:sldId id="294" r:id="rId5"/>
    <p:sldId id="273" r:id="rId6"/>
    <p:sldId id="274" r:id="rId7"/>
    <p:sldId id="275" r:id="rId8"/>
    <p:sldId id="256" r:id="rId9"/>
    <p:sldId id="287" r:id="rId10"/>
    <p:sldId id="277" r:id="rId11"/>
    <p:sldId id="288" r:id="rId12"/>
    <p:sldId id="278" r:id="rId13"/>
    <p:sldId id="266" r:id="rId14"/>
    <p:sldId id="260" r:id="rId15"/>
    <p:sldId id="280" r:id="rId16"/>
    <p:sldId id="289" r:id="rId17"/>
    <p:sldId id="290" r:id="rId18"/>
    <p:sldId id="282" r:id="rId19"/>
    <p:sldId id="269" r:id="rId20"/>
    <p:sldId id="258" r:id="rId21"/>
    <p:sldId id="293" r:id="rId22"/>
    <p:sldId id="263" r:id="rId23"/>
    <p:sldId id="284" r:id="rId24"/>
    <p:sldId id="283" r:id="rId25"/>
    <p:sldId id="292" r:id="rId26"/>
    <p:sldId id="291" r:id="rId27"/>
  </p:sldIdLst>
  <p:sldSz cx="12161838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339933"/>
    <a:srgbClr val="FFFF99"/>
    <a:srgbClr val="FF66CC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7" autoAdjust="0"/>
    <p:restoredTop sz="94660"/>
  </p:normalViewPr>
  <p:slideViewPr>
    <p:cSldViewPr snapToGrid="0">
      <p:cViewPr>
        <p:scale>
          <a:sx n="62" d="100"/>
          <a:sy n="62" d="100"/>
        </p:scale>
        <p:origin x="-282" y="-252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C390C-175F-48BD-A0EA-19E5CF378E25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7C0FA-0CBA-4DE1-B489-0126A3D88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1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E39EF-C0E5-4896-B9D3-7E7938E4611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0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E39EF-C0E5-4896-B9D3-7E7938E4611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0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26/08/2021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842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26/08/2021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20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26/08/2021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373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50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8/26/2021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437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8/26/2021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235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8/26/2021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4197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8/26/2021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8906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8/26/2021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85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8/26/2021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8691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8/26/2021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985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26/08/2021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71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8/26/2021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8426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8/26/2021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9132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8/26/2021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9283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8/26/2021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768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822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26/08/2021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655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8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6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26/08/2021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51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1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66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26/08/2021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55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26/08/2021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53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26/08/2021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34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26/08/2021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402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26/08/2021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224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D5AC4-A219-400C-9934-540A4E2FF74D}" type="datetimeFigureOut">
              <a:rPr lang="vi-VN" smtClean="0"/>
              <a:pPr/>
              <a:t>26/08/2021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488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>
                <a:defRPr/>
              </a:pPr>
              <a:t>8/26/2021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2484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3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D5AC4-A219-400C-9934-540A4E2FF74D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8A9DB-F955-4469-AEEC-7FFA4255F98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4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915311" y="662037"/>
            <a:ext cx="10236214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môn Tin học</a:t>
            </a: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1519" y="2490837"/>
            <a:ext cx="24046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3</a:t>
            </a:r>
            <a:endParaRPr lang="en-US" sz="72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3978" cy="13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780" y="5461802"/>
            <a:ext cx="1402979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75112" y="176804"/>
            <a:ext cx="1823978" cy="157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70284" y="5417557"/>
            <a:ext cx="1402979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448" y="3043055"/>
            <a:ext cx="2533716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60" y="3679350"/>
            <a:ext cx="202697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02" y="4632369"/>
            <a:ext cx="2533716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8"/>
          <a:stretch/>
        </p:blipFill>
        <p:spPr bwMode="auto">
          <a:xfrm>
            <a:off x="2884898" y="1363561"/>
            <a:ext cx="5800423" cy="470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4066071A-6161-43A1-B96E-57F3EB034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898" y="1376261"/>
            <a:ext cx="1864902" cy="422443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984535" y="219367"/>
            <a:ext cx="106519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Màn hình nền của máy tính sau khi khởi </a:t>
            </a:r>
            <a:r>
              <a:rPr lang="en-US" sz="40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endParaRPr lang="en-US" sz="4000" b="1" cap="none" spc="5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5537200" y="2603500"/>
            <a:ext cx="2463800" cy="1110890"/>
          </a:xfrm>
          <a:prstGeom prst="wedgeRoundRectCallout">
            <a:avLst>
              <a:gd name="adj1" fmla="val -82479"/>
              <a:gd name="adj2" fmla="val 5106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Các biểu tượng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6453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6">
            <a:extLst>
              <a:ext uri="{FF2B5EF4-FFF2-40B4-BE49-F238E27FC236}">
                <a16:creationId xmlns:a16="http://schemas.microsoft.com/office/drawing/2014/main" xmlns="" id="{7CE6F95E-49D8-45CC-BBE4-D2A7B9C38A4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531170"/>
            <a:ext cx="8686800" cy="646111"/>
            <a:chOff x="48" y="2822"/>
            <a:chExt cx="5712" cy="407"/>
          </a:xfrm>
        </p:grpSpPr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xmlns="" id="{42352568-0C08-4549-A9E0-17DC2A764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822"/>
              <a:ext cx="571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u="sng" dirty="0" err="1">
                  <a:solidFill>
                    <a:srgbClr val="0000CC"/>
                  </a:solidFill>
                </a:rPr>
                <a:t>Bước</a:t>
              </a:r>
              <a:r>
                <a:rPr lang="en-US" altLang="en-US" sz="3600" u="sng" dirty="0">
                  <a:solidFill>
                    <a:srgbClr val="0000CC"/>
                  </a:solidFill>
                </a:rPr>
                <a:t> 2</a:t>
              </a:r>
              <a:r>
                <a:rPr lang="en-US" altLang="en-US" sz="3600" dirty="0">
                  <a:solidFill>
                    <a:srgbClr val="0000CC"/>
                  </a:solidFill>
                </a:rPr>
                <a:t>: </a:t>
              </a:r>
              <a:r>
                <a:rPr lang="en-US" altLang="en-US" sz="3600" dirty="0" err="1">
                  <a:solidFill>
                    <a:srgbClr val="0000CC"/>
                  </a:solidFill>
                </a:rPr>
                <a:t>Nhấn</a:t>
              </a:r>
              <a:r>
                <a:rPr lang="en-US" altLang="en-US" sz="3600" dirty="0">
                  <a:solidFill>
                    <a:srgbClr val="0000CC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</a:rPr>
                <a:t>nút</a:t>
              </a:r>
              <a:endParaRPr lang="en-US" altLang="en-US" sz="3600" dirty="0">
                <a:solidFill>
                  <a:srgbClr val="0000CC"/>
                </a:solidFill>
              </a:endParaRPr>
            </a:p>
          </p:txBody>
        </p:sp>
        <p:pic>
          <p:nvPicPr>
            <p:cNvPr id="14" name="Picture 15">
              <a:extLst>
                <a:ext uri="{FF2B5EF4-FFF2-40B4-BE49-F238E27FC236}">
                  <a16:creationId xmlns:a16="http://schemas.microsoft.com/office/drawing/2014/main" xmlns="" id="{C53D693D-A629-4E0C-8493-22B7684E8A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2822"/>
              <a:ext cx="912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20">
            <a:extLst>
              <a:ext uri="{FF2B5EF4-FFF2-40B4-BE49-F238E27FC236}">
                <a16:creationId xmlns:a16="http://schemas.microsoft.com/office/drawing/2014/main" xmlns="" id="{83DD48C5-502A-45E1-A779-366B56A67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76187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 dirty="0" err="1">
                <a:solidFill>
                  <a:srgbClr val="0000CC"/>
                </a:solidFill>
              </a:rPr>
              <a:t>Bước</a:t>
            </a:r>
            <a:r>
              <a:rPr lang="en-US" altLang="en-US" sz="3600" u="sng" dirty="0">
                <a:solidFill>
                  <a:srgbClr val="0000CC"/>
                </a:solidFill>
              </a:rPr>
              <a:t> 3: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Tắt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công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tắc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err="1">
                <a:solidFill>
                  <a:srgbClr val="0000CC"/>
                </a:solidFill>
              </a:rPr>
              <a:t>màn</a:t>
            </a:r>
            <a:r>
              <a:rPr lang="en-US" altLang="en-US" sz="3600">
                <a:solidFill>
                  <a:srgbClr val="0000CC"/>
                </a:solidFill>
              </a:rPr>
              <a:t> </a:t>
            </a:r>
            <a:r>
              <a:rPr lang="en-US" altLang="en-US" sz="3600" smtClean="0">
                <a:solidFill>
                  <a:srgbClr val="0000CC"/>
                </a:solidFill>
              </a:rPr>
              <a:t>hình.</a:t>
            </a:r>
            <a:endParaRPr lang="en-US" altLang="en-US" sz="3600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9964" y="203270"/>
            <a:ext cx="56340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Tắt máy tính</a:t>
            </a:r>
            <a:endParaRPr lang="en-US" sz="5400" b="1" cap="none" spc="5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8" r="63250"/>
          <a:stretch/>
        </p:blipFill>
        <p:spPr bwMode="auto">
          <a:xfrm>
            <a:off x="7035801" y="1126600"/>
            <a:ext cx="4781550" cy="545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57200" y="1503826"/>
            <a:ext cx="5450774" cy="1481175"/>
            <a:chOff x="457200" y="1503826"/>
            <a:chExt cx="5450774" cy="1481175"/>
          </a:xfrm>
        </p:grpSpPr>
        <p:sp>
          <p:nvSpPr>
            <p:cNvPr id="9" name="Text Box 5">
              <a:extLst>
                <a:ext uri="{FF2B5EF4-FFF2-40B4-BE49-F238E27FC236}">
                  <a16:creationId xmlns:a16="http://schemas.microsoft.com/office/drawing/2014/main" xmlns="" id="{944EC7BD-0518-42B3-B4AE-811AB6B8E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1503826"/>
              <a:ext cx="5450774" cy="1481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u="sng" dirty="0" err="1">
                  <a:solidFill>
                    <a:srgbClr val="0000CC"/>
                  </a:solidFill>
                </a:rPr>
                <a:t>Bước</a:t>
              </a:r>
              <a:r>
                <a:rPr lang="en-US" altLang="en-US" sz="3200" u="sng" dirty="0">
                  <a:solidFill>
                    <a:srgbClr val="0000CC"/>
                  </a:solidFill>
                </a:rPr>
                <a:t> 1</a:t>
              </a:r>
              <a:r>
                <a:rPr lang="en-US" altLang="en-US" sz="3200" u="sng">
                  <a:solidFill>
                    <a:srgbClr val="0000CC"/>
                  </a:solidFill>
                </a:rPr>
                <a:t>:</a:t>
              </a:r>
              <a:r>
                <a:rPr lang="en-US" altLang="en-US" sz="3200">
                  <a:solidFill>
                    <a:srgbClr val="0000CC"/>
                  </a:solidFill>
                </a:rPr>
                <a:t> </a:t>
              </a:r>
              <a:r>
                <a:rPr lang="en-US" altLang="en-US" sz="3200" smtClean="0">
                  <a:solidFill>
                    <a:srgbClr val="0000CC"/>
                  </a:solidFill>
                </a:rPr>
                <a:t>Nháy chuột vào  biểu tượng          trên màn</a:t>
              </a:r>
              <a:r>
                <a:rPr lang="en-US" altLang="en-US" sz="3200">
                  <a:solidFill>
                    <a:srgbClr val="0000CC"/>
                  </a:solidFill>
                </a:rPr>
                <a:t> </a:t>
              </a:r>
              <a:r>
                <a:rPr lang="en-US" altLang="en-US" sz="3200" smtClean="0">
                  <a:solidFill>
                    <a:srgbClr val="0000CC"/>
                  </a:solidFill>
                </a:rPr>
                <a:t>hình.</a:t>
              </a:r>
              <a:endParaRPr lang="en-US" altLang="en-US" sz="3200" dirty="0">
                <a:solidFill>
                  <a:srgbClr val="0000CC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583" y="2336009"/>
              <a:ext cx="676776" cy="55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ounded Rectangular Callout 1"/>
          <p:cNvSpPr/>
          <p:nvPr/>
        </p:nvSpPr>
        <p:spPr>
          <a:xfrm>
            <a:off x="5985565" y="6117771"/>
            <a:ext cx="682831" cy="566057"/>
          </a:xfrm>
          <a:prstGeom prst="wedgeRoundRectCallout">
            <a:avLst>
              <a:gd name="adj1" fmla="val 125834"/>
              <a:gd name="adj2" fmla="val -673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1</a:t>
            </a:r>
            <a:endParaRPr lang="en-US" sz="3200" b="1"/>
          </a:p>
        </p:txBody>
      </p:sp>
      <p:sp>
        <p:nvSpPr>
          <p:cNvPr id="15" name="Rounded Rectangular Callout 14"/>
          <p:cNvSpPr/>
          <p:nvPr/>
        </p:nvSpPr>
        <p:spPr>
          <a:xfrm>
            <a:off x="11007508" y="5239489"/>
            <a:ext cx="682831" cy="566057"/>
          </a:xfrm>
          <a:prstGeom prst="wedgeRoundRectCallout">
            <a:avLst>
              <a:gd name="adj1" fmla="val -176002"/>
              <a:gd name="adj2" fmla="val 70193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2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38544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474291" y="1707192"/>
            <a:ext cx="11080400" cy="3802958"/>
            <a:chOff x="419100" y="2170331"/>
            <a:chExt cx="8077200" cy="3505200"/>
          </a:xfrm>
        </p:grpSpPr>
        <p:sp>
          <p:nvSpPr>
            <p:cNvPr id="15" name="Rectangle 14"/>
            <p:cNvSpPr/>
            <p:nvPr/>
          </p:nvSpPr>
          <p:spPr>
            <a:xfrm>
              <a:off x="419100" y="2170331"/>
              <a:ext cx="8077200" cy="3505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7030A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7700" y="2286000"/>
              <a:ext cx="78486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- Khi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máy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ngồi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tư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thế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sẽ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giúp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học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tập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hiệu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quả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giữ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gìn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sức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khỏe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700" y="3237131"/>
              <a:ext cx="78486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2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thao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tác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khởi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động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máy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bật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công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tắc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thân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máy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bật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công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tắc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màn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700" y="4151531"/>
              <a:ext cx="78486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sẽ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thấy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tượng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màn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máy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khởi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động</a:t>
              </a:r>
              <a:r>
                <a:rPr lang="en-US" sz="28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7700" y="5029200"/>
              <a:ext cx="7848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- Cần tắt máy tính khi không sử dụng.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368719" y="259761"/>
            <a:ext cx="2933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 CỐ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16"/>
          <p:cNvSpPr txBox="1">
            <a:spLocks noChangeArrowheads="1"/>
          </p:cNvSpPr>
          <p:nvPr/>
        </p:nvSpPr>
        <p:spPr bwMode="auto">
          <a:xfrm>
            <a:off x="2128322" y="1907415"/>
            <a:ext cx="87857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en-US" sz="5400" b="1" smtClean="0">
                <a:solidFill>
                  <a:srgbClr val="0000FF"/>
                </a:solidFill>
                <a:latin typeface="Times New Roman" pitchFamily="18" charset="0"/>
              </a:rPr>
              <a:t>Chúc các em chăm ngoan, học giỏi!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" y="157"/>
            <a:ext cx="2007333" cy="7008054"/>
            <a:chOff x="0" y="157"/>
            <a:chExt cx="2012311" cy="700805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71" b="404"/>
            <a:stretch/>
          </p:blipFill>
          <p:spPr>
            <a:xfrm>
              <a:off x="75935" y="157"/>
              <a:ext cx="1936376" cy="48167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58" r="71647" b="-980"/>
            <a:stretch/>
          </p:blipFill>
          <p:spPr>
            <a:xfrm>
              <a:off x="0" y="3452532"/>
              <a:ext cx="1996138" cy="3555679"/>
            </a:xfrm>
            <a:prstGeom prst="rect">
              <a:avLst/>
            </a:prstGeom>
          </p:spPr>
        </p:pic>
      </p:grpSp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95" y="5386418"/>
            <a:ext cx="352522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80" y="5984573"/>
            <a:ext cx="352522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22" y="6020616"/>
            <a:ext cx="352522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01723" y="6096000"/>
            <a:ext cx="60809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481">
        <p:circle/>
      </p:transition>
    </mc:Choice>
    <mc:Fallback xmlns="">
      <p:transition spd="slow" advTm="5481">
        <p:circl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3978" cy="13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780" y="5461802"/>
            <a:ext cx="1402979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12233" y="-63309"/>
            <a:ext cx="1686296" cy="18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97468" y="867691"/>
            <a:ext cx="2346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TUẦN 2</a:t>
            </a:r>
            <a:endParaRPr lang="en-US" sz="5400" b="1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702" y="2386434"/>
            <a:ext cx="104750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all">
                <a:ln/>
                <a:solidFill>
                  <a:srgbClr val="4472C4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Bài 2: Bắt đầu làm việc với máy tính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1727" y="3605715"/>
            <a:ext cx="51311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 trang 11 – Tiết 2 </a:t>
            </a:r>
            <a:r>
              <a:rPr lang="en-US" sz="4000" b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70284" y="5417557"/>
            <a:ext cx="1402979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6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9494" y="540809"/>
            <a:ext cx="56092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Mục tiêu bài học</a:t>
            </a:r>
            <a:endParaRPr lang="en-US" sz="6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721" y="2099294"/>
            <a:ext cx="10708660" cy="242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4000" b="1" smtClean="0"/>
              <a:t>- Ôn tập các kiến thức đã học trong tiết số 1.</a:t>
            </a:r>
          </a:p>
          <a:p>
            <a:pPr algn="just">
              <a:lnSpc>
                <a:spcPct val="130000"/>
              </a:lnSpc>
            </a:pPr>
            <a:r>
              <a:rPr lang="en-GB" sz="4000" b="1" smtClean="0"/>
              <a:t>- Biết cách làm các bài tập phần Hoạt động thực hành và Ứng dụng, mở rộng.</a:t>
            </a:r>
          </a:p>
        </p:txBody>
      </p:sp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3978" cy="13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780" y="5461802"/>
            <a:ext cx="1402979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12233" y="-63309"/>
            <a:ext cx="1686296" cy="18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021" y="5313010"/>
            <a:ext cx="2257816" cy="159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18" y="998109"/>
            <a:ext cx="8002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trống       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ngồi học với máy tính 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mắt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35cm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69282" y="1247769"/>
            <a:ext cx="531239" cy="514839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6169275" y="2661210"/>
            <a:ext cx="416030" cy="403042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6179805" y="3324063"/>
            <a:ext cx="420739" cy="388818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11238352" y="2704351"/>
            <a:ext cx="394605" cy="382423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11251606" y="3348545"/>
            <a:ext cx="381352" cy="369579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6171341" y="2598017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22637" y="329475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59666" y="2639220"/>
            <a:ext cx="513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39988" y="332022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7500" y="453430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41360" y="457619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31742" y="520066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09964" y="203270"/>
            <a:ext cx="56340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 – SGK 13</a:t>
            </a:r>
            <a:endParaRPr lang="en-US" sz="5400" b="1" cap="none" spc="5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262260" y="4551562"/>
            <a:ext cx="416030" cy="403042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ounded Rectangle 26"/>
          <p:cNvSpPr/>
          <p:nvPr/>
        </p:nvSpPr>
        <p:spPr>
          <a:xfrm>
            <a:off x="4262260" y="5193172"/>
            <a:ext cx="416030" cy="403042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ounded Rectangle 27"/>
          <p:cNvSpPr/>
          <p:nvPr/>
        </p:nvSpPr>
        <p:spPr>
          <a:xfrm>
            <a:off x="10618855" y="4587963"/>
            <a:ext cx="416030" cy="403042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ounded Rectangle 28"/>
          <p:cNvSpPr/>
          <p:nvPr/>
        </p:nvSpPr>
        <p:spPr>
          <a:xfrm>
            <a:off x="10618855" y="5225206"/>
            <a:ext cx="416030" cy="403042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/>
          <p:cNvSpPr/>
          <p:nvPr/>
        </p:nvSpPr>
        <p:spPr>
          <a:xfrm>
            <a:off x="4277656" y="518250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59984" y="2474990"/>
            <a:ext cx="172996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ngồi tùy ý.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72016" y="3114087"/>
            <a:ext cx="3685624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lưng thẳng, vai thả lỏng.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4844" y="4509806"/>
            <a:ext cx="2685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không bị cận thị.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39561" y="5122236"/>
            <a:ext cx="2595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không bị đau tai.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9901" y="3847216"/>
            <a:ext cx="10065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 đúng tư thế khi làm việc với máy tính, giúp em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9941" y="4506713"/>
            <a:ext cx="2723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hiệu quả. 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2006" y="5149006"/>
            <a:ext cx="3533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bị vẹo cột sống.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1" grpId="0"/>
      <p:bldP spid="22" grpId="0"/>
      <p:bldP spid="26" grpId="0" animBg="1"/>
      <p:bldP spid="27" grpId="0" animBg="1"/>
      <p:bldP spid="28" grpId="0" animBg="1"/>
      <p:bldP spid="29" grpId="0" animBg="1"/>
      <p:bldP spid="30" grpId="0"/>
      <p:bldP spid="6" grpId="0" build="allAtOnce"/>
      <p:bldP spid="6" grpId="1" build="allAtOnce"/>
      <p:bldP spid="12" grpId="0" build="allAtOnce"/>
      <p:bldP spid="12" grpId="1" build="allAtOnce"/>
      <p:bldP spid="13" grpId="0"/>
      <p:bldP spid="14" grpId="0"/>
      <p:bldP spid="14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651" y="1220277"/>
            <a:ext cx="1089134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(…)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cho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……………………..</a:t>
            </a:r>
          </a:p>
          <a:p>
            <a:pPr marL="342900" indent="-342900" algn="just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134" y="3542708"/>
            <a:ext cx="365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0679" y="4560002"/>
            <a:ext cx="4782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9964" y="203270"/>
            <a:ext cx="56340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2 – SGK 14</a:t>
            </a:r>
            <a:endParaRPr lang="en-US" sz="5400" b="1" cap="none" spc="5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623" y="2209083"/>
            <a:ext cx="10489585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 sự hướng dẫn của bố mẹ, em hãy thực hiện thao tác khởi động và tắt máy tính.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9962" y="763708"/>
            <a:ext cx="56340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3 – SGK 14</a:t>
            </a:r>
            <a:endParaRPr lang="en-US" sz="5400" b="1" cap="none" spc="5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51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4696" y="-20586"/>
            <a:ext cx="83799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VẬN DỤNG, </a:t>
            </a:r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MỞ </a:t>
            </a:r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RỘNG</a:t>
            </a:r>
          </a:p>
          <a:p>
            <a:pPr marL="457200" indent="-457200" algn="ctr">
              <a:buAutoNum type="arabicPeriod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46" y="2092188"/>
            <a:ext cx="2358887" cy="2026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78" y="2092188"/>
            <a:ext cx="2394106" cy="2026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79" y="2092188"/>
            <a:ext cx="2212429" cy="20269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1418" y="5143228"/>
            <a:ext cx="2482075" cy="1200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Tư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thế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này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sẽ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algn="ctr"/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gây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mỏi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mắt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/</a:t>
            </a:r>
          </a:p>
          <a:p>
            <a:pPr algn="ctr"/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cận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thị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vi-VN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05010" y="5143228"/>
            <a:ext cx="2482075" cy="1200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Tư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thế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này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sẽ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algn="ctr"/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gây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mỏi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cổ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/</a:t>
            </a:r>
          </a:p>
          <a:p>
            <a:pPr algn="ctr"/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vẹo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cột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sống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vi-VN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65513" y="5121070"/>
            <a:ext cx="2482075" cy="1200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Tư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thế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đúng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ngồi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làm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việc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algn="ctr"/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máy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vi-VN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430853" y="4130189"/>
            <a:ext cx="2914961" cy="87770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429603" y="4130190"/>
            <a:ext cx="3557648" cy="888785"/>
          </a:xfrm>
          <a:prstGeom prst="straightConnector1">
            <a:avLst/>
          </a:prstGeom>
          <a:ln w="38100">
            <a:solidFill>
              <a:srgbClr val="33993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621520" y="4130190"/>
            <a:ext cx="6540873" cy="855549"/>
          </a:xfrm>
          <a:prstGeom prst="straightConnector1">
            <a:avLst/>
          </a:prstGeom>
          <a:ln w="38100">
            <a:solidFill>
              <a:srgbClr val="0000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31587" y="1453034"/>
            <a:ext cx="94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A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5001" y="1436238"/>
            <a:ext cx="94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B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73892" y="1434191"/>
            <a:ext cx="94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C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6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5" grpId="0" animBg="1"/>
      <p:bldP spid="18" grpId="0" animBg="1"/>
      <p:bldP spid="2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3978" cy="13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780" y="5461802"/>
            <a:ext cx="1402979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12233" y="-63309"/>
            <a:ext cx="1686296" cy="18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19388" y="953994"/>
            <a:ext cx="2346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TUẦN 2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0333" y="2264514"/>
            <a:ext cx="104750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Bài 2: Bắt đầu làm việc với máy tính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2207" y="3544755"/>
            <a:ext cx="51311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 trang 11 – Tiết 1 </a:t>
            </a:r>
            <a:r>
              <a:rPr lang="en-US" sz="4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4000" b="1" cap="none" spc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70284" y="5417557"/>
            <a:ext cx="1402979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803" y="217569"/>
            <a:ext cx="10466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Điền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_ )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tính.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MayTinhDucDung\Desktop\tải xuố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8" y="1474115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ayTinhDucDung\Desktop\tải xuống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593" y="1300209"/>
            <a:ext cx="2186189" cy="284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50" y="1804652"/>
            <a:ext cx="2641895" cy="16468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0658" y="4440156"/>
            <a:ext cx="3211585" cy="17268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513313" y="4471245"/>
            <a:ext cx="3211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Bước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__:</a:t>
            </a:r>
          </a:p>
          <a:p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Bật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màn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máy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vi-VN" sz="3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20450" y="4443107"/>
            <a:ext cx="3211585" cy="17268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4638019" y="4507606"/>
            <a:ext cx="3211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Bước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__:</a:t>
            </a:r>
          </a:p>
          <a:p>
            <a:pPr algn="just"/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Cắm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dây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nguồn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máy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vào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ổ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điện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vi-VN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80077" y="4443107"/>
            <a:ext cx="3211585" cy="172687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8977593" y="4504654"/>
            <a:ext cx="3211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Bước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__:</a:t>
            </a:r>
          </a:p>
          <a:p>
            <a:pPr algn="just"/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Bật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máy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vi-VN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600879" y="4504654"/>
            <a:ext cx="340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67896" y="45046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1410" y="45046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848" y="205510"/>
            <a:ext cx="11681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Nối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644997" y="1390036"/>
            <a:ext cx="2568494" cy="1144656"/>
            <a:chOff x="1136955" y="1649116"/>
            <a:chExt cx="2568494" cy="1144656"/>
          </a:xfrm>
        </p:grpSpPr>
        <p:sp>
          <p:nvSpPr>
            <p:cNvPr id="6" name="Rounded Rectangle 5"/>
            <p:cNvSpPr/>
            <p:nvPr/>
          </p:nvSpPr>
          <p:spPr>
            <a:xfrm>
              <a:off x="1136955" y="1649116"/>
              <a:ext cx="2558871" cy="114465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00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6578" y="1768118"/>
              <a:ext cx="2558871" cy="8309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Máy</a:t>
              </a:r>
              <a:r>
                <a:rPr lang="en-US" sz="2400" b="1" dirty="0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tính</a:t>
              </a:r>
              <a:r>
                <a:rPr lang="en-US" sz="2400" b="1" dirty="0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khởi</a:t>
              </a:r>
              <a:r>
                <a:rPr lang="en-US" sz="2400" b="1" dirty="0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xong</a:t>
              </a:r>
              <a:endParaRPr lang="vi-VN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4657150" y="1390036"/>
            <a:ext cx="2568494" cy="1144656"/>
            <a:chOff x="1136955" y="1649116"/>
            <a:chExt cx="2568494" cy="1144656"/>
          </a:xfrm>
        </p:grpSpPr>
        <p:sp>
          <p:nvSpPr>
            <p:cNvPr id="10" name="Rounded Rectangle 9"/>
            <p:cNvSpPr/>
            <p:nvPr/>
          </p:nvSpPr>
          <p:spPr>
            <a:xfrm>
              <a:off x="1136955" y="1649116"/>
              <a:ext cx="2558871" cy="114465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00CC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6578" y="1781370"/>
              <a:ext cx="2558871" cy="8309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Máy</a:t>
              </a:r>
              <a:r>
                <a:rPr lang="en-US" sz="2400" b="1" dirty="0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tính</a:t>
              </a:r>
              <a:r>
                <a:rPr lang="en-US" sz="2400" b="1" dirty="0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đang</a:t>
              </a:r>
              <a:r>
                <a:rPr lang="en-US" sz="2400" b="1" dirty="0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khởi</a:t>
              </a:r>
              <a:r>
                <a:rPr lang="en-US" sz="2400" b="1" dirty="0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động</a:t>
              </a:r>
              <a:endParaRPr lang="vi-VN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8195578" y="1390036"/>
            <a:ext cx="2568494" cy="1144656"/>
            <a:chOff x="1136955" y="1649116"/>
            <a:chExt cx="2568494" cy="1144656"/>
          </a:xfrm>
        </p:grpSpPr>
        <p:sp>
          <p:nvSpPr>
            <p:cNvPr id="14" name="Rounded Rectangle 13"/>
            <p:cNvSpPr/>
            <p:nvPr/>
          </p:nvSpPr>
          <p:spPr>
            <a:xfrm>
              <a:off x="1136955" y="1649116"/>
              <a:ext cx="2558871" cy="114465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00CC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46578" y="1794622"/>
              <a:ext cx="2558871" cy="8309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Máy</a:t>
              </a:r>
              <a:r>
                <a:rPr lang="en-US" sz="2400" b="1" dirty="0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tính</a:t>
              </a:r>
              <a:r>
                <a:rPr lang="en-US" sz="2400" b="1" dirty="0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đang</a:t>
              </a:r>
              <a:r>
                <a:rPr lang="en-US" sz="2400" b="1" dirty="0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việc</a:t>
              </a:r>
              <a:endParaRPr lang="vi-VN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7" y="3454230"/>
            <a:ext cx="3014518" cy="199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32" y="3454230"/>
            <a:ext cx="3059570" cy="19959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75" y="3454232"/>
            <a:ext cx="3123027" cy="199593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2193547" y="2548760"/>
            <a:ext cx="3263704" cy="90547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87587" y="2562308"/>
            <a:ext cx="4215253" cy="877854"/>
          </a:xfrm>
          <a:prstGeom prst="line">
            <a:avLst/>
          </a:prstGeom>
          <a:ln w="57150">
            <a:solidFill>
              <a:srgbClr val="33993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8" idx="0"/>
          </p:cNvCxnSpPr>
          <p:nvPr/>
        </p:nvCxnSpPr>
        <p:spPr>
          <a:xfrm>
            <a:off x="9273620" y="2534693"/>
            <a:ext cx="347668" cy="919539"/>
          </a:xfrm>
          <a:prstGeom prst="line">
            <a:avLst/>
          </a:prstGeom>
          <a:ln w="57150">
            <a:solidFill>
              <a:srgbClr val="0000C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74387" y="5384954"/>
            <a:ext cx="94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A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30891" y="5450171"/>
            <a:ext cx="94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B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70660" y="5373970"/>
            <a:ext cx="94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C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97972" y="2136515"/>
            <a:ext cx="10500737" cy="3600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7" y="464135"/>
            <a:ext cx="2024491" cy="1420165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25079" y="842159"/>
            <a:ext cx="8213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panose="02020603050405020304" pitchFamily="18" charset="0"/>
                <a:cs typeface="Times" panose="02020603050405020304" pitchFamily="18" charset="0"/>
              </a:rPr>
              <a:t>EM CẦN </a:t>
            </a:r>
            <a:r>
              <a:rPr lang="en-US" sz="4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panose="02020603050405020304" pitchFamily="18" charset="0"/>
                <a:cs typeface="Times" panose="02020603050405020304" pitchFamily="18" charset="0"/>
              </a:rPr>
              <a:t>GHI </a:t>
            </a:r>
            <a:r>
              <a:rPr lang="en-US" sz="4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endParaRPr lang="vi-VN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444" y="2263208"/>
            <a:ext cx="96887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60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hai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thao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tác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khởi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động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máy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bật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thân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máy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bật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màn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Sau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khởi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động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màn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máy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sẽ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biểu</a:t>
            </a:r>
            <a:r>
              <a:rPr lang="en-US" sz="360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tượng.</a:t>
            </a:r>
            <a:endParaRPr lang="en-US" sz="36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tắt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máy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lang="en-US" sz="360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đúng cách khi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không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sử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dụng</a:t>
            </a:r>
            <a:r>
              <a:rPr lang="en-US" sz="36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16"/>
          <p:cNvSpPr txBox="1">
            <a:spLocks noChangeArrowheads="1"/>
          </p:cNvSpPr>
          <p:nvPr/>
        </p:nvSpPr>
        <p:spPr bwMode="auto">
          <a:xfrm>
            <a:off x="2128322" y="1907415"/>
            <a:ext cx="87857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en-US" sz="5400" b="1" smtClean="0">
                <a:solidFill>
                  <a:srgbClr val="0000FF"/>
                </a:solidFill>
                <a:latin typeface="Times New Roman" pitchFamily="18" charset="0"/>
              </a:rPr>
              <a:t>Chúc các em chăm ngoan, học giỏi!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" y="157"/>
            <a:ext cx="2007333" cy="7008054"/>
            <a:chOff x="0" y="157"/>
            <a:chExt cx="2012311" cy="700805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71" b="404"/>
            <a:stretch/>
          </p:blipFill>
          <p:spPr>
            <a:xfrm>
              <a:off x="75935" y="157"/>
              <a:ext cx="1936376" cy="48167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58" r="71647" b="-980"/>
            <a:stretch/>
          </p:blipFill>
          <p:spPr>
            <a:xfrm>
              <a:off x="0" y="3452532"/>
              <a:ext cx="1996138" cy="3555679"/>
            </a:xfrm>
            <a:prstGeom prst="rect">
              <a:avLst/>
            </a:prstGeom>
          </p:spPr>
        </p:pic>
      </p:grpSp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95" y="5386418"/>
            <a:ext cx="352522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80" y="5984573"/>
            <a:ext cx="352522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22" y="6020616"/>
            <a:ext cx="352522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01723" y="6096000"/>
            <a:ext cx="60809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481">
        <p:circle/>
      </p:transition>
    </mc:Choice>
    <mc:Fallback xmlns="">
      <p:transition spd="slow" advTm="5481">
        <p:circl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1746095" y="3488516"/>
            <a:ext cx="10041962" cy="1424940"/>
            <a:chOff x="1336675" y="2557463"/>
            <a:chExt cx="7797800" cy="1425575"/>
          </a:xfrm>
        </p:grpSpPr>
        <p:pic>
          <p:nvPicPr>
            <p:cNvPr id="23" name="Picture 6" descr="Cov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2557463"/>
              <a:ext cx="7797800" cy="142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3940314" y="2557463"/>
              <a:ext cx="5194161" cy="13283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53087">
                <a:defRPr/>
              </a:pPr>
              <a:r>
                <a:rPr lang="en-US" sz="3000" b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000" b="1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Nhận biết được một máy tính đã khởi động xong; </a:t>
              </a:r>
              <a:endParaRPr lang="en-US" sz="30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77021" y="252330"/>
            <a:ext cx="10041962" cy="2920367"/>
            <a:chOff x="1336675" y="748823"/>
            <a:chExt cx="7532555" cy="2921000"/>
          </a:xfrm>
        </p:grpSpPr>
        <p:pic>
          <p:nvPicPr>
            <p:cNvPr id="6155" name="Picture 5" descr="Co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748823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64421" y="773594"/>
              <a:ext cx="5004809" cy="1143248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53087">
                <a:defRPr/>
              </a:pPr>
              <a:r>
                <a:rPr lang="en-US" sz="3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000" b="1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ngồi đúng tư thế khi làm việc  với máy tính;</a:t>
              </a:r>
              <a:endParaRPr lang="en-US" sz="3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65145" y="1764490"/>
            <a:ext cx="10041962" cy="1424940"/>
            <a:chOff x="1336675" y="2557463"/>
            <a:chExt cx="7797800" cy="1425575"/>
          </a:xfrm>
        </p:grpSpPr>
        <p:pic>
          <p:nvPicPr>
            <p:cNvPr id="6153" name="Picture 6" descr="Cov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2557463"/>
              <a:ext cx="7797800" cy="142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3940314" y="2557463"/>
              <a:ext cx="5194161" cy="13283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53087">
                <a:defRPr/>
              </a:pPr>
              <a:r>
                <a:rPr lang="en-US" sz="3000" b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000" b="1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Thực hiện được thao tác khởi động máy tính;</a:t>
              </a:r>
              <a:endParaRPr lang="en-US" sz="30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047638" y="4014789"/>
            <a:ext cx="9883605" cy="2528887"/>
            <a:chOff x="1498140" y="3746761"/>
            <a:chExt cx="7430654" cy="3098798"/>
          </a:xfrm>
        </p:grpSpPr>
        <p:pic>
          <p:nvPicPr>
            <p:cNvPr id="6151" name="Picture 7" descr="Co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140" y="3746761"/>
              <a:ext cx="7430654" cy="309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855246" y="5224158"/>
              <a:ext cx="5028906" cy="14789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53087">
                <a:defRPr/>
              </a:pPr>
              <a:r>
                <a:rPr lang="en-US" sz="3000" b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000" b="1" smtClean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Biết cách tắt máy tính khi không sử dụng;</a:t>
              </a:r>
              <a:endParaRPr lang="en-US" sz="3000" b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6864"/>
            <a:ext cx="4191189" cy="256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76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2341" y="547677"/>
            <a:ext cx="79287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 </a:t>
            </a:r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 CƠ BẢN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9640" y="2050127"/>
            <a:ext cx="113890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cap="none" spc="50" smtClean="0">
                <a:ln w="11430"/>
                <a:solidFill>
                  <a:srgbClr val="002060"/>
                </a:solidFill>
              </a:rPr>
              <a:t>1. Tư thế ngồi khi làm </a:t>
            </a:r>
            <a:r>
              <a:rPr lang="en-US" sz="4800" b="1" cap="none" spc="50" smtClean="0">
                <a:ln w="11430"/>
                <a:solidFill>
                  <a:srgbClr val="002060"/>
                </a:solidFill>
              </a:rPr>
              <a:t>việc với máy tính.</a:t>
            </a:r>
            <a:endParaRPr lang="en-US" sz="4800" b="1" cap="none" spc="50">
              <a:ln w="11430"/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9565" y="3280498"/>
            <a:ext cx="76199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cap="none" spc="50" smtClean="0">
                <a:ln w="11430"/>
                <a:solidFill>
                  <a:srgbClr val="002060"/>
                </a:solidFill>
              </a:rPr>
              <a:t>2. Khởi động máy tính.</a:t>
            </a:r>
            <a:endParaRPr lang="en-US" sz="4800" b="1" cap="none" spc="50">
              <a:ln w="11430"/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984" y="4488477"/>
            <a:ext cx="56340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smtClean="0">
                <a:ln w="11430"/>
                <a:solidFill>
                  <a:srgbClr val="002060"/>
                </a:solidFill>
              </a:rPr>
              <a:t>3. Tắt máy tính.</a:t>
            </a:r>
            <a:endParaRPr lang="en-US" sz="4800" b="1" cap="none" spc="50">
              <a:ln w="11430"/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225" y="482037"/>
            <a:ext cx="11488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4000" b="1" spc="5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 sát tranh </a:t>
            </a:r>
            <a:r>
              <a:rPr lang="en-US" sz="4000" b="1" spc="50" dirty="0" err="1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dưới</a:t>
            </a:r>
            <a:r>
              <a:rPr lang="en-US" sz="4000" b="1" spc="50" dirty="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đây</a:t>
            </a:r>
            <a:r>
              <a:rPr lang="en-US" sz="4000" b="1" spc="5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em hãy cho biết đâu là tư </a:t>
            </a:r>
            <a:r>
              <a:rPr lang="en-US" sz="4000" b="1" spc="50" dirty="0" err="1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sz="4000" b="1" spc="50" dirty="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ngồi</a:t>
            </a:r>
            <a:r>
              <a:rPr lang="en-US" sz="4000" b="1" spc="50" dirty="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spc="50" err="1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4000" b="1" spc="5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khi làm </a:t>
            </a:r>
            <a:r>
              <a:rPr lang="en-US" sz="4000" b="1" spc="50" dirty="0" err="1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việc</a:t>
            </a:r>
            <a:r>
              <a:rPr lang="en-US" sz="4000" b="1" spc="50" dirty="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4000" b="1" spc="50" dirty="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spc="50" err="1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4000" b="1" spc="50">
                <a:ln w="11430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tính?</a:t>
            </a:r>
            <a:endParaRPr lang="vi-VN" sz="4000" b="1" spc="50" dirty="0">
              <a:ln w="11430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6993" y="2541723"/>
            <a:ext cx="11944845" cy="3377431"/>
            <a:chOff x="216993" y="2541723"/>
            <a:chExt cx="11944845" cy="33774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93" y="2541723"/>
              <a:ext cx="2746402" cy="26251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549" y="2541723"/>
              <a:ext cx="2760793" cy="26251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5436" y="2561430"/>
              <a:ext cx="2746402" cy="260542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388" y="2551576"/>
              <a:ext cx="2760793" cy="26054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Rounded Rectangle 11"/>
            <p:cNvSpPr/>
            <p:nvPr/>
          </p:nvSpPr>
          <p:spPr>
            <a:xfrm>
              <a:off x="2499612" y="4724445"/>
              <a:ext cx="328036" cy="317909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562512" y="4755568"/>
              <a:ext cx="328036" cy="317909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1541959" y="4715944"/>
              <a:ext cx="328036" cy="317909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4839" y="5331854"/>
              <a:ext cx="8849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A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94493" y="5331853"/>
              <a:ext cx="8849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40569" y="5334379"/>
              <a:ext cx="8849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C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263778" y="5331852"/>
              <a:ext cx="8849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533305" y="4704505"/>
              <a:ext cx="328036" cy="317909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85" y="4767988"/>
            <a:ext cx="263572" cy="2635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423" y="4731673"/>
            <a:ext cx="263572" cy="2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5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6417" y="146247"/>
            <a:ext cx="108400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Tư thế ngồi khi làm việc với máy tính.</a:t>
            </a:r>
            <a:endParaRPr lang="en-US" sz="4800" b="1" cap="none" spc="5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395" y="1238715"/>
            <a:ext cx="111875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50cm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80cm,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Nên đặt máy tính ở vị trí thích hợp để ánh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không chiếu thẳng vào màn hình, hoặc chiếu thẳng vào mắt.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Nên đứng dậy và đi lại sau khi đã sử dụng máy tính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30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phút.</a:t>
            </a:r>
          </a:p>
          <a:p>
            <a:pPr marL="457200" indent="-457200" algn="just">
              <a:buFontTx/>
              <a:buChar char="-"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474229" y="1538595"/>
            <a:ext cx="11901633" cy="2679444"/>
          </a:xfrm>
          <a:prstGeom prst="flowChartPunchedTape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130000"/>
              </a:lnSpc>
              <a:defRPr/>
            </a:pPr>
            <a:r>
              <a:rPr lang="en-US" altLang="en-US" sz="3200" b="1" smtClean="0">
                <a:solidFill>
                  <a:srgbClr val="C00000"/>
                </a:solidFill>
              </a:rPr>
              <a:t> 		Để làm việc với máy tính, em cần khởi động máy tính bằng </a:t>
            </a:r>
          </a:p>
          <a:p>
            <a:pPr marL="0" indent="0" eaLnBrk="1" hangingPunct="1">
              <a:lnSpc>
                <a:spcPct val="130000"/>
              </a:lnSpc>
              <a:defRPr/>
            </a:pPr>
            <a:r>
              <a:rPr lang="en-US" altLang="en-US" sz="3200" b="1" smtClean="0">
                <a:solidFill>
                  <a:srgbClr val="C00000"/>
                </a:solidFill>
              </a:rPr>
              <a:t>hai thao tác dưới đây:</a:t>
            </a:r>
          </a:p>
          <a:p>
            <a:pPr lvl="2">
              <a:lnSpc>
                <a:spcPct val="130000"/>
              </a:lnSpc>
              <a:buFontTx/>
              <a:buAutoNum type="arabicPeriod"/>
              <a:defRPr/>
            </a:pPr>
            <a:r>
              <a:rPr lang="en-US" altLang="en-US" sz="3200" smtClean="0">
                <a:solidFill>
                  <a:schemeClr val="bg2">
                    <a:lumMod val="10000"/>
                  </a:schemeClr>
                </a:solidFill>
              </a:rPr>
              <a:t>Bật công tắc trên thân máy.</a:t>
            </a:r>
          </a:p>
          <a:p>
            <a:pPr lvl="2">
              <a:lnSpc>
                <a:spcPct val="130000"/>
              </a:lnSpc>
              <a:buFontTx/>
              <a:buAutoNum type="arabicPeriod"/>
              <a:defRPr/>
            </a:pPr>
            <a:r>
              <a:rPr lang="en-US" altLang="en-US" sz="3200" smtClean="0">
                <a:solidFill>
                  <a:schemeClr val="bg2">
                    <a:lumMod val="10000"/>
                  </a:schemeClr>
                </a:solidFill>
              </a:rPr>
              <a:t>Bật công tắc trên màn hình.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15708" y="351521"/>
            <a:ext cx="76199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Khởi động máy tính.</a:t>
            </a:r>
            <a:endParaRPr lang="en-US" sz="4800" b="1" cap="none" spc="5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43" y="707922"/>
            <a:ext cx="6182268" cy="517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158439" y="891252"/>
            <a:ext cx="5823325" cy="2049002"/>
            <a:chOff x="2754" y="1632"/>
            <a:chExt cx="3006" cy="887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216" y="1632"/>
              <a:ext cx="2544" cy="768"/>
              <a:chOff x="3216" y="1632"/>
              <a:chExt cx="2544" cy="768"/>
            </a:xfrm>
          </p:grpSpPr>
          <p:sp>
            <p:nvSpPr>
              <p:cNvPr id="24590" name="AutoShape 8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2544" cy="76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/>
                <a:r>
                  <a:rPr lang="en-US" altLang="en-US" sz="3200">
                    <a:latin typeface="Times New Roman" pitchFamily="18" charset="0"/>
                    <a:cs typeface="Times New Roman" pitchFamily="18" charset="0"/>
                  </a:rPr>
                  <a:t>Công tắc trên thân máy là </a:t>
                </a:r>
                <a:br>
                  <a:rPr lang="en-US" altLang="en-US" sz="320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en-US" sz="3200">
                    <a:latin typeface="Times New Roman" pitchFamily="18" charset="0"/>
                    <a:cs typeface="Times New Roman" pitchFamily="18" charset="0"/>
                  </a:rPr>
                  <a:t>nút lớn nhất trên thân máy</a:t>
                </a:r>
                <a:br>
                  <a:rPr lang="en-US" altLang="en-US" sz="320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en-US" sz="3200">
                    <a:latin typeface="Times New Roman" pitchFamily="18" charset="0"/>
                    <a:cs typeface="Times New Roman" pitchFamily="18" charset="0"/>
                  </a:rPr>
                  <a:t> thường có kí hiệu  </a:t>
                </a:r>
              </a:p>
            </p:txBody>
          </p:sp>
          <p:pic>
            <p:nvPicPr>
              <p:cNvPr id="2459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44" y="2114"/>
                <a:ext cx="235" cy="24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  <p:sp>
          <p:nvSpPr>
            <p:cNvPr id="24589" name="Line 17"/>
            <p:cNvSpPr>
              <a:spLocks noChangeShapeType="1"/>
            </p:cNvSpPr>
            <p:nvPr/>
          </p:nvSpPr>
          <p:spPr bwMode="auto">
            <a:xfrm flipH="1">
              <a:off x="2754" y="2194"/>
              <a:ext cx="462" cy="325"/>
            </a:xfrm>
            <a:prstGeom prst="line">
              <a:avLst/>
            </a:prstGeom>
            <a:ln w="38100">
              <a:headEnd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379989" y="3848100"/>
            <a:ext cx="8513287" cy="1066800"/>
            <a:chOff x="1665" y="3144"/>
            <a:chExt cx="3822" cy="672"/>
          </a:xfrm>
        </p:grpSpPr>
        <p:sp>
          <p:nvSpPr>
            <p:cNvPr id="24586" name="AutoShape 19"/>
            <p:cNvSpPr>
              <a:spLocks noChangeArrowheads="1"/>
            </p:cNvSpPr>
            <p:nvPr/>
          </p:nvSpPr>
          <p:spPr bwMode="auto">
            <a:xfrm>
              <a:off x="3600" y="3144"/>
              <a:ext cx="1887" cy="67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3600">
                  <a:latin typeface="Times New Roman" pitchFamily="18" charset="0"/>
                  <a:cs typeface="Times New Roman" pitchFamily="18" charset="0"/>
                </a:rPr>
                <a:t>Công tắc trên</a:t>
              </a:r>
            </a:p>
            <a:p>
              <a:pPr algn="ctr" eaLnBrk="1" hangingPunct="1"/>
              <a:r>
                <a:rPr lang="en-US" altLang="en-US" sz="3600">
                  <a:latin typeface="Times New Roman" pitchFamily="18" charset="0"/>
                  <a:cs typeface="Times New Roman" pitchFamily="18" charset="0"/>
                </a:rPr>
                <a:t> màn hình</a:t>
              </a:r>
            </a:p>
          </p:txBody>
        </p:sp>
        <p:sp>
          <p:nvSpPr>
            <p:cNvPr id="24587" name="Line 23"/>
            <p:cNvSpPr>
              <a:spLocks noChangeShapeType="1"/>
            </p:cNvSpPr>
            <p:nvPr/>
          </p:nvSpPr>
          <p:spPr bwMode="auto">
            <a:xfrm flipH="1" flipV="1">
              <a:off x="1665" y="3144"/>
              <a:ext cx="1935" cy="3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923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p-cuu-nhanh-khi-do-nuoc-vao-laptop-bang-may-say-toc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2581" y="951886"/>
            <a:ext cx="6030244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408989" y="1423958"/>
            <a:ext cx="395653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4000" b="1">
                <a:solidFill>
                  <a:srgbClr val="FF0000"/>
                </a:solidFill>
              </a:rPr>
              <a:t>Chú ý: </a:t>
            </a:r>
            <a:r>
              <a:rPr lang="en-US" altLang="en-US" sz="4000" b="1" i="1"/>
              <a:t>Để khởi động máy tính xách tay em chỉ cần bật công tắc </a:t>
            </a:r>
            <a:r>
              <a:rPr lang="en-US" altLang="en-US" sz="4000" b="1" i="1" smtClean="0"/>
              <a:t>chung như hình bên.</a:t>
            </a:r>
            <a:endParaRPr lang="en-US" altLang="en-US" sz="4000" b="1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6&quot;/&gt;&lt;property id=&quot;20307&quot; value=&quot;256&quot;/&gt;&lt;/object&gt;&lt;object type=&quot;3&quot; unique_id=&quot;12209&quot;&gt;&lt;property id=&quot;20148&quot; value=&quot;5&quot;/&gt;&lt;property id=&quot;20300&quot; value=&quot;Slide 18&quot;/&gt;&lt;property id=&quot;20307&quot; value=&quot;258&quot;/&gt;&lt;/object&gt;&lt;object type=&quot;3&quot; unique_id=&quot;12421&quot;&gt;&lt;property id=&quot;20148&quot; value=&quot;5&quot;/&gt;&lt;property id=&quot;20300&quot; value=&quot;Slide 12&quot;/&gt;&lt;property id=&quot;20307&quot; value=&quot;260&quot;/&gt;&lt;/object&gt;&lt;object type=&quot;3&quot; unique_id=&quot;12516&quot;&gt;&lt;property id=&quot;20148&quot; value=&quot;5&quot;/&gt;&lt;property id=&quot;20300&quot; value=&quot;Slide 20&quot;/&gt;&lt;property id=&quot;20307&quot; value=&quot;263&quot;/&gt;&lt;/object&gt;&lt;object type=&quot;3&quot; unique_id=&quot;12594&quot;&gt;&lt;property id=&quot;20148&quot; value=&quot;5&quot;/&gt;&lt;property id=&quot;20300&quot; value=&quot;Slide 11&quot;/&gt;&lt;property id=&quot;20307&quot; value=&quot;266&quot;/&gt;&lt;/object&gt;&lt;object type=&quot;3&quot; unique_id=&quot;12595&quot;&gt;&lt;property id=&quot;20148&quot; value=&quot;5&quot;/&gt;&lt;property id=&quot;20300&quot; value=&quot;Slide 17&quot;/&gt;&lt;property id=&quot;20307&quot; value=&quot;269&quot;/&gt;&lt;/object&gt;&lt;object type=&quot;3&quot; unique_id=&quot;13233&quot;&gt;&lt;property id=&quot;20148&quot; value=&quot;5&quot;/&gt;&lt;property id=&quot;20300&quot; value=&quot;Slide 2&quot;/&gt;&lt;property id=&quot;20307&quot; value=&quot;272&quot;/&gt;&lt;/object&gt;&lt;object type=&quot;3&quot; unique_id=&quot;13304&quot;&gt;&lt;property id=&quot;20148&quot; value=&quot;5&quot;/&gt;&lt;property id=&quot;20300&quot; value=&quot;Slide 3&quot;/&gt;&lt;property id=&quot;20307&quot; value=&quot;273&quot;/&gt;&lt;/object&gt;&lt;object type=&quot;3&quot; unique_id=&quot;13391&quot;&gt;&lt;property id=&quot;20148&quot; value=&quot;5&quot;/&gt;&lt;property id=&quot;20300&quot; value=&quot;Slide 4&quot;/&gt;&lt;property id=&quot;20307&quot; value=&quot;274&quot;/&gt;&lt;/object&gt;&lt;object type=&quot;3&quot; unique_id=&quot;13460&quot;&gt;&lt;property id=&quot;20148&quot; value=&quot;5&quot;/&gt;&lt;property id=&quot;20300&quot; value=&quot;Slide 5&quot;/&gt;&lt;property id=&quot;20307&quot; value=&quot;275&quot;/&gt;&lt;/object&gt;&lt;object type=&quot;3&quot; unique_id=&quot;13623&quot;&gt;&lt;property id=&quot;20148&quot; value=&quot;5&quot;/&gt;&lt;property id=&quot;20300&quot; value=&quot;Slide 8&quot;/&gt;&lt;property id=&quot;20307&quot; value=&quot;277&quot;/&gt;&lt;/object&gt;&lt;object type=&quot;3&quot; unique_id=&quot;13703&quot;&gt;&lt;property id=&quot;20148&quot; value=&quot;5&quot;/&gt;&lt;property id=&quot;20300&quot; value=&quot;Slide 10&quot;/&gt;&lt;property id=&quot;20307&quot; value=&quot;278&quot;/&gt;&lt;/object&gt;&lt;object type=&quot;3&quot; unique_id=&quot;13887&quot;&gt;&lt;property id=&quot;20148&quot; value=&quot;5&quot;/&gt;&lt;property id=&quot;20300&quot; value=&quot;Slide 13&quot;/&gt;&lt;property id=&quot;20307&quot; value=&quot;280&quot;/&gt;&lt;/object&gt;&lt;object type=&quot;3&quot; unique_id=&quot;14063&quot;&gt;&lt;property id=&quot;20148&quot; value=&quot;5&quot;/&gt;&lt;property id=&quot;20300&quot; value=&quot;Slide 16&quot;/&gt;&lt;property id=&quot;20307&quot; value=&quot;282&quot;/&gt;&lt;/object&gt;&lt;object type=&quot;3&quot; unique_id=&quot;14248&quot;&gt;&lt;property id=&quot;20148&quot; value=&quot;5&quot;/&gt;&lt;property id=&quot;20300&quot; value=&quot;Slide 21&quot;/&gt;&lt;property id=&quot;20307&quot; value=&quot;284&quot;/&gt;&lt;/object&gt;&lt;object type=&quot;3&quot; unique_id=&quot;14249&quot;&gt;&lt;property id=&quot;20148&quot; value=&quot;5&quot;/&gt;&lt;property id=&quot;20300&quot; value=&quot;Slide 22&quot;/&gt;&lt;property id=&quot;20307&quot; value=&quot;283&quot;/&gt;&lt;/object&gt;&lt;object type=&quot;3&quot; unique_id=&quot;14298&quot;&gt;&lt;property id=&quot;20148&quot; value=&quot;5&quot;/&gt;&lt;property id=&quot;20300&quot; value=&quot;Slide 1&quot;/&gt;&lt;property id=&quot;20307&quot; value=&quot;294&quot;/&gt;&lt;/object&gt;&lt;object type=&quot;3&quot; unique_id=&quot;14299&quot;&gt;&lt;property id=&quot;20148&quot; value=&quot;5&quot;/&gt;&lt;property id=&quot;20300&quot; value=&quot;Slide 7&quot;/&gt;&lt;property id=&quot;20307&quot; value=&quot;287&quot;/&gt;&lt;/object&gt;&lt;object type=&quot;3&quot; unique_id=&quot;14300&quot;&gt;&lt;property id=&quot;20148&quot; value=&quot;5&quot;/&gt;&lt;property id=&quot;20300&quot; value=&quot;Slide 9&quot;/&gt;&lt;property id=&quot;20307&quot; value=&quot;288&quot;/&gt;&lt;/object&gt;&lt;object type=&quot;3&quot; unique_id=&quot;14301&quot;&gt;&lt;property id=&quot;20148&quot; value=&quot;5&quot;/&gt;&lt;property id=&quot;20300&quot; value=&quot;Slide 14&quot;/&gt;&lt;property id=&quot;20307&quot; value=&quot;289&quot;/&gt;&lt;/object&gt;&lt;object type=&quot;3&quot; unique_id=&quot;14302&quot;&gt;&lt;property id=&quot;20148&quot; value=&quot;5&quot;/&gt;&lt;property id=&quot;20300&quot; value=&quot;Slide 15&quot;/&gt;&lt;property id=&quot;20307&quot; value=&quot;290&quot;/&gt;&lt;/object&gt;&lt;object type=&quot;3&quot; unique_id=&quot;14303&quot;&gt;&lt;property id=&quot;20148&quot; value=&quot;5&quot;/&gt;&lt;property id=&quot;20300&quot; value=&quot;Slide 19&quot;/&gt;&lt;property id=&quot;20307&quot; value=&quot;293&quot;/&gt;&lt;/object&gt;&lt;object type=&quot;3&quot; unique_id=&quot;14304&quot;&gt;&lt;property id=&quot;20148&quot; value=&quot;5&quot;/&gt;&lt;property id=&quot;20300&quot; value=&quot;Slide 23&quot;/&gt;&lt;property id=&quot;20307&quot; value=&quot;292&quot;/&gt;&lt;/object&gt;&lt;object type=&quot;3&quot; unique_id=&quot;14305&quot;&gt;&lt;property id=&quot;20148&quot; value=&quot;5&quot;/&gt;&lt;property id=&quot;20300&quot; value=&quot;Slide 24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843</Words>
  <Application>Microsoft Office PowerPoint</Application>
  <PresentationFormat>Custom</PresentationFormat>
  <Paragraphs>126</Paragraphs>
  <Slides>23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AIC</dc:creator>
  <cp:lastModifiedBy>MTC</cp:lastModifiedBy>
  <cp:revision>133</cp:revision>
  <dcterms:created xsi:type="dcterms:W3CDTF">2018-09-13T07:57:24Z</dcterms:created>
  <dcterms:modified xsi:type="dcterms:W3CDTF">2021-08-26T03:52:06Z</dcterms:modified>
</cp:coreProperties>
</file>