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32" r:id="rId3"/>
    <p:sldId id="267" r:id="rId4"/>
    <p:sldId id="301" r:id="rId5"/>
    <p:sldId id="269" r:id="rId6"/>
    <p:sldId id="326" r:id="rId7"/>
    <p:sldId id="273" r:id="rId8"/>
    <p:sldId id="298" r:id="rId9"/>
    <p:sldId id="300" r:id="rId10"/>
    <p:sldId id="328" r:id="rId11"/>
    <p:sldId id="329" r:id="rId12"/>
    <p:sldId id="324" r:id="rId13"/>
    <p:sldId id="333" r:id="rId14"/>
    <p:sldId id="280" r:id="rId15"/>
    <p:sldId id="282" r:id="rId16"/>
    <p:sldId id="277" r:id="rId17"/>
    <p:sldId id="275" r:id="rId18"/>
    <p:sldId id="286" r:id="rId19"/>
    <p:sldId id="288" r:id="rId20"/>
    <p:sldId id="290" r:id="rId21"/>
    <p:sldId id="278" r:id="rId22"/>
    <p:sldId id="284" r:id="rId23"/>
    <p:sldId id="337" r:id="rId24"/>
    <p:sldId id="316" r:id="rId25"/>
    <p:sldId id="339" r:id="rId26"/>
    <p:sldId id="34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3333FF"/>
    <a:srgbClr val="CC66FF"/>
    <a:srgbClr val="CCFFCC"/>
    <a:srgbClr val="FFCCFF"/>
    <a:srgbClr val="66FFFF"/>
    <a:srgbClr val="FF0000"/>
    <a:srgbClr val="FF66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971F-FEAC-42F4-8F8A-FE8C1B615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607F-E339-4C28-9165-A739315ED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58E18-FFD4-4170-9A69-F75C5173E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028A-E7FE-4AB7-A07B-B2554BA3C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5B681-7220-4611-9B04-E453DD387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E2364-ED14-4F7E-A67B-F5C5C8797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2153-ADE8-433B-B94C-7ED7FCC21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99E2A-1D38-4766-B3C0-370E641B8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4ADA9-3627-499C-8467-7C85AD39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FA13D-3C4A-4A7E-AA29-A131A08D1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A2435-F97E-4302-BF4B-161DC266F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DF6F4-8AD0-4D41-B957-E36FC4DBC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1848E4-61E2-40AD-9AB2-D5BC37C9C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7800" y="1295400"/>
            <a:ext cx="6096000" cy="83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>
                <a:solidFill>
                  <a:srgbClr val="FF0000"/>
                </a:solidFill>
              </a:rPr>
              <a:t>1. Vị trí địa lí, giới hạn và diện tích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76400" y="906463"/>
            <a:ext cx="150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3886200" y="457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>
                <a:solidFill>
                  <a:srgbClr val="FF0000"/>
                </a:solidFill>
              </a:rPr>
              <a:t>Địa lí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2133600" y="8382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</a:t>
            </a:r>
            <a:r>
              <a:rPr lang="en-US" sz="2800" b="1"/>
              <a:t>BÀi 23: Châu Phi ( Tiết 1 )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457200" y="1905000"/>
            <a:ext cx="8382000" cy="3478213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FFCC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/>
              <a:t>Câu hỏi thảo luận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? Chõu Phi giỏp chõu lục, biển, đại dương nào?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? Châu Phi nằm ở chí tuyến nào trên trái đất?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?</a:t>
            </a:r>
            <a:r>
              <a:rPr lang="en-US" sz="2400" b="1">
                <a:solidFill>
                  <a:srgbClr val="A50021"/>
                </a:solidFill>
              </a:rPr>
              <a:t> </a:t>
            </a:r>
            <a:r>
              <a:rPr lang="en-US" sz="2400" b="1"/>
              <a:t>Đường xích đạo đi qua phần lãnh thổ nào của châu Phi?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? Nêu và chỉ vị trí của châu Phi trên lược đồ hình 1-SGK và trên quả địa cầu.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/>
      <p:bldP spid="82951" grpId="0"/>
      <p:bldP spid="829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57150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smtClean="0">
                <a:solidFill>
                  <a:srgbClr val="9900FF"/>
                </a:solidFill>
              </a:rPr>
              <a:t> </a:t>
            </a:r>
            <a:r>
              <a:rPr lang="en-US" sz="2400" b="1" u="sng" smtClean="0">
                <a:solidFill>
                  <a:srgbClr val="FF0000"/>
                </a:solidFill>
              </a:rPr>
              <a:t>2. Đặc điểm tự nhiên.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1. Vị trí địa lí, giới hạn và diện tích.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667000" y="4191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886200" y="609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Địa lí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2057400" y="10668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Bài 23: Châu Phi (Tiết 1)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04800" y="29718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- Châu Phi có địa hình tương đối cao, có nhiều bồn địa và cao nguyên.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04800" y="3810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- Châu Phi có khí hậu nóng và khô bậc nhất thế giới.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304800"/>
            <a:ext cx="8839200" cy="6248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686800" cy="4068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* Địa hình châu Phi tương đối cao, được coi như một cao nguyên khổng lồ trên các bồn địa lớn.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* Chõu Phi cú khớ hậu núng và khụ bậc nhất thế giới. 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*</a:t>
            </a:r>
            <a:r>
              <a:rPr lang="en-US" sz="2800" smtClean="0"/>
              <a:t> </a:t>
            </a:r>
            <a:r>
              <a:rPr lang="en-US" sz="2800" b="1" smtClean="0"/>
              <a:t>Thiên nhiên châu Phi có </a:t>
            </a:r>
            <a:r>
              <a:rPr lang="en-US" sz="2800" b="1" smtClean="0">
                <a:solidFill>
                  <a:srgbClr val="FF0000"/>
                </a:solidFill>
              </a:rPr>
              <a:t>hoang mạc</a:t>
            </a:r>
            <a:r>
              <a:rPr lang="en-US" sz="2800" b="1" smtClean="0"/>
              <a:t>, </a:t>
            </a:r>
            <a:r>
              <a:rPr lang="en-US" sz="2800" b="1" smtClean="0">
                <a:solidFill>
                  <a:srgbClr val="FF0000"/>
                </a:solidFill>
              </a:rPr>
              <a:t>rừng rậm nhiệt đới</a:t>
            </a:r>
            <a:r>
              <a:rPr lang="en-US" sz="2800" b="1" smtClean="0"/>
              <a:t> và </a:t>
            </a:r>
            <a:r>
              <a:rPr lang="en-US" sz="2800" b="1" smtClean="0">
                <a:solidFill>
                  <a:srgbClr val="FF0000"/>
                </a:solidFill>
              </a:rPr>
              <a:t>xa van</a:t>
            </a:r>
            <a:r>
              <a:rPr lang="en-US" sz="2800" b="1" smtClean="0"/>
              <a:t>.</a:t>
            </a:r>
            <a:endParaRPr lang="en-US" sz="2800" smtClean="0">
              <a:latin typeface=".VnTime" pitchFamily="34" charset="0"/>
            </a:endParaRP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381000" y="1600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3333FF"/>
                </a:solidFill>
              </a:rPr>
              <a:t>1. Vị trí địa lí, giới hạn và diện tích</a:t>
            </a: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304800" y="20574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u="sng">
                <a:solidFill>
                  <a:srgbClr val="3333FF"/>
                </a:solidFill>
              </a:rPr>
              <a:t>2. đặc điểm tự nhiên. </a:t>
            </a: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4114800" y="533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Địa lí</a:t>
            </a: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2209800" y="10668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</a:t>
            </a:r>
            <a:r>
              <a:rPr lang="en-US" sz="2800" b="1"/>
              <a:t>Bài 23: Châu Phi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Luoc do tu nhien chau Phi"/>
          <p:cNvPicPr>
            <a:picLocks noChangeAspect="1" noChangeArrowheads="1"/>
          </p:cNvPicPr>
          <p:nvPr/>
        </p:nvPicPr>
        <p:blipFill>
          <a:blip r:embed="rId2">
            <a:lum bright="-24000"/>
          </a:blip>
          <a:srcRect/>
          <a:stretch>
            <a:fillRect/>
          </a:stretch>
        </p:blipFill>
        <p:spPr bwMode="auto">
          <a:xfrm>
            <a:off x="914400" y="1295400"/>
            <a:ext cx="739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962400" y="457200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FF0000"/>
                </a:solidFill>
              </a:rPr>
              <a:t>Địa lí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286000" y="838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Bài 23: Châu Phi (Tiết 1)</a:t>
            </a: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819400" y="62484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Lược đồ tự nhiên châu Phi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a mac Sah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09600" y="5943600"/>
            <a:ext cx="802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>
                <a:solidFill>
                  <a:srgbClr val="4217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Hoang mạc  </a:t>
            </a: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Xa-ha-ra </a:t>
            </a:r>
            <a:r>
              <a:rPr lang="en-US" sz="1600" b="1">
                <a:solidFill>
                  <a:srgbClr val="4217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lớn nhất thế giới, khắp nơi chỉ thấy những bãi đá khô khốc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a mac Sahara 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811463" y="6340475"/>
            <a:ext cx="3578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rgbClr val="4217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  <a:r>
              <a:rPr lang="en-US" b="1">
                <a:solidFill>
                  <a:srgbClr val="1D12F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và những biển cát mênh mông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52400" y="168275"/>
            <a:ext cx="86868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609600" y="381000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ay bao b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7772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gua v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349625"/>
            <a:ext cx="36576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voi chau ph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uou cao 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403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752600" y="0"/>
            <a:ext cx="6248400" cy="7842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              </a:t>
            </a:r>
          </a:p>
        </p:txBody>
      </p:sp>
      <p:pic>
        <p:nvPicPr>
          <p:cNvPr id="3075" name="Picture 3" descr="Luoc do tu nhien chau P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38600" y="457200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u="sng">
              <a:solidFill>
                <a:srgbClr val="FF0066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057400" y="990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43200" y="64008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 Lược đồ tự nhiên châu Phi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886200" y="4572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>
                <a:solidFill>
                  <a:srgbClr val="FF0000"/>
                </a:solidFill>
              </a:rPr>
              <a:t>Địa lí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667000" y="838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Bài 23: Châu Phi ( Tiết 1 )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u 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linh cau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600450"/>
            <a:ext cx="4267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bao hoa ma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762000"/>
            <a:ext cx="42862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18000"/>
          </a:blip>
          <a:srcRect/>
          <a:stretch>
            <a:fillRect/>
          </a:stretch>
        </p:blipFill>
        <p:spPr>
          <a:xfrm>
            <a:off x="533400" y="228600"/>
            <a:ext cx="8229600" cy="6629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av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81200" y="62484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                  Rừng thưa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686800" cy="4068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* Địa hình châu Phi tương đối cao, được coi như một cao nguyên khổng lồ trên các bồn địa lớn.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* Chõu Phi cú khớ hậu núng và khụ bậc nhất thế giới. 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*</a:t>
            </a:r>
            <a:r>
              <a:rPr lang="en-US" sz="2800" smtClean="0"/>
              <a:t> </a:t>
            </a:r>
            <a:r>
              <a:rPr lang="en-US" sz="2800" b="1" smtClean="0"/>
              <a:t>Thiên nhiên châu Phi có </a:t>
            </a:r>
            <a:r>
              <a:rPr lang="en-US" sz="2800" b="1" smtClean="0">
                <a:solidFill>
                  <a:srgbClr val="FF0000"/>
                </a:solidFill>
              </a:rPr>
              <a:t>hoang mạc</a:t>
            </a:r>
            <a:r>
              <a:rPr lang="en-US" sz="2800" b="1" smtClean="0"/>
              <a:t>, </a:t>
            </a:r>
            <a:r>
              <a:rPr lang="en-US" sz="2800" b="1" smtClean="0">
                <a:solidFill>
                  <a:srgbClr val="FF0000"/>
                </a:solidFill>
              </a:rPr>
              <a:t>rừng rậm nhiệt đới</a:t>
            </a:r>
            <a:r>
              <a:rPr lang="en-US" sz="2800" b="1" smtClean="0"/>
              <a:t> và </a:t>
            </a:r>
            <a:r>
              <a:rPr lang="en-US" sz="2800" b="1" smtClean="0">
                <a:solidFill>
                  <a:srgbClr val="FF0000"/>
                </a:solidFill>
              </a:rPr>
              <a:t>xa van</a:t>
            </a:r>
            <a:r>
              <a:rPr lang="en-US" sz="2800" b="1" smtClean="0"/>
              <a:t>.</a:t>
            </a:r>
            <a:endParaRPr lang="en-US" sz="2800" smtClean="0">
              <a:latin typeface=".VnTime" pitchFamily="34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3333FF"/>
                </a:solidFill>
              </a:rPr>
              <a:t>1. Vị trí địa lí, giới hạn và diện tích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33400" y="20574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u="sng">
                <a:solidFill>
                  <a:srgbClr val="3333FF"/>
                </a:solidFill>
              </a:rPr>
              <a:t>2. đặc điểm tự nhiên. 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4114800" y="533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Địa lí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2209800" y="10668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</a:t>
            </a:r>
            <a:r>
              <a:rPr lang="en-US" sz="2800" b="1"/>
              <a:t>Bài 23: Châu Phi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86200"/>
            <a:ext cx="8305800" cy="2133600"/>
          </a:xfrm>
          <a:solidFill>
            <a:schemeClr val="bg1"/>
          </a:solidFill>
          <a:ln>
            <a:solidFill>
              <a:srgbClr val="FF3399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i="1" smtClean="0"/>
              <a:t>      - Châu Phi ở phía nam châu Âu và phía tây nam châu Á, có đường Xích đạo đi ngang qua giữa châu lục.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b="1" i="1" smtClean="0"/>
              <a:t>      - Châu Phi có khí hậu nóng và khô bậc nhất thế giới, đại bộ phận lãnh thổ là hoang mạc và xa-van. Xa-ha-ra là hoang mạc nhiệt đới lớn nhất thế giới.</a:t>
            </a:r>
          </a:p>
        </p:txBody>
      </p:sp>
      <p:sp>
        <p:nvSpPr>
          <p:cNvPr id="25603" name="Rectangle 9"/>
          <p:cNvSpPr>
            <a:spLocks noChangeArrowheads="1"/>
          </p:cNvSpPr>
          <p:nvPr/>
        </p:nvSpPr>
        <p:spPr bwMode="auto">
          <a:xfrm>
            <a:off x="4038600" y="685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Địa lí</a:t>
            </a:r>
          </a:p>
        </p:txBody>
      </p:sp>
      <p:sp>
        <p:nvSpPr>
          <p:cNvPr id="25604" name="Text Box 11"/>
          <p:cNvSpPr txBox="1">
            <a:spLocks noChangeArrowheads="1"/>
          </p:cNvSpPr>
          <p:nvPr/>
        </p:nvSpPr>
        <p:spPr bwMode="auto">
          <a:xfrm>
            <a:off x="2362200" y="11430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Bài 23: Châu Phi (Tiết 1)</a:t>
            </a:r>
          </a:p>
        </p:txBody>
      </p: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1828800" y="1752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</a:rPr>
              <a:t>1.</a:t>
            </a:r>
            <a:r>
              <a:rPr lang="en-US" sz="2400" b="1" u="sng">
                <a:solidFill>
                  <a:srgbClr val="3333FF"/>
                </a:solidFill>
              </a:rPr>
              <a:t> Vị trí địa lí, giới hạn và diện tích.</a:t>
            </a:r>
          </a:p>
        </p:txBody>
      </p:sp>
      <p:sp>
        <p:nvSpPr>
          <p:cNvPr id="25606" name="Rectangle 13"/>
          <p:cNvSpPr>
            <a:spLocks noChangeArrowheads="1"/>
          </p:cNvSpPr>
          <p:nvPr/>
        </p:nvSpPr>
        <p:spPr bwMode="auto">
          <a:xfrm>
            <a:off x="533400" y="21336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000" b="1">
                <a:solidFill>
                  <a:srgbClr val="9900FF"/>
                </a:solidFill>
              </a:rPr>
              <a:t> </a:t>
            </a:r>
            <a:r>
              <a:rPr lang="en-US" sz="2400" b="1">
                <a:solidFill>
                  <a:srgbClr val="3333FF"/>
                </a:solidFill>
              </a:rPr>
              <a:t>2. </a:t>
            </a:r>
            <a:r>
              <a:rPr lang="en-US" sz="2400" b="1" u="sng">
                <a:solidFill>
                  <a:srgbClr val="3333FF"/>
                </a:solidFill>
              </a:rPr>
              <a:t>Đặc điểm tự nhiên.</a:t>
            </a: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3657600" y="29718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FF0000"/>
                </a:solidFill>
              </a:rPr>
              <a:t>Bài học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la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685800" y="304800"/>
            <a:ext cx="8077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                        </a:t>
            </a:r>
            <a:endParaRPr lang="en-US" sz="2400" b="1" i="1"/>
          </a:p>
          <a:p>
            <a:r>
              <a:rPr lang="en-US" b="1"/>
              <a:t>                                                </a:t>
            </a:r>
            <a:r>
              <a:rPr lang="en-US" sz="2400" b="1" u="sng">
                <a:solidFill>
                  <a:srgbClr val="FF0000"/>
                </a:solidFill>
              </a:rPr>
              <a:t>Địa lí</a:t>
            </a:r>
          </a:p>
          <a:p>
            <a:r>
              <a:rPr lang="en-US"/>
              <a:t>                                </a:t>
            </a:r>
            <a:r>
              <a:rPr lang="en-US" sz="2800"/>
              <a:t>Bài 23: Châu Phi (Tiết 1)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124200" y="1752600"/>
            <a:ext cx="2408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FF0000"/>
                </a:solidFill>
              </a:rPr>
              <a:t>Trò chơi:</a:t>
            </a:r>
          </a:p>
        </p:txBody>
      </p:sp>
      <p:sp>
        <p:nvSpPr>
          <p:cNvPr id="26629" name="WordArt 7"/>
          <p:cNvSpPr>
            <a:spLocks noChangeArrowheads="1" noChangeShapeType="1" noTextEdit="1"/>
          </p:cNvSpPr>
          <p:nvPr/>
        </p:nvSpPr>
        <p:spPr bwMode="auto">
          <a:xfrm>
            <a:off x="609600" y="1143000"/>
            <a:ext cx="7772400" cy="4651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Tập làm </a:t>
            </a:r>
          </a:p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	hướng dẫn viên du lịch.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la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457200" y="762000"/>
            <a:ext cx="8610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15875">
                  <a:solidFill>
                    <a:srgbClr val="CC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Giờ học đến đây đã kết thúc</a:t>
            </a:r>
          </a:p>
          <a:p>
            <a:pPr algn="ctr"/>
            <a:r>
              <a:rPr lang="vi-VN" sz="2800" b="1" kern="10">
                <a:ln w="15875">
                  <a:solidFill>
                    <a:srgbClr val="CC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 Kính chúc quý thầy cô </a:t>
            </a:r>
            <a:endParaRPr lang="en-US" sz="2800" b="1" kern="10">
              <a:ln w="15875">
                <a:solidFill>
                  <a:srgbClr val="CC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sp>
        <p:nvSpPr>
          <p:cNvPr id="110598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83058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khoẻ mạnh và hạnh phúc.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nimBg="1"/>
      <p:bldP spid="1105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304800"/>
            <a:ext cx="8839200" cy="6248400"/>
          </a:xfrm>
        </p:spPr>
      </p:pic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04800" y="31242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Xích </a:t>
            </a:r>
            <a:r>
              <a:rPr lang="vi-VN" sz="2000" b="1"/>
              <a:t>đ</a:t>
            </a:r>
            <a:r>
              <a:rPr lang="en-US" sz="2000" b="1"/>
              <a:t>ạo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57200" y="2286000"/>
            <a:ext cx="830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57200" y="3886200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09600" y="1828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Chí tuyến Bắc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09600" y="38100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Chí tuyến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9" grpId="0" animBg="1"/>
      <p:bldP spid="13320" grpId="0" animBg="1"/>
      <p:bldP spid="13321" grpId="0"/>
      <p:bldP spid="133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3058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- Châu Phi nằm ở phía nam châu Âu và phía tây nam châu Á.</a:t>
            </a:r>
          </a:p>
          <a:p>
            <a:pPr eaLnBrk="1" hangingPunct="1">
              <a:buFontTx/>
              <a:buNone/>
            </a:pPr>
            <a:r>
              <a:rPr lang="en-US" smtClean="0"/>
              <a:t>- Đại bộ phận diện tích nằm giữa hai chí tuyến có đường xích đạo đi qua.</a:t>
            </a: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295400" y="1524000"/>
            <a:ext cx="678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b="1">
              <a:solidFill>
                <a:srgbClr val="9900FF"/>
              </a:solidFill>
            </a:endParaRPr>
          </a:p>
        </p:txBody>
      </p:sp>
      <p:sp>
        <p:nvSpPr>
          <p:cNvPr id="5124" name="Text Box 10"/>
          <p:cNvSpPr txBox="1">
            <a:spLocks noChangeArrowheads="1"/>
          </p:cNvSpPr>
          <p:nvPr/>
        </p:nvSpPr>
        <p:spPr bwMode="auto">
          <a:xfrm>
            <a:off x="1676400" y="0"/>
            <a:ext cx="6248400" cy="1016000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Địa lí</a:t>
            </a:r>
          </a:p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4038600" y="533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u="sng">
              <a:solidFill>
                <a:srgbClr val="FF0066"/>
              </a:solidFill>
            </a:endParaRPr>
          </a:p>
        </p:txBody>
      </p:sp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2438400" y="914400"/>
            <a:ext cx="4572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BÀi 23: Châu Phi ( Tiết 1 )</a:t>
            </a:r>
          </a:p>
          <a:p>
            <a:pPr>
              <a:spcBef>
                <a:spcPct val="50000"/>
              </a:spcBef>
            </a:pPr>
            <a:endParaRPr lang="en-US" sz="2800" b="1"/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1143000" y="1600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1. Vị trí địa lí, giới hạn và diện tích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09" name="Group 49"/>
          <p:cNvGraphicFramePr>
            <a:graphicFrameLocks noGrp="1"/>
          </p:cNvGraphicFramePr>
          <p:nvPr>
            <p:ph/>
          </p:nvPr>
        </p:nvGraphicFramePr>
        <p:xfrm>
          <a:off x="457200" y="914400"/>
          <a:ext cx="8229600" cy="36877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09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lục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Diện tích ( triệu km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8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Mĩ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Châu Phi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Âu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Đại Dương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Nam Cực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7" name="Text Box 38"/>
          <p:cNvSpPr txBox="1">
            <a:spLocks noChangeArrowheads="1"/>
          </p:cNvSpPr>
          <p:nvPr/>
        </p:nvSpPr>
        <p:spPr bwMode="auto">
          <a:xfrm>
            <a:off x="533400" y="50292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8" name="Text Box 39"/>
          <p:cNvSpPr txBox="1">
            <a:spLocks noChangeArrowheads="1"/>
          </p:cNvSpPr>
          <p:nvPr/>
        </p:nvSpPr>
        <p:spPr bwMode="auto">
          <a:xfrm>
            <a:off x="533400" y="4724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3366FF"/>
                </a:solidFill>
              </a:rPr>
              <a:t>Bảng số liệu về diện tích các châu lục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CC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6106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/>
              <a:t>	- Châu Phi nằm ở phía nam châu Âu và phía tây nam châu Á.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- Đại bộ phận diện tích nằm giữa hai chí tuyến có đường xích đạo đi qua.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- Châu Phi có diện tích 30 triệu km</a:t>
            </a:r>
            <a:r>
              <a:rPr lang="en-US" sz="2400" b="1" baseline="30000" smtClean="0"/>
              <a:t>2</a:t>
            </a:r>
            <a:r>
              <a:rPr lang="en-US" sz="2400" b="1" smtClean="0"/>
              <a:t>, lớn thứ 3 trên thế giới sau châu Á và châu Mĩ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1371600" y="16002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3200" b="1">
              <a:solidFill>
                <a:srgbClr val="9900FF"/>
              </a:solidFill>
            </a:endParaRP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133600" y="0"/>
            <a:ext cx="6248400" cy="466725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i="1"/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4114800" y="533400"/>
            <a:ext cx="129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Địa lí</a:t>
            </a:r>
          </a:p>
          <a:p>
            <a:pPr>
              <a:spcBef>
                <a:spcPct val="50000"/>
              </a:spcBef>
            </a:pPr>
            <a:endParaRPr lang="en-US" sz="2400" b="1" u="sng">
              <a:solidFill>
                <a:srgbClr val="FF0066"/>
              </a:solidFill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2362200" y="9906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BÀi 23: Châu Phi ( Tiết 1 )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3810000" y="533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838200" y="17526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838200" y="16764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1. Vị trí địa lí, giới hạn và diện tích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CC"/>
            </a:gs>
            <a:gs pos="100000">
              <a:srgbClr val="FF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57150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smtClean="0">
                <a:solidFill>
                  <a:srgbClr val="9900FF"/>
                </a:solidFill>
              </a:rPr>
              <a:t> </a:t>
            </a:r>
            <a:r>
              <a:rPr lang="en-US" sz="2400" b="1" u="sng" smtClean="0">
                <a:solidFill>
                  <a:srgbClr val="FF0000"/>
                </a:solidFill>
              </a:rPr>
              <a:t>2. Đặc điểm tự nhiờn.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</a:rPr>
              <a:t>1. Vị trí địa lí, giới hạn và diện tích.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676400" y="152400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/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2667000" y="4191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198" name="Rectangle 15"/>
          <p:cNvSpPr>
            <a:spLocks noChangeArrowheads="1"/>
          </p:cNvSpPr>
          <p:nvPr/>
        </p:nvSpPr>
        <p:spPr bwMode="auto">
          <a:xfrm>
            <a:off x="3962400" y="685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66"/>
                </a:solidFill>
              </a:rPr>
              <a:t>ĐỊA LÍ</a:t>
            </a:r>
          </a:p>
        </p:txBody>
      </p:sp>
      <p:sp>
        <p:nvSpPr>
          <p:cNvPr id="8199" name="Text Box 16"/>
          <p:cNvSpPr txBox="1">
            <a:spLocks noChangeArrowheads="1"/>
          </p:cNvSpPr>
          <p:nvPr/>
        </p:nvSpPr>
        <p:spPr bwMode="auto">
          <a:xfrm>
            <a:off x="2286000" y="11430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228600" y="28194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- Châu Phi có địa hình tương đối cao, có nhiều bồn địa và cao nguyên.</a:t>
            </a: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7162800" y="32004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25"/>
          <p:cNvSpPr txBox="1">
            <a:spLocks noChangeArrowheads="1"/>
          </p:cNvSpPr>
          <p:nvPr/>
        </p:nvSpPr>
        <p:spPr bwMode="auto">
          <a:xfrm>
            <a:off x="2133600" y="1143000"/>
            <a:ext cx="6477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     BÀi 23: Châu Phi ( Tiết 1 )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75" grpId="0"/>
      <p:bldP spid="194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28600"/>
            <a:ext cx="5229225" cy="6391275"/>
          </a:xfrm>
        </p:spPr>
      </p:pic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7239000" y="838200"/>
            <a:ext cx="1752600" cy="762000"/>
          </a:xfrm>
          <a:prstGeom prst="wedgeRoundRectCallout">
            <a:avLst>
              <a:gd name="adj1" fmla="val -101903"/>
              <a:gd name="adj2" fmla="val 207500"/>
              <a:gd name="adj3" fmla="val 16667"/>
            </a:avLst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</a:rPr>
              <a:t>Cao nguyên</a:t>
            </a:r>
          </a:p>
          <a:p>
            <a:pPr algn="ctr" eaLnBrk="0" hangingPunct="0"/>
            <a:r>
              <a:rPr lang="en-US" b="1">
                <a:solidFill>
                  <a:srgbClr val="0000FF"/>
                </a:solidFill>
              </a:rPr>
              <a:t>Ê-ti-ô-pi</a:t>
            </a:r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152400" y="2971800"/>
            <a:ext cx="1676400" cy="762000"/>
          </a:xfrm>
          <a:prstGeom prst="wedgeRoundRectCallout">
            <a:avLst>
              <a:gd name="adj1" fmla="val 261648"/>
              <a:gd name="adj2" fmla="val -80000"/>
              <a:gd name="adj3" fmla="val 16667"/>
            </a:avLst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Bồn địa</a:t>
            </a:r>
          </a:p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Nin thượng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7239000" y="3352800"/>
            <a:ext cx="1676400" cy="762000"/>
          </a:xfrm>
          <a:prstGeom prst="wedgeRoundRectCallout">
            <a:avLst>
              <a:gd name="adj1" fmla="val -129259"/>
              <a:gd name="adj2" fmla="val 0"/>
              <a:gd name="adj3" fmla="val 16667"/>
            </a:avLst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0000FF"/>
                </a:solidFill>
              </a:rPr>
              <a:t>Cao nguyên</a:t>
            </a:r>
          </a:p>
          <a:p>
            <a:pPr algn="ctr" eaLnBrk="0" hangingPunct="0"/>
            <a:r>
              <a:rPr lang="en-US" b="1">
                <a:solidFill>
                  <a:srgbClr val="0000FF"/>
                </a:solidFill>
              </a:rPr>
              <a:t>Đông Phi</a:t>
            </a: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152400" y="5181600"/>
            <a:ext cx="1676400" cy="762000"/>
          </a:xfrm>
          <a:prstGeom prst="wedgeRoundRectCallout">
            <a:avLst>
              <a:gd name="adj1" fmla="val 243468"/>
              <a:gd name="adj2" fmla="val -75000"/>
              <a:gd name="adj3" fmla="val 16667"/>
            </a:avLst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Bồn địa</a:t>
            </a:r>
          </a:p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Ca-la-ha-ri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228600" y="1219200"/>
            <a:ext cx="1524000" cy="762000"/>
          </a:xfrm>
          <a:prstGeom prst="wedgeRoundRectCallout">
            <a:avLst>
              <a:gd name="adj1" fmla="val 223125"/>
              <a:gd name="adj2" fmla="val 84583"/>
              <a:gd name="adj3" fmla="val 16667"/>
            </a:avLst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Bồn địa</a:t>
            </a:r>
          </a:p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Sát</a:t>
            </a:r>
          </a:p>
        </p:txBody>
      </p:sp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228600" y="4038600"/>
            <a:ext cx="1524000" cy="762000"/>
          </a:xfrm>
          <a:prstGeom prst="wedgeRoundRectCallout">
            <a:avLst>
              <a:gd name="adj1" fmla="val 238125"/>
              <a:gd name="adj2" fmla="val -107917"/>
              <a:gd name="adj3" fmla="val 16667"/>
            </a:avLst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Bồn địa</a:t>
            </a:r>
          </a:p>
          <a:p>
            <a:pPr algn="ctr" eaLnBrk="0" hangingPunct="0"/>
            <a:r>
              <a:rPr lang="en-US" b="1">
                <a:solidFill>
                  <a:srgbClr val="FF0000"/>
                </a:solidFill>
              </a:rPr>
              <a:t>Côn-gô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 animBg="1"/>
      <p:bldP spid="46085" grpId="0" animBg="1"/>
      <p:bldP spid="46086" grpId="0" animBg="1"/>
      <p:bldP spid="46087" grpId="0" animBg="1"/>
      <p:bldP spid="460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228600"/>
            <a:ext cx="5229225" cy="6391275"/>
          </a:xfrm>
        </p:spPr>
      </p:pic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228600" y="1066800"/>
            <a:ext cx="1447800" cy="914400"/>
          </a:xfrm>
          <a:prstGeom prst="wedgeRoundRectCallout">
            <a:avLst>
              <a:gd name="adj1" fmla="val 131907"/>
              <a:gd name="adj2" fmla="val 97051"/>
              <a:gd name="adj3" fmla="val 16667"/>
            </a:avLst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b="1">
                <a:solidFill>
                  <a:srgbClr val="FF0000"/>
                </a:solidFill>
              </a:rPr>
              <a:t>Sông</a:t>
            </a:r>
          </a:p>
          <a:p>
            <a:pPr algn="ctr" eaLnBrk="0" hangingPunct="0"/>
            <a:r>
              <a:rPr lang="en-US" sz="2000" b="1">
                <a:solidFill>
                  <a:srgbClr val="FF0000"/>
                </a:solidFill>
              </a:rPr>
              <a:t>Ni-giê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152400" y="2438400"/>
            <a:ext cx="1600200" cy="914400"/>
          </a:xfrm>
          <a:prstGeom prst="wedgeRoundRectCallout">
            <a:avLst>
              <a:gd name="adj1" fmla="val 219347"/>
              <a:gd name="adj2" fmla="val 78301"/>
              <a:gd name="adj3" fmla="val 16667"/>
            </a:avLst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Sông</a:t>
            </a:r>
          </a:p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Côn-gô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7543800" y="1219200"/>
            <a:ext cx="1295400" cy="914400"/>
          </a:xfrm>
          <a:prstGeom prst="wedgeRoundRectCallout">
            <a:avLst>
              <a:gd name="adj1" fmla="val -198162"/>
              <a:gd name="adj2" fmla="val 61634"/>
              <a:gd name="adj3" fmla="val 16667"/>
            </a:avLst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Sông</a:t>
            </a:r>
          </a:p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Nin</a:t>
            </a:r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>
            <a:off x="7086600" y="3505200"/>
            <a:ext cx="1905000" cy="914400"/>
          </a:xfrm>
          <a:prstGeom prst="wedgeRoundRectCallout">
            <a:avLst>
              <a:gd name="adj1" fmla="val -123250"/>
              <a:gd name="adj2" fmla="val -45486"/>
              <a:gd name="adj3" fmla="val 16667"/>
            </a:avLst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 b="1">
                <a:solidFill>
                  <a:srgbClr val="FF0000"/>
                </a:solidFill>
              </a:rPr>
              <a:t>Hồ </a:t>
            </a:r>
          </a:p>
          <a:p>
            <a:pPr algn="ctr" eaLnBrk="0" hangingPunct="0"/>
            <a:r>
              <a:rPr lang="en-US" sz="2000" b="1">
                <a:solidFill>
                  <a:srgbClr val="FF0000"/>
                </a:solidFill>
              </a:rPr>
              <a:t>Vích-to-ri-a</a:t>
            </a:r>
          </a:p>
        </p:txBody>
      </p:sp>
      <p:sp>
        <p:nvSpPr>
          <p:cNvPr id="48145" name="AutoShape 17"/>
          <p:cNvSpPr>
            <a:spLocks noChangeArrowheads="1"/>
          </p:cNvSpPr>
          <p:nvPr/>
        </p:nvSpPr>
        <p:spPr bwMode="auto">
          <a:xfrm>
            <a:off x="152400" y="3733800"/>
            <a:ext cx="1524000" cy="914400"/>
          </a:xfrm>
          <a:prstGeom prst="wedgeRoundRectCallout">
            <a:avLst>
              <a:gd name="adj1" fmla="val 218023"/>
              <a:gd name="adj2" fmla="val -188889"/>
              <a:gd name="adj3" fmla="val 16667"/>
            </a:avLst>
          </a:prstGeom>
          <a:solidFill>
            <a:schemeClr val="accent1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 b="1">
                <a:solidFill>
                  <a:srgbClr val="FF0000"/>
                </a:solidFill>
              </a:rPr>
              <a:t>Hồ sát</a:t>
            </a:r>
          </a:p>
        </p:txBody>
      </p:sp>
      <p:sp>
        <p:nvSpPr>
          <p:cNvPr id="10248" name="Rectangle 20"/>
          <p:cNvSpPr>
            <a:spLocks noChangeArrowheads="1"/>
          </p:cNvSpPr>
          <p:nvPr/>
        </p:nvSpPr>
        <p:spPr bwMode="auto">
          <a:xfrm>
            <a:off x="2667000" y="2209800"/>
            <a:ext cx="819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Sông</a:t>
            </a:r>
          </a:p>
          <a:p>
            <a:pPr algn="ctr"/>
            <a:r>
              <a:rPr lang="en-US" b="1"/>
              <a:t>Ni-giê</a:t>
            </a:r>
          </a:p>
          <a:p>
            <a:pPr algn="ctr" eaLnBrk="0" hangingPunct="0"/>
            <a:endParaRPr lang="en-US"/>
          </a:p>
        </p:txBody>
      </p:sp>
      <p:sp>
        <p:nvSpPr>
          <p:cNvPr id="10249" name="Rectangle 21"/>
          <p:cNvSpPr>
            <a:spLocks noChangeArrowheads="1"/>
          </p:cNvSpPr>
          <p:nvPr/>
        </p:nvSpPr>
        <p:spPr bwMode="auto">
          <a:xfrm>
            <a:off x="5181600" y="30480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Hồ </a:t>
            </a:r>
          </a:p>
          <a:p>
            <a:pPr algn="ctr"/>
            <a:r>
              <a:rPr lang="en-US" b="1"/>
              <a:t>vic-to-ri-a</a:t>
            </a:r>
          </a:p>
        </p:txBody>
      </p:sp>
      <p:sp>
        <p:nvSpPr>
          <p:cNvPr id="10250" name="Rectangle 22"/>
          <p:cNvSpPr>
            <a:spLocks noChangeArrowheads="1"/>
          </p:cNvSpPr>
          <p:nvPr/>
        </p:nvSpPr>
        <p:spPr bwMode="auto">
          <a:xfrm>
            <a:off x="5029200" y="22860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Sông</a:t>
            </a:r>
          </a:p>
          <a:p>
            <a:r>
              <a:rPr lang="en-US" b="1"/>
              <a:t>Nin</a:t>
            </a:r>
          </a:p>
        </p:txBody>
      </p:sp>
      <p:sp>
        <p:nvSpPr>
          <p:cNvPr id="10251" name="Rectangle 23"/>
          <p:cNvSpPr>
            <a:spLocks noChangeArrowheads="1"/>
          </p:cNvSpPr>
          <p:nvPr/>
        </p:nvSpPr>
        <p:spPr bwMode="auto">
          <a:xfrm>
            <a:off x="3886200" y="2522538"/>
            <a:ext cx="890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Hồ sát</a:t>
            </a:r>
          </a:p>
        </p:txBody>
      </p:sp>
      <p:sp>
        <p:nvSpPr>
          <p:cNvPr id="10252" name="Rectangle 24"/>
          <p:cNvSpPr>
            <a:spLocks noChangeArrowheads="1"/>
          </p:cNvSpPr>
          <p:nvPr/>
        </p:nvSpPr>
        <p:spPr bwMode="auto">
          <a:xfrm>
            <a:off x="4267200" y="34290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Sông</a:t>
            </a:r>
          </a:p>
          <a:p>
            <a:r>
              <a:rPr lang="en-US" b="1"/>
              <a:t>Côn-gô</a:t>
            </a:r>
          </a:p>
        </p:txBody>
      </p:sp>
      <p:pic>
        <p:nvPicPr>
          <p:cNvPr id="1026" name="Ink 3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7338" y="3182938"/>
            <a:ext cx="110966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nk 4"/>
          <p:cNvPicPr>
            <a:picLocks noRot="1" noChangeAspect="1" noEditPoints="1" noChangeArrowheads="1" noChangeShapeType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8725" y="2116138"/>
            <a:ext cx="11747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nk 5"/>
          <p:cNvPicPr>
            <a:picLocks noRot="1" noChangeAspect="1" noEditPoints="1" noChangeArrowheads="1" noChangeShapeType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8125" y="1123950"/>
            <a:ext cx="641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Ink 6"/>
          <p:cNvPicPr>
            <a:picLocks noRot="1" noChangeAspect="1" noEditPoints="1" noChangeArrowheads="1" noChangeShapeType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7138" y="2573338"/>
            <a:ext cx="698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37" grpId="0" animBg="1"/>
      <p:bldP spid="48143" grpId="0" animBg="1"/>
      <p:bldP spid="4814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740</Words>
  <Application>Microsoft Office PowerPoint</Application>
  <PresentationFormat>On-screen Show (4:3)</PresentationFormat>
  <Paragraphs>119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.VnTime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Quyenanh</dc:creator>
  <cp:lastModifiedBy>CSTeam</cp:lastModifiedBy>
  <cp:revision>179</cp:revision>
  <dcterms:created xsi:type="dcterms:W3CDTF">2009-03-07T06:45:06Z</dcterms:created>
  <dcterms:modified xsi:type="dcterms:W3CDTF">2016-06-30T02:33:44Z</dcterms:modified>
</cp:coreProperties>
</file>