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3" r:id="rId2"/>
    <p:sldId id="344" r:id="rId3"/>
    <p:sldId id="287" r:id="rId4"/>
    <p:sldId id="289" r:id="rId5"/>
    <p:sldId id="306" r:id="rId6"/>
    <p:sldId id="328" r:id="rId7"/>
    <p:sldId id="290" r:id="rId8"/>
    <p:sldId id="308" r:id="rId9"/>
    <p:sldId id="309" r:id="rId10"/>
    <p:sldId id="334" r:id="rId11"/>
    <p:sldId id="310" r:id="rId12"/>
    <p:sldId id="311" r:id="rId13"/>
    <p:sldId id="312" r:id="rId14"/>
    <p:sldId id="293" r:id="rId15"/>
    <p:sldId id="294" r:id="rId16"/>
    <p:sldId id="295" r:id="rId17"/>
    <p:sldId id="307" r:id="rId18"/>
    <p:sldId id="297" r:id="rId19"/>
    <p:sldId id="313" r:id="rId20"/>
    <p:sldId id="314" r:id="rId21"/>
    <p:sldId id="316" r:id="rId22"/>
    <p:sldId id="315" r:id="rId23"/>
    <p:sldId id="299" r:id="rId24"/>
    <p:sldId id="329" r:id="rId25"/>
    <p:sldId id="303" r:id="rId26"/>
    <p:sldId id="317" r:id="rId27"/>
    <p:sldId id="331" r:id="rId28"/>
    <p:sldId id="332" r:id="rId29"/>
    <p:sldId id="333" r:id="rId30"/>
    <p:sldId id="300" r:id="rId31"/>
    <p:sldId id="341" r:id="rId32"/>
    <p:sldId id="340" r:id="rId33"/>
    <p:sldId id="337" r:id="rId34"/>
    <p:sldId id="342" r:id="rId35"/>
    <p:sldId id="339" r:id="rId36"/>
    <p:sldId id="338" r:id="rId37"/>
    <p:sldId id="301" r:id="rId38"/>
    <p:sldId id="302" r:id="rId39"/>
    <p:sldId id="304" r:id="rId40"/>
    <p:sldId id="319" r:id="rId41"/>
    <p:sldId id="323" r:id="rId42"/>
    <p:sldId id="324" r:id="rId43"/>
    <p:sldId id="325" r:id="rId44"/>
    <p:sldId id="326" r:id="rId45"/>
    <p:sldId id="336" r:id="rId46"/>
    <p:sldId id="327" r:id="rId47"/>
    <p:sldId id="318" r:id="rId48"/>
  </p:sldIdLst>
  <p:sldSz cx="9144000" cy="6858000" type="screen4x3"/>
  <p:notesSz cx="6858000" cy="9144000"/>
  <p:embeddedFontLst>
    <p:embeddedFont>
      <p:font typeface=".VnTime" pitchFamily="34" charset="0"/>
      <p:regular r:id="rId49"/>
      <p:bold r:id="rId50"/>
      <p:italic r:id="rId51"/>
      <p:boldItalic r:id="rId52"/>
    </p:embeddedFont>
    <p:embeddedFont>
      <p:font typeface="Arial Unicode MS" pitchFamily="34" charset="-128"/>
      <p:regular r:id="rId5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CC33"/>
    <a:srgbClr val="A6FCA2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1" autoAdjust="0"/>
    <p:restoredTop sz="94660"/>
  </p:normalViewPr>
  <p:slideViewPr>
    <p:cSldViewPr>
      <p:cViewPr varScale="1">
        <p:scale>
          <a:sx n="38" d="100"/>
          <a:sy n="3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B6-BD96-458F-8646-CFD132F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30E1-A081-4C48-B996-22866F02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F65A-E6B7-4371-B1A5-A80C76B3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02-C59B-4360-A8B2-49D0A337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F27-7CBE-430E-B55A-14F87FB5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7F4C-DA05-40EA-A5B9-F6D86D39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E8E3-3F1A-46A1-A317-08DFB3B5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3C21-D010-4DF8-BB36-0D370A09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9F72-1E39-4D33-8676-E93699A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8A81A1-78D7-492D-AF7F-A646FA09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hbinhtourism.com.vn/modules.php?name=News&amp;op=viewst&amp;sid=18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ue.vietnamnet.vn/dataimages/original/images20383_TCMN04080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hbinhtourism.com.vn/modules.php?name=News&amp;op=viewst&amp;sid=5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Truong%20-%20Dam%20Vinh%20Hung%20%5bNCT%201598659442%5d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%20point\DL5%20CONG%20NGHIEP\Lop%20em%20vui%20ghe%20-%20Be%20Ngoc%20Minh%20%5bNCT%2058633922444674405000%5d.mp3" TargetMode="External"/><Relationship Id="rId5" Type="http://schemas.openxmlformats.org/officeDocument/2006/relationships/image" Target="../media/image5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371600" y="1447800"/>
            <a:ext cx="49530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85194" dir="14606097">
                    <a:srgbClr val="FF9900">
                      <a:alpha val="50000"/>
                    </a:srgbClr>
                  </a:prstShdw>
                </a:effectLst>
                <a:latin typeface="Arial"/>
                <a:cs typeface="Arial"/>
              </a:rPr>
              <a:t>   ĐỊA LÍ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44"/>
          <p:cNvPicPr>
            <a:picLocks noChangeAspect="1" noChangeArrowheads="1"/>
          </p:cNvPicPr>
          <p:nvPr/>
        </p:nvPicPr>
        <p:blipFill>
          <a:blip r:embed="rId2"/>
          <a:srcRect t="2702" r="2884" b="4054"/>
          <a:stretch>
            <a:fillRect/>
          </a:stretch>
        </p:blipFill>
        <p:spPr bwMode="auto">
          <a:xfrm>
            <a:off x="685800" y="762000"/>
            <a:ext cx="7696200" cy="5257800"/>
          </a:xfrm>
          <a:prstGeom prst="rect">
            <a:avLst/>
          </a:prstGeom>
          <a:solidFill>
            <a:srgbClr val="A6FCA2"/>
          </a:solidFill>
          <a:ln w="57150">
            <a:solidFill>
              <a:srgbClr val="A6FCA2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6019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CC33"/>
                </a:solidFill>
              </a:rPr>
              <a:t>   Khai thác dầu khí (Vũng Tàu)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n xuat bong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6575"/>
            <a:ext cx="74676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55626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       </a:t>
            </a:r>
            <a:r>
              <a:rPr lang="en-US" sz="4400" b="1">
                <a:solidFill>
                  <a:srgbClr val="33CC33"/>
                </a:solidFill>
              </a:rPr>
              <a:t>Sản xuất bóng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162800" cy="3733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5410200"/>
            <a:ext cx="6248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33CC33"/>
                </a:solidFill>
              </a:rPr>
              <a:t>Lắp ráp máy điều hoà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n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534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54864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3300"/>
                </a:solidFill>
              </a:rPr>
              <a:t>Nhà máy l</a:t>
            </a:r>
            <a:r>
              <a:rPr lang="en-US" sz="4000">
                <a:solidFill>
                  <a:srgbClr val="FF3300"/>
                </a:solidFill>
              </a:rPr>
              <a:t>ắ</a:t>
            </a:r>
            <a:r>
              <a:rPr lang="en-US" sz="4400">
                <a:solidFill>
                  <a:srgbClr val="FF3300"/>
                </a:solidFill>
              </a:rPr>
              <a:t>p ráp ô tô Trư</a:t>
            </a:r>
            <a:r>
              <a:rPr lang="en-US" sz="4000">
                <a:solidFill>
                  <a:srgbClr val="FF3300"/>
                </a:solidFill>
              </a:rPr>
              <a:t>ờ</a:t>
            </a:r>
            <a:r>
              <a:rPr lang="en-US" sz="4400">
                <a:solidFill>
                  <a:srgbClr val="FF3300"/>
                </a:solidFill>
              </a:rPr>
              <a:t>ng H</a:t>
            </a:r>
            <a:r>
              <a:rPr lang="en-US" sz="4000">
                <a:solidFill>
                  <a:srgbClr val="FF3300"/>
                </a:solidFill>
              </a:rPr>
              <a:t>ả</a:t>
            </a:r>
            <a:r>
              <a:rPr lang="en-US" sz="4400">
                <a:solidFill>
                  <a:srgbClr val="FF3300"/>
                </a:solidFill>
              </a:rPr>
              <a:t>i</a:t>
            </a:r>
            <a:r>
              <a:rPr lang="en-US" sz="3600">
                <a:solidFill>
                  <a:srgbClr val="FF3300"/>
                </a:solidFill>
              </a:rPr>
              <a:t> </a:t>
            </a:r>
            <a:endParaRPr lang="en-SG" sz="36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5791200"/>
            <a:ext cx="792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Nhà máy lọc dầu Dung Quất</a:t>
            </a:r>
            <a:endParaRPr lang="en-SG" sz="4000" b="1">
              <a:solidFill>
                <a:srgbClr val="FF3300"/>
              </a:solidFill>
            </a:endParaRPr>
          </a:p>
        </p:txBody>
      </p:sp>
      <p:pic>
        <p:nvPicPr>
          <p:cNvPr id="15363" name="Picture 3" descr="Mô tả ảnh. Nguồn: www.vsolutions.v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458200" cy="5257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562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0"/>
            <a:ext cx="91440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Chế biến, xuất khẩu nông sản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6172200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33CC33"/>
                </a:solidFill>
              </a:rPr>
              <a:t>Chế biến cá Ba Sa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223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3048000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</a:t>
            </a:r>
            <a:r>
              <a:rPr lang="en-US" sz="6600">
                <a:solidFill>
                  <a:srgbClr val="FF3300"/>
                </a:solidFill>
              </a:rPr>
              <a:t>Nư</a:t>
            </a:r>
            <a:r>
              <a:rPr lang="en-US" sz="6000">
                <a:solidFill>
                  <a:srgbClr val="FF3300"/>
                </a:solidFill>
              </a:rPr>
              <a:t>ớ</a:t>
            </a:r>
            <a:r>
              <a:rPr lang="en-US" sz="6600">
                <a:solidFill>
                  <a:srgbClr val="FF3300"/>
                </a:solidFill>
              </a:rPr>
              <a:t>c ta có nhi</a:t>
            </a:r>
            <a:r>
              <a:rPr lang="en-US" sz="6000">
                <a:solidFill>
                  <a:srgbClr val="FF3300"/>
                </a:solidFill>
              </a:rPr>
              <a:t>ề</a:t>
            </a:r>
            <a:r>
              <a:rPr lang="en-US" sz="6600">
                <a:solidFill>
                  <a:srgbClr val="FF3300"/>
                </a:solidFill>
              </a:rPr>
              <a:t>u ngành công nghi</a:t>
            </a:r>
            <a:r>
              <a:rPr lang="en-US" sz="6000">
                <a:solidFill>
                  <a:srgbClr val="FF3300"/>
                </a:solidFill>
              </a:rPr>
              <a:t>ệ</a:t>
            </a:r>
            <a:r>
              <a:rPr lang="en-US" sz="6600">
                <a:solidFill>
                  <a:srgbClr val="FF3300"/>
                </a:solidFill>
              </a:rPr>
              <a:t>p</a:t>
            </a:r>
            <a:r>
              <a:rPr lang="en-US" sz="6600"/>
              <a:t>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Kết luận</a:t>
            </a:r>
          </a:p>
        </p:txBody>
      </p:sp>
      <p:pic>
        <p:nvPicPr>
          <p:cNvPr id="17412" name="Picture 4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1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979613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 </a:t>
            </a:r>
            <a:r>
              <a:rPr lang="en-US" sz="5400" b="1">
                <a:solidFill>
                  <a:srgbClr val="FF3300"/>
                </a:solidFill>
              </a:rPr>
              <a:t>Hãy quan sát các hình sau đây và cho bi</a:t>
            </a:r>
            <a:r>
              <a:rPr lang="en-US" sz="4800" b="1">
                <a:solidFill>
                  <a:srgbClr val="FF3300"/>
                </a:solidFill>
              </a:rPr>
              <a:t>ế</a:t>
            </a:r>
            <a:r>
              <a:rPr lang="en-US" sz="5400" b="1">
                <a:solidFill>
                  <a:srgbClr val="FF3300"/>
                </a:solidFill>
              </a:rPr>
              <a:t>t nư</a:t>
            </a:r>
            <a:r>
              <a:rPr lang="en-US" sz="4400" b="1">
                <a:solidFill>
                  <a:srgbClr val="FF3300"/>
                </a:solidFill>
              </a:rPr>
              <a:t>ớ</a:t>
            </a:r>
            <a:r>
              <a:rPr lang="en-US" sz="5400" b="1">
                <a:solidFill>
                  <a:srgbClr val="FF3300"/>
                </a:solidFill>
              </a:rPr>
              <a:t>c ta có nh</a:t>
            </a:r>
            <a:r>
              <a:rPr lang="en-US" sz="4400" b="1">
                <a:solidFill>
                  <a:srgbClr val="FF3300"/>
                </a:solidFill>
              </a:rPr>
              <a:t>ữ</a:t>
            </a:r>
            <a:r>
              <a:rPr lang="en-US" sz="5400" b="1">
                <a:solidFill>
                  <a:srgbClr val="FF3300"/>
                </a:solidFill>
              </a:rPr>
              <a:t>ng ngh</a:t>
            </a:r>
            <a:r>
              <a:rPr lang="en-US" sz="4800" b="1">
                <a:solidFill>
                  <a:srgbClr val="FF3300"/>
                </a:solidFill>
              </a:rPr>
              <a:t>ề</a:t>
            </a:r>
            <a:r>
              <a:rPr lang="en-US" sz="5400" b="1">
                <a:solidFill>
                  <a:srgbClr val="FF3300"/>
                </a:solidFill>
              </a:rPr>
              <a:t> th</a:t>
            </a:r>
            <a:r>
              <a:rPr lang="en-US" sz="4400" b="1">
                <a:solidFill>
                  <a:srgbClr val="FF3300"/>
                </a:solidFill>
              </a:rPr>
              <a:t>ủ</a:t>
            </a:r>
            <a:r>
              <a:rPr lang="en-US" sz="5400" b="1">
                <a:solidFill>
                  <a:srgbClr val="FF3300"/>
                </a:solidFill>
              </a:rPr>
              <a:t> công nào ?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228600"/>
            <a:ext cx="3962400" cy="1447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3333CC"/>
                </a:solidFill>
              </a:rPr>
              <a:t>Ho</a:t>
            </a:r>
            <a:r>
              <a:rPr lang="en-US" sz="3200" b="1">
                <a:solidFill>
                  <a:srgbClr val="3333CC"/>
                </a:solidFill>
              </a:rPr>
              <a:t>ạ</a:t>
            </a:r>
            <a:r>
              <a:rPr lang="en-US" sz="3600" b="1">
                <a:solidFill>
                  <a:srgbClr val="3333CC"/>
                </a:solidFill>
              </a:rPr>
              <a:t>t đ</a:t>
            </a:r>
            <a:r>
              <a:rPr lang="en-US" sz="3200" b="1">
                <a:solidFill>
                  <a:srgbClr val="3333CC"/>
                </a:solidFill>
              </a:rPr>
              <a:t>ộ</a:t>
            </a:r>
            <a:r>
              <a:rPr lang="en-US" sz="3600" b="1">
                <a:solidFill>
                  <a:srgbClr val="3333CC"/>
                </a:solidFill>
              </a:rPr>
              <a:t>ng 2</a:t>
            </a:r>
          </a:p>
        </p:txBody>
      </p:sp>
      <p:sp>
        <p:nvSpPr>
          <p:cNvPr id="18436" name="Text Box 4" descr="5%"/>
          <p:cNvSpPr txBox="1">
            <a:spLocks noChangeArrowheads="1"/>
          </p:cNvSpPr>
          <p:nvPr/>
        </p:nvSpPr>
        <p:spPr bwMode="auto">
          <a:xfrm>
            <a:off x="3962400" y="304800"/>
            <a:ext cx="5105400" cy="823913"/>
          </a:xfrm>
          <a:prstGeom prst="rect">
            <a:avLst/>
          </a:prstGeom>
          <a:pattFill prst="pct5">
            <a:fgClr>
              <a:srgbClr val="FFCCCC"/>
            </a:fgClr>
            <a:bgClr>
              <a:srgbClr val="FFFFCC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Nghề thủ công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m C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4148138" cy="4267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52578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3300"/>
                </a:solidFill>
              </a:rPr>
              <a:t>G</a:t>
            </a:r>
            <a:r>
              <a:rPr lang="en-US" sz="4800">
                <a:solidFill>
                  <a:srgbClr val="FF3300"/>
                </a:solidFill>
              </a:rPr>
              <a:t>ố</a:t>
            </a:r>
            <a:r>
              <a:rPr lang="en-US" sz="5400">
                <a:solidFill>
                  <a:srgbClr val="FF3300"/>
                </a:solidFill>
              </a:rPr>
              <a:t>m s</a:t>
            </a:r>
            <a:r>
              <a:rPr lang="en-US" sz="4800">
                <a:solidFill>
                  <a:srgbClr val="FF3300"/>
                </a:solidFill>
              </a:rPr>
              <a:t>ứ</a:t>
            </a:r>
          </a:p>
        </p:txBody>
      </p:sp>
      <p:pic>
        <p:nvPicPr>
          <p:cNvPr id="19460" name="Picture 4" descr="gom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975" y="3621088"/>
            <a:ext cx="5076825" cy="30845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69888" y="609600"/>
            <a:ext cx="1520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Bài cũ</a:t>
            </a:r>
            <a:r>
              <a:rPr lang="en-US" sz="2800" b="1">
                <a:solidFill>
                  <a:srgbClr val="000099"/>
                </a:solidFill>
              </a:rPr>
              <a:t>:</a:t>
            </a:r>
            <a:endParaRPr lang="en-US" sz="2800" b="1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95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   </a:t>
            </a:r>
            <a:r>
              <a:rPr lang="en-US" sz="4400" b="1">
                <a:solidFill>
                  <a:srgbClr val="000099"/>
                </a:solidFill>
              </a:rPr>
              <a:t>Ngành lâm nghiệp gồm những hoạt động gì ? Phân bố chủ yếu ở đâu ?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4206875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   </a:t>
            </a:r>
            <a:r>
              <a:rPr lang="en-US" sz="4400" b="1">
                <a:solidFill>
                  <a:srgbClr val="000099"/>
                </a:solidFill>
              </a:rPr>
              <a:t>Nước ta có những điều kiện nào để phát triển ngành thuỷ sản ?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666875" y="473075"/>
            <a:ext cx="6616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</a:rPr>
              <a:t>Lâm nghiệp và thuỷ sản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3" grpId="1"/>
      <p:bldP spid="51204" grpId="0"/>
      <p:bldP spid="512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943600" y="3941763"/>
            <a:ext cx="2514600" cy="2124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/>
              <a:t>Đan lát cói chiếu</a:t>
            </a:r>
            <a:r>
              <a:rPr lang="en-US" sz="4000" b="1"/>
              <a:t> </a:t>
            </a:r>
          </a:p>
        </p:txBody>
      </p:sp>
      <p:pic>
        <p:nvPicPr>
          <p:cNvPr id="20483" name="Picture 3" descr="1190366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33700"/>
            <a:ext cx="4724400" cy="3543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84" name="Picture 4" descr="small_11908642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76200"/>
            <a:ext cx="4800600" cy="36004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am khac 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572000" cy="31337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4876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Chạm khắc gỗ</a:t>
            </a:r>
          </a:p>
        </p:txBody>
      </p:sp>
      <p:pic>
        <p:nvPicPr>
          <p:cNvPr id="21508" name="Picture 4" descr="images20383_TCMN0408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414713"/>
            <a:ext cx="4724400" cy="33670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" y="4876800"/>
            <a:ext cx="3733800" cy="762000"/>
          </a:xfrm>
          <a:prstGeom prst="rect">
            <a:avLst/>
          </a:prstGeom>
          <a:solidFill>
            <a:srgbClr val="A6FCA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/>
              <a:t>  </a:t>
            </a:r>
            <a:r>
              <a:rPr lang="en-US" sz="4000">
                <a:solidFill>
                  <a:srgbClr val="FF3300"/>
                </a:solidFill>
              </a:rPr>
              <a:t>Chạm khắc đá</a:t>
            </a:r>
            <a:endParaRPr lang="en-SG" sz="4000">
              <a:solidFill>
                <a:srgbClr val="FF3300"/>
              </a:solidFill>
            </a:endParaRPr>
          </a:p>
        </p:txBody>
      </p:sp>
      <p:pic>
        <p:nvPicPr>
          <p:cNvPr id="22531" name="Picture 3" descr="Cham khac 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5029200" cy="35671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2532" name="Picture 4" descr="1183002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875" r="2499"/>
          <a:stretch>
            <a:fillRect/>
          </a:stretch>
        </p:blipFill>
        <p:spPr bwMode="auto">
          <a:xfrm>
            <a:off x="5121275" y="381000"/>
            <a:ext cx="3886200" cy="6096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6134100"/>
            <a:ext cx="9144000" cy="701675"/>
          </a:xfrm>
          <a:prstGeom prst="rect">
            <a:avLst/>
          </a:prstGeom>
          <a:gradFill rotWithShape="1">
            <a:gsLst>
              <a:gs pos="0">
                <a:srgbClr val="11C326"/>
              </a:gs>
              <a:gs pos="50000">
                <a:srgbClr val="FFFFCC"/>
              </a:gs>
              <a:gs pos="100000">
                <a:srgbClr val="11C32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Hàng mây, tre, lá</a:t>
            </a:r>
          </a:p>
        </p:txBody>
      </p:sp>
      <p:pic>
        <p:nvPicPr>
          <p:cNvPr id="24579" name="Picture 3" descr="DSC00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601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Picture 4" descr="SP54401as3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513013"/>
            <a:ext cx="34988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P54649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088" y="0"/>
            <a:ext cx="349726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SP54915s2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1113" y="95250"/>
            <a:ext cx="36004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SP16VCB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1113" y="2309813"/>
            <a:ext cx="36004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6_12_02_632607"/>
          <p:cNvPicPr>
            <a:picLocks noChangeAspect="1" noChangeArrowheads="1"/>
          </p:cNvPicPr>
          <p:nvPr/>
        </p:nvPicPr>
        <p:blipFill>
          <a:blip r:embed="rId2"/>
          <a:srcRect l="20541" r="17831"/>
          <a:stretch>
            <a:fillRect/>
          </a:stretch>
        </p:blipFill>
        <p:spPr bwMode="auto">
          <a:xfrm>
            <a:off x="1497013" y="609600"/>
            <a:ext cx="21605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1850" y="625475"/>
            <a:ext cx="3663950" cy="5962650"/>
            <a:chOff x="2880" y="394"/>
            <a:chExt cx="2308" cy="3756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2880" y="394"/>
              <a:ext cx="2308" cy="3756"/>
              <a:chOff x="1767" y="394"/>
              <a:chExt cx="2308" cy="3756"/>
            </a:xfrm>
          </p:grpSpPr>
          <p:pic>
            <p:nvPicPr>
              <p:cNvPr id="25607" name="Picture 5" descr="0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67" y="2582"/>
                <a:ext cx="2300" cy="1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8" name="Picture 6" descr="01"/>
              <p:cNvPicPr>
                <a:picLocks noChangeAspect="1" noChangeArrowheads="1"/>
              </p:cNvPicPr>
              <p:nvPr/>
            </p:nvPicPr>
            <p:blipFill>
              <a:blip r:embed="rId4"/>
              <a:srcRect t="33493"/>
              <a:stretch>
                <a:fillRect/>
              </a:stretch>
            </p:blipFill>
            <p:spPr bwMode="auto">
              <a:xfrm>
                <a:off x="1776" y="394"/>
                <a:ext cx="2299" cy="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06" name="Picture 7" descr="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360"/>
              <a:ext cx="2300" cy="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5486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</a:rPr>
              <a:t>Tranh thêu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38200" y="1736725"/>
            <a:ext cx="7467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</a:t>
            </a:r>
            <a:r>
              <a:rPr lang="en-US" sz="5400" b="1">
                <a:solidFill>
                  <a:srgbClr val="FF3300"/>
                </a:solidFill>
              </a:rPr>
              <a:t>Nước ta có nhiều nghề thủ công đã tạo ra nhiều sản phẩm để sử dụng trong nước và xuất khẩu.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2209800" cy="701675"/>
          </a:xfrm>
          <a:prstGeom prst="rect">
            <a:avLst/>
          </a:prstGeom>
          <a:solidFill>
            <a:srgbClr val="A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Kết luận</a:t>
            </a:r>
          </a:p>
        </p:txBody>
      </p:sp>
      <p:pic>
        <p:nvPicPr>
          <p:cNvPr id="25605" name="Picture 5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228600"/>
            <a:ext cx="1466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>
                <a:solidFill>
                  <a:srgbClr val="000099"/>
                </a:solidFill>
              </a:rPr>
              <a:t>  Đ</a:t>
            </a:r>
            <a:r>
              <a:rPr lang="en-US" sz="4800">
                <a:solidFill>
                  <a:srgbClr val="000099"/>
                </a:solidFill>
              </a:rPr>
              <a:t>ọ</a:t>
            </a:r>
            <a:r>
              <a:rPr lang="en-US" sz="5400">
                <a:solidFill>
                  <a:srgbClr val="000099"/>
                </a:solidFill>
              </a:rPr>
              <a:t>c thông tin trang 93 SGK.  </a:t>
            </a:r>
          </a:p>
        </p:txBody>
      </p:sp>
      <p:pic>
        <p:nvPicPr>
          <p:cNvPr id="26627" name="Picture 3" descr="cartoon1%20(1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228600"/>
            <a:ext cx="153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>
                <a:solidFill>
                  <a:srgbClr val="33CC33"/>
                </a:solidFill>
              </a:rPr>
              <a:t>Nêu vai trò và đặc điểm của nghề thủ công.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5000" y="4495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Thảo luận 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3300"/>
                </a:solidFill>
              </a:rPr>
              <a:t>Kết luận</a:t>
            </a:r>
            <a:r>
              <a:rPr lang="en-US" sz="5400" smtClean="0">
                <a:solidFill>
                  <a:srgbClr val="FF3300"/>
                </a:solidFill>
              </a:rPr>
              <a:t> 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3300"/>
                </a:solidFill>
              </a:rPr>
              <a:t>Vai trò</a:t>
            </a:r>
            <a:r>
              <a:rPr lang="en-US" sz="5400" smtClean="0"/>
              <a:t> : </a:t>
            </a:r>
            <a:r>
              <a:rPr lang="en-US" sz="5400" smtClean="0">
                <a:solidFill>
                  <a:srgbClr val="FF3300"/>
                </a:solidFill>
              </a:rPr>
              <a:t>Tận dụng được lao động, nguyên liệu, tạo ra nhiều sản phẩm phục vụ cho đời sống và xuất khẩu.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4000" b="1" smtClean="0">
                <a:solidFill>
                  <a:srgbClr val="FF3300"/>
                </a:solidFill>
              </a:rPr>
              <a:t>Đặc điểm : Nghề thủ công ngày càng phát triển rộng khắp cả nước, nhờ sự khéo léo của người thợ và nguồn nguyên liệu sẵn có.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3300"/>
                </a:solidFill>
              </a:rPr>
              <a:t>Kết luận</a:t>
            </a:r>
            <a:r>
              <a:rPr lang="en-US" smtClean="0">
                <a:solidFill>
                  <a:srgbClr val="FF3300"/>
                </a:solidFill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8153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</a:rPr>
              <a:t>Hãy k</a:t>
            </a:r>
            <a:r>
              <a:rPr lang="en-US" sz="4800" b="1">
                <a:solidFill>
                  <a:srgbClr val="000099"/>
                </a:solidFill>
              </a:rPr>
              <a:t>ể</a:t>
            </a:r>
            <a:r>
              <a:rPr lang="en-US" sz="5400" b="1">
                <a:solidFill>
                  <a:srgbClr val="000099"/>
                </a:solidFill>
              </a:rPr>
              <a:t> tên m</a:t>
            </a:r>
            <a:r>
              <a:rPr lang="en-US" sz="4800" b="1">
                <a:solidFill>
                  <a:srgbClr val="000099"/>
                </a:solidFill>
              </a:rPr>
              <a:t>ộ</a:t>
            </a:r>
            <a:r>
              <a:rPr lang="en-US" sz="5400" b="1">
                <a:solidFill>
                  <a:srgbClr val="000099"/>
                </a:solidFill>
              </a:rPr>
              <a:t>t s</a:t>
            </a:r>
            <a:r>
              <a:rPr lang="en-US" sz="4800" b="1">
                <a:solidFill>
                  <a:srgbClr val="000099"/>
                </a:solidFill>
              </a:rPr>
              <a:t>ố</a:t>
            </a:r>
            <a:r>
              <a:rPr lang="en-US" sz="5400" b="1">
                <a:solidFill>
                  <a:srgbClr val="000099"/>
                </a:solidFill>
              </a:rPr>
              <a:t> ngh</a:t>
            </a:r>
            <a:r>
              <a:rPr lang="en-US" sz="4800" b="1">
                <a:solidFill>
                  <a:srgbClr val="000099"/>
                </a:solidFill>
              </a:rPr>
              <a:t>ề</a:t>
            </a:r>
            <a:r>
              <a:rPr lang="en-US" sz="5400" b="1">
                <a:solidFill>
                  <a:srgbClr val="000099"/>
                </a:solidFill>
              </a:rPr>
              <a:t> th</a:t>
            </a:r>
            <a:r>
              <a:rPr lang="en-US" sz="4800" b="1">
                <a:solidFill>
                  <a:srgbClr val="000099"/>
                </a:solidFill>
              </a:rPr>
              <a:t>ủ</a:t>
            </a:r>
            <a:r>
              <a:rPr lang="en-US" sz="5400" b="1">
                <a:solidFill>
                  <a:srgbClr val="000099"/>
                </a:solidFill>
              </a:rPr>
              <a:t> công n</a:t>
            </a:r>
            <a:r>
              <a:rPr lang="en-US" sz="4800" b="1">
                <a:solidFill>
                  <a:srgbClr val="000099"/>
                </a:solidFill>
              </a:rPr>
              <a:t>ổ</a:t>
            </a:r>
            <a:r>
              <a:rPr lang="en-US" sz="5400" b="1">
                <a:solidFill>
                  <a:srgbClr val="000099"/>
                </a:solidFill>
              </a:rPr>
              <a:t>i ti</a:t>
            </a:r>
            <a:r>
              <a:rPr lang="en-US" sz="4800" b="1">
                <a:solidFill>
                  <a:srgbClr val="000099"/>
                </a:solidFill>
              </a:rPr>
              <a:t>ế</a:t>
            </a:r>
            <a:r>
              <a:rPr lang="en-US" sz="5400" b="1">
                <a:solidFill>
                  <a:srgbClr val="000099"/>
                </a:solidFill>
              </a:rPr>
              <a:t>ng </a:t>
            </a:r>
            <a:r>
              <a:rPr lang="en-US" sz="4800" b="1">
                <a:solidFill>
                  <a:srgbClr val="000099"/>
                </a:solidFill>
              </a:rPr>
              <a:t>ở</a:t>
            </a:r>
            <a:r>
              <a:rPr lang="en-US" sz="5400" b="1">
                <a:solidFill>
                  <a:srgbClr val="000099"/>
                </a:solidFill>
              </a:rPr>
              <a:t> nư</a:t>
            </a:r>
            <a:r>
              <a:rPr lang="en-US" sz="4800" b="1">
                <a:solidFill>
                  <a:srgbClr val="000099"/>
                </a:solidFill>
              </a:rPr>
              <a:t>ớ</a:t>
            </a:r>
            <a:r>
              <a:rPr lang="en-US" sz="5400" b="1">
                <a:solidFill>
                  <a:srgbClr val="000099"/>
                </a:solidFill>
              </a:rPr>
              <a:t>c ta mà em bi</a:t>
            </a:r>
            <a:r>
              <a:rPr lang="en-US" sz="4800" b="1">
                <a:solidFill>
                  <a:srgbClr val="000099"/>
                </a:solidFill>
              </a:rPr>
              <a:t>ế</a:t>
            </a:r>
            <a:r>
              <a:rPr lang="en-US" sz="5400" b="1">
                <a:solidFill>
                  <a:srgbClr val="000099"/>
                </a:solidFill>
              </a:rPr>
              <a:t>t ?</a:t>
            </a:r>
          </a:p>
          <a:p>
            <a:pPr>
              <a:spcBef>
                <a:spcPct val="50000"/>
              </a:spcBef>
            </a:pPr>
            <a:endParaRPr lang="en-US"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49530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85194" dir="14606097">
                    <a:srgbClr val="FF9900">
                      <a:alpha val="50000"/>
                    </a:srgbClr>
                  </a:prstShdw>
                </a:effectLst>
                <a:latin typeface="Arial"/>
                <a:cs typeface="Arial"/>
              </a:rPr>
              <a:t> ĐỊA LÍ 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139193">
            <a:off x="838200" y="3886200"/>
            <a:ext cx="7467600" cy="1489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444"/>
              </a:avLst>
            </a:prstTxWarp>
          </a:bodyPr>
          <a:lstStyle/>
          <a:p>
            <a:pPr algn="ctr"/>
            <a:r>
              <a:rPr lang="en-US" sz="4000" kern="10" spc="-40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A6FCA2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/>
                <a:cs typeface="Arial"/>
              </a:rPr>
              <a:t>Công nghiệp</a:t>
            </a:r>
          </a:p>
        </p:txBody>
      </p:sp>
      <p:pic>
        <p:nvPicPr>
          <p:cNvPr id="2054" name="Con Duong Den Truong - Dam Vinh Hung [NCT 1598659442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93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2971800" y="2667000"/>
            <a:ext cx="26574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12 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227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  <p:bldLst>
      <p:bldP spid="2052" grpId="0" animBg="1"/>
      <p:bldP spid="2053" grpId="0" animBg="1"/>
      <p:bldP spid="205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0975" y="6080125"/>
            <a:ext cx="8763000" cy="762000"/>
          </a:xfrm>
          <a:prstGeom prst="rect">
            <a:avLst/>
          </a:prstGeom>
          <a:gradFill rotWithShape="1">
            <a:gsLst>
              <a:gs pos="0">
                <a:srgbClr val="11C326"/>
              </a:gs>
              <a:gs pos="50000">
                <a:srgbClr val="FFFFCC"/>
              </a:gs>
              <a:gs pos="100000">
                <a:srgbClr val="11C32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</a:rPr>
              <a:t>Làng l</a:t>
            </a:r>
            <a:r>
              <a:rPr lang="en-US" sz="4000" b="1">
                <a:solidFill>
                  <a:srgbClr val="000099"/>
                </a:solidFill>
              </a:rPr>
              <a:t>ụ</a:t>
            </a:r>
            <a:r>
              <a:rPr lang="en-US" sz="4400" b="1">
                <a:solidFill>
                  <a:srgbClr val="000099"/>
                </a:solidFill>
              </a:rPr>
              <a:t>a Hà Tây</a:t>
            </a:r>
          </a:p>
        </p:txBody>
      </p:sp>
      <p:pic>
        <p:nvPicPr>
          <p:cNvPr id="30723" name="Picture 3" descr="Cụ Triệu Văn Mão. Ảnh: MINH ANH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533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24" name="Picture 4" descr="luaFlickr4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4495800" cy="525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ói nga s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4343400" cy="4343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8134" name="Picture 6" descr="coi-nga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05150"/>
            <a:ext cx="4800600" cy="36004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572000" y="10668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Chiếu cói Nga 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hế biến cói kim s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33750"/>
            <a:ext cx="5029200" cy="34940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562600" y="48006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CC33"/>
                </a:solidFill>
              </a:rPr>
              <a:t>Cói Kim Sơn</a:t>
            </a:r>
          </a:p>
        </p:txBody>
      </p:sp>
      <p:pic>
        <p:nvPicPr>
          <p:cNvPr id="47112" name="Picture 8" descr="cói kim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76200"/>
            <a:ext cx="5029200" cy="3771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gach bat 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5810250" cy="4429125"/>
          </a:xfrm>
          <a:prstGeom prst="rect">
            <a:avLst/>
          </a:prstGeom>
          <a:noFill/>
          <a:ln w="57150">
            <a:solidFill>
              <a:srgbClr val="A6FCA2"/>
            </a:solidFill>
            <a:miter lim="800000"/>
            <a:headEnd/>
            <a:tailEnd/>
          </a:ln>
        </p:spPr>
      </p:pic>
      <p:pic>
        <p:nvPicPr>
          <p:cNvPr id="44042" name="Picture 10" descr="mg_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5" y="76200"/>
            <a:ext cx="3698875" cy="6172200"/>
          </a:xfrm>
          <a:prstGeom prst="rect">
            <a:avLst/>
          </a:prstGeom>
          <a:noFill/>
          <a:ln w="57150">
            <a:solidFill>
              <a:srgbClr val="A6FCA2"/>
            </a:solidFill>
            <a:miter lim="800000"/>
            <a:headEnd/>
            <a:tailEnd/>
          </a:ln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38200" y="53340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Gạch Bát Tràng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p_battra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572000" cy="32115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9157" name="Picture 5" descr="g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609850"/>
            <a:ext cx="5410200" cy="40576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Gốm Bát Tràng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AT03ALPL8H_Gom su Binh D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810000" cy="3810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47244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      Gốm sứ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    </a:t>
            </a:r>
            <a:r>
              <a:rPr lang="en-US" sz="4000" b="1">
                <a:solidFill>
                  <a:srgbClr val="FF3300"/>
                </a:solidFill>
              </a:rPr>
              <a:t>Biên Hòa</a:t>
            </a:r>
          </a:p>
        </p:txBody>
      </p:sp>
      <p:pic>
        <p:nvPicPr>
          <p:cNvPr id="46086" name="Picture 6" descr="gốm bình d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41663"/>
            <a:ext cx="5410200" cy="364013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5HanhSon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5715000" cy="3810000"/>
          </a:xfrm>
          <a:prstGeom prst="rect">
            <a:avLst/>
          </a:prstGeom>
          <a:noFill/>
          <a:ln w="57150">
            <a:solidFill>
              <a:srgbClr val="A6FCA2"/>
            </a:solidFill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4511675"/>
            <a:ext cx="480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Đá Ng</a:t>
            </a:r>
            <a:r>
              <a:rPr lang="en-US" sz="4000" b="1">
                <a:solidFill>
                  <a:srgbClr val="FF3300"/>
                </a:solidFill>
              </a:rPr>
              <a:t>ũ</a:t>
            </a:r>
            <a:r>
              <a:rPr lang="en-US" sz="4400" b="1">
                <a:solidFill>
                  <a:srgbClr val="FF3300"/>
                </a:solidFill>
              </a:rPr>
              <a:t> Hành Sơn</a:t>
            </a:r>
          </a:p>
        </p:txBody>
      </p:sp>
      <p:pic>
        <p:nvPicPr>
          <p:cNvPr id="45064" name="Picture 8" descr="da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733800"/>
            <a:ext cx="4591050" cy="3052763"/>
          </a:xfrm>
          <a:prstGeom prst="rect">
            <a:avLst/>
          </a:prstGeom>
          <a:noFill/>
          <a:ln w="57150">
            <a:solidFill>
              <a:srgbClr val="A6FCA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9550" y="6075363"/>
            <a:ext cx="8763000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Làng mộc Kim Bồng Hội An - Quảng Nam</a:t>
            </a:r>
          </a:p>
        </p:txBody>
      </p:sp>
      <p:pic>
        <p:nvPicPr>
          <p:cNvPr id="38915" name="Picture 3" descr="anhmockimb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6075363"/>
            <a:ext cx="87630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Dệt thổ cẩm của người Cơ Tu</a:t>
            </a:r>
          </a:p>
        </p:txBody>
      </p:sp>
      <p:pic>
        <p:nvPicPr>
          <p:cNvPr id="39939" name="Picture 3" descr="dettho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2263775"/>
            <a:ext cx="8153400" cy="3478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Font typeface=".VnTime" pitchFamily="34" charset="0"/>
              <a:buNone/>
            </a:pPr>
            <a:r>
              <a:rPr lang="en-US" sz="4400" b="1">
                <a:solidFill>
                  <a:srgbClr val="000099"/>
                </a:solidFill>
              </a:rPr>
              <a:t> Nước ta có nhiều ngành công nghiệp và nghề thủ công, đã tạo ra nhiều sản phẩm để sử dụng trong nước và xuất khẩu.</a:t>
            </a:r>
          </a:p>
        </p:txBody>
      </p:sp>
      <p:sp>
        <p:nvSpPr>
          <p:cNvPr id="33795" name="Oval 3" descr="60%"/>
          <p:cNvSpPr>
            <a:spLocks noChangeArrowheads="1"/>
          </p:cNvSpPr>
          <p:nvPr/>
        </p:nvSpPr>
        <p:spPr bwMode="auto">
          <a:xfrm>
            <a:off x="3962400" y="228600"/>
            <a:ext cx="3505200" cy="1371600"/>
          </a:xfrm>
          <a:prstGeom prst="ellipse">
            <a:avLst/>
          </a:prstGeom>
          <a:pattFill prst="pct60">
            <a:fgClr>
              <a:srgbClr val="FFFF66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3300"/>
                </a:solidFill>
              </a:rPr>
              <a:t>Ghi nh</a:t>
            </a:r>
            <a:r>
              <a:rPr lang="en-US" sz="4000" b="1">
                <a:solidFill>
                  <a:srgbClr val="FF3300"/>
                </a:solidFill>
              </a:rPr>
              <a:t>ớ</a:t>
            </a:r>
          </a:p>
        </p:txBody>
      </p:sp>
      <p:pic>
        <p:nvPicPr>
          <p:cNvPr id="33796" name="Picture 4" descr="new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92075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8458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6000" b="1">
                <a:solidFill>
                  <a:srgbClr val="FF3300"/>
                </a:solidFill>
              </a:rPr>
              <a:t>Đọc thông tin mục 1 và trả lời câu hỏi sau đây :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304800"/>
            <a:ext cx="3962400" cy="1447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Hoạt động1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541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Các ngành công nghiệp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0" grpId="1" animBg="1"/>
      <p:bldP spid="410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C</a:t>
            </a:r>
            <a:r>
              <a:rPr lang="en-US" sz="4400" b="1">
                <a:solidFill>
                  <a:srgbClr val="FF3300"/>
                </a:solidFill>
              </a:rPr>
              <a:t>ủ</a:t>
            </a:r>
            <a:r>
              <a:rPr lang="en-US" sz="5400" b="1">
                <a:solidFill>
                  <a:srgbClr val="FF3300"/>
                </a:solidFill>
              </a:rPr>
              <a:t>ng c</a:t>
            </a:r>
            <a:r>
              <a:rPr lang="en-US" sz="4800" b="1">
                <a:solidFill>
                  <a:srgbClr val="FF3300"/>
                </a:solidFill>
              </a:rPr>
              <a:t>ố</a:t>
            </a:r>
          </a:p>
        </p:txBody>
      </p:sp>
      <p:pic>
        <p:nvPicPr>
          <p:cNvPr id="34819" name="Picture 3" descr="đọc sá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743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/>
              <a:t>              </a:t>
            </a:r>
            <a:r>
              <a:rPr lang="en-US" sz="4400" b="1">
                <a:solidFill>
                  <a:srgbClr val="FF3300"/>
                </a:solidFill>
              </a:rPr>
              <a:t>a.</a:t>
            </a:r>
            <a:r>
              <a:rPr lang="en-US" sz="4000" b="1">
                <a:solidFill>
                  <a:srgbClr val="FF3300"/>
                </a:solidFill>
              </a:rPr>
              <a:t>Than, dầu mỏ, quặng sắt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38100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</a:rPr>
              <a:t>b. Gang, thép, đồng, thiếc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5181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</a:rPr>
              <a:t>c. Vải, quần áo</a:t>
            </a:r>
          </a:p>
        </p:txBody>
      </p:sp>
      <p:pic>
        <p:nvPicPr>
          <p:cNvPr id="35845" name="Picture 5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95575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981200" y="3429000"/>
            <a:ext cx="533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" y="106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FF3300"/>
                </a:solidFill>
              </a:rPr>
              <a:t>1. Ngành công nghiệp khai thác khoáng </a:t>
            </a:r>
          </a:p>
          <a:p>
            <a:pPr eaLnBrk="0" hangingPunct="0"/>
            <a:r>
              <a:rPr lang="en-US" sz="4000">
                <a:solidFill>
                  <a:srgbClr val="FF3300"/>
                </a:solidFill>
              </a:rPr>
              <a:t>sản tạo ra sản phẩm gì ?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057400" y="241300"/>
            <a:ext cx="5629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Chọn ý đúng nhất: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6" grpId="0" animBg="1"/>
      <p:bldP spid="35847" grpId="0"/>
      <p:bldP spid="358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200">
                <a:solidFill>
                  <a:srgbClr val="0000FF"/>
                </a:solidFill>
              </a:rPr>
              <a:t>2. Ngành công nghiệp dệt, may mặc tạo </a:t>
            </a:r>
          </a:p>
          <a:p>
            <a:pPr eaLnBrk="0" hangingPunct="0"/>
            <a:r>
              <a:rPr lang="en-US" sz="4200">
                <a:solidFill>
                  <a:srgbClr val="0000FF"/>
                </a:solidFill>
              </a:rPr>
              <a:t>ra sản phẩm gì 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3810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</a:rPr>
              <a:t>b.Các loại vải, quần áo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95400" y="2438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/>
              <a:t>      </a:t>
            </a:r>
            <a:r>
              <a:rPr lang="en-US" sz="4400">
                <a:solidFill>
                  <a:srgbClr val="FF3300"/>
                </a:solidFill>
              </a:rPr>
              <a:t>a.Gạo, đường, mía, bia, rượu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19200" y="4724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/>
              <a:t> </a:t>
            </a:r>
            <a:r>
              <a:rPr lang="en-US" sz="4400">
                <a:solidFill>
                  <a:srgbClr val="FF3300"/>
                </a:solidFill>
              </a:rPr>
              <a:t>c.Thịt hộp, cá hộp, tôm</a:t>
            </a:r>
          </a:p>
        </p:txBody>
      </p:sp>
      <p:pic>
        <p:nvPicPr>
          <p:cNvPr id="36870" name="Picture 6" descr="RBWBUTNW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7620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</a:rPr>
              <a:t>3. Ngành CN chế biến lương thực,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</a:rPr>
              <a:t>thực phẩm làm ra sản phẩm gì?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/>
              <a:t> </a:t>
            </a:r>
            <a:r>
              <a:rPr lang="en-US" sz="4400">
                <a:solidFill>
                  <a:srgbClr val="FF3300"/>
                </a:solidFill>
              </a:rPr>
              <a:t>a. G</a:t>
            </a:r>
            <a:r>
              <a:rPr lang="en-US" sz="4000">
                <a:solidFill>
                  <a:srgbClr val="FF3300"/>
                </a:solidFill>
              </a:rPr>
              <a:t>ạ</a:t>
            </a:r>
            <a:r>
              <a:rPr lang="en-US" sz="4400">
                <a:solidFill>
                  <a:srgbClr val="FF3300"/>
                </a:solidFill>
              </a:rPr>
              <a:t>o, đư</a:t>
            </a:r>
            <a:r>
              <a:rPr lang="en-US" sz="4000">
                <a:solidFill>
                  <a:srgbClr val="FF3300"/>
                </a:solidFill>
              </a:rPr>
              <a:t>ờ</a:t>
            </a:r>
            <a:r>
              <a:rPr lang="en-US" sz="4400">
                <a:solidFill>
                  <a:srgbClr val="FF3300"/>
                </a:solidFill>
              </a:rPr>
              <a:t>ng, mía, bia, rư</a:t>
            </a:r>
            <a:r>
              <a:rPr lang="en-US" sz="4000">
                <a:solidFill>
                  <a:srgbClr val="FF3300"/>
                </a:solidFill>
              </a:rPr>
              <a:t>ợ</a:t>
            </a:r>
            <a:r>
              <a:rPr lang="en-US" sz="4400">
                <a:solidFill>
                  <a:srgbClr val="FF3300"/>
                </a:solidFill>
              </a:rPr>
              <a:t>u…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41910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</a:rPr>
              <a:t>    b. Các lo</a:t>
            </a:r>
            <a:r>
              <a:rPr lang="en-US" sz="3600">
                <a:solidFill>
                  <a:srgbClr val="FF3300"/>
                </a:solidFill>
              </a:rPr>
              <a:t>ạ</a:t>
            </a:r>
            <a:r>
              <a:rPr lang="en-US" sz="4400">
                <a:solidFill>
                  <a:srgbClr val="FF3300"/>
                </a:solidFill>
              </a:rPr>
              <a:t>i v</a:t>
            </a:r>
            <a:r>
              <a:rPr lang="en-US" sz="4000">
                <a:solidFill>
                  <a:srgbClr val="FF3300"/>
                </a:solidFill>
              </a:rPr>
              <a:t>ả</a:t>
            </a:r>
            <a:r>
              <a:rPr lang="en-US" sz="4400">
                <a:solidFill>
                  <a:srgbClr val="FF3300"/>
                </a:solidFill>
              </a:rPr>
              <a:t>i, qu</a:t>
            </a:r>
            <a:r>
              <a:rPr lang="en-US" sz="3600">
                <a:solidFill>
                  <a:srgbClr val="FF3300"/>
                </a:solidFill>
              </a:rPr>
              <a:t>ầ</a:t>
            </a:r>
            <a:r>
              <a:rPr lang="en-US" sz="4400">
                <a:solidFill>
                  <a:srgbClr val="FF3300"/>
                </a:solidFill>
              </a:rPr>
              <a:t>n áo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66800" y="54102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</a:rPr>
              <a:t>   c. Đi</a:t>
            </a:r>
            <a:r>
              <a:rPr lang="en-US" sz="4000">
                <a:solidFill>
                  <a:srgbClr val="FF3300"/>
                </a:solidFill>
              </a:rPr>
              <a:t>ệ</a:t>
            </a:r>
            <a:r>
              <a:rPr lang="en-US" sz="4400">
                <a:solidFill>
                  <a:srgbClr val="FF3300"/>
                </a:solidFill>
              </a:rPr>
              <a:t>n</a:t>
            </a:r>
          </a:p>
        </p:txBody>
      </p:sp>
      <p:pic>
        <p:nvPicPr>
          <p:cNvPr id="37894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19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286000" y="3581400"/>
            <a:ext cx="617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/>
              <a:t> </a:t>
            </a:r>
            <a:r>
              <a:rPr lang="en-US" sz="4400">
                <a:solidFill>
                  <a:srgbClr val="0000FF"/>
                </a:solidFill>
              </a:rPr>
              <a:t>4. Ngành CN chế biến thuỷ, hải sản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</a:rPr>
              <a:t>làm ra sản phẩm gì ?</a:t>
            </a:r>
            <a:r>
              <a:rPr lang="en-US" sz="400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480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/>
              <a:t>  </a:t>
            </a:r>
            <a:r>
              <a:rPr lang="en-US" sz="4400">
                <a:solidFill>
                  <a:srgbClr val="FF3300"/>
                </a:solidFill>
              </a:rPr>
              <a:t>c.Thịt h</a:t>
            </a:r>
            <a:r>
              <a:rPr lang="en-US" sz="3600">
                <a:solidFill>
                  <a:srgbClr val="FF3300"/>
                </a:solidFill>
              </a:rPr>
              <a:t>ộ</a:t>
            </a:r>
            <a:r>
              <a:rPr lang="en-US" sz="4400">
                <a:solidFill>
                  <a:srgbClr val="FF3300"/>
                </a:solidFill>
              </a:rPr>
              <a:t>p, cá h</a:t>
            </a:r>
            <a:r>
              <a:rPr lang="en-US" sz="3600">
                <a:solidFill>
                  <a:srgbClr val="FF3300"/>
                </a:solidFill>
              </a:rPr>
              <a:t>ộ</a:t>
            </a:r>
            <a:r>
              <a:rPr lang="en-US" sz="4400">
                <a:solidFill>
                  <a:srgbClr val="FF3300"/>
                </a:solidFill>
              </a:rPr>
              <a:t>p, tôm…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6800" y="2514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</a:rPr>
              <a:t>a. Than, d</a:t>
            </a:r>
            <a:r>
              <a:rPr lang="en-US" sz="3600">
                <a:solidFill>
                  <a:srgbClr val="FF3300"/>
                </a:solidFill>
              </a:rPr>
              <a:t>ầ</a:t>
            </a:r>
            <a:r>
              <a:rPr lang="en-US" sz="4400">
                <a:solidFill>
                  <a:srgbClr val="FF3300"/>
                </a:solidFill>
              </a:rPr>
              <a:t>u m</a:t>
            </a:r>
            <a:r>
              <a:rPr lang="en-US" sz="3600">
                <a:solidFill>
                  <a:srgbClr val="FF3300"/>
                </a:solidFill>
              </a:rPr>
              <a:t>ỏ</a:t>
            </a:r>
            <a:r>
              <a:rPr lang="en-US" sz="4400">
                <a:solidFill>
                  <a:srgbClr val="FF3300"/>
                </a:solidFill>
              </a:rPr>
              <a:t>, qu</a:t>
            </a:r>
            <a:r>
              <a:rPr lang="en-US" sz="3600">
                <a:solidFill>
                  <a:srgbClr val="FF3300"/>
                </a:solidFill>
              </a:rPr>
              <a:t>ặ</a:t>
            </a:r>
            <a:r>
              <a:rPr lang="en-US" sz="4400">
                <a:solidFill>
                  <a:srgbClr val="FF3300"/>
                </a:solidFill>
              </a:rPr>
              <a:t>ng s</a:t>
            </a:r>
            <a:r>
              <a:rPr lang="en-US" sz="3600">
                <a:solidFill>
                  <a:srgbClr val="FF3300"/>
                </a:solidFill>
              </a:rPr>
              <a:t>ắ</a:t>
            </a:r>
            <a:r>
              <a:rPr lang="en-US" sz="44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3581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</a:rPr>
              <a:t>b. Phân bón, thu</a:t>
            </a:r>
            <a:r>
              <a:rPr lang="en-US" sz="3600">
                <a:solidFill>
                  <a:srgbClr val="FF3300"/>
                </a:solidFill>
              </a:rPr>
              <a:t>ố</a:t>
            </a:r>
            <a:r>
              <a:rPr lang="en-US" sz="4400">
                <a:solidFill>
                  <a:srgbClr val="FF3300"/>
                </a:solidFill>
              </a:rPr>
              <a:t>c tr</a:t>
            </a:r>
            <a:r>
              <a:rPr lang="en-US" sz="4000">
                <a:solidFill>
                  <a:srgbClr val="FF3300"/>
                </a:solidFill>
              </a:rPr>
              <a:t>ừ</a:t>
            </a:r>
            <a:r>
              <a:rPr lang="en-US" sz="4400">
                <a:solidFill>
                  <a:srgbClr val="FF3300"/>
                </a:solidFill>
              </a:rPr>
              <a:t> sâu</a:t>
            </a:r>
          </a:p>
        </p:txBody>
      </p:sp>
      <p:pic>
        <p:nvPicPr>
          <p:cNvPr id="38918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7630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Các s</a:t>
            </a:r>
            <a:r>
              <a:rPr lang="en-US" sz="36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ả</a:t>
            </a:r>
            <a:r>
              <a:rPr lang="en-US" sz="4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n ph</a:t>
            </a:r>
            <a:r>
              <a:rPr lang="en-US" sz="36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ẩ</a:t>
            </a:r>
            <a:r>
              <a:rPr lang="en-US" sz="4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m sau đây thu</a:t>
            </a:r>
            <a:r>
              <a:rPr lang="en-US" sz="36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ộ</a:t>
            </a:r>
            <a:r>
              <a:rPr lang="en-US" sz="4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c ngành công nghiệp nào 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2667000" cy="1077913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1. Gang</a:t>
            </a:r>
            <a:r>
              <a:rPr lang="en-US" sz="3200">
                <a:solidFill>
                  <a:srgbClr val="FF3300"/>
                </a:solidFill>
              </a:rPr>
              <a:t>, </a:t>
            </a:r>
            <a:r>
              <a:rPr lang="en-US" sz="3200" b="1">
                <a:solidFill>
                  <a:srgbClr val="FF3300"/>
                </a:solidFill>
              </a:rPr>
              <a:t>thép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30480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2. Đồng, thiếc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23622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3. Nhiệt kế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9600" y="5029200"/>
            <a:ext cx="26670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4. Phân bón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029200" y="5029200"/>
            <a:ext cx="26670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8. Máy gi</a:t>
            </a:r>
            <a:r>
              <a:rPr lang="en-US" sz="2800" b="1">
                <a:solidFill>
                  <a:srgbClr val="FF3300"/>
                </a:solidFill>
              </a:rPr>
              <a:t>ặ</a:t>
            </a:r>
            <a:r>
              <a:rPr lang="en-US" sz="32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34290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7.Thu</a:t>
            </a:r>
            <a:r>
              <a:rPr lang="en-US" sz="2800" b="1">
                <a:solidFill>
                  <a:srgbClr val="FF3300"/>
                </a:solidFill>
              </a:rPr>
              <a:t>ố</a:t>
            </a:r>
            <a:r>
              <a:rPr lang="en-US" sz="3200" b="1">
                <a:solidFill>
                  <a:srgbClr val="FF3300"/>
                </a:solidFill>
              </a:rPr>
              <a:t>c tr</a:t>
            </a:r>
            <a:r>
              <a:rPr lang="en-US" sz="2800" b="1">
                <a:solidFill>
                  <a:srgbClr val="FF3300"/>
                </a:solidFill>
              </a:rPr>
              <a:t>ừ</a:t>
            </a:r>
            <a:r>
              <a:rPr lang="en-US" sz="3200" b="1">
                <a:solidFill>
                  <a:srgbClr val="FF3300"/>
                </a:solidFill>
              </a:rPr>
              <a:t> sâu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876800" y="2895600"/>
            <a:ext cx="26670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6. Tủ lạnh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876800" y="1905000"/>
            <a:ext cx="2819400" cy="57943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5. xà phòng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3276600" y="228600"/>
            <a:ext cx="4724400" cy="3733800"/>
          </a:xfrm>
          <a:prstGeom prst="irregularSeal1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Luyện kim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0" y="1905000"/>
            <a:ext cx="6019800" cy="44196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</a:rPr>
              <a:t>S</a:t>
            </a:r>
            <a:r>
              <a:rPr lang="en-US" sz="4000">
                <a:solidFill>
                  <a:srgbClr val="FF3300"/>
                </a:solidFill>
              </a:rPr>
              <a:t>ả</a:t>
            </a:r>
            <a:r>
              <a:rPr lang="en-US" sz="4400">
                <a:solidFill>
                  <a:srgbClr val="FF3300"/>
                </a:solidFill>
              </a:rPr>
              <a:t>n xu</a:t>
            </a:r>
            <a:r>
              <a:rPr lang="en-US" sz="4000">
                <a:solidFill>
                  <a:srgbClr val="FF3300"/>
                </a:solidFill>
              </a:rPr>
              <a:t>ấ</a:t>
            </a:r>
            <a:r>
              <a:rPr lang="en-US" sz="4400">
                <a:solidFill>
                  <a:srgbClr val="FF3300"/>
                </a:solidFill>
              </a:rPr>
              <a:t>t</a:t>
            </a:r>
          </a:p>
          <a:p>
            <a:pPr algn="ctr"/>
            <a:r>
              <a:rPr lang="en-US" sz="4400">
                <a:solidFill>
                  <a:srgbClr val="FF3300"/>
                </a:solidFill>
              </a:rPr>
              <a:t>hàng tiêu dùng</a:t>
            </a:r>
          </a:p>
        </p:txBody>
      </p:sp>
      <p:pic>
        <p:nvPicPr>
          <p:cNvPr id="43021" name="MSj016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3420000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AutoShape 15"/>
          <p:cNvSpPr>
            <a:spLocks noChangeArrowheads="1"/>
          </p:cNvSpPr>
          <p:nvPr>
            <p:ph type="body" idx="1"/>
          </p:nvPr>
        </p:nvSpPr>
        <p:spPr>
          <a:xfrm>
            <a:off x="4572000" y="3352800"/>
            <a:ext cx="4114800" cy="2773363"/>
          </a:xfrm>
          <a:prstGeom prst="irregularSeal1">
            <a:avLst/>
          </a:prstGeom>
          <a:solidFill>
            <a:schemeClr val="tx1"/>
          </a:solidFill>
          <a:ln w="38100">
            <a:solidFill>
              <a:srgbClr val="CC33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Hóa chất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1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animBg="1"/>
      <p:bldP spid="43011" grpId="1" animBg="1"/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  <p:bldP spid="43015" grpId="0" animBg="1"/>
      <p:bldP spid="43015" grpId="1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18" grpId="1" animBg="1"/>
      <p:bldP spid="43019" grpId="0" animBg="1"/>
      <p:bldP spid="43019" grpId="1" animBg="1"/>
      <p:bldP spid="43019" grpId="2" animBg="1"/>
      <p:bldP spid="43019" grpId="3" animBg="1"/>
      <p:bldP spid="43020" grpId="0" animBg="1"/>
      <p:bldP spid="43020" grpId="1" animBg="1"/>
      <p:bldP spid="43020" grpId="2" animBg="1"/>
      <p:bldP spid="43020" grpId="3" animBg="1"/>
      <p:bldP spid="43020" grpId="4" animBg="1"/>
      <p:bldP spid="43020" grpId="5" animBg="1"/>
      <p:bldP spid="43020" grpId="6" animBg="1"/>
      <p:bldP spid="43023" grpId="0" animBg="1"/>
      <p:bldP spid="43023" grpId="1" animBg="1"/>
      <p:bldP spid="43023" grpId="2" animBg="1"/>
      <p:bldP spid="43023" grpId="3" animBg="1"/>
      <p:bldP spid="43023" grpId="4" animBg="1"/>
      <p:bldP spid="43023" grpId="5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990000"/>
                </a:solidFill>
              </a:rPr>
              <a:t>Trò chơi : đúng sai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1000" y="8382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Ngh</a:t>
            </a:r>
            <a:r>
              <a:rPr lang="en-US" sz="2800" b="1">
                <a:solidFill>
                  <a:srgbClr val="0000FF"/>
                </a:solidFill>
              </a:rPr>
              <a:t>ề</a:t>
            </a:r>
            <a:r>
              <a:rPr lang="en-US" sz="3200" b="1">
                <a:solidFill>
                  <a:srgbClr val="0000FF"/>
                </a:solidFill>
              </a:rPr>
              <a:t> th</a:t>
            </a:r>
            <a:r>
              <a:rPr lang="en-US" sz="2800" b="1">
                <a:solidFill>
                  <a:srgbClr val="0000FF"/>
                </a:solidFill>
              </a:rPr>
              <a:t>ủ</a:t>
            </a:r>
            <a:r>
              <a:rPr lang="en-US" sz="3200" b="1">
                <a:solidFill>
                  <a:srgbClr val="0000FF"/>
                </a:solidFill>
              </a:rPr>
              <a:t> công g</a:t>
            </a:r>
            <a:r>
              <a:rPr lang="en-US" sz="2800" b="1">
                <a:solidFill>
                  <a:srgbClr val="0000FF"/>
                </a:solidFill>
              </a:rPr>
              <a:t>ố</a:t>
            </a:r>
            <a:r>
              <a:rPr lang="en-US" sz="3200" b="1">
                <a:solidFill>
                  <a:srgbClr val="0000FF"/>
                </a:solidFill>
              </a:rPr>
              <a:t>m s</a:t>
            </a:r>
            <a:r>
              <a:rPr lang="en-US" sz="2800" b="1">
                <a:solidFill>
                  <a:srgbClr val="0000FF"/>
                </a:solidFill>
              </a:rPr>
              <a:t>ứ</a:t>
            </a:r>
            <a:r>
              <a:rPr lang="en-US" sz="3200" b="1">
                <a:solidFill>
                  <a:srgbClr val="0000FF"/>
                </a:solidFill>
              </a:rPr>
              <a:t> làm ra s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n ph</a:t>
            </a:r>
            <a:r>
              <a:rPr lang="en-US" sz="2800" b="1">
                <a:solidFill>
                  <a:srgbClr val="0000FF"/>
                </a:solidFill>
              </a:rPr>
              <a:t>ẩ</a:t>
            </a:r>
            <a:r>
              <a:rPr lang="en-US" sz="3200" b="1">
                <a:solidFill>
                  <a:srgbClr val="0000FF"/>
                </a:solidFill>
              </a:rPr>
              <a:t>m:</a:t>
            </a:r>
          </a:p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 bình hoa, ch</a:t>
            </a:r>
            <a:r>
              <a:rPr lang="en-US" sz="2800" b="1">
                <a:solidFill>
                  <a:srgbClr val="0000FF"/>
                </a:solidFill>
              </a:rPr>
              <a:t>ậ</a:t>
            </a:r>
            <a:r>
              <a:rPr lang="en-US" sz="3200" b="1">
                <a:solidFill>
                  <a:srgbClr val="0000FF"/>
                </a:solidFill>
              </a:rPr>
              <a:t>u c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nh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20574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Ngh</a:t>
            </a:r>
            <a:r>
              <a:rPr lang="en-US" sz="2800" b="1">
                <a:solidFill>
                  <a:srgbClr val="0000FF"/>
                </a:solidFill>
              </a:rPr>
              <a:t>ề</a:t>
            </a:r>
            <a:r>
              <a:rPr lang="en-US" sz="3200" b="1">
                <a:solidFill>
                  <a:srgbClr val="0000FF"/>
                </a:solidFill>
              </a:rPr>
              <a:t> th</a:t>
            </a:r>
            <a:r>
              <a:rPr lang="en-US" sz="2800" b="1">
                <a:solidFill>
                  <a:srgbClr val="0000FF"/>
                </a:solidFill>
              </a:rPr>
              <a:t>ủ</a:t>
            </a:r>
            <a:r>
              <a:rPr lang="en-US" sz="3200" b="1">
                <a:solidFill>
                  <a:srgbClr val="0000FF"/>
                </a:solidFill>
              </a:rPr>
              <a:t> công cói chi</a:t>
            </a:r>
            <a:r>
              <a:rPr lang="en-US" sz="2800" b="1">
                <a:solidFill>
                  <a:srgbClr val="0000FF"/>
                </a:solidFill>
              </a:rPr>
              <a:t>ế</a:t>
            </a:r>
            <a:r>
              <a:rPr lang="en-US" sz="3200" b="1">
                <a:solidFill>
                  <a:srgbClr val="0000FF"/>
                </a:solidFill>
              </a:rPr>
              <a:t>u làm ra s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n ph</a:t>
            </a:r>
            <a:r>
              <a:rPr lang="en-US" sz="2800" b="1">
                <a:solidFill>
                  <a:srgbClr val="0000FF"/>
                </a:solidFill>
              </a:rPr>
              <a:t>ẩ</a:t>
            </a:r>
            <a:r>
              <a:rPr lang="en-US" sz="3200" b="1">
                <a:solidFill>
                  <a:srgbClr val="0000FF"/>
                </a:solidFill>
              </a:rPr>
              <a:t>m:</a:t>
            </a:r>
          </a:p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 v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i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a, khăn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a, qu</a:t>
            </a:r>
            <a:r>
              <a:rPr lang="en-US" sz="2800" b="1">
                <a:solidFill>
                  <a:srgbClr val="0000FF"/>
                </a:solidFill>
              </a:rPr>
              <a:t>ầ</a:t>
            </a:r>
            <a:r>
              <a:rPr lang="en-US" sz="3200" b="1">
                <a:solidFill>
                  <a:srgbClr val="0000FF"/>
                </a:solidFill>
              </a:rPr>
              <a:t>n áo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3505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200" b="1">
                <a:solidFill>
                  <a:srgbClr val="0000FF"/>
                </a:solidFill>
              </a:rPr>
              <a:t>Ngh</a:t>
            </a:r>
            <a:r>
              <a:rPr lang="en-US" sz="2800" b="1">
                <a:solidFill>
                  <a:srgbClr val="0000FF"/>
                </a:solidFill>
              </a:rPr>
              <a:t>ề </a:t>
            </a:r>
            <a:r>
              <a:rPr lang="en-US" sz="3200" b="1">
                <a:solidFill>
                  <a:srgbClr val="0000FF"/>
                </a:solidFill>
              </a:rPr>
              <a:t>th</a:t>
            </a:r>
            <a:r>
              <a:rPr lang="en-US" sz="2800" b="1">
                <a:solidFill>
                  <a:srgbClr val="0000FF"/>
                </a:solidFill>
              </a:rPr>
              <a:t>ủ</a:t>
            </a:r>
            <a:r>
              <a:rPr lang="en-US" sz="3200" b="1">
                <a:solidFill>
                  <a:srgbClr val="0000FF"/>
                </a:solidFill>
              </a:rPr>
              <a:t> công, mây, tre, đan làm ra </a:t>
            </a:r>
          </a:p>
          <a:p>
            <a:pPr eaLnBrk="0" hangingPunct="0"/>
            <a:r>
              <a:rPr lang="en-US" sz="3200" b="1">
                <a:solidFill>
                  <a:srgbClr val="0000FF"/>
                </a:solidFill>
              </a:rPr>
              <a:t>s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n ph</a:t>
            </a:r>
            <a:r>
              <a:rPr lang="en-US" sz="2800" b="1">
                <a:solidFill>
                  <a:srgbClr val="0000FF"/>
                </a:solidFill>
              </a:rPr>
              <a:t>ẩ</a:t>
            </a:r>
            <a:r>
              <a:rPr lang="en-US" sz="3200" b="1">
                <a:solidFill>
                  <a:srgbClr val="0000FF"/>
                </a:solidFill>
              </a:rPr>
              <a:t>m: kem đánh răng, xà phòng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" y="49530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Ngh</a:t>
            </a:r>
            <a:r>
              <a:rPr lang="en-US" sz="2800" b="1">
                <a:solidFill>
                  <a:srgbClr val="0000FF"/>
                </a:solidFill>
              </a:rPr>
              <a:t>ề</a:t>
            </a:r>
            <a:r>
              <a:rPr lang="en-US" sz="3200" b="1">
                <a:solidFill>
                  <a:srgbClr val="0000FF"/>
                </a:solidFill>
              </a:rPr>
              <a:t> th</a:t>
            </a:r>
            <a:r>
              <a:rPr lang="en-US" sz="2800" b="1">
                <a:solidFill>
                  <a:srgbClr val="0000FF"/>
                </a:solidFill>
              </a:rPr>
              <a:t>ủ</a:t>
            </a:r>
            <a:r>
              <a:rPr lang="en-US" sz="3200" b="1">
                <a:solidFill>
                  <a:srgbClr val="0000FF"/>
                </a:solidFill>
              </a:rPr>
              <a:t> công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 tơ t</a:t>
            </a:r>
            <a:r>
              <a:rPr lang="en-US" sz="2800" b="1">
                <a:solidFill>
                  <a:srgbClr val="0000FF"/>
                </a:solidFill>
              </a:rPr>
              <a:t>ằ</a:t>
            </a:r>
            <a:r>
              <a:rPr lang="en-US" sz="3200" b="1">
                <a:solidFill>
                  <a:srgbClr val="0000FF"/>
                </a:solidFill>
              </a:rPr>
              <a:t>m làm ra s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n ph</a:t>
            </a:r>
            <a:r>
              <a:rPr lang="en-US" sz="2800" b="1">
                <a:solidFill>
                  <a:srgbClr val="0000FF"/>
                </a:solidFill>
              </a:rPr>
              <a:t>ẩ</a:t>
            </a:r>
            <a:r>
              <a:rPr lang="en-US" sz="3200" b="1">
                <a:solidFill>
                  <a:srgbClr val="0000FF"/>
                </a:solidFill>
              </a:rPr>
              <a:t>m:</a:t>
            </a:r>
          </a:p>
          <a:p>
            <a:pPr algn="just" eaLnBrk="0" hangingPunct="0"/>
            <a:r>
              <a:rPr lang="en-US" sz="3200" b="1">
                <a:solidFill>
                  <a:srgbClr val="0000FF"/>
                </a:solidFill>
              </a:rPr>
              <a:t>v</a:t>
            </a:r>
            <a:r>
              <a:rPr lang="en-US" sz="2800" b="1">
                <a:solidFill>
                  <a:srgbClr val="0000FF"/>
                </a:solidFill>
              </a:rPr>
              <a:t>ả</a:t>
            </a:r>
            <a:r>
              <a:rPr lang="en-US" sz="3200" b="1">
                <a:solidFill>
                  <a:srgbClr val="0000FF"/>
                </a:solidFill>
              </a:rPr>
              <a:t>i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a, khăn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a, qu</a:t>
            </a:r>
            <a:r>
              <a:rPr lang="en-US" sz="2800" b="1">
                <a:solidFill>
                  <a:srgbClr val="0000FF"/>
                </a:solidFill>
              </a:rPr>
              <a:t>ầ</a:t>
            </a:r>
            <a:r>
              <a:rPr lang="en-US" sz="3200" b="1">
                <a:solidFill>
                  <a:srgbClr val="0000FF"/>
                </a:solidFill>
              </a:rPr>
              <a:t>n áo l</a:t>
            </a:r>
            <a:r>
              <a:rPr lang="en-US" sz="2800" b="1">
                <a:solidFill>
                  <a:srgbClr val="0000FF"/>
                </a:solidFill>
              </a:rPr>
              <a:t>ụ</a:t>
            </a:r>
            <a:r>
              <a:rPr lang="en-US" sz="3200" b="1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924800" y="914400"/>
            <a:ext cx="762000" cy="762000"/>
          </a:xfrm>
          <a:prstGeom prst="rect">
            <a:avLst/>
          </a:prstGeom>
          <a:solidFill>
            <a:srgbClr val="A6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924800" y="2209800"/>
            <a:ext cx="762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001000" y="3505200"/>
            <a:ext cx="762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8077200" y="5029200"/>
            <a:ext cx="762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7924800" y="1066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8077200" y="2362200"/>
            <a:ext cx="533400" cy="609600"/>
          </a:xfrm>
          <a:prstGeom prst="rect">
            <a:avLst/>
          </a:prstGeom>
          <a:solidFill>
            <a:srgbClr val="A6F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8153400" y="3657600"/>
            <a:ext cx="533400" cy="609600"/>
          </a:xfrm>
          <a:prstGeom prst="rect">
            <a:avLst/>
          </a:prstGeom>
          <a:solidFill>
            <a:srgbClr val="A6F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8077200" y="5181600"/>
            <a:ext cx="762000" cy="609600"/>
          </a:xfrm>
          <a:prstGeom prst="rect">
            <a:avLst/>
          </a:prstGeom>
          <a:solidFill>
            <a:srgbClr val="A6FCA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  <p:bldP spid="39943" grpId="0" animBg="1"/>
      <p:bldP spid="39944" grpId="0" animBg="1"/>
      <p:bldP spid="39945" grpId="0" animBg="1"/>
      <p:bldP spid="39946" grpId="0" animBg="1"/>
      <p:bldP spid="39947" grpId="0"/>
      <p:bldP spid="39948" grpId="0" animBg="1"/>
      <p:bldP spid="39949" grpId="0" animBg="1"/>
      <p:bldP spid="399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6962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Tiết học kết thúc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63613" y="2819400"/>
            <a:ext cx="7342187" cy="3267075"/>
            <a:chOff x="607" y="1776"/>
            <a:chExt cx="4625" cy="2058"/>
          </a:xfrm>
        </p:grpSpPr>
        <p:grpSp>
          <p:nvGrpSpPr>
            <p:cNvPr id="49158" name="Group 4"/>
            <p:cNvGrpSpPr>
              <a:grpSpLocks/>
            </p:cNvGrpSpPr>
            <p:nvPr/>
          </p:nvGrpSpPr>
          <p:grpSpPr bwMode="auto">
            <a:xfrm>
              <a:off x="607" y="1776"/>
              <a:ext cx="2993" cy="2058"/>
              <a:chOff x="607" y="1776"/>
              <a:chExt cx="2993" cy="2058"/>
            </a:xfrm>
          </p:grpSpPr>
          <p:pic>
            <p:nvPicPr>
              <p:cNvPr id="49160" name="Picture 5" descr="chu h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7" y="1776"/>
                <a:ext cx="1424" cy="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61" name="Picture 6" descr="chu h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6" y="1872"/>
                <a:ext cx="1424" cy="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159" name="Picture 7" descr="chu h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8" y="1824"/>
              <a:ext cx="1424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8" name="Lop em vui ghe - Be Ngoc Minh [NCT 5863392244467440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Thankyou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300" y="5867400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32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  <p:bldLst>
      <p:bldP spid="409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8229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5400" b="1">
                <a:solidFill>
                  <a:srgbClr val="FF3300"/>
                </a:solidFill>
              </a:rPr>
              <a:t> Kể tên các ngành công nghiệp của nước ta 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3128963"/>
            <a:ext cx="8229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5400" b="1">
                <a:solidFill>
                  <a:srgbClr val="000099"/>
                </a:solidFill>
              </a:rPr>
              <a:t>2. Kể tên các sản phẩm của một số ngành công nghiệp của nước 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000">
                <a:solidFill>
                  <a:srgbClr val="FF3300"/>
                </a:solidFill>
              </a:rPr>
              <a:t>Chọn 2 nhóm tham gia trò chơi. (mỗi nhóm 8 em, chơi tiếp sức, nhóm 1 chọn 4 ngành công nghiệp thì nhóm 2 phải tìm các sản phẩm của 4 ngành đó. Sau đó nhóm 2 chọn 4 ngành công nghiệp còn lại và nhóm 1 chọn sản phẩm của 4 ngành đó.)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57200"/>
            <a:ext cx="495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FF3300"/>
                </a:solidFill>
              </a:rPr>
              <a:t>Trò chơi tiếp sức</a:t>
            </a:r>
          </a:p>
        </p:txBody>
      </p:sp>
      <p:pic>
        <p:nvPicPr>
          <p:cNvPr id="6148" name="Picture 4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572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572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6000" b="1">
                <a:solidFill>
                  <a:srgbClr val="FF3300"/>
                </a:solidFill>
                <a:cs typeface="Times New Roman" pitchFamily="18" charset="0"/>
              </a:rPr>
              <a:t>Quan sát các hình ảnh sau đây và</a:t>
            </a:r>
            <a:r>
              <a:rPr lang="en-US" sz="5400" b="1">
                <a:solidFill>
                  <a:srgbClr val="FF3300"/>
                </a:solidFill>
                <a:cs typeface="Times New Roman" pitchFamily="18" charset="0"/>
              </a:rPr>
              <a:t> hãy cho biết các hình ảnh thể hiện ngành công nghiệp nào ?</a:t>
            </a:r>
          </a:p>
          <a:p>
            <a:pPr>
              <a:spcBef>
                <a:spcPct val="50000"/>
              </a:spcBef>
            </a:pPr>
            <a:endParaRPr lang="en-US" sz="5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ghe dong tau cung khong du cau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219200" y="762000"/>
            <a:ext cx="6934200" cy="44100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00200" y="53340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33CC33"/>
                </a:solidFill>
              </a:rPr>
              <a:t>Nhà máy đóng tàu</a:t>
            </a:r>
            <a:r>
              <a:rPr lang="en-US" sz="4400" b="1">
                <a:solidFill>
                  <a:srgbClr val="33CC33"/>
                </a:solidFill>
              </a:rPr>
              <a:t> H</a:t>
            </a:r>
            <a:r>
              <a:rPr lang="en-US" sz="3600" b="1">
                <a:solidFill>
                  <a:srgbClr val="33CC33"/>
                </a:solidFill>
              </a:rPr>
              <a:t>ạ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u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5105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486400"/>
            <a:ext cx="6858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hlink"/>
                </a:solidFill>
              </a:rPr>
              <a:t>Nhà máy điện Phú Mĩ</a:t>
            </a:r>
          </a:p>
          <a:p>
            <a:pPr algn="ctr" eaLnBrk="0" hangingPunct="0"/>
            <a:r>
              <a:rPr lang="en-US" sz="3600">
                <a:solidFill>
                  <a:schemeClr val="hlink"/>
                </a:solidFill>
              </a:rPr>
              <a:t>( Bà Rịa - Vũng Tàu )</a:t>
            </a:r>
            <a:endParaRPr lang="en-SG" sz="36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818</Words>
  <Application>Microsoft Office PowerPoint</Application>
  <PresentationFormat>On-screen Show (4:3)</PresentationFormat>
  <Paragraphs>109</Paragraphs>
  <Slides>47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Times New Roman</vt:lpstr>
      <vt:lpstr>.VnTime</vt:lpstr>
      <vt:lpstr>Arial Unicode MS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Kết luận :</vt:lpstr>
      <vt:lpstr>Kết luận :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Các sản phẩm sau đây thuộc ngành công nghiệp nào ?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Lieu</dc:creator>
  <cp:lastModifiedBy>CSTeam</cp:lastModifiedBy>
  <cp:revision>92</cp:revision>
  <dcterms:created xsi:type="dcterms:W3CDTF">2009-11-08T09:52:29Z</dcterms:created>
  <dcterms:modified xsi:type="dcterms:W3CDTF">2016-06-30T02:33:09Z</dcterms:modified>
</cp:coreProperties>
</file>