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956" r:id="rId2"/>
    <p:sldId id="3946" r:id="rId3"/>
    <p:sldId id="3951" r:id="rId4"/>
    <p:sldId id="3952" r:id="rId5"/>
    <p:sldId id="314" r:id="rId6"/>
    <p:sldId id="315" r:id="rId7"/>
    <p:sldId id="3943" r:id="rId8"/>
    <p:sldId id="3953" r:id="rId9"/>
    <p:sldId id="3928" r:id="rId10"/>
    <p:sldId id="3939" r:id="rId11"/>
    <p:sldId id="323" r:id="rId12"/>
    <p:sldId id="3959" r:id="rId13"/>
    <p:sldId id="3957" r:id="rId14"/>
    <p:sldId id="3955" r:id="rId15"/>
    <p:sldId id="3954" r:id="rId16"/>
    <p:sldId id="3940" r:id="rId17"/>
    <p:sldId id="265" r:id="rId18"/>
    <p:sldId id="272" r:id="rId19"/>
    <p:sldId id="329" r:id="rId20"/>
    <p:sldId id="336" r:id="rId21"/>
    <p:sldId id="343" r:id="rId22"/>
    <p:sldId id="3960" r:id="rId23"/>
    <p:sldId id="337" r:id="rId24"/>
    <p:sldId id="339" r:id="rId25"/>
    <p:sldId id="340" r:id="rId26"/>
    <p:sldId id="341" r:id="rId27"/>
    <p:sldId id="342" r:id="rId28"/>
    <p:sldId id="345" r:id="rId29"/>
    <p:sldId id="3958" r:id="rId30"/>
    <p:sldId id="310" r:id="rId31"/>
    <p:sldId id="3950"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FC1"/>
    <a:srgbClr val="CCFFFF"/>
    <a:srgbClr val="89E0FF"/>
    <a:srgbClr val="E25625"/>
    <a:srgbClr val="002060"/>
    <a:srgbClr val="E76B45"/>
    <a:srgbClr val="FFFFFF"/>
    <a:srgbClr val="695146"/>
    <a:srgbClr val="2F221C"/>
    <a:srgbClr val="ACBF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29" autoAdjust="0"/>
    <p:restoredTop sz="94660"/>
  </p:normalViewPr>
  <p:slideViewPr>
    <p:cSldViewPr snapToGrid="0">
      <p:cViewPr varScale="1">
        <p:scale>
          <a:sx n="63" d="100"/>
          <a:sy n="63" d="100"/>
        </p:scale>
        <p:origin x="69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1A13A-D60A-422D-BAA6-E4E7ADFA2A21}" type="datetimeFigureOut">
              <a:rPr lang="zh-CN" altLang="en-US" smtClean="0"/>
              <a:t>2021/10/25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886AE-BC43-4E5F-A7F0-F08982154314}" type="slidenum">
              <a:rPr lang="zh-CN" altLang="en-US" smtClean="0"/>
              <a:t>‹#›</a:t>
            </a:fld>
            <a:endParaRPr lang="zh-CN" altLang="en-US"/>
          </a:p>
        </p:txBody>
      </p:sp>
    </p:spTree>
    <p:extLst>
      <p:ext uri="{BB962C8B-B14F-4D97-AF65-F5344CB8AC3E}">
        <p14:creationId xmlns:p14="http://schemas.microsoft.com/office/powerpoint/2010/main" val="78884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a:t>
            </a:fld>
            <a:endParaRPr lang="zh-CN" altLang="en-US"/>
          </a:p>
        </p:txBody>
      </p:sp>
    </p:spTree>
    <p:extLst>
      <p:ext uri="{BB962C8B-B14F-4D97-AF65-F5344CB8AC3E}">
        <p14:creationId xmlns:p14="http://schemas.microsoft.com/office/powerpoint/2010/main" val="2820226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31</a:t>
            </a:fld>
            <a:endParaRPr lang="zh-CN" altLang="en-US"/>
          </a:p>
        </p:txBody>
      </p:sp>
    </p:spTree>
    <p:extLst>
      <p:ext uri="{BB962C8B-B14F-4D97-AF65-F5344CB8AC3E}">
        <p14:creationId xmlns:p14="http://schemas.microsoft.com/office/powerpoint/2010/main" val="3717515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2</a:t>
            </a:fld>
            <a:endParaRPr lang="zh-CN" altLang="en-US"/>
          </a:p>
        </p:txBody>
      </p:sp>
    </p:spTree>
    <p:extLst>
      <p:ext uri="{BB962C8B-B14F-4D97-AF65-F5344CB8AC3E}">
        <p14:creationId xmlns:p14="http://schemas.microsoft.com/office/powerpoint/2010/main" val="3305315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8</a:t>
            </a:fld>
            <a:endParaRPr lang="zh-CN" altLang="en-US"/>
          </a:p>
        </p:txBody>
      </p:sp>
    </p:spTree>
    <p:extLst>
      <p:ext uri="{BB962C8B-B14F-4D97-AF65-F5344CB8AC3E}">
        <p14:creationId xmlns:p14="http://schemas.microsoft.com/office/powerpoint/2010/main" val="168925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9</a:t>
            </a:fld>
            <a:endParaRPr lang="zh-CN" altLang="en-US"/>
          </a:p>
        </p:txBody>
      </p:sp>
    </p:spTree>
    <p:extLst>
      <p:ext uri="{BB962C8B-B14F-4D97-AF65-F5344CB8AC3E}">
        <p14:creationId xmlns:p14="http://schemas.microsoft.com/office/powerpoint/2010/main" val="182520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10</a:t>
            </a:fld>
            <a:endParaRPr lang="zh-CN" altLang="en-US"/>
          </a:p>
        </p:txBody>
      </p:sp>
    </p:spTree>
    <p:extLst>
      <p:ext uri="{BB962C8B-B14F-4D97-AF65-F5344CB8AC3E}">
        <p14:creationId xmlns:p14="http://schemas.microsoft.com/office/powerpoint/2010/main" val="2861453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Cô có đoạn video sau, các con hãy theo dõi nhé!</a:t>
            </a:r>
            <a:endParaRPr lang="en-US"/>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11</a:t>
            </a:fld>
            <a:endParaRPr lang="zh-CN" altLang="en-US" dirty="0"/>
          </a:p>
        </p:txBody>
      </p:sp>
    </p:spTree>
    <p:extLst>
      <p:ext uri="{BB962C8B-B14F-4D97-AF65-F5344CB8AC3E}">
        <p14:creationId xmlns:p14="http://schemas.microsoft.com/office/powerpoint/2010/main" val="610087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13</a:t>
            </a:fld>
            <a:endParaRPr lang="zh-CN" altLang="en-US"/>
          </a:p>
        </p:txBody>
      </p:sp>
    </p:spTree>
    <p:extLst>
      <p:ext uri="{BB962C8B-B14F-4D97-AF65-F5344CB8AC3E}">
        <p14:creationId xmlns:p14="http://schemas.microsoft.com/office/powerpoint/2010/main" val="95316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16</a:t>
            </a:fld>
            <a:endParaRPr lang="zh-CN" altLang="en-US"/>
          </a:p>
        </p:txBody>
      </p:sp>
    </p:spTree>
    <p:extLst>
      <p:ext uri="{BB962C8B-B14F-4D97-AF65-F5344CB8AC3E}">
        <p14:creationId xmlns:p14="http://schemas.microsoft.com/office/powerpoint/2010/main" val="71660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30</a:t>
            </a:fld>
            <a:endParaRPr lang="zh-CN" altLang="en-US"/>
          </a:p>
        </p:txBody>
      </p:sp>
    </p:spTree>
    <p:extLst>
      <p:ext uri="{BB962C8B-B14F-4D97-AF65-F5344CB8AC3E}">
        <p14:creationId xmlns:p14="http://schemas.microsoft.com/office/powerpoint/2010/main" val="48276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2021/10/25</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7155076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2021/10/25</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484768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2021/10/25</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81090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2004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2021/10/25</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450378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2021/10/25</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834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2021/10/25</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688802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2021/10/25</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79486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2021/10/25</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990844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2021/10/25</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8650758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2021/10/25</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2202123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2021/10/25</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31943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513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4.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wdp"/><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sv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sv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
        <p:nvSpPr>
          <p:cNvPr id="11" name="矩形 10">
            <a:extLst>
              <a:ext uri="{FF2B5EF4-FFF2-40B4-BE49-F238E27FC236}">
                <a16:creationId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t="7821" r="24732"/>
          <a:stretch/>
        </p:blipFill>
        <p:spPr>
          <a:xfrm>
            <a:off x="-565337" y="3040183"/>
            <a:ext cx="8693337" cy="3817818"/>
          </a:xfrm>
          <a:prstGeom prst="rect">
            <a:avLst/>
          </a:prstGeom>
        </p:spPr>
      </p:pic>
      <p:pic>
        <p:nvPicPr>
          <p:cNvPr id="19" name="图片 18">
            <a:extLst>
              <a:ext uri="{FF2B5EF4-FFF2-40B4-BE49-F238E27FC236}">
                <a16:creationId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10040645" y="4150441"/>
            <a:ext cx="2151355" cy="2707560"/>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454515" y="-14998"/>
            <a:ext cx="3060798" cy="1789497"/>
          </a:xfrm>
          <a:prstGeom prst="rect">
            <a:avLst/>
          </a:prstGeom>
        </p:spPr>
      </p:pic>
      <p:sp>
        <p:nvSpPr>
          <p:cNvPr id="16" name="Rectangle 15">
            <a:extLst>
              <a:ext uri="{FF2B5EF4-FFF2-40B4-BE49-F238E27FC236}">
                <a16:creationId xmlns:a16="http://schemas.microsoft.com/office/drawing/2014/main" id="{D71C3625-6DFB-4E34-80A0-0D386840BAF0}"/>
              </a:ext>
            </a:extLst>
          </p:cNvPr>
          <p:cNvSpPr/>
          <p:nvPr/>
        </p:nvSpPr>
        <p:spPr>
          <a:xfrm>
            <a:off x="4382245" y="879750"/>
            <a:ext cx="3367737" cy="73651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KHOA HỌC</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18" name="Rectangle 17">
            <a:extLst>
              <a:ext uri="{FF2B5EF4-FFF2-40B4-BE49-F238E27FC236}">
                <a16:creationId xmlns:a16="http://schemas.microsoft.com/office/drawing/2014/main" id="{2C17DF83-32B3-4B8A-BC80-51B1CEA2D894}"/>
              </a:ext>
            </a:extLst>
          </p:cNvPr>
          <p:cNvSpPr/>
          <p:nvPr/>
        </p:nvSpPr>
        <p:spPr>
          <a:xfrm>
            <a:off x="2174240" y="1795941"/>
            <a:ext cx="8514080" cy="315197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THÁI ĐỘ VỚI</a:t>
            </a:r>
          </a:p>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NGƯỜI NHIỄM</a:t>
            </a:r>
          </a:p>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HIV/AIDS</a:t>
            </a:r>
          </a:p>
        </p:txBody>
      </p:sp>
    </p:spTree>
    <p:extLst>
      <p:ext uri="{BB962C8B-B14F-4D97-AF65-F5344CB8AC3E}">
        <p14:creationId xmlns:p14="http://schemas.microsoft.com/office/powerpoint/2010/main" val="39448164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BD74C35-56AC-4D61-AC06-16F2F569D3AD}"/>
              </a:ext>
            </a:extLst>
          </p:cNvPr>
          <p:cNvPicPr>
            <a:picLocks noChangeAspect="1"/>
          </p:cNvPicPr>
          <p:nvPr/>
        </p:nvPicPr>
        <p:blipFill rotWithShape="1">
          <a:blip r:embed="rId3">
            <a:extLst>
              <a:ext uri="{28A0092B-C50C-407E-A947-70E740481C1C}">
                <a14:useLocalDpi xmlns:a14="http://schemas.microsoft.com/office/drawing/2010/main" val="0"/>
              </a:ext>
            </a:extLst>
          </a:blip>
          <a:srcRect l="43878" t="66532"/>
          <a:stretch/>
        </p:blipFill>
        <p:spPr>
          <a:xfrm>
            <a:off x="-563066" y="2723633"/>
            <a:ext cx="6074866" cy="4843259"/>
          </a:xfrm>
          <a:prstGeom prst="rect">
            <a:avLst/>
          </a:prstGeom>
        </p:spPr>
      </p:pic>
      <p:sp>
        <p:nvSpPr>
          <p:cNvPr id="15" name="Rectangle 14">
            <a:extLst>
              <a:ext uri="{FF2B5EF4-FFF2-40B4-BE49-F238E27FC236}">
                <a16:creationId xmlns:a16="http://schemas.microsoft.com/office/drawing/2014/main" id="{D1C5805C-C0BB-4F26-B996-06F4649E8F09}"/>
              </a:ext>
            </a:extLst>
          </p:cNvPr>
          <p:cNvSpPr/>
          <p:nvPr/>
        </p:nvSpPr>
        <p:spPr>
          <a:xfrm>
            <a:off x="1954457" y="1358164"/>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a:ln w="76200">
                  <a:solidFill>
                    <a:srgbClr val="E76B45"/>
                  </a:solidFill>
                </a:ln>
                <a:solidFill>
                  <a:srgbClr val="FFFF00"/>
                </a:solidFill>
                <a:effectLst>
                  <a:outerShdw blurRad="38100" dist="25400" dir="5400000" algn="ctr" rotWithShape="0">
                    <a:srgbClr val="6E747A">
                      <a:alpha val="43000"/>
                    </a:srgbClr>
                  </a:outerShdw>
                </a:effectLst>
                <a:latin typeface="iCiel Baliho Script" pitchFamily="2" charset="0"/>
              </a:rPr>
              <a:t>KHÁM PHÁ</a:t>
            </a:r>
            <a:endParaRPr lang="vi-VN" sz="1600" b="1" cap="none" spc="0">
              <a:ln w="76200">
                <a:solidFill>
                  <a:srgbClr val="E76B45"/>
                </a:solidFill>
              </a:ln>
              <a:solidFill>
                <a:srgbClr val="FFFF00"/>
              </a:solidFill>
              <a:effectLst>
                <a:outerShdw blurRad="38100" dist="25400" dir="5400000" algn="ctr" rotWithShape="0">
                  <a:srgbClr val="6E747A">
                    <a:alpha val="43000"/>
                  </a:srgbClr>
                </a:outerShdw>
              </a:effectLst>
              <a:latin typeface="iCiel Baliho Script" pitchFamily="2" charset="0"/>
            </a:endParaRPr>
          </a:p>
        </p:txBody>
      </p:sp>
      <p:pic>
        <p:nvPicPr>
          <p:cNvPr id="16" name="图片 20">
            <a:extLst>
              <a:ext uri="{FF2B5EF4-FFF2-40B4-BE49-F238E27FC236}">
                <a16:creationId xmlns:a16="http://schemas.microsoft.com/office/drawing/2014/main" id="{EBB3C5D5-FDDF-440A-AAE3-E92C5105823C}"/>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17" name="图片 16">
            <a:extLst>
              <a:ext uri="{FF2B5EF4-FFF2-40B4-BE49-F238E27FC236}">
                <a16:creationId xmlns:a16="http://schemas.microsoft.com/office/drawing/2014/main" id="{173B4315-A007-40E2-B0A7-58E90B83BF44}"/>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Tree>
    <p:extLst>
      <p:ext uri="{BB962C8B-B14F-4D97-AF65-F5344CB8AC3E}">
        <p14:creationId xmlns:p14="http://schemas.microsoft.com/office/powerpoint/2010/main" val="4771707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2">
            <a:hlinkClick r:id="" action="ppaction://media"/>
            <a:extLst>
              <a:ext uri="{FF2B5EF4-FFF2-40B4-BE49-F238E27FC236}">
                <a16:creationId xmlns:a16="http://schemas.microsoft.com/office/drawing/2014/main" id="{F6E8C153-8807-49AF-AA17-BE76405233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592104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0">
            <a:extLst>
              <a:ext uri="{FF2B5EF4-FFF2-40B4-BE49-F238E27FC236}">
                <a16:creationId xmlns:a16="http://schemas.microsoft.com/office/drawing/2014/main" id="{FCFDBC56-718F-4D05-B88C-B8D45398FCF9}"/>
              </a:ext>
            </a:extLst>
          </p:cNvPr>
          <p:cNvPicPr>
            <a:picLocks noChangeAspect="1"/>
          </p:cNvPicPr>
          <p:nvPr/>
        </p:nvPicPr>
        <p:blipFill rotWithShape="1">
          <a:blip r:embed="rId2">
            <a:extLst>
              <a:ext uri="{28A0092B-C50C-407E-A947-70E740481C1C}">
                <a14:useLocalDpi xmlns:a14="http://schemas.microsoft.com/office/drawing/2010/main" val="0"/>
              </a:ext>
            </a:extLst>
          </a:blip>
          <a:srcRect l="79109" t="32510" r="3721" b="39496"/>
          <a:stretch/>
        </p:blipFill>
        <p:spPr>
          <a:xfrm>
            <a:off x="454515" y="-14998"/>
            <a:ext cx="3060798" cy="1789497"/>
          </a:xfrm>
          <a:prstGeom prst="rect">
            <a:avLst/>
          </a:prstGeom>
        </p:spPr>
      </p:pic>
      <p:pic>
        <p:nvPicPr>
          <p:cNvPr id="5" name="图片 41">
            <a:extLst>
              <a:ext uri="{FF2B5EF4-FFF2-40B4-BE49-F238E27FC236}">
                <a16:creationId xmlns:a16="http://schemas.microsoft.com/office/drawing/2014/main" id="{03DF2A81-2DAC-458F-A902-F6455E2471BC}"/>
              </a:ext>
            </a:extLst>
          </p:cNvPr>
          <p:cNvPicPr>
            <a:picLocks noChangeAspect="1"/>
          </p:cNvPicPr>
          <p:nvPr/>
        </p:nvPicPr>
        <p:blipFill rotWithShape="1">
          <a:blip r:embed="rId2">
            <a:extLst>
              <a:ext uri="{28A0092B-C50C-407E-A947-70E740481C1C}">
                <a14:useLocalDpi xmlns:a14="http://schemas.microsoft.com/office/drawing/2010/main" val="0"/>
              </a:ext>
            </a:extLst>
          </a:blip>
          <a:srcRect l="78264" t="290" r="3721" b="39496"/>
          <a:stretch/>
        </p:blipFill>
        <p:spPr>
          <a:xfrm>
            <a:off x="330431" y="3470430"/>
            <a:ext cx="2872034" cy="3442308"/>
          </a:xfrm>
          <a:prstGeom prst="rect">
            <a:avLst/>
          </a:prstGeom>
        </p:spPr>
      </p:pic>
      <p:pic>
        <p:nvPicPr>
          <p:cNvPr id="6" name="图片 16">
            <a:extLst>
              <a:ext uri="{FF2B5EF4-FFF2-40B4-BE49-F238E27FC236}">
                <a16:creationId xmlns:a16="http://schemas.microsoft.com/office/drawing/2014/main" id="{F7CFE77A-A9DC-44A2-AB14-FAFDBFB186B0}"/>
              </a:ext>
            </a:extLst>
          </p:cNvPr>
          <p:cNvPicPr>
            <a:picLocks noChangeAspect="1"/>
          </p:cNvPicPr>
          <p:nvPr/>
        </p:nvPicPr>
        <p:blipFill rotWithShape="1">
          <a:blip r:embed="rId2">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pic>
        <p:nvPicPr>
          <p:cNvPr id="7" name="图片 18">
            <a:extLst>
              <a:ext uri="{FF2B5EF4-FFF2-40B4-BE49-F238E27FC236}">
                <a16:creationId xmlns:a16="http://schemas.microsoft.com/office/drawing/2014/main" id="{0C92B338-6794-4CDA-96F6-DD06A8C1CED5}"/>
              </a:ext>
            </a:extLst>
          </p:cNvPr>
          <p:cNvPicPr>
            <a:picLocks noChangeAspect="1"/>
          </p:cNvPicPr>
          <p:nvPr/>
        </p:nvPicPr>
        <p:blipFill rotWithShape="1">
          <a:blip r:embed="rId2">
            <a:extLst>
              <a:ext uri="{28A0092B-C50C-407E-A947-70E740481C1C}">
                <a14:useLocalDpi xmlns:a14="http://schemas.microsoft.com/office/drawing/2010/main" val="0"/>
              </a:ext>
            </a:extLst>
          </a:blip>
          <a:srcRect l="85729" t="49594" r="-101" b="-33"/>
          <a:stretch/>
        </p:blipFill>
        <p:spPr>
          <a:xfrm>
            <a:off x="10040645" y="4150441"/>
            <a:ext cx="2151355" cy="2707560"/>
          </a:xfrm>
          <a:prstGeom prst="rect">
            <a:avLst/>
          </a:prstGeom>
        </p:spPr>
      </p:pic>
      <p:sp>
        <p:nvSpPr>
          <p:cNvPr id="8" name="Rectangle 7">
            <a:extLst>
              <a:ext uri="{FF2B5EF4-FFF2-40B4-BE49-F238E27FC236}">
                <a16:creationId xmlns:a16="http://schemas.microsoft.com/office/drawing/2014/main" id="{7793F572-1C2B-4184-A58A-E51F6134AE65}"/>
              </a:ext>
            </a:extLst>
          </p:cNvPr>
          <p:cNvSpPr/>
          <p:nvPr/>
        </p:nvSpPr>
        <p:spPr>
          <a:xfrm>
            <a:off x="1642283" y="978910"/>
            <a:ext cx="8646159" cy="1200329"/>
          </a:xfrm>
          <a:prstGeom prst="rect">
            <a:avLst/>
          </a:prstGeom>
          <a:noFill/>
        </p:spPr>
        <p:txBody>
          <a:bodyPr wrap="square" lIns="91440" tIns="45720" rIns="91440" bIns="45720" numCol="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72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Bạn có suy nghĩ gì ?</a:t>
            </a:r>
            <a:endParaRPr lang="en-US" sz="72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9" name="Rectangle 8">
            <a:extLst>
              <a:ext uri="{FF2B5EF4-FFF2-40B4-BE49-F238E27FC236}">
                <a16:creationId xmlns:a16="http://schemas.microsoft.com/office/drawing/2014/main" id="{25C697D8-4C16-49A1-8A14-466391986E12}"/>
              </a:ext>
            </a:extLst>
          </p:cNvPr>
          <p:cNvSpPr/>
          <p:nvPr/>
        </p:nvSpPr>
        <p:spPr>
          <a:xfrm>
            <a:off x="1766448" y="2064132"/>
            <a:ext cx="8341359" cy="1323439"/>
          </a:xfrm>
          <a:prstGeom prst="rect">
            <a:avLst/>
          </a:prstGeom>
          <a:noFill/>
        </p:spPr>
        <p:txBody>
          <a:bodyPr wrap="square" lIns="91440" tIns="45720" rIns="91440" bIns="45720" numCol="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80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Hãy cùng chia sẻ nhé !</a:t>
            </a:r>
          </a:p>
        </p:txBody>
      </p:sp>
    </p:spTree>
    <p:extLst>
      <p:ext uri="{BB962C8B-B14F-4D97-AF65-F5344CB8AC3E}">
        <p14:creationId xmlns:p14="http://schemas.microsoft.com/office/powerpoint/2010/main" val="10676932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
        <p:nvSpPr>
          <p:cNvPr id="11" name="矩形 10">
            <a:extLst>
              <a:ext uri="{FF2B5EF4-FFF2-40B4-BE49-F238E27FC236}">
                <a16:creationId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t="7821" r="24732"/>
          <a:stretch/>
        </p:blipFill>
        <p:spPr>
          <a:xfrm>
            <a:off x="-565337" y="3040183"/>
            <a:ext cx="8693337" cy="3817818"/>
          </a:xfrm>
          <a:prstGeom prst="rect">
            <a:avLst/>
          </a:prstGeom>
        </p:spPr>
      </p:pic>
      <p:pic>
        <p:nvPicPr>
          <p:cNvPr id="19" name="图片 18">
            <a:extLst>
              <a:ext uri="{FF2B5EF4-FFF2-40B4-BE49-F238E27FC236}">
                <a16:creationId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10040645" y="4150441"/>
            <a:ext cx="2151355" cy="2707560"/>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454515" y="-14998"/>
            <a:ext cx="3060798" cy="1789497"/>
          </a:xfrm>
          <a:prstGeom prst="rect">
            <a:avLst/>
          </a:prstGeom>
        </p:spPr>
      </p:pic>
      <p:sp>
        <p:nvSpPr>
          <p:cNvPr id="16" name="Rectangle 15">
            <a:extLst>
              <a:ext uri="{FF2B5EF4-FFF2-40B4-BE49-F238E27FC236}">
                <a16:creationId xmlns:a16="http://schemas.microsoft.com/office/drawing/2014/main" id="{D71C3625-6DFB-4E34-80A0-0D386840BAF0}"/>
              </a:ext>
            </a:extLst>
          </p:cNvPr>
          <p:cNvSpPr/>
          <p:nvPr/>
        </p:nvSpPr>
        <p:spPr>
          <a:xfrm>
            <a:off x="1642283" y="978910"/>
            <a:ext cx="8646159" cy="1200329"/>
          </a:xfrm>
          <a:prstGeom prst="rect">
            <a:avLst/>
          </a:prstGeom>
          <a:noFill/>
        </p:spPr>
        <p:txBody>
          <a:bodyPr wrap="square" lIns="91440" tIns="45720" rIns="91440" bIns="45720" numCol="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72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Bạn có suy nghĩ gì ?</a:t>
            </a:r>
            <a:endParaRPr lang="en-US" sz="72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18" name="Rectangle 17">
            <a:extLst>
              <a:ext uri="{FF2B5EF4-FFF2-40B4-BE49-F238E27FC236}">
                <a16:creationId xmlns:a16="http://schemas.microsoft.com/office/drawing/2014/main" id="{2C17DF83-32B3-4B8A-BC80-51B1CEA2D894}"/>
              </a:ext>
            </a:extLst>
          </p:cNvPr>
          <p:cNvSpPr/>
          <p:nvPr/>
        </p:nvSpPr>
        <p:spPr>
          <a:xfrm>
            <a:off x="1766448" y="2064132"/>
            <a:ext cx="8341359" cy="1323439"/>
          </a:xfrm>
          <a:prstGeom prst="rect">
            <a:avLst/>
          </a:prstGeom>
          <a:noFill/>
        </p:spPr>
        <p:txBody>
          <a:bodyPr wrap="square" lIns="91440" tIns="45720" rIns="91440" bIns="45720" numCol="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80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Hãy cùng chia sẻ nhé !</a:t>
            </a:r>
          </a:p>
        </p:txBody>
      </p:sp>
    </p:spTree>
    <p:extLst>
      <p:ext uri="{BB962C8B-B14F-4D97-AF65-F5344CB8AC3E}">
        <p14:creationId xmlns:p14="http://schemas.microsoft.com/office/powerpoint/2010/main" val="1078722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DD21C3-A1A2-4E2C-95E0-FCB0DAC86052}"/>
              </a:ext>
            </a:extLst>
          </p:cNvPr>
          <p:cNvSpPr/>
          <p:nvPr/>
        </p:nvSpPr>
        <p:spPr>
          <a:xfrm>
            <a:off x="2515326" y="535453"/>
            <a:ext cx="6923314" cy="1052618"/>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5400" b="1">
                <a:ln w="57150">
                  <a:solidFill>
                    <a:schemeClr val="tx1"/>
                  </a:solidFill>
                </a:ln>
                <a:solidFill>
                  <a:srgbClr val="E25625"/>
                </a:solidFill>
                <a:latin typeface="UVN Binh Duong" pitchFamily="2" charset="0"/>
              </a:rPr>
              <a:t>TRÒ CHƠI</a:t>
            </a:r>
          </a:p>
        </p:txBody>
      </p:sp>
      <p:sp>
        <p:nvSpPr>
          <p:cNvPr id="5" name="Rectangle 4">
            <a:extLst>
              <a:ext uri="{FF2B5EF4-FFF2-40B4-BE49-F238E27FC236}">
                <a16:creationId xmlns:a16="http://schemas.microsoft.com/office/drawing/2014/main" id="{42836B8C-B2CD-4818-8F8F-5E355FF86F03}"/>
              </a:ext>
            </a:extLst>
          </p:cNvPr>
          <p:cNvSpPr/>
          <p:nvPr/>
        </p:nvSpPr>
        <p:spPr>
          <a:xfrm>
            <a:off x="975478" y="1783377"/>
            <a:ext cx="10211233" cy="1407804"/>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prstMaterial="softEdge"/>
          </a:bodyPr>
          <a:lstStyle/>
          <a:p>
            <a:pPr algn="ctr"/>
            <a:r>
              <a:rPr lang="en-US" sz="5400" b="1">
                <a:ln w="76200">
                  <a:solidFill>
                    <a:srgbClr val="FFC000"/>
                  </a:solidFill>
                </a:ln>
                <a:solidFill>
                  <a:srgbClr val="FFFF00"/>
                </a:solidFill>
                <a:latin typeface="UTM Cookies" panose="02040603050506020204" pitchFamily="18" charset="0"/>
              </a:rPr>
              <a:t>HIV KHÔNG LÂY QUA ...</a:t>
            </a:r>
          </a:p>
        </p:txBody>
      </p:sp>
      <p:grpSp>
        <p:nvGrpSpPr>
          <p:cNvPr id="6" name="Group 5">
            <a:extLst>
              <a:ext uri="{FF2B5EF4-FFF2-40B4-BE49-F238E27FC236}">
                <a16:creationId xmlns:a16="http://schemas.microsoft.com/office/drawing/2014/main" id="{5B9D8455-96DE-4FC5-89B2-8A7FFCAFF125}"/>
              </a:ext>
            </a:extLst>
          </p:cNvPr>
          <p:cNvGrpSpPr/>
          <p:nvPr/>
        </p:nvGrpSpPr>
        <p:grpSpPr>
          <a:xfrm>
            <a:off x="-107183" y="3273300"/>
            <a:ext cx="2306257" cy="3701530"/>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3EA0988B-5757-4713-8006-E186A41B0EE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084DE664-1344-4D67-9345-BC1D38D0BF78}"/>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70BC86FF-0DB7-4D82-9766-52A88E83BAB7}"/>
              </a:ext>
            </a:extLst>
          </p:cNvPr>
          <p:cNvGrpSpPr/>
          <p:nvPr/>
        </p:nvGrpSpPr>
        <p:grpSpPr>
          <a:xfrm>
            <a:off x="10074239" y="2912528"/>
            <a:ext cx="2224944" cy="4092782"/>
            <a:chOff x="12843095" y="658761"/>
            <a:chExt cx="3036002" cy="5584723"/>
          </a:xfrm>
        </p:grpSpPr>
        <p:pic>
          <p:nvPicPr>
            <p:cNvPr id="10" name="Picture 2" descr="Cartoon students Royalty Free Vector Image - VectorStock">
              <a:extLst>
                <a:ext uri="{FF2B5EF4-FFF2-40B4-BE49-F238E27FC236}">
                  <a16:creationId xmlns:a16="http://schemas.microsoft.com/office/drawing/2014/main" id="{09708B1B-0B9D-44E2-BA57-AB5F83A84BD0}"/>
                </a:ext>
              </a:extLst>
            </p:cNvPr>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artoon students Royalty Free Vector Image - VectorStock">
              <a:extLst>
                <a:ext uri="{FF2B5EF4-FFF2-40B4-BE49-F238E27FC236}">
                  <a16:creationId xmlns:a16="http://schemas.microsoft.com/office/drawing/2014/main" id="{9B77DC45-DCC8-4DE1-B8E7-51FE58D7EF03}"/>
                </a:ext>
              </a:extLst>
            </p:cNvPr>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hiếu niên tiền phong quàng khăn đỏ minh họa">
              <a:extLst>
                <a:ext uri="{FF2B5EF4-FFF2-40B4-BE49-F238E27FC236}">
                  <a16:creationId xmlns:a16="http://schemas.microsoft.com/office/drawing/2014/main" id="{2E302A7A-FB2B-450E-86DA-86E9783E16F2}"/>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图片 20">
            <a:extLst>
              <a:ext uri="{FF2B5EF4-FFF2-40B4-BE49-F238E27FC236}">
                <a16:creationId xmlns:a16="http://schemas.microsoft.com/office/drawing/2014/main" id="{673EA618-CE8C-44AB-85D3-AD9713A32639}"/>
              </a:ext>
            </a:extLst>
          </p:cNvPr>
          <p:cNvPicPr>
            <a:picLocks noChangeAspect="1"/>
          </p:cNvPicPr>
          <p:nvPr/>
        </p:nvPicPr>
        <p:blipFill rotWithShape="1">
          <a:blip r:embed="rId8">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14" name="图片 16">
            <a:extLst>
              <a:ext uri="{FF2B5EF4-FFF2-40B4-BE49-F238E27FC236}">
                <a16:creationId xmlns:a16="http://schemas.microsoft.com/office/drawing/2014/main" id="{14394244-F046-4291-9A31-0CAE9B85C264}"/>
              </a:ext>
            </a:extLst>
          </p:cNvPr>
          <p:cNvPicPr>
            <a:picLocks noChangeAspect="1"/>
          </p:cNvPicPr>
          <p:nvPr/>
        </p:nvPicPr>
        <p:blipFill rotWithShape="1">
          <a:blip r:embed="rId8">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Tree>
    <p:extLst>
      <p:ext uri="{BB962C8B-B14F-4D97-AF65-F5344CB8AC3E}">
        <p14:creationId xmlns:p14="http://schemas.microsoft.com/office/powerpoint/2010/main" val="9829052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7D749C-1895-4856-A6BB-57810CF1FC9B}"/>
              </a:ext>
            </a:extLst>
          </p:cNvPr>
          <p:cNvSpPr/>
          <p:nvPr/>
        </p:nvSpPr>
        <p:spPr>
          <a:xfrm flipH="1" flipV="1">
            <a:off x="289528" y="3588037"/>
            <a:ext cx="5792320" cy="3072056"/>
          </a:xfrm>
          <a:prstGeom prst="rect">
            <a:avLst/>
          </a:prstGeom>
          <a:solidFill>
            <a:srgbClr val="CCFFFF"/>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FF"/>
              </a:solidFill>
            </a:endParaRPr>
          </a:p>
        </p:txBody>
      </p:sp>
      <p:sp>
        <p:nvSpPr>
          <p:cNvPr id="5" name="Rectangle 4">
            <a:extLst>
              <a:ext uri="{FF2B5EF4-FFF2-40B4-BE49-F238E27FC236}">
                <a16:creationId xmlns:a16="http://schemas.microsoft.com/office/drawing/2014/main" id="{B1341845-4BFC-4F58-9639-F0A92434A543}"/>
              </a:ext>
            </a:extLst>
          </p:cNvPr>
          <p:cNvSpPr/>
          <p:nvPr/>
        </p:nvSpPr>
        <p:spPr>
          <a:xfrm flipH="1" flipV="1">
            <a:off x="6166033" y="3588037"/>
            <a:ext cx="5792318" cy="3072056"/>
          </a:xfrm>
          <a:prstGeom prst="rect">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C8FA79E-6747-483A-9255-BB67B636E5E4}"/>
              </a:ext>
            </a:extLst>
          </p:cNvPr>
          <p:cNvSpPr/>
          <p:nvPr/>
        </p:nvSpPr>
        <p:spPr>
          <a:xfrm>
            <a:off x="599440" y="3315990"/>
            <a:ext cx="5169097" cy="57912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n w="3175">
                  <a:solidFill>
                    <a:schemeClr val="bg1"/>
                  </a:solidFill>
                  <a:prstDash val="solid"/>
                </a:ln>
                <a:solidFill>
                  <a:schemeClr val="bg1"/>
                </a:solidFill>
              </a:rPr>
              <a:t>Các hành vi</a:t>
            </a:r>
            <a:r>
              <a:rPr lang="vi-VN" sz="2000" b="1">
                <a:ln w="3175">
                  <a:solidFill>
                    <a:schemeClr val="bg1"/>
                  </a:solidFill>
                  <a:prstDash val="solid"/>
                </a:ln>
                <a:solidFill>
                  <a:schemeClr val="bg1"/>
                </a:solidFill>
              </a:rPr>
              <a:t> </a:t>
            </a:r>
            <a:r>
              <a:rPr lang="en-US" sz="2000" b="1">
                <a:ln w="3175">
                  <a:solidFill>
                    <a:schemeClr val="bg1"/>
                  </a:solidFill>
                  <a:prstDash val="solid"/>
                </a:ln>
                <a:solidFill>
                  <a:schemeClr val="bg1"/>
                </a:solidFill>
              </a:rPr>
              <a:t>không có nguy cơ</a:t>
            </a:r>
          </a:p>
          <a:p>
            <a:pPr algn="ctr"/>
            <a:r>
              <a:rPr lang="en-US" sz="2000" b="1">
                <a:ln w="3175">
                  <a:solidFill>
                    <a:schemeClr val="bg1"/>
                  </a:solidFill>
                  <a:prstDash val="solid"/>
                </a:ln>
                <a:solidFill>
                  <a:schemeClr val="bg1"/>
                </a:solidFill>
              </a:rPr>
              <a:t>lây nhiễm HIV</a:t>
            </a:r>
          </a:p>
        </p:txBody>
      </p:sp>
      <p:sp>
        <p:nvSpPr>
          <p:cNvPr id="7" name="Rectangle: Rounded Corners 6">
            <a:extLst>
              <a:ext uri="{FF2B5EF4-FFF2-40B4-BE49-F238E27FC236}">
                <a16:creationId xmlns:a16="http://schemas.microsoft.com/office/drawing/2014/main" id="{360CAA20-638D-473C-B46A-37F6EB9300E3}"/>
              </a:ext>
            </a:extLst>
          </p:cNvPr>
          <p:cNvSpPr/>
          <p:nvPr/>
        </p:nvSpPr>
        <p:spPr>
          <a:xfrm>
            <a:off x="6530823" y="3298477"/>
            <a:ext cx="5075034" cy="57912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n w="3175">
                  <a:solidFill>
                    <a:schemeClr val="bg1"/>
                  </a:solidFill>
                  <a:prstDash val="solid"/>
                </a:ln>
                <a:solidFill>
                  <a:schemeClr val="bg1"/>
                </a:solidFill>
              </a:rPr>
              <a:t>Các hành vi có nguy cơ</a:t>
            </a:r>
          </a:p>
          <a:p>
            <a:pPr algn="ctr"/>
            <a:r>
              <a:rPr lang="en-US" b="1">
                <a:ln w="3175">
                  <a:solidFill>
                    <a:schemeClr val="bg1"/>
                  </a:solidFill>
                  <a:prstDash val="solid"/>
                </a:ln>
                <a:solidFill>
                  <a:schemeClr val="bg1"/>
                </a:solidFill>
              </a:rPr>
              <a:t>lây nhiễm HIV</a:t>
            </a:r>
          </a:p>
        </p:txBody>
      </p:sp>
      <p:sp>
        <p:nvSpPr>
          <p:cNvPr id="8" name="Rectangle: Rounded Corners 7">
            <a:extLst>
              <a:ext uri="{FF2B5EF4-FFF2-40B4-BE49-F238E27FC236}">
                <a16:creationId xmlns:a16="http://schemas.microsoft.com/office/drawing/2014/main" id="{F9AD72E2-2287-4E99-BCE6-9B37F00C0EB2}"/>
              </a:ext>
            </a:extLst>
          </p:cNvPr>
          <p:cNvSpPr/>
          <p:nvPr/>
        </p:nvSpPr>
        <p:spPr>
          <a:xfrm>
            <a:off x="1369650" y="749551"/>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Bơi ở bể bơi </a:t>
            </a:r>
          </a:p>
          <a:p>
            <a:pPr algn="ctr"/>
            <a:r>
              <a:rPr lang="vi-VN" altLang="en-US" sz="1600" b="1">
                <a:solidFill>
                  <a:schemeClr val="tx1"/>
                </a:solidFill>
                <a:latin typeface="Times New Roman" panose="02020603050405020304" pitchFamily="18" charset="0"/>
              </a:rPr>
              <a:t>(hồ bơi)</a:t>
            </a:r>
          </a:p>
          <a:p>
            <a:pPr algn="ctr"/>
            <a:r>
              <a:rPr lang="vi-VN" altLang="en-US" sz="1600" b="1">
                <a:solidFill>
                  <a:schemeClr val="tx1"/>
                </a:solidFill>
                <a:latin typeface="Times New Roman" panose="02020603050405020304" pitchFamily="18" charset="0"/>
              </a:rPr>
              <a:t>công cộng</a:t>
            </a:r>
          </a:p>
        </p:txBody>
      </p:sp>
      <p:sp>
        <p:nvSpPr>
          <p:cNvPr id="9" name="Rectangle: Rounded Corners 8">
            <a:extLst>
              <a:ext uri="{FF2B5EF4-FFF2-40B4-BE49-F238E27FC236}">
                <a16:creationId xmlns:a16="http://schemas.microsoft.com/office/drawing/2014/main" id="{49FE341A-2398-40E6-84A9-668EDC5FB182}"/>
              </a:ext>
            </a:extLst>
          </p:cNvPr>
          <p:cNvSpPr/>
          <p:nvPr/>
        </p:nvSpPr>
        <p:spPr>
          <a:xfrm>
            <a:off x="3307816" y="767064"/>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Nghịch bơm</a:t>
            </a:r>
          </a:p>
          <a:p>
            <a:pPr algn="ctr"/>
            <a:r>
              <a:rPr lang="vi-VN" altLang="en-US" sz="1600" b="1">
                <a:solidFill>
                  <a:schemeClr val="tx1"/>
                </a:solidFill>
                <a:latin typeface="Times New Roman" panose="02020603050405020304" pitchFamily="18" charset="0"/>
              </a:rPr>
              <a:t>kim tiêm</a:t>
            </a:r>
          </a:p>
          <a:p>
            <a:pPr algn="ctr"/>
            <a:r>
              <a:rPr lang="vi-VN" altLang="en-US" sz="1600" b="1">
                <a:solidFill>
                  <a:schemeClr val="tx1"/>
                </a:solidFill>
                <a:latin typeface="Times New Roman" panose="02020603050405020304" pitchFamily="18" charset="0"/>
              </a:rPr>
              <a:t>đã sử dụng</a:t>
            </a:r>
          </a:p>
        </p:txBody>
      </p:sp>
      <p:sp>
        <p:nvSpPr>
          <p:cNvPr id="10" name="Rectangle: Rounded Corners 9">
            <a:extLst>
              <a:ext uri="{FF2B5EF4-FFF2-40B4-BE49-F238E27FC236}">
                <a16:creationId xmlns:a16="http://schemas.microsoft.com/office/drawing/2014/main" id="{AE2F8BB9-3F5E-47EC-8B67-60F9C18DD957}"/>
              </a:ext>
            </a:extLst>
          </p:cNvPr>
          <p:cNvSpPr/>
          <p:nvPr/>
        </p:nvSpPr>
        <p:spPr>
          <a:xfrm>
            <a:off x="5214325" y="775406"/>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Truyền máu</a:t>
            </a:r>
          </a:p>
          <a:p>
            <a:pPr algn="ctr"/>
            <a:r>
              <a:rPr lang="vi-VN" altLang="en-US" sz="1600" b="1">
                <a:solidFill>
                  <a:schemeClr val="tx1"/>
                </a:solidFill>
                <a:latin typeface="Times New Roman" panose="02020603050405020304" pitchFamily="18" charset="0"/>
              </a:rPr>
              <a:t>mà không rõ</a:t>
            </a:r>
          </a:p>
          <a:p>
            <a:pPr algn="ctr"/>
            <a:r>
              <a:rPr lang="vi-VN" altLang="en-US" sz="1600" b="1">
                <a:solidFill>
                  <a:schemeClr val="tx1"/>
                </a:solidFill>
                <a:latin typeface="Times New Roman" panose="02020603050405020304" pitchFamily="18" charset="0"/>
              </a:rPr>
              <a:t>nguồn gốc máu</a:t>
            </a:r>
          </a:p>
        </p:txBody>
      </p:sp>
      <p:sp>
        <p:nvSpPr>
          <p:cNvPr id="11" name="Rectangle: Rounded Corners 10">
            <a:extLst>
              <a:ext uri="{FF2B5EF4-FFF2-40B4-BE49-F238E27FC236}">
                <a16:creationId xmlns:a16="http://schemas.microsoft.com/office/drawing/2014/main" id="{438E44D9-FDF8-4563-91C4-8966946F195C}"/>
              </a:ext>
            </a:extLst>
          </p:cNvPr>
          <p:cNvSpPr/>
          <p:nvPr/>
        </p:nvSpPr>
        <p:spPr>
          <a:xfrm>
            <a:off x="7106923" y="766320"/>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400" b="1">
                <a:solidFill>
                  <a:schemeClr val="tx1"/>
                </a:solidFill>
                <a:latin typeface="Times New Roman" panose="02020603050405020304" pitchFamily="18" charset="0"/>
              </a:rPr>
              <a:t>Bị muỗi đốt</a:t>
            </a:r>
          </a:p>
        </p:txBody>
      </p:sp>
      <p:sp>
        <p:nvSpPr>
          <p:cNvPr id="12" name="Rectangle: Rounded Corners 11">
            <a:extLst>
              <a:ext uri="{FF2B5EF4-FFF2-40B4-BE49-F238E27FC236}">
                <a16:creationId xmlns:a16="http://schemas.microsoft.com/office/drawing/2014/main" id="{E37B9A31-4158-4303-A30D-2616F447793C}"/>
              </a:ext>
            </a:extLst>
          </p:cNvPr>
          <p:cNvSpPr/>
          <p:nvPr/>
        </p:nvSpPr>
        <p:spPr>
          <a:xfrm>
            <a:off x="1369650" y="1542443"/>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600" b="1">
                <a:solidFill>
                  <a:schemeClr val="tx1"/>
                </a:solidFill>
                <a:latin typeface="Times New Roman" panose="02020603050405020304" pitchFamily="18" charset="0"/>
              </a:rPr>
              <a:t>Nói chuyện, </a:t>
            </a:r>
            <a:endParaRPr lang="vi-VN" altLang="en-US" sz="1600" b="1">
              <a:solidFill>
                <a:schemeClr val="tx1"/>
              </a:solidFill>
              <a:latin typeface="Times New Roman" panose="02020603050405020304" pitchFamily="18" charset="0"/>
            </a:endParaRPr>
          </a:p>
          <a:p>
            <a:pPr algn="ctr"/>
            <a:r>
              <a:rPr lang="en-US" altLang="en-US" sz="1600" b="1">
                <a:solidFill>
                  <a:schemeClr val="tx1"/>
                </a:solidFill>
                <a:latin typeface="Times New Roman" panose="02020603050405020304" pitchFamily="18" charset="0"/>
              </a:rPr>
              <a:t>an ủi</a:t>
            </a:r>
          </a:p>
          <a:p>
            <a:pPr algn="ctr"/>
            <a:r>
              <a:rPr lang="en-US" altLang="en-US" sz="1600" b="1">
                <a:solidFill>
                  <a:schemeClr val="tx1"/>
                </a:solidFill>
                <a:latin typeface="Times New Roman" panose="02020603050405020304" pitchFamily="18" charset="0"/>
              </a:rPr>
              <a:t>bệnh nhân AIDS</a:t>
            </a:r>
          </a:p>
        </p:txBody>
      </p:sp>
      <p:sp>
        <p:nvSpPr>
          <p:cNvPr id="13" name="Rectangle: Rounded Corners 12">
            <a:extLst>
              <a:ext uri="{FF2B5EF4-FFF2-40B4-BE49-F238E27FC236}">
                <a16:creationId xmlns:a16="http://schemas.microsoft.com/office/drawing/2014/main" id="{3BA36FE9-28B3-4D44-99AB-3DAF39850E98}"/>
              </a:ext>
            </a:extLst>
          </p:cNvPr>
          <p:cNvSpPr/>
          <p:nvPr/>
        </p:nvSpPr>
        <p:spPr>
          <a:xfrm>
            <a:off x="3307816" y="1559956"/>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Dùng chung dao cạo, bàn chải đánh răng</a:t>
            </a:r>
          </a:p>
        </p:txBody>
      </p:sp>
      <p:sp>
        <p:nvSpPr>
          <p:cNvPr id="14" name="Rectangle: Rounded Corners 13">
            <a:extLst>
              <a:ext uri="{FF2B5EF4-FFF2-40B4-BE49-F238E27FC236}">
                <a16:creationId xmlns:a16="http://schemas.microsoft.com/office/drawing/2014/main" id="{9E492E3F-E4EC-419F-BA83-80766B2C3F4B}"/>
              </a:ext>
            </a:extLst>
          </p:cNvPr>
          <p:cNvSpPr/>
          <p:nvPr/>
        </p:nvSpPr>
        <p:spPr>
          <a:xfrm>
            <a:off x="5214325" y="1568298"/>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Sử dụng</a:t>
            </a:r>
          </a:p>
          <a:p>
            <a:pPr algn="ctr"/>
            <a:r>
              <a:rPr lang="vi-VN" altLang="en-US" sz="1600" b="1">
                <a:solidFill>
                  <a:schemeClr val="tx1"/>
                </a:solidFill>
                <a:latin typeface="Times New Roman" panose="02020603050405020304" pitchFamily="18" charset="0"/>
              </a:rPr>
              <a:t>nhà vệ sinh</a:t>
            </a:r>
          </a:p>
          <a:p>
            <a:pPr algn="ctr"/>
            <a:r>
              <a:rPr lang="vi-VN" altLang="en-US" sz="1600" b="1">
                <a:solidFill>
                  <a:schemeClr val="tx1"/>
                </a:solidFill>
                <a:latin typeface="Times New Roman" panose="02020603050405020304" pitchFamily="18" charset="0"/>
              </a:rPr>
              <a:t>công cộng</a:t>
            </a:r>
          </a:p>
        </p:txBody>
      </p:sp>
      <p:sp>
        <p:nvSpPr>
          <p:cNvPr id="15" name="Rectangle: Rounded Corners 14">
            <a:extLst>
              <a:ext uri="{FF2B5EF4-FFF2-40B4-BE49-F238E27FC236}">
                <a16:creationId xmlns:a16="http://schemas.microsoft.com/office/drawing/2014/main" id="{6BFC27BB-8B2F-42F4-86EC-641DB34F6981}"/>
              </a:ext>
            </a:extLst>
          </p:cNvPr>
          <p:cNvSpPr/>
          <p:nvPr/>
        </p:nvSpPr>
        <p:spPr>
          <a:xfrm>
            <a:off x="7106923" y="1559212"/>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200" b="1">
                <a:solidFill>
                  <a:schemeClr val="tx1"/>
                </a:solidFill>
                <a:latin typeface="Times New Roman" panose="02020603050405020304" pitchFamily="18" charset="0"/>
              </a:rPr>
              <a:t>Băng bó vết thương chảy máu mà không dùng gang tay bảo vệ</a:t>
            </a:r>
          </a:p>
        </p:txBody>
      </p:sp>
      <p:sp>
        <p:nvSpPr>
          <p:cNvPr id="16" name="Rectangle: Rounded Corners 15">
            <a:extLst>
              <a:ext uri="{FF2B5EF4-FFF2-40B4-BE49-F238E27FC236}">
                <a16:creationId xmlns:a16="http://schemas.microsoft.com/office/drawing/2014/main" id="{4A494B57-5749-4B69-AB40-806E650350BB}"/>
              </a:ext>
            </a:extLst>
          </p:cNvPr>
          <p:cNvSpPr/>
          <p:nvPr/>
        </p:nvSpPr>
        <p:spPr>
          <a:xfrm>
            <a:off x="1369650" y="2335335"/>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Dùng chung</a:t>
            </a:r>
          </a:p>
          <a:p>
            <a:pPr algn="ctr"/>
            <a:r>
              <a:rPr lang="vi-VN" altLang="en-US" sz="1600" b="1">
                <a:solidFill>
                  <a:schemeClr val="tx1"/>
                </a:solidFill>
                <a:latin typeface="Times New Roman" panose="02020603050405020304" pitchFamily="18" charset="0"/>
              </a:rPr>
              <a:t>bơm kim tiêm</a:t>
            </a:r>
          </a:p>
          <a:p>
            <a:pPr algn="ctr"/>
            <a:r>
              <a:rPr lang="vi-VN" altLang="en-US" sz="1600" b="1">
                <a:solidFill>
                  <a:schemeClr val="tx1"/>
                </a:solidFill>
                <a:latin typeface="Times New Roman" panose="02020603050405020304" pitchFamily="18" charset="0"/>
              </a:rPr>
              <a:t>không khử trùng</a:t>
            </a:r>
          </a:p>
        </p:txBody>
      </p:sp>
      <p:sp>
        <p:nvSpPr>
          <p:cNvPr id="17" name="Rectangle: Rounded Corners 16">
            <a:extLst>
              <a:ext uri="{FF2B5EF4-FFF2-40B4-BE49-F238E27FC236}">
                <a16:creationId xmlns:a16="http://schemas.microsoft.com/office/drawing/2014/main" id="{153A98F1-883A-4D6B-B2E8-58484CE2B696}"/>
              </a:ext>
            </a:extLst>
          </p:cNvPr>
          <p:cNvSpPr/>
          <p:nvPr/>
        </p:nvSpPr>
        <p:spPr>
          <a:xfrm>
            <a:off x="3307816" y="2352848"/>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Xăm mình</a:t>
            </a:r>
          </a:p>
          <a:p>
            <a:pPr algn="ctr"/>
            <a:r>
              <a:rPr lang="vi-VN" altLang="en-US" sz="1600" b="1">
                <a:solidFill>
                  <a:schemeClr val="tx1"/>
                </a:solidFill>
                <a:latin typeface="Times New Roman" panose="02020603050405020304" pitchFamily="18" charset="0"/>
              </a:rPr>
              <a:t>chung dụng cụ</a:t>
            </a:r>
          </a:p>
          <a:p>
            <a:pPr algn="ctr"/>
            <a:r>
              <a:rPr lang="vi-VN" altLang="en-US" sz="1600" b="1">
                <a:solidFill>
                  <a:schemeClr val="tx1"/>
                </a:solidFill>
                <a:latin typeface="Times New Roman" panose="02020603050405020304" pitchFamily="18" charset="0"/>
              </a:rPr>
              <a:t>không khử trùng</a:t>
            </a:r>
          </a:p>
        </p:txBody>
      </p:sp>
      <p:sp>
        <p:nvSpPr>
          <p:cNvPr id="18" name="Rectangle: Rounded Corners 17">
            <a:extLst>
              <a:ext uri="{FF2B5EF4-FFF2-40B4-BE49-F238E27FC236}">
                <a16:creationId xmlns:a16="http://schemas.microsoft.com/office/drawing/2014/main" id="{CEC99878-1AD3-4DE1-B772-39B5159395D8}"/>
              </a:ext>
            </a:extLst>
          </p:cNvPr>
          <p:cNvSpPr/>
          <p:nvPr/>
        </p:nvSpPr>
        <p:spPr>
          <a:xfrm>
            <a:off x="5214325" y="2361190"/>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Ngồi học cùng bàn. Cùng vui chơi</a:t>
            </a:r>
          </a:p>
        </p:txBody>
      </p:sp>
      <p:sp>
        <p:nvSpPr>
          <p:cNvPr id="19" name="Rectangle: Rounded Corners 18">
            <a:extLst>
              <a:ext uri="{FF2B5EF4-FFF2-40B4-BE49-F238E27FC236}">
                <a16:creationId xmlns:a16="http://schemas.microsoft.com/office/drawing/2014/main" id="{439B06E4-F436-42AF-A5C0-29B19D106752}"/>
              </a:ext>
            </a:extLst>
          </p:cNvPr>
          <p:cNvSpPr/>
          <p:nvPr/>
        </p:nvSpPr>
        <p:spPr>
          <a:xfrm>
            <a:off x="7106923" y="2352104"/>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200" b="1">
                <a:solidFill>
                  <a:schemeClr val="tx1"/>
                </a:solidFill>
                <a:latin typeface="Times New Roman" panose="02020603050405020304" pitchFamily="18" charset="0"/>
              </a:rPr>
              <a:t>Dính máu của người nhiễm HIV vào vết thương hở hoặc da, niêm mạc bị xây xát</a:t>
            </a:r>
          </a:p>
        </p:txBody>
      </p:sp>
      <p:sp>
        <p:nvSpPr>
          <p:cNvPr id="87" name="Rectangle: Rounded Corners 86">
            <a:extLst>
              <a:ext uri="{FF2B5EF4-FFF2-40B4-BE49-F238E27FC236}">
                <a16:creationId xmlns:a16="http://schemas.microsoft.com/office/drawing/2014/main" id="{D4250753-4A8E-466F-B179-49FE85ECCE76}"/>
              </a:ext>
            </a:extLst>
          </p:cNvPr>
          <p:cNvSpPr/>
          <p:nvPr/>
        </p:nvSpPr>
        <p:spPr>
          <a:xfrm>
            <a:off x="8999521" y="787101"/>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ltLang="en-US" sz="1400" b="1">
                <a:solidFill>
                  <a:schemeClr val="tx1"/>
                </a:solidFill>
                <a:latin typeface="Times New Roman" panose="02020603050405020304" pitchFamily="18" charset="0"/>
              </a:rPr>
              <a:t>Khoát vai</a:t>
            </a:r>
          </a:p>
          <a:p>
            <a:pPr algn="ctr"/>
            <a:r>
              <a:rPr lang="pt-BR" altLang="en-US" sz="1400" b="1">
                <a:solidFill>
                  <a:schemeClr val="tx1"/>
                </a:solidFill>
                <a:latin typeface="Times New Roman" panose="02020603050405020304" pitchFamily="18" charset="0"/>
              </a:rPr>
              <a:t>Cầm tay</a:t>
            </a:r>
          </a:p>
          <a:p>
            <a:pPr algn="ctr"/>
            <a:r>
              <a:rPr lang="pt-BR" altLang="en-US" sz="1400" b="1">
                <a:solidFill>
                  <a:schemeClr val="tx1"/>
                </a:solidFill>
                <a:latin typeface="Times New Roman" panose="02020603050405020304" pitchFamily="18" charset="0"/>
              </a:rPr>
              <a:t>Ôm </a:t>
            </a:r>
          </a:p>
        </p:txBody>
      </p:sp>
      <p:grpSp>
        <p:nvGrpSpPr>
          <p:cNvPr id="20" name="Group 19">
            <a:extLst>
              <a:ext uri="{FF2B5EF4-FFF2-40B4-BE49-F238E27FC236}">
                <a16:creationId xmlns:a16="http://schemas.microsoft.com/office/drawing/2014/main" id="{0EA27465-FDB1-4755-93D0-0E09955CA44E}"/>
              </a:ext>
            </a:extLst>
          </p:cNvPr>
          <p:cNvGrpSpPr/>
          <p:nvPr/>
        </p:nvGrpSpPr>
        <p:grpSpPr>
          <a:xfrm>
            <a:off x="-146064" y="-45913"/>
            <a:ext cx="1724984" cy="2768590"/>
            <a:chOff x="3528816" y="1219200"/>
            <a:chExt cx="3240675" cy="5201266"/>
          </a:xfrm>
        </p:grpSpPr>
        <p:pic>
          <p:nvPicPr>
            <p:cNvPr id="21" name="Picture 2" descr="Cartoon students Royalty Free Vector Image - VectorStock">
              <a:extLst>
                <a:ext uri="{FF2B5EF4-FFF2-40B4-BE49-F238E27FC236}">
                  <a16:creationId xmlns:a16="http://schemas.microsoft.com/office/drawing/2014/main" id="{A3820D36-0BB0-4DB1-B938-4B2C6E35BAD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thiếu niên tiền phong quàng khăn đỏ minh họa">
              <a:extLst>
                <a:ext uri="{FF2B5EF4-FFF2-40B4-BE49-F238E27FC236}">
                  <a16:creationId xmlns:a16="http://schemas.microsoft.com/office/drawing/2014/main" id="{E3BDC699-91CD-4F93-94A2-500ED83F5D69}"/>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458E5916-0456-42F4-8F8B-FDEFF638F30D}"/>
              </a:ext>
            </a:extLst>
          </p:cNvPr>
          <p:cNvGrpSpPr/>
          <p:nvPr/>
        </p:nvGrpSpPr>
        <p:grpSpPr>
          <a:xfrm>
            <a:off x="10584777" y="-128482"/>
            <a:ext cx="1664165" cy="3061230"/>
            <a:chOff x="12843095" y="658761"/>
            <a:chExt cx="3036002" cy="5584723"/>
          </a:xfrm>
        </p:grpSpPr>
        <p:pic>
          <p:nvPicPr>
            <p:cNvPr id="24" name="Picture 2" descr="Cartoon students Royalty Free Vector Image - VectorStock">
              <a:extLst>
                <a:ext uri="{FF2B5EF4-FFF2-40B4-BE49-F238E27FC236}">
                  <a16:creationId xmlns:a16="http://schemas.microsoft.com/office/drawing/2014/main" id="{83646B40-1983-489A-9194-082DD47EF2C2}"/>
                </a:ext>
              </a:extLst>
            </p:cNvPr>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rtoon students Royalty Free Vector Image - VectorStock">
              <a:extLst>
                <a:ext uri="{FF2B5EF4-FFF2-40B4-BE49-F238E27FC236}">
                  <a16:creationId xmlns:a16="http://schemas.microsoft.com/office/drawing/2014/main" id="{1C5F010F-7BC4-4CF5-B120-BCEE53DB67AD}"/>
                </a:ext>
              </a:extLst>
            </p:cNvPr>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thiếu niên tiền phong quàng khăn đỏ minh họa">
              <a:extLst>
                <a:ext uri="{FF2B5EF4-FFF2-40B4-BE49-F238E27FC236}">
                  <a16:creationId xmlns:a16="http://schemas.microsoft.com/office/drawing/2014/main" id="{05771EC7-4264-4522-AC31-27DC7D655E99}"/>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88" name="Rectangle: Rounded Corners 87">
            <a:extLst>
              <a:ext uri="{FF2B5EF4-FFF2-40B4-BE49-F238E27FC236}">
                <a16:creationId xmlns:a16="http://schemas.microsoft.com/office/drawing/2014/main" id="{F7C99AC5-50CF-423D-A1DA-1A7EAFBA99E1}"/>
              </a:ext>
            </a:extLst>
          </p:cNvPr>
          <p:cNvSpPr/>
          <p:nvPr/>
        </p:nvSpPr>
        <p:spPr>
          <a:xfrm>
            <a:off x="8999521" y="1579993"/>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400" b="1">
                <a:solidFill>
                  <a:schemeClr val="tx1"/>
                </a:solidFill>
                <a:latin typeface="Times New Roman" panose="02020603050405020304" pitchFamily="18" charset="0"/>
              </a:rPr>
              <a:t>Ăn cơm cùng mâm</a:t>
            </a:r>
          </a:p>
          <a:p>
            <a:pPr algn="ctr"/>
            <a:r>
              <a:rPr lang="vi-VN" altLang="en-US" sz="1400" b="1">
                <a:solidFill>
                  <a:schemeClr val="tx1"/>
                </a:solidFill>
                <a:latin typeface="Times New Roman" panose="02020603050405020304" pitchFamily="18" charset="0"/>
              </a:rPr>
              <a:t>Nằm ngủ bên cạnh</a:t>
            </a:r>
          </a:p>
        </p:txBody>
      </p:sp>
      <p:sp>
        <p:nvSpPr>
          <p:cNvPr id="89" name="Rectangle: Rounded Corners 88">
            <a:extLst>
              <a:ext uri="{FF2B5EF4-FFF2-40B4-BE49-F238E27FC236}">
                <a16:creationId xmlns:a16="http://schemas.microsoft.com/office/drawing/2014/main" id="{6D8CCAFA-4FE6-445C-9920-876FA1F07F88}"/>
              </a:ext>
            </a:extLst>
          </p:cNvPr>
          <p:cNvSpPr/>
          <p:nvPr/>
        </p:nvSpPr>
        <p:spPr>
          <a:xfrm>
            <a:off x="8999521" y="2372885"/>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200" b="1">
                <a:solidFill>
                  <a:schemeClr val="tx1"/>
                </a:solidFill>
                <a:latin typeface="Times New Roman" panose="02020603050405020304" pitchFamily="18" charset="0"/>
              </a:rPr>
              <a:t>Dùng chung dụng cụ phẫu thuật, dụng cụ khám chữa bệnh có xuyên cắt qua da</a:t>
            </a:r>
          </a:p>
        </p:txBody>
      </p:sp>
    </p:spTree>
    <p:extLst>
      <p:ext uri="{BB962C8B-B14F-4D97-AF65-F5344CB8AC3E}">
        <p14:creationId xmlns:p14="http://schemas.microsoft.com/office/powerpoint/2010/main" val="24683036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randombar(horizontal)">
                                      <p:cBhvr>
                                        <p:cTn id="54" dur="500"/>
                                        <p:tgtEl>
                                          <p:spTgt spid="1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randombar(horizontal)">
                                      <p:cBhvr>
                                        <p:cTn id="60" dur="500"/>
                                        <p:tgtEl>
                                          <p:spTgt spid="88"/>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randombar(horizontal)">
                                      <p:cBhvr>
                                        <p:cTn id="63" dur="500"/>
                                        <p:tgtEl>
                                          <p:spTgt spid="8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500"/>
                                        <p:tgtEl>
                                          <p:spTgt spid="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grpId="1" nodeType="clickEffect">
                                  <p:stCondLst>
                                    <p:cond delay="0"/>
                                  </p:stCondLst>
                                  <p:childTnLst>
                                    <p:animMotion origin="layout" path="M -3.54167E-6 0.00417 L -0.07343 0.47524 " pathEditMode="relative" rAng="0" ptsTypes="AA">
                                      <p:cBhvr>
                                        <p:cTn id="83" dur="2000" fill="hold"/>
                                        <p:tgtEl>
                                          <p:spTgt spid="8"/>
                                        </p:tgtEl>
                                        <p:attrNameLst>
                                          <p:attrName>ppt_x</p:attrName>
                                          <p:attrName>ppt_y</p:attrName>
                                        </p:attrNameLst>
                                      </p:cBhvr>
                                      <p:rCtr x="-3672" y="23542"/>
                                    </p:animMotion>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2.08333E-6 0.00417 L 0.25508 0.46829 " pathEditMode="relative" rAng="0" ptsTypes="AA">
                                      <p:cBhvr>
                                        <p:cTn id="87" dur="2000" fill="hold"/>
                                        <p:tgtEl>
                                          <p:spTgt spid="9"/>
                                        </p:tgtEl>
                                        <p:attrNameLst>
                                          <p:attrName>ppt_x</p:attrName>
                                          <p:attrName>ppt_y</p:attrName>
                                        </p:attrNameLst>
                                      </p:cBhvr>
                                      <p:rCtr x="12747" y="23194"/>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1" nodeType="clickEffect">
                                  <p:stCondLst>
                                    <p:cond delay="0"/>
                                  </p:stCondLst>
                                  <p:childTnLst>
                                    <p:animMotion origin="layout" path="M 1.875E-6 0.00416 L 0.25286 0.46574 " pathEditMode="relative" rAng="0" ptsTypes="AA">
                                      <p:cBhvr>
                                        <p:cTn id="91" dur="2000" fill="hold"/>
                                        <p:tgtEl>
                                          <p:spTgt spid="10"/>
                                        </p:tgtEl>
                                        <p:attrNameLst>
                                          <p:attrName>ppt_x</p:attrName>
                                          <p:attrName>ppt_y</p:attrName>
                                        </p:attrNameLst>
                                      </p:cBhvr>
                                      <p:rCtr x="12643" y="23079"/>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grpId="1" nodeType="clickEffect">
                                  <p:stCondLst>
                                    <p:cond delay="0"/>
                                  </p:stCondLst>
                                  <p:childTnLst>
                                    <p:animMotion origin="layout" path="M 3.54167E-6 0.00417 L -0.39453 0.4713 " pathEditMode="relative" rAng="0" ptsTypes="AA">
                                      <p:cBhvr>
                                        <p:cTn id="95" dur="2000" fill="hold"/>
                                        <p:tgtEl>
                                          <p:spTgt spid="11"/>
                                        </p:tgtEl>
                                        <p:attrNameLst>
                                          <p:attrName>ppt_x</p:attrName>
                                          <p:attrName>ppt_y</p:attrName>
                                        </p:attrNameLst>
                                      </p:cBhvr>
                                      <p:rCtr x="-19727" y="23356"/>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grpId="1" nodeType="clickEffect">
                                  <p:stCondLst>
                                    <p:cond delay="0"/>
                                  </p:stCondLst>
                                  <p:childTnLst>
                                    <p:animMotion origin="layout" path="M -4.79167E-6 0.00417 L -0.39557 0.4669 " pathEditMode="relative" rAng="0" ptsTypes="AA">
                                      <p:cBhvr>
                                        <p:cTn id="99" dur="2000" fill="hold"/>
                                        <p:tgtEl>
                                          <p:spTgt spid="87"/>
                                        </p:tgtEl>
                                        <p:attrNameLst>
                                          <p:attrName>ppt_x</p:attrName>
                                          <p:attrName>ppt_y</p:attrName>
                                        </p:attrNameLst>
                                      </p:cBhvr>
                                      <p:rCtr x="-19779" y="23125"/>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grpId="1" nodeType="clickEffect">
                                  <p:stCondLst>
                                    <p:cond delay="0"/>
                                  </p:stCondLst>
                                  <p:childTnLst>
                                    <p:animMotion origin="layout" path="M -3.54167E-6 0.00416 L -0.07109 0.47962 " pathEditMode="relative" rAng="0" ptsTypes="AA">
                                      <p:cBhvr>
                                        <p:cTn id="103" dur="2000" fill="hold"/>
                                        <p:tgtEl>
                                          <p:spTgt spid="12"/>
                                        </p:tgtEl>
                                        <p:attrNameLst>
                                          <p:attrName>ppt_x</p:attrName>
                                          <p:attrName>ppt_y</p:attrName>
                                        </p:attrNameLst>
                                      </p:cBhvr>
                                      <p:rCtr x="-3555" y="23773"/>
                                    </p:animMotion>
                                  </p:childTnLst>
                                </p:cTn>
                              </p:par>
                            </p:childTnLst>
                          </p:cTn>
                        </p:par>
                      </p:childTnLst>
                    </p:cTn>
                  </p:par>
                  <p:par>
                    <p:cTn id="104" fill="hold">
                      <p:stCondLst>
                        <p:cond delay="indefinite"/>
                      </p:stCondLst>
                      <p:childTnLst>
                        <p:par>
                          <p:cTn id="105" fill="hold">
                            <p:stCondLst>
                              <p:cond delay="0"/>
                            </p:stCondLst>
                            <p:childTnLst>
                              <p:par>
                                <p:cTn id="106" presetID="42" presetClass="path" presetSubtype="0" accel="50000" decel="50000" fill="hold" grpId="1" nodeType="clickEffect">
                                  <p:stCondLst>
                                    <p:cond delay="0"/>
                                  </p:stCondLst>
                                  <p:childTnLst>
                                    <p:animMotion origin="layout" path="M 2.08333E-6 0.00417 L 0.56002 0.35556 " pathEditMode="relative" rAng="0" ptsTypes="AA">
                                      <p:cBhvr>
                                        <p:cTn id="107" dur="2000" fill="hold"/>
                                        <p:tgtEl>
                                          <p:spTgt spid="13"/>
                                        </p:tgtEl>
                                        <p:attrNameLst>
                                          <p:attrName>ppt_x</p:attrName>
                                          <p:attrName>ppt_y</p:attrName>
                                        </p:attrNameLst>
                                      </p:cBhvr>
                                      <p:rCtr x="27995" y="17569"/>
                                    </p:animMotion>
                                  </p:childTnLst>
                                </p:cTn>
                              </p:par>
                            </p:childTnLst>
                          </p:cTn>
                        </p:par>
                      </p:childTnLst>
                    </p:cTn>
                  </p:par>
                  <p:par>
                    <p:cTn id="108" fill="hold">
                      <p:stCondLst>
                        <p:cond delay="indefinite"/>
                      </p:stCondLst>
                      <p:childTnLst>
                        <p:par>
                          <p:cTn id="109" fill="hold">
                            <p:stCondLst>
                              <p:cond delay="0"/>
                            </p:stCondLst>
                            <p:childTnLst>
                              <p:par>
                                <p:cTn id="110" presetID="42" presetClass="path" presetSubtype="0" accel="50000" decel="50000" fill="hold" grpId="1" nodeType="clickEffect">
                                  <p:stCondLst>
                                    <p:cond delay="0"/>
                                  </p:stCondLst>
                                  <p:childTnLst>
                                    <p:animMotion origin="layout" path="M 1.875E-6 0.00417 L -0.23932 0.47731 " pathEditMode="relative" rAng="0" ptsTypes="AA">
                                      <p:cBhvr>
                                        <p:cTn id="111" dur="2000" fill="hold"/>
                                        <p:tgtEl>
                                          <p:spTgt spid="14"/>
                                        </p:tgtEl>
                                        <p:attrNameLst>
                                          <p:attrName>ppt_x</p:attrName>
                                          <p:attrName>ppt_y</p:attrName>
                                        </p:attrNameLst>
                                      </p:cBhvr>
                                      <p:rCtr x="-11966" y="23657"/>
                                    </p:animMotion>
                                  </p:childTnLst>
                                </p:cTn>
                              </p:par>
                            </p:childTnLst>
                          </p:cTn>
                        </p:par>
                      </p:childTnLst>
                    </p:cTn>
                  </p:par>
                  <p:par>
                    <p:cTn id="112" fill="hold">
                      <p:stCondLst>
                        <p:cond delay="indefinite"/>
                      </p:stCondLst>
                      <p:childTnLst>
                        <p:par>
                          <p:cTn id="113" fill="hold">
                            <p:stCondLst>
                              <p:cond delay="0"/>
                            </p:stCondLst>
                            <p:childTnLst>
                              <p:par>
                                <p:cTn id="114" presetID="42" presetClass="path" presetSubtype="0" accel="50000" decel="50000" fill="hold" grpId="1" nodeType="clickEffect">
                                  <p:stCondLst>
                                    <p:cond delay="0"/>
                                  </p:stCondLst>
                                  <p:childTnLst>
                                    <p:animMotion origin="layout" path="M 3.54167E-6 0.00417 L -0.05651 0.47569 " pathEditMode="relative" rAng="0" ptsTypes="AA">
                                      <p:cBhvr>
                                        <p:cTn id="115" dur="2000" fill="hold"/>
                                        <p:tgtEl>
                                          <p:spTgt spid="15"/>
                                        </p:tgtEl>
                                        <p:attrNameLst>
                                          <p:attrName>ppt_x</p:attrName>
                                          <p:attrName>ppt_y</p:attrName>
                                        </p:attrNameLst>
                                      </p:cBhvr>
                                      <p:rCtr x="-2826" y="23565"/>
                                    </p:animMotion>
                                  </p:childTnLst>
                                </p:cTn>
                              </p:par>
                            </p:childTnLst>
                          </p:cTn>
                        </p:par>
                      </p:childTnLst>
                    </p:cTn>
                  </p:par>
                  <p:par>
                    <p:cTn id="116" fill="hold">
                      <p:stCondLst>
                        <p:cond delay="indefinite"/>
                      </p:stCondLst>
                      <p:childTnLst>
                        <p:par>
                          <p:cTn id="117" fill="hold">
                            <p:stCondLst>
                              <p:cond delay="0"/>
                            </p:stCondLst>
                            <p:childTnLst>
                              <p:par>
                                <p:cTn id="118" presetID="42" presetClass="path" presetSubtype="0" accel="50000" decel="50000" fill="hold" grpId="1" nodeType="clickEffect">
                                  <p:stCondLst>
                                    <p:cond delay="0"/>
                                  </p:stCondLst>
                                  <p:childTnLst>
                                    <p:animMotion origin="layout" path="M -4.79167E-6 0.00417 L -0.39557 0.4743 " pathEditMode="relative" rAng="0" ptsTypes="AA">
                                      <p:cBhvr>
                                        <p:cTn id="119" dur="2000" fill="hold"/>
                                        <p:tgtEl>
                                          <p:spTgt spid="88"/>
                                        </p:tgtEl>
                                        <p:attrNameLst>
                                          <p:attrName>ppt_x</p:attrName>
                                          <p:attrName>ppt_y</p:attrName>
                                        </p:attrNameLst>
                                      </p:cBhvr>
                                      <p:rCtr x="-19779" y="23495"/>
                                    </p:animMotion>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grpId="1" nodeType="clickEffect">
                                  <p:stCondLst>
                                    <p:cond delay="0"/>
                                  </p:stCondLst>
                                  <p:childTnLst>
                                    <p:animMotion origin="layout" path="M -3.54167E-6 0.00417 L 0.56901 0.36112 " pathEditMode="relative" rAng="0" ptsTypes="AA">
                                      <p:cBhvr>
                                        <p:cTn id="123" dur="2000" fill="hold"/>
                                        <p:tgtEl>
                                          <p:spTgt spid="16"/>
                                        </p:tgtEl>
                                        <p:attrNameLst>
                                          <p:attrName>ppt_x</p:attrName>
                                          <p:attrName>ppt_y</p:attrName>
                                        </p:attrNameLst>
                                      </p:cBhvr>
                                      <p:rCtr x="28451" y="17847"/>
                                    </p:animMotion>
                                  </p:childTnLst>
                                </p:cTn>
                              </p:par>
                            </p:childTnLst>
                          </p:cTn>
                        </p:par>
                      </p:childTnLst>
                    </p:cTn>
                  </p:par>
                  <p:par>
                    <p:cTn id="124" fill="hold">
                      <p:stCondLst>
                        <p:cond delay="indefinite"/>
                      </p:stCondLst>
                      <p:childTnLst>
                        <p:par>
                          <p:cTn id="125" fill="hold">
                            <p:stCondLst>
                              <p:cond delay="0"/>
                            </p:stCondLst>
                            <p:childTnLst>
                              <p:par>
                                <p:cTn id="126" presetID="42" presetClass="path" presetSubtype="0" accel="50000" decel="50000" fill="hold" grpId="1" nodeType="clickEffect">
                                  <p:stCondLst>
                                    <p:cond delay="0"/>
                                  </p:stCondLst>
                                  <p:childTnLst>
                                    <p:animMotion origin="layout" path="M 2.08333E-6 0.00417 L 0.5625 0.35995 " pathEditMode="relative" rAng="0" ptsTypes="AA">
                                      <p:cBhvr>
                                        <p:cTn id="127" dur="2000" fill="hold"/>
                                        <p:tgtEl>
                                          <p:spTgt spid="17"/>
                                        </p:tgtEl>
                                        <p:attrNameLst>
                                          <p:attrName>ppt_x</p:attrName>
                                          <p:attrName>ppt_y</p:attrName>
                                        </p:attrNameLst>
                                      </p:cBhvr>
                                      <p:rCtr x="28125" y="17778"/>
                                    </p:animMotion>
                                  </p:childTnLst>
                                </p:cTn>
                              </p:par>
                            </p:childTnLst>
                          </p:cTn>
                        </p:par>
                      </p:childTnLst>
                    </p:cTn>
                  </p:par>
                  <p:par>
                    <p:cTn id="128" fill="hold">
                      <p:stCondLst>
                        <p:cond delay="indefinite"/>
                      </p:stCondLst>
                      <p:childTnLst>
                        <p:par>
                          <p:cTn id="129" fill="hold">
                            <p:stCondLst>
                              <p:cond delay="0"/>
                            </p:stCondLst>
                            <p:childTnLst>
                              <p:par>
                                <p:cTn id="130" presetID="42" presetClass="path" presetSubtype="0" accel="50000" decel="50000" fill="hold" grpId="1" nodeType="clickEffect">
                                  <p:stCondLst>
                                    <p:cond delay="0"/>
                                  </p:stCondLst>
                                  <p:childTnLst>
                                    <p:animMotion origin="layout" path="M 1.875E-6 0.00416 L -0.23932 0.48889 " pathEditMode="relative" rAng="0" ptsTypes="AA">
                                      <p:cBhvr>
                                        <p:cTn id="131" dur="2000" fill="hold"/>
                                        <p:tgtEl>
                                          <p:spTgt spid="18"/>
                                        </p:tgtEl>
                                        <p:attrNameLst>
                                          <p:attrName>ppt_x</p:attrName>
                                          <p:attrName>ppt_y</p:attrName>
                                        </p:attrNameLst>
                                      </p:cBhvr>
                                      <p:rCtr x="-11966" y="24236"/>
                                    </p:animMotion>
                                  </p:childTnLst>
                                </p:cTn>
                              </p:par>
                            </p:childTnLst>
                          </p:cTn>
                        </p:par>
                      </p:childTnLst>
                    </p:cTn>
                  </p:par>
                  <p:par>
                    <p:cTn id="132" fill="hold">
                      <p:stCondLst>
                        <p:cond delay="indefinite"/>
                      </p:stCondLst>
                      <p:childTnLst>
                        <p:par>
                          <p:cTn id="133" fill="hold">
                            <p:stCondLst>
                              <p:cond delay="0"/>
                            </p:stCondLst>
                            <p:childTnLst>
                              <p:par>
                                <p:cTn id="134" presetID="42" presetClass="path" presetSubtype="0" accel="50000" decel="50000" fill="hold" grpId="1" nodeType="clickEffect">
                                  <p:stCondLst>
                                    <p:cond delay="0"/>
                                  </p:stCondLst>
                                  <p:childTnLst>
                                    <p:animMotion origin="layout" path="M 3.54167E-6 0.00417 L 0.02513 0.4912 " pathEditMode="relative" rAng="0" ptsTypes="AA">
                                      <p:cBhvr>
                                        <p:cTn id="135" dur="2000" fill="hold"/>
                                        <p:tgtEl>
                                          <p:spTgt spid="19"/>
                                        </p:tgtEl>
                                        <p:attrNameLst>
                                          <p:attrName>ppt_x</p:attrName>
                                          <p:attrName>ppt_y</p:attrName>
                                        </p:attrNameLst>
                                      </p:cBhvr>
                                      <p:rCtr x="1250" y="24352"/>
                                    </p:animMotion>
                                  </p:childTnLst>
                                </p:cTn>
                              </p:par>
                            </p:childTnLst>
                          </p:cTn>
                        </p:par>
                      </p:childTnLst>
                    </p:cTn>
                  </p:par>
                  <p:par>
                    <p:cTn id="136" fill="hold">
                      <p:stCondLst>
                        <p:cond delay="indefinite"/>
                      </p:stCondLst>
                      <p:childTnLst>
                        <p:par>
                          <p:cTn id="137" fill="hold">
                            <p:stCondLst>
                              <p:cond delay="0"/>
                            </p:stCondLst>
                            <p:childTnLst>
                              <p:par>
                                <p:cTn id="138" presetID="42" presetClass="path" presetSubtype="0" accel="50000" decel="50000" fill="hold" grpId="1" nodeType="clickEffect">
                                  <p:stCondLst>
                                    <p:cond delay="0"/>
                                  </p:stCondLst>
                                  <p:childTnLst>
                                    <p:animMotion origin="layout" path="M -4.79167E-6 0.00417 L 0.03008 0.48519 " pathEditMode="relative" rAng="0" ptsTypes="AA">
                                      <p:cBhvr>
                                        <p:cTn id="139" dur="2000" fill="hold"/>
                                        <p:tgtEl>
                                          <p:spTgt spid="89"/>
                                        </p:tgtEl>
                                        <p:attrNameLst>
                                          <p:attrName>ppt_x</p:attrName>
                                          <p:attrName>ppt_y</p:attrName>
                                        </p:attrNameLst>
                                      </p:cBhvr>
                                      <p:rCtr x="1497" y="2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87" grpId="0" animBg="1"/>
      <p:bldP spid="87" grpId="1" animBg="1"/>
      <p:bldP spid="88" grpId="0" animBg="1"/>
      <p:bldP spid="88" grpId="1" animBg="1"/>
      <p:bldP spid="89" grpId="0" animBg="1"/>
      <p:bldP spid="8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BD74C35-56AC-4D61-AC06-16F2F569D3AD}"/>
              </a:ext>
            </a:extLst>
          </p:cNvPr>
          <p:cNvPicPr>
            <a:picLocks noChangeAspect="1"/>
          </p:cNvPicPr>
          <p:nvPr/>
        </p:nvPicPr>
        <p:blipFill rotWithShape="1">
          <a:blip r:embed="rId3">
            <a:extLst>
              <a:ext uri="{28A0092B-C50C-407E-A947-70E740481C1C}">
                <a14:useLocalDpi xmlns:a14="http://schemas.microsoft.com/office/drawing/2010/main" val="0"/>
              </a:ext>
            </a:extLst>
          </a:blip>
          <a:srcRect l="43878" t="66532"/>
          <a:stretch/>
        </p:blipFill>
        <p:spPr>
          <a:xfrm>
            <a:off x="-563066" y="2723633"/>
            <a:ext cx="6074866" cy="4843259"/>
          </a:xfrm>
          <a:prstGeom prst="rect">
            <a:avLst/>
          </a:prstGeom>
        </p:spPr>
      </p:pic>
      <p:pic>
        <p:nvPicPr>
          <p:cNvPr id="5" name="图片 20">
            <a:extLst>
              <a:ext uri="{FF2B5EF4-FFF2-40B4-BE49-F238E27FC236}">
                <a16:creationId xmlns:a16="http://schemas.microsoft.com/office/drawing/2014/main" id="{73086363-3F3B-4ADF-B92A-BE9208F0562E}"/>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6" name="图片 16">
            <a:extLst>
              <a:ext uri="{FF2B5EF4-FFF2-40B4-BE49-F238E27FC236}">
                <a16:creationId xmlns:a16="http://schemas.microsoft.com/office/drawing/2014/main" id="{9D5D84AE-4293-4E81-9FDA-43EED94803C9}"/>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
        <p:nvSpPr>
          <p:cNvPr id="7" name="Title 1">
            <a:extLst>
              <a:ext uri="{FF2B5EF4-FFF2-40B4-BE49-F238E27FC236}">
                <a16:creationId xmlns:a16="http://schemas.microsoft.com/office/drawing/2014/main" id="{B39D3A6E-5435-48F9-B756-2D68E452CAB5}"/>
              </a:ext>
            </a:extLst>
          </p:cNvPr>
          <p:cNvSpPr txBox="1">
            <a:spLocks/>
          </p:cNvSpPr>
          <p:nvPr/>
        </p:nvSpPr>
        <p:spPr>
          <a:xfrm>
            <a:off x="1481782" y="524439"/>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13800">
                <a:ln w="76200">
                  <a:solidFill>
                    <a:srgbClr val="FFC000"/>
                  </a:solidFill>
                </a:ln>
                <a:solidFill>
                  <a:srgbClr val="FE622A"/>
                </a:solidFill>
                <a:latin typeface="iCiel Soup of Justice" pitchFamily="2" charset="0"/>
              </a:rPr>
              <a:t>Vận dụng</a:t>
            </a:r>
            <a:endParaRPr lang="en-US" sz="13800">
              <a:ln w="76200">
                <a:solidFill>
                  <a:srgbClr val="FFC000"/>
                </a:solidFill>
              </a:ln>
              <a:solidFill>
                <a:srgbClr val="FE622A"/>
              </a:solidFill>
              <a:latin typeface="iCiel Soup of Justice" pitchFamily="2" charset="0"/>
            </a:endParaRPr>
          </a:p>
        </p:txBody>
      </p:sp>
    </p:spTree>
    <p:extLst>
      <p:ext uri="{BB962C8B-B14F-4D97-AF65-F5344CB8AC3E}">
        <p14:creationId xmlns:p14="http://schemas.microsoft.com/office/powerpoint/2010/main" val="7807383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áp Luật Plus - Trẻ em nhiễm HIV - “yếu” đi từng ngày vì bị kỳ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92000" cy="69272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9050"/>
            <a:ext cx="12192000" cy="1866900"/>
          </a:xfrm>
          <a:prstGeom prst="rect">
            <a:avLst/>
          </a:prstGeom>
          <a:solidFill>
            <a:srgbClr val="007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3870" y="59960"/>
            <a:ext cx="10424259" cy="1754326"/>
          </a:xfrm>
          <a:prstGeom prst="rect">
            <a:avLst/>
          </a:prstGeom>
          <a:noFill/>
        </p:spPr>
        <p:txBody>
          <a:bodyPr wrap="none" lIns="91440" tIns="45720" rIns="91440" bIns="45720">
            <a:prstTxWarp prst="textPlain">
              <a:avLst/>
            </a:prstTxWarp>
            <a:spAutoFit/>
          </a:bodyPr>
          <a:lstStyle/>
          <a:p>
            <a:pPr algn="ctr"/>
            <a:r>
              <a:rPr lang="en-US" sz="6000" b="1">
                <a:ln w="38100">
                  <a:solidFill>
                    <a:schemeClr val="accent2"/>
                  </a:solidFill>
                  <a:prstDash val="solid"/>
                </a:ln>
                <a:solidFill>
                  <a:srgbClr val="FFFFFF"/>
                </a:solidFill>
                <a:effectLst>
                  <a:outerShdw dist="38100" dir="2700000" algn="tl" rotWithShape="0">
                    <a:schemeClr val="accent2"/>
                  </a:outerShdw>
                </a:effectLst>
                <a:latin typeface="iCiel Soup of Justice" pitchFamily="2" charset="0"/>
              </a:rPr>
              <a:t>DIỄN ĐÀN</a:t>
            </a:r>
          </a:p>
          <a:p>
            <a:pPr algn="ctr"/>
            <a:r>
              <a:rPr lang="en-US" sz="6000" b="1">
                <a:ln w="38100">
                  <a:solidFill>
                    <a:schemeClr val="accent2"/>
                  </a:solidFill>
                  <a:prstDash val="solid"/>
                </a:ln>
                <a:solidFill>
                  <a:srgbClr val="FFFFFF"/>
                </a:solidFill>
                <a:effectLst>
                  <a:outerShdw dist="38100" dir="2700000" algn="tl" rotWithShape="0">
                    <a:schemeClr val="accent2"/>
                  </a:outerShdw>
                </a:effectLst>
                <a:latin typeface="iCiel Soup of Justice" pitchFamily="2" charset="0"/>
              </a:rPr>
              <a:t>CHÚNG EM NÓI VỀ HIV/AIDS</a:t>
            </a:r>
          </a:p>
        </p:txBody>
      </p:sp>
    </p:spTree>
    <p:extLst>
      <p:ext uri="{BB962C8B-B14F-4D97-AF65-F5344CB8AC3E}">
        <p14:creationId xmlns:p14="http://schemas.microsoft.com/office/powerpoint/2010/main" val="19729527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1519" y="602638"/>
            <a:ext cx="7934961" cy="993077"/>
          </a:xfrm>
          <a:prstGeom prst="rect">
            <a:avLst/>
          </a:prstGeom>
          <a:noFill/>
        </p:spPr>
        <p:txBody>
          <a:bodyPr wrap="none" lIns="91440" tIns="45720" rIns="91440" bIns="45720">
            <a:prstTxWarp prst="textPlain">
              <a:avLst/>
            </a:prstTxWarp>
            <a:spAutoFit/>
          </a:bodyPr>
          <a:lstStyle/>
          <a:p>
            <a:pPr algn="ctr"/>
            <a:r>
              <a:rPr lang="en-US" sz="5400" b="1">
                <a:ln w="28575" cmpd="sng">
                  <a:solidFill>
                    <a:srgbClr val="0070C0"/>
                  </a:solidFill>
                  <a:prstDash val="solid"/>
                </a:ln>
                <a:solidFill>
                  <a:srgbClr val="00B0F0"/>
                </a:solidFill>
                <a:effectLst>
                  <a:outerShdw blurRad="38100" dist="38100" dir="2700000" algn="tl">
                    <a:srgbClr val="000000">
                      <a:alpha val="43137"/>
                    </a:srgbClr>
                  </a:outerShdw>
                </a:effectLst>
                <a:latin typeface="iCiel Soup of Justice" pitchFamily="2" charset="0"/>
                <a:cs typeface="Calibri" panose="020F0502020204030204" pitchFamily="34" charset="0"/>
              </a:rPr>
              <a:t>PHỎNG VẤN VỀ CÁC TÌNH HUỐNG</a:t>
            </a:r>
          </a:p>
          <a:p>
            <a:pPr algn="ctr"/>
            <a:r>
              <a:rPr lang="en-US" sz="5400" b="1">
                <a:ln w="28575" cmpd="sng">
                  <a:solidFill>
                    <a:srgbClr val="0070C0"/>
                  </a:solidFill>
                  <a:prstDash val="solid"/>
                </a:ln>
                <a:solidFill>
                  <a:srgbClr val="00B0F0"/>
                </a:solidFill>
                <a:effectLst>
                  <a:outerShdw blurRad="38100" dist="38100" dir="2700000" algn="tl">
                    <a:srgbClr val="000000">
                      <a:alpha val="43137"/>
                    </a:srgbClr>
                  </a:outerShdw>
                </a:effectLst>
                <a:latin typeface="iCiel Soup of Justice" pitchFamily="2" charset="0"/>
                <a:cs typeface="Calibri" panose="020F0502020204030204" pitchFamily="34" charset="0"/>
              </a:rPr>
              <a:t>LIÊN HỆ THỰC TẾ</a:t>
            </a:r>
          </a:p>
        </p:txBody>
      </p:sp>
      <p:graphicFrame>
        <p:nvGraphicFramePr>
          <p:cNvPr id="2" name="Table 1"/>
          <p:cNvGraphicFramePr>
            <a:graphicFrameLocks noGrp="1"/>
          </p:cNvGraphicFramePr>
          <p:nvPr>
            <p:extLst>
              <p:ext uri="{D42A27DB-BD31-4B8C-83A1-F6EECF244321}">
                <p14:modId xmlns:p14="http://schemas.microsoft.com/office/powerpoint/2010/main" val="2651627975"/>
              </p:ext>
            </p:extLst>
          </p:nvPr>
        </p:nvGraphicFramePr>
        <p:xfrm>
          <a:off x="899522" y="1714406"/>
          <a:ext cx="10302602" cy="4782929"/>
        </p:xfrm>
        <a:graphic>
          <a:graphicData uri="http://schemas.openxmlformats.org/drawingml/2006/table">
            <a:tbl>
              <a:tblPr firstRow="1" bandRow="1">
                <a:tableStyleId>{00A15C55-8517-42AA-B614-E9B94910E393}</a:tableStyleId>
              </a:tblPr>
              <a:tblGrid>
                <a:gridCol w="5151301">
                  <a:extLst>
                    <a:ext uri="{9D8B030D-6E8A-4147-A177-3AD203B41FA5}">
                      <a16:colId xmlns:a16="http://schemas.microsoft.com/office/drawing/2014/main" val="20000"/>
                    </a:ext>
                  </a:extLst>
                </a:gridCol>
                <a:gridCol w="5151301">
                  <a:extLst>
                    <a:ext uri="{9D8B030D-6E8A-4147-A177-3AD203B41FA5}">
                      <a16:colId xmlns:a16="http://schemas.microsoft.com/office/drawing/2014/main" val="20001"/>
                    </a:ext>
                  </a:extLst>
                </a:gridCol>
              </a:tblGrid>
              <a:tr h="536052">
                <a:tc>
                  <a:txBody>
                    <a:bodyPr/>
                    <a:lstStyle/>
                    <a:p>
                      <a:pPr algn="ctr"/>
                      <a:r>
                        <a:rPr lang="en-US" sz="2800" u="none">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TÌNH HUỐNG  1</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C000"/>
                    </a:solidFill>
                  </a:tcPr>
                </a:tc>
                <a:tc>
                  <a:txBody>
                    <a:bodyPr/>
                    <a:lstStyle/>
                    <a:p>
                      <a:pPr algn="ctr"/>
                      <a:r>
                        <a:rPr lang="en-US" sz="2800" u="none">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TÌNH HUỐNG 2</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4246877">
                <a:tc>
                  <a:txBody>
                    <a:bodyPr/>
                    <a:lstStyle/>
                    <a:p>
                      <a:pPr algn="just"/>
                      <a:r>
                        <a:rPr lang="en-US" sz="2200" b="1">
                          <a:latin typeface="Calibri" panose="020F0502020204030204" pitchFamily="34" charset="0"/>
                          <a:cs typeface="Calibri" panose="020F0502020204030204" pitchFamily="34" charset="0"/>
                        </a:rPr>
                        <a:t>Hai</a:t>
                      </a:r>
                      <a:r>
                        <a:rPr lang="en-US" sz="2200" b="1" baseline="0">
                          <a:latin typeface="Calibri" panose="020F0502020204030204" pitchFamily="34" charset="0"/>
                          <a:cs typeface="Calibri" panose="020F0502020204030204" pitchFamily="34" charset="0"/>
                        </a:rPr>
                        <a:t> chị em nhà hàng xóm của em có bố bị nhiễm HIV. Vì thế không ai chơi với chị em ấy. Cả hai rất buồn bã và cho rằng chẳng có lỗi gì để bị kì thị như thế. Em sẽ làm gì để giúp hai bạn ấy?</a:t>
                      </a:r>
                      <a:endParaRPr lang="en-US" sz="2200" b="1">
                        <a:latin typeface="Calibri" panose="020F0502020204030204" pitchFamily="34" charset="0"/>
                        <a:cs typeface="Calibri" panose="020F0502020204030204" pitchFamily="34"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9FFC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a:latin typeface="Calibri" panose="020F0502020204030204" pitchFamily="34" charset="0"/>
                          <a:cs typeface="Calibri" panose="020F0502020204030204" pitchFamily="34" charset="0"/>
                        </a:rPr>
                        <a:t>Một người bạn của em có mẹ nhiễm HIV. Bạn ấy tâm</a:t>
                      </a:r>
                      <a:r>
                        <a:rPr lang="en-US" sz="2200" b="1" baseline="0">
                          <a:latin typeface="Calibri" panose="020F0502020204030204" pitchFamily="34" charset="0"/>
                          <a:cs typeface="Calibri" panose="020F0502020204030204" pitchFamily="34" charset="0"/>
                        </a:rPr>
                        <a:t> sự: “Từ khi mẹ tớ biết bị nhiễm HIV thì mẹ tớ suy sụp lắm”. Em hãy động viên, chia sẻ với bạn và mẹ bạn ấy nhé!</a:t>
                      </a:r>
                      <a:endParaRPr lang="en-US" sz="2200" b="1">
                        <a:latin typeface="Calibri" panose="020F0502020204030204" pitchFamily="34" charset="0"/>
                        <a:cs typeface="Calibri" panose="020F0502020204030204" pitchFamily="34" charset="0"/>
                      </a:endParaRPr>
                    </a:p>
                    <a:p>
                      <a:pPr algn="just"/>
                      <a:endParaRPr lang="en-US" sz="2200">
                        <a:latin typeface="Calibri" panose="020F0502020204030204" pitchFamily="34" charset="0"/>
                        <a:cs typeface="Calibri" panose="020F0502020204030204" pitchFamily="34"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9FFC1"/>
                    </a:solidFill>
                  </a:tcPr>
                </a:tc>
                <a:extLst>
                  <a:ext uri="{0D108BD9-81ED-4DB2-BD59-A6C34878D82A}">
                    <a16:rowId xmlns:a16="http://schemas.microsoft.com/office/drawing/2014/main" val="10001"/>
                  </a:ext>
                </a:extLst>
              </a:tr>
            </a:tbl>
          </a:graphicData>
        </a:graphic>
      </p:graphicFrame>
      <p:pic>
        <p:nvPicPr>
          <p:cNvPr id="9" name="Picture 4" descr="Untitled-3 copy"/>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3104" r="93002">
                        <a14:foregroundMark x1="9989" y1="10076" x2="26693" y2="35563"/>
                        <a14:foregroundMark x1="27483" y1="9822" x2="10158" y2="33023"/>
                        <a14:foregroundMark x1="6659" y1="8383" x2="25056" y2="32769"/>
                        <a14:foregroundMark x1="10327" y1="9483" x2="25226" y2="9229"/>
                        <a14:foregroundMark x1="61738" y1="1101" x2="84932" y2="30229"/>
                        <a14:foregroundMark x1="89503" y1="4488" x2="63995" y2="31668"/>
                        <a14:foregroundMark x1="63488" y1="6435" x2="86512" y2="7875"/>
                        <a14:foregroundMark x1="65406" y1="2456" x2="81659" y2="3895"/>
                        <a14:foregroundMark x1="7562" y1="11770" x2="7731" y2="29551"/>
                        <a14:foregroundMark x1="6659" y1="13548" x2="6321" y2="23116"/>
                        <a14:foregroundMark x1="6151" y1="15326" x2="6208" y2="26164"/>
                        <a14:foregroundMark x1="6038" y1="24555" x2="10440" y2="33954"/>
                        <a14:foregroundMark x1="63995" y1="1778" x2="57280" y2="13548"/>
                        <a14:foregroundMark x1="57731" y1="9399" x2="58860" y2="5419"/>
                        <a14:foregroundMark x1="82619" y1="762" x2="86400" y2="3387"/>
                        <a14:backgroundMark x1="2088" y1="2202" x2="56038" y2="2202"/>
                        <a14:backgroundMark x1="4289" y1="22947" x2="6208" y2="98307"/>
                        <a14:backgroundMark x1="62359" y1="847" x2="84312" y2="254"/>
                      </a14:backgroundRemoval>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557566" y="3908543"/>
            <a:ext cx="4359001" cy="24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Untitled-2 copy"/>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9142" y1="21677" x2="23138" y2="26503"/>
                        <a14:foregroundMark x1="2709" y1="26842" x2="44808" y2="22100"/>
                        <a14:foregroundMark x1="8521" y1="1439" x2="91874" y2="98137"/>
                        <a14:foregroundMark x1="93115" y1="2202" x2="9368" y2="98899"/>
                        <a14:foregroundMark x1="8126" y1="4742" x2="8747" y2="97460"/>
                        <a14:foregroundMark x1="9142" y1="2964" x2="92099" y2="2202"/>
                        <a14:foregroundMark x1="91479" y1="2540" x2="92720" y2="87130"/>
                        <a14:foregroundMark x1="4797" y1="22777" x2="91479" y2="33446"/>
                        <a14:foregroundMark x1="12077" y1="30144" x2="33126" y2="32345"/>
                        <a14:foregroundMark x1="73758" y1="29382" x2="95824" y2="32345"/>
                        <a14:foregroundMark x1="92269" y1="41575" x2="95598" y2="30483"/>
                        <a14:foregroundMark x1="91874" y1="30144" x2="97517" y2="33785"/>
                        <a14:foregroundMark x1="54402" y1="93565" x2="65745" y2="92803"/>
                        <a14:foregroundMark x1="92494" y1="28874" x2="95937" y2="30483"/>
                        <a14:foregroundMark x1="92607" y1="2794" x2="93002" y2="26503"/>
                        <a14:foregroundMark x1="93115" y1="1439" x2="93228" y2="28112"/>
                        <a14:foregroundMark x1="7167" y1="18798" x2="3047" y2="24894"/>
                        <a14:foregroundMark x1="94300" y1="29975" x2="96783" y2="31075"/>
                        <a14:foregroundMark x1="97009" y1="34378" x2="93284" y2="39627"/>
                        <a14:backgroundMark x1="93567" y1="1101" x2="93623" y2="27350"/>
                        <a14:backgroundMark x1="3362" y1="5354" x2="2061" y2="19503"/>
                      </a14:backgroundRemoval>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1431"/>
          <a:stretch/>
        </p:blipFill>
        <p:spPr bwMode="auto">
          <a:xfrm>
            <a:off x="1421158" y="4042404"/>
            <a:ext cx="4213278" cy="235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1701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6EE5639A-BE3E-447D-930E-9D5EE1D6A9EC}"/>
              </a:ext>
            </a:extLst>
          </p:cNvPr>
          <p:cNvSpPr/>
          <p:nvPr/>
        </p:nvSpPr>
        <p:spPr>
          <a:xfrm rot="371526">
            <a:off x="6096000" y="1085664"/>
            <a:ext cx="5931663" cy="400687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Em sẽ vận động những người hàng xóm, láng giềng hãy cùng nhau chia sẻ động viên, giúp đỡ gia đình của bạn. Và tuyên truyền với mọi người HIV không lây qua tiếp xúc thông thường – Hà uyên</a:t>
            </a:r>
          </a:p>
          <a:p>
            <a:pPr algn="ctr"/>
            <a:endParaRPr lang="en-US"/>
          </a:p>
        </p:txBody>
      </p:sp>
      <p:pic>
        <p:nvPicPr>
          <p:cNvPr id="12" name="Picture 10" descr="Happy Cute Little Kid Boy With Light Idea Stock Vector - Illustration of  homework, school: 177079924">
            <a:extLst>
              <a:ext uri="{FF2B5EF4-FFF2-40B4-BE49-F238E27FC236}">
                <a16:creationId xmlns:a16="http://schemas.microsoft.com/office/drawing/2014/main" id="{0CCF4E1E-8593-46B7-9E3E-94D7E057310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388475" y="3124089"/>
            <a:ext cx="3638212" cy="40115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E6F64D-E5F4-48C2-83A8-C844E27053B2}"/>
              </a:ext>
            </a:extLst>
          </p:cNvPr>
          <p:cNvSpPr txBox="1"/>
          <p:nvPr/>
        </p:nvSpPr>
        <p:spPr>
          <a:xfrm>
            <a:off x="6237894" y="1793152"/>
            <a:ext cx="5159375" cy="1938992"/>
          </a:xfrm>
          <a:prstGeom prst="rect">
            <a:avLst/>
          </a:prstGeom>
          <a:noFill/>
        </p:spPr>
        <p:txBody>
          <a:bodyPr wrap="square">
            <a:spAutoFit/>
          </a:bodyPr>
          <a:lstStyle/>
          <a:p>
            <a:pPr algn="just"/>
            <a:r>
              <a:rPr lang="vi-VN" sz="2400" b="1">
                <a:latin typeface="Calibri" panose="020F0502020204030204" pitchFamily="34" charset="0"/>
                <a:cs typeface="Calibri" panose="020F0502020204030204" pitchFamily="34" charset="0"/>
              </a:rPr>
              <a:t>Em sẽ vận động </a:t>
            </a:r>
            <a:r>
              <a:rPr lang="en-US" sz="2400" b="1">
                <a:latin typeface="Calibri" panose="020F0502020204030204" pitchFamily="34" charset="0"/>
                <a:cs typeface="Calibri" panose="020F0502020204030204" pitchFamily="34" charset="0"/>
              </a:rPr>
              <a:t>những người hàng xóm, láng giềng </a:t>
            </a:r>
            <a:r>
              <a:rPr lang="vi-VN" sz="2400" b="1">
                <a:latin typeface="Calibri" panose="020F0502020204030204" pitchFamily="34" charset="0"/>
                <a:cs typeface="Calibri" panose="020F0502020204030204" pitchFamily="34" charset="0"/>
              </a:rPr>
              <a:t>hãy cùng nhau chia sẻ động viên</a:t>
            </a:r>
            <a:r>
              <a:rPr lang="en-US" sz="2400" b="1">
                <a:latin typeface="Calibri" panose="020F0502020204030204" pitchFamily="34" charset="0"/>
                <a:cs typeface="Calibri" panose="020F0502020204030204" pitchFamily="34" charset="0"/>
              </a:rPr>
              <a:t>,</a:t>
            </a:r>
            <a:r>
              <a:rPr lang="vi-VN" sz="2400" b="1">
                <a:latin typeface="Calibri" panose="020F0502020204030204" pitchFamily="34" charset="0"/>
                <a:cs typeface="Calibri" panose="020F0502020204030204" pitchFamily="34" charset="0"/>
              </a:rPr>
              <a:t> giúp đỡ </a:t>
            </a:r>
            <a:r>
              <a:rPr lang="en-US" sz="2400" b="1">
                <a:latin typeface="Calibri" panose="020F0502020204030204" pitchFamily="34" charset="0"/>
                <a:cs typeface="Calibri" panose="020F0502020204030204" pitchFamily="34" charset="0"/>
              </a:rPr>
              <a:t>gia đình của</a:t>
            </a:r>
            <a:r>
              <a:rPr lang="vi-VN" sz="2400" b="1">
                <a:latin typeface="Calibri" panose="020F0502020204030204" pitchFamily="34" charset="0"/>
                <a:cs typeface="Calibri" panose="020F0502020204030204" pitchFamily="34" charset="0"/>
              </a:rPr>
              <a:t> bạn</a:t>
            </a:r>
            <a:r>
              <a:rPr lang="en-US" sz="2400" b="1">
                <a:latin typeface="Calibri" panose="020F0502020204030204" pitchFamily="34" charset="0"/>
                <a:cs typeface="Calibri" panose="020F0502020204030204" pitchFamily="34" charset="0"/>
              </a:rPr>
              <a:t>.</a:t>
            </a:r>
            <a:r>
              <a:rPr lang="vi-VN" sz="2400" b="1">
                <a:latin typeface="Calibri" panose="020F0502020204030204" pitchFamily="34" charset="0"/>
                <a:cs typeface="Calibri" panose="020F0502020204030204" pitchFamily="34" charset="0"/>
              </a:rPr>
              <a:t> </a:t>
            </a:r>
            <a:r>
              <a:rPr lang="en-US" sz="2400" b="1">
                <a:latin typeface="Calibri" panose="020F0502020204030204" pitchFamily="34" charset="0"/>
                <a:cs typeface="Calibri" panose="020F0502020204030204" pitchFamily="34" charset="0"/>
              </a:rPr>
              <a:t>Và tuyên truyền với mọi người HIV không lây qua tiếp xúc thông thường</a:t>
            </a:r>
          </a:p>
        </p:txBody>
      </p:sp>
      <p:sp>
        <p:nvSpPr>
          <p:cNvPr id="14" name="Rectangle 13">
            <a:extLst>
              <a:ext uri="{FF2B5EF4-FFF2-40B4-BE49-F238E27FC236}">
                <a16:creationId xmlns:a16="http://schemas.microsoft.com/office/drawing/2014/main" id="{133A59B4-E504-4810-BD77-56D4802DF595}"/>
              </a:ext>
            </a:extLst>
          </p:cNvPr>
          <p:cNvSpPr/>
          <p:nvPr/>
        </p:nvSpPr>
        <p:spPr>
          <a:xfrm>
            <a:off x="2001519" y="602638"/>
            <a:ext cx="7934961" cy="993077"/>
          </a:xfrm>
          <a:prstGeom prst="rect">
            <a:avLst/>
          </a:prstGeom>
          <a:noFill/>
        </p:spPr>
        <p:txBody>
          <a:bodyPr wrap="none" lIns="91440" tIns="45720" rIns="91440" bIns="45720">
            <a:prstTxWarp prst="textPlain">
              <a:avLst/>
            </a:prstTxWarp>
            <a:spAutoFit/>
          </a:bodyPr>
          <a:lstStyle/>
          <a:p>
            <a:pPr algn="ctr"/>
            <a:r>
              <a:rPr lang="en-US" sz="5400" b="1">
                <a:ln w="28575" cmpd="sng">
                  <a:solidFill>
                    <a:srgbClr val="0070C0"/>
                  </a:solidFill>
                  <a:prstDash val="solid"/>
                </a:ln>
                <a:solidFill>
                  <a:srgbClr val="00B0F0"/>
                </a:solidFill>
                <a:effectLst>
                  <a:outerShdw blurRad="38100" dist="38100" dir="2700000" algn="tl">
                    <a:srgbClr val="000000">
                      <a:alpha val="43137"/>
                    </a:srgbClr>
                  </a:outerShdw>
                </a:effectLst>
                <a:latin typeface="iCiel Soup of Justice" pitchFamily="2" charset="0"/>
                <a:cs typeface="Calibri" panose="020F0502020204030204" pitchFamily="34" charset="0"/>
              </a:rPr>
              <a:t>PHỎNG VẤN VỀ CÁC TÌNH HUỐNG</a:t>
            </a:r>
          </a:p>
          <a:p>
            <a:pPr algn="ctr"/>
            <a:r>
              <a:rPr lang="en-US" sz="5400" b="1">
                <a:ln w="28575" cmpd="sng">
                  <a:solidFill>
                    <a:srgbClr val="0070C0"/>
                  </a:solidFill>
                  <a:prstDash val="solid"/>
                </a:ln>
                <a:solidFill>
                  <a:srgbClr val="00B0F0"/>
                </a:solidFill>
                <a:effectLst>
                  <a:outerShdw blurRad="38100" dist="38100" dir="2700000" algn="tl">
                    <a:srgbClr val="000000">
                      <a:alpha val="43137"/>
                    </a:srgbClr>
                  </a:outerShdw>
                </a:effectLst>
                <a:latin typeface="iCiel Soup of Justice" pitchFamily="2" charset="0"/>
                <a:cs typeface="Calibri" panose="020F0502020204030204" pitchFamily="34" charset="0"/>
              </a:rPr>
              <a:t>LIÊN HỆ THỰC TẾ</a:t>
            </a:r>
          </a:p>
        </p:txBody>
      </p:sp>
      <p:graphicFrame>
        <p:nvGraphicFramePr>
          <p:cNvPr id="2" name="Table 1">
            <a:extLst>
              <a:ext uri="{FF2B5EF4-FFF2-40B4-BE49-F238E27FC236}">
                <a16:creationId xmlns:a16="http://schemas.microsoft.com/office/drawing/2014/main" id="{B47F3BF2-236B-4287-A147-421D123778E5}"/>
              </a:ext>
            </a:extLst>
          </p:cNvPr>
          <p:cNvGraphicFramePr>
            <a:graphicFrameLocks noGrp="1"/>
          </p:cNvGraphicFramePr>
          <p:nvPr/>
        </p:nvGraphicFramePr>
        <p:xfrm>
          <a:off x="838200" y="1825625"/>
          <a:ext cx="5151301" cy="4782929"/>
        </p:xfrm>
        <a:graphic>
          <a:graphicData uri="http://schemas.openxmlformats.org/drawingml/2006/table">
            <a:tbl>
              <a:tblPr firstRow="1" bandRow="1">
                <a:tableStyleId>{00A15C55-8517-42AA-B614-E9B94910E393}</a:tableStyleId>
              </a:tblPr>
              <a:tblGrid>
                <a:gridCol w="5151301">
                  <a:extLst>
                    <a:ext uri="{9D8B030D-6E8A-4147-A177-3AD203B41FA5}">
                      <a16:colId xmlns:a16="http://schemas.microsoft.com/office/drawing/2014/main" val="3787025384"/>
                    </a:ext>
                  </a:extLst>
                </a:gridCol>
              </a:tblGrid>
              <a:tr h="536052">
                <a:tc>
                  <a:txBody>
                    <a:bodyPr/>
                    <a:lstStyle/>
                    <a:p>
                      <a:pPr algn="ctr"/>
                      <a:r>
                        <a:rPr lang="en-US" sz="2800" u="none">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TÌNH HUỐNG  1</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533450843"/>
                  </a:ext>
                </a:extLst>
              </a:tr>
              <a:tr h="4246877">
                <a:tc>
                  <a:txBody>
                    <a:bodyPr/>
                    <a:lstStyle/>
                    <a:p>
                      <a:pPr algn="just"/>
                      <a:r>
                        <a:rPr lang="en-US" sz="2200" b="1">
                          <a:latin typeface="Calibri" panose="020F0502020204030204" pitchFamily="34" charset="0"/>
                          <a:cs typeface="Calibri" panose="020F0502020204030204" pitchFamily="34" charset="0"/>
                        </a:rPr>
                        <a:t>Hai</a:t>
                      </a:r>
                      <a:r>
                        <a:rPr lang="en-US" sz="2200" b="1" baseline="0">
                          <a:latin typeface="Calibri" panose="020F0502020204030204" pitchFamily="34" charset="0"/>
                          <a:cs typeface="Calibri" panose="020F0502020204030204" pitchFamily="34" charset="0"/>
                        </a:rPr>
                        <a:t> chị em nhà hàng xóm của em có bố bị nhiễm HIV. Vì thế không ai chơi với chị em ấy. Cả hai rất buồn bã và cho rằng chẳng có lỗi gì để bị kì thị như thế. Em sẽ làm gì để giúp hai bạn ấy?</a:t>
                      </a:r>
                      <a:endParaRPr lang="en-US" sz="2200" b="1">
                        <a:latin typeface="Calibri" panose="020F0502020204030204" pitchFamily="34" charset="0"/>
                        <a:cs typeface="Calibri" panose="020F0502020204030204" pitchFamily="34"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9FFC1"/>
                    </a:solidFill>
                  </a:tcPr>
                </a:tc>
                <a:extLst>
                  <a:ext uri="{0D108BD9-81ED-4DB2-BD59-A6C34878D82A}">
                    <a16:rowId xmlns:a16="http://schemas.microsoft.com/office/drawing/2014/main" val="3406444369"/>
                  </a:ext>
                </a:extLst>
              </a:tr>
            </a:tbl>
          </a:graphicData>
        </a:graphic>
      </p:graphicFrame>
      <p:pic>
        <p:nvPicPr>
          <p:cNvPr id="16" name="Picture 5" descr="Untitled-2 copy">
            <a:extLst>
              <a:ext uri="{FF2B5EF4-FFF2-40B4-BE49-F238E27FC236}">
                <a16:creationId xmlns:a16="http://schemas.microsoft.com/office/drawing/2014/main" id="{C042CA77-7B21-43AB-BF50-6B5EA48C145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9142" y1="21677" x2="23138" y2="26503"/>
                        <a14:foregroundMark x1="2709" y1="26842" x2="44808" y2="22100"/>
                        <a14:foregroundMark x1="8521" y1="1439" x2="91874" y2="98137"/>
                        <a14:foregroundMark x1="93115" y1="2202" x2="9368" y2="98899"/>
                        <a14:foregroundMark x1="8126" y1="4742" x2="8747" y2="97460"/>
                        <a14:foregroundMark x1="9142" y1="2964" x2="92099" y2="2202"/>
                        <a14:foregroundMark x1="91479" y1="2540" x2="92720" y2="87130"/>
                        <a14:foregroundMark x1="4797" y1="22777" x2="91479" y2="33446"/>
                        <a14:foregroundMark x1="12077" y1="30144" x2="33126" y2="32345"/>
                        <a14:foregroundMark x1="73758" y1="29382" x2="95824" y2="32345"/>
                        <a14:foregroundMark x1="92269" y1="41575" x2="95598" y2="30483"/>
                        <a14:foregroundMark x1="91874" y1="30144" x2="97517" y2="33785"/>
                        <a14:foregroundMark x1="54402" y1="93565" x2="65745" y2="92803"/>
                        <a14:foregroundMark x1="92494" y1="28874" x2="95937" y2="30483"/>
                        <a14:foregroundMark x1="92607" y1="2794" x2="93002" y2="26503"/>
                        <a14:foregroundMark x1="93115" y1="1439" x2="93228" y2="28112"/>
                        <a14:foregroundMark x1="7167" y1="18798" x2="3047" y2="24894"/>
                        <a14:foregroundMark x1="94300" y1="29975" x2="96783" y2="31075"/>
                        <a14:foregroundMark x1="97009" y1="34378" x2="93284" y2="39627"/>
                        <a14:backgroundMark x1="93567" y1="1101" x2="93623" y2="27350"/>
                        <a14:backgroundMark x1="3362" y1="5354" x2="2061" y2="19503"/>
                      </a14:backgroundRemoval>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1431"/>
          <a:stretch/>
        </p:blipFill>
        <p:spPr bwMode="auto">
          <a:xfrm>
            <a:off x="1307211" y="4123684"/>
            <a:ext cx="4213278" cy="235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8740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BD74C35-56AC-4D61-AC06-16F2F569D3AD}"/>
              </a:ext>
            </a:extLst>
          </p:cNvPr>
          <p:cNvPicPr>
            <a:picLocks noChangeAspect="1"/>
          </p:cNvPicPr>
          <p:nvPr/>
        </p:nvPicPr>
        <p:blipFill rotWithShape="1">
          <a:blip r:embed="rId3">
            <a:extLst>
              <a:ext uri="{28A0092B-C50C-407E-A947-70E740481C1C}">
                <a14:useLocalDpi xmlns:a14="http://schemas.microsoft.com/office/drawing/2010/main" val="0"/>
              </a:ext>
            </a:extLst>
          </a:blip>
          <a:srcRect l="43878" t="66532"/>
          <a:stretch/>
        </p:blipFill>
        <p:spPr>
          <a:xfrm>
            <a:off x="-563066" y="2723633"/>
            <a:ext cx="6074866" cy="4843259"/>
          </a:xfrm>
          <a:prstGeom prst="rect">
            <a:avLst/>
          </a:prstGeom>
        </p:spPr>
      </p:pic>
      <p:sp>
        <p:nvSpPr>
          <p:cNvPr id="15" name="Rectangle 14">
            <a:extLst>
              <a:ext uri="{FF2B5EF4-FFF2-40B4-BE49-F238E27FC236}">
                <a16:creationId xmlns:a16="http://schemas.microsoft.com/office/drawing/2014/main" id="{D1C5805C-C0BB-4F26-B996-06F4649E8F09}"/>
              </a:ext>
            </a:extLst>
          </p:cNvPr>
          <p:cNvSpPr/>
          <p:nvPr/>
        </p:nvSpPr>
        <p:spPr>
          <a:xfrm>
            <a:off x="1954457" y="1535736"/>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76B45"/>
                  </a:solidFill>
                </a:ln>
                <a:solidFill>
                  <a:srgbClr val="FFFF00"/>
                </a:solidFill>
                <a:effectLst>
                  <a:outerShdw blurRad="38100" dist="25400" dir="5400000" algn="ctr" rotWithShape="0">
                    <a:srgbClr val="6E747A">
                      <a:alpha val="43000"/>
                    </a:srgbClr>
                  </a:outerShdw>
                </a:effectLst>
                <a:latin typeface="iCiel Baliho Script" pitchFamily="2" charset="0"/>
              </a:rPr>
              <a:t>KHỞI ĐỘNG</a:t>
            </a:r>
          </a:p>
        </p:txBody>
      </p:sp>
      <p:pic>
        <p:nvPicPr>
          <p:cNvPr id="4" name="图片 20">
            <a:extLst>
              <a:ext uri="{FF2B5EF4-FFF2-40B4-BE49-F238E27FC236}">
                <a16:creationId xmlns:a16="http://schemas.microsoft.com/office/drawing/2014/main" id="{DD813615-0BE7-4F25-8DFD-7DEF337BDF3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5" name="图片 16">
            <a:extLst>
              <a:ext uri="{FF2B5EF4-FFF2-40B4-BE49-F238E27FC236}">
                <a16:creationId xmlns:a16="http://schemas.microsoft.com/office/drawing/2014/main" id="{E640D26D-D3DE-4752-85D7-CB4F73A0D22E}"/>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Tree>
    <p:extLst>
      <p:ext uri="{BB962C8B-B14F-4D97-AF65-F5344CB8AC3E}">
        <p14:creationId xmlns:p14="http://schemas.microsoft.com/office/powerpoint/2010/main" val="22927405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6EE5639A-BE3E-447D-930E-9D5EE1D6A9EC}"/>
              </a:ext>
            </a:extLst>
          </p:cNvPr>
          <p:cNvSpPr/>
          <p:nvPr/>
        </p:nvSpPr>
        <p:spPr>
          <a:xfrm rot="371526">
            <a:off x="6096000" y="1085664"/>
            <a:ext cx="5931663" cy="400687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Em sẽ vận động những người hàng xóm, láng giềng hãy cùng nhau chia sẻ động viên, giúp đỡ gia đình của bạn. Và tuyên truyền với mọi người HIV không lây qua tiếp xúc thông thường – Hà uyên</a:t>
            </a:r>
          </a:p>
          <a:p>
            <a:pPr algn="ctr"/>
            <a:endParaRPr lang="en-US"/>
          </a:p>
        </p:txBody>
      </p:sp>
      <p:pic>
        <p:nvPicPr>
          <p:cNvPr id="12" name="Picture 10" descr="Happy Cute Little Kid Boy With Light Idea Stock Vector - Illustration of  homework, school: 177079924">
            <a:extLst>
              <a:ext uri="{FF2B5EF4-FFF2-40B4-BE49-F238E27FC236}">
                <a16:creationId xmlns:a16="http://schemas.microsoft.com/office/drawing/2014/main" id="{0CCF4E1E-8593-46B7-9E3E-94D7E057310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237980" y="3014242"/>
            <a:ext cx="3638212" cy="40115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E6F64D-E5F4-48C2-83A8-C844E27053B2}"/>
              </a:ext>
            </a:extLst>
          </p:cNvPr>
          <p:cNvSpPr txBox="1"/>
          <p:nvPr/>
        </p:nvSpPr>
        <p:spPr>
          <a:xfrm>
            <a:off x="6167148" y="1825625"/>
            <a:ext cx="4090950" cy="3046988"/>
          </a:xfrm>
          <a:prstGeom prst="rect">
            <a:avLst/>
          </a:prstGeom>
          <a:noFill/>
        </p:spPr>
        <p:txBody>
          <a:bodyPr wrap="square">
            <a:spAutoFit/>
          </a:bodyPr>
          <a:lstStyle/>
          <a:p>
            <a:pPr algn="just"/>
            <a:r>
              <a:rPr lang="vi-VN" sz="2400" b="1">
                <a:latin typeface="Calibri" panose="020F0502020204030204" pitchFamily="34" charset="0"/>
                <a:cs typeface="Calibri" panose="020F0502020204030204" pitchFamily="34" charset="0"/>
              </a:rPr>
              <a:t>Em sẽ cùng thầy cô và các bạn cùng chia sẻ động viên bạn ấy khuyên nhủ bạn chăm chỉ học tập để mẹ vui lòng. Và giúp mẹ bạn ấy tìm được công việc có ích cho xã hội, giúp cho mẹ khoảng đời còn lại của mẹ bạn ấy thật sự ý nghĩa. </a:t>
            </a:r>
            <a:endParaRPr lang="en-US" sz="2400" b="1">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B9812F0-17A9-4892-ACFD-745D4E8802DC}"/>
              </a:ext>
            </a:extLst>
          </p:cNvPr>
          <p:cNvSpPr/>
          <p:nvPr/>
        </p:nvSpPr>
        <p:spPr>
          <a:xfrm>
            <a:off x="2001519" y="602638"/>
            <a:ext cx="7934961" cy="993077"/>
          </a:xfrm>
          <a:prstGeom prst="rect">
            <a:avLst/>
          </a:prstGeom>
          <a:noFill/>
        </p:spPr>
        <p:txBody>
          <a:bodyPr wrap="none" lIns="91440" tIns="45720" rIns="91440" bIns="45720">
            <a:prstTxWarp prst="textPlain">
              <a:avLst/>
            </a:prstTxWarp>
            <a:spAutoFit/>
          </a:bodyPr>
          <a:lstStyle/>
          <a:p>
            <a:pPr algn="ctr"/>
            <a:r>
              <a:rPr lang="en-US" sz="5400" b="1">
                <a:ln w="28575" cmpd="sng">
                  <a:solidFill>
                    <a:srgbClr val="0070C0"/>
                  </a:solidFill>
                  <a:prstDash val="solid"/>
                </a:ln>
                <a:solidFill>
                  <a:srgbClr val="00B0F0"/>
                </a:solidFill>
                <a:effectLst>
                  <a:outerShdw blurRad="38100" dist="38100" dir="2700000" algn="tl">
                    <a:srgbClr val="000000">
                      <a:alpha val="43137"/>
                    </a:srgbClr>
                  </a:outerShdw>
                </a:effectLst>
                <a:latin typeface="iCiel Soup of Justice" pitchFamily="2" charset="0"/>
                <a:cs typeface="Calibri" panose="020F0502020204030204" pitchFamily="34" charset="0"/>
              </a:rPr>
              <a:t>PHỎNG VẤN VỀ CÁC TÌNH HUỐNG</a:t>
            </a:r>
          </a:p>
          <a:p>
            <a:pPr algn="ctr"/>
            <a:r>
              <a:rPr lang="en-US" sz="5400" b="1">
                <a:ln w="28575" cmpd="sng">
                  <a:solidFill>
                    <a:srgbClr val="0070C0"/>
                  </a:solidFill>
                  <a:prstDash val="solid"/>
                </a:ln>
                <a:solidFill>
                  <a:srgbClr val="00B0F0"/>
                </a:solidFill>
                <a:effectLst>
                  <a:outerShdw blurRad="38100" dist="38100" dir="2700000" algn="tl">
                    <a:srgbClr val="000000">
                      <a:alpha val="43137"/>
                    </a:srgbClr>
                  </a:outerShdw>
                </a:effectLst>
                <a:latin typeface="iCiel Soup of Justice" pitchFamily="2" charset="0"/>
                <a:cs typeface="Calibri" panose="020F0502020204030204" pitchFamily="34" charset="0"/>
              </a:rPr>
              <a:t>LIÊN HỆ THỰC TẾ</a:t>
            </a:r>
          </a:p>
        </p:txBody>
      </p:sp>
      <p:graphicFrame>
        <p:nvGraphicFramePr>
          <p:cNvPr id="3" name="Table 2">
            <a:extLst>
              <a:ext uri="{FF2B5EF4-FFF2-40B4-BE49-F238E27FC236}">
                <a16:creationId xmlns:a16="http://schemas.microsoft.com/office/drawing/2014/main" id="{69FC39DE-6D08-460A-9B93-AA0B4D21D407}"/>
              </a:ext>
            </a:extLst>
          </p:cNvPr>
          <p:cNvGraphicFramePr>
            <a:graphicFrameLocks noGrp="1"/>
          </p:cNvGraphicFramePr>
          <p:nvPr/>
        </p:nvGraphicFramePr>
        <p:xfrm>
          <a:off x="838200" y="1825625"/>
          <a:ext cx="5151301" cy="4782929"/>
        </p:xfrm>
        <a:graphic>
          <a:graphicData uri="http://schemas.openxmlformats.org/drawingml/2006/table">
            <a:tbl>
              <a:tblPr firstRow="1" bandRow="1">
                <a:tableStyleId>{00A15C55-8517-42AA-B614-E9B94910E393}</a:tableStyleId>
              </a:tblPr>
              <a:tblGrid>
                <a:gridCol w="5151301">
                  <a:extLst>
                    <a:ext uri="{9D8B030D-6E8A-4147-A177-3AD203B41FA5}">
                      <a16:colId xmlns:a16="http://schemas.microsoft.com/office/drawing/2014/main" val="4036112338"/>
                    </a:ext>
                  </a:extLst>
                </a:gridCol>
              </a:tblGrid>
              <a:tr h="536052">
                <a:tc>
                  <a:txBody>
                    <a:bodyPr/>
                    <a:lstStyle/>
                    <a:p>
                      <a:pPr algn="ctr"/>
                      <a:r>
                        <a:rPr lang="en-US" sz="2800" u="none">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TÌNH HUỐNG 2</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7675486"/>
                  </a:ext>
                </a:extLst>
              </a:tr>
              <a:tr h="424687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a:latin typeface="Calibri" panose="020F0502020204030204" pitchFamily="34" charset="0"/>
                          <a:cs typeface="Calibri" panose="020F0502020204030204" pitchFamily="34" charset="0"/>
                        </a:rPr>
                        <a:t>Một người bạn của em có mẹ nhiễm HIV. Bạn ấy tâm</a:t>
                      </a:r>
                      <a:r>
                        <a:rPr lang="en-US" sz="2200" b="1" baseline="0">
                          <a:latin typeface="Calibri" panose="020F0502020204030204" pitchFamily="34" charset="0"/>
                          <a:cs typeface="Calibri" panose="020F0502020204030204" pitchFamily="34" charset="0"/>
                        </a:rPr>
                        <a:t> sự: “Từ khi mẹ tớ biết bị nhiễm HIV thì mẹ tớ suy sụp lắm”. Em hãy động viên, chia sẻ với bạn và mẹ bạn ấy nhé!</a:t>
                      </a:r>
                      <a:endParaRPr lang="en-US" sz="2200" b="1">
                        <a:latin typeface="Calibri" panose="020F0502020204030204" pitchFamily="34" charset="0"/>
                        <a:cs typeface="Calibri" panose="020F0502020204030204" pitchFamily="34" charset="0"/>
                      </a:endParaRPr>
                    </a:p>
                    <a:p>
                      <a:pPr algn="just"/>
                      <a:endParaRPr lang="en-US" sz="2200">
                        <a:latin typeface="Calibri" panose="020F0502020204030204" pitchFamily="34" charset="0"/>
                        <a:cs typeface="Calibri" panose="020F0502020204030204" pitchFamily="34"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9FFC1"/>
                    </a:solidFill>
                  </a:tcPr>
                </a:tc>
                <a:extLst>
                  <a:ext uri="{0D108BD9-81ED-4DB2-BD59-A6C34878D82A}">
                    <a16:rowId xmlns:a16="http://schemas.microsoft.com/office/drawing/2014/main" val="649174040"/>
                  </a:ext>
                </a:extLst>
              </a:tr>
            </a:tbl>
          </a:graphicData>
        </a:graphic>
      </p:graphicFrame>
      <p:pic>
        <p:nvPicPr>
          <p:cNvPr id="11" name="Picture 4" descr="Untitled-3 copy">
            <a:extLst>
              <a:ext uri="{FF2B5EF4-FFF2-40B4-BE49-F238E27FC236}">
                <a16:creationId xmlns:a16="http://schemas.microsoft.com/office/drawing/2014/main" id="{E426CB22-B4E1-4E23-B7FC-5D49E9CE111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3104" r="93002">
                        <a14:foregroundMark x1="9989" y1="10076" x2="26693" y2="35563"/>
                        <a14:foregroundMark x1="27483" y1="9822" x2="10158" y2="33023"/>
                        <a14:foregroundMark x1="6659" y1="8383" x2="25056" y2="32769"/>
                        <a14:foregroundMark x1="10327" y1="9483" x2="25226" y2="9229"/>
                        <a14:foregroundMark x1="61738" y1="1101" x2="84932" y2="30229"/>
                        <a14:foregroundMark x1="89503" y1="4488" x2="63995" y2="31668"/>
                        <a14:foregroundMark x1="63488" y1="6435" x2="86512" y2="7875"/>
                        <a14:foregroundMark x1="65406" y1="2456" x2="81659" y2="3895"/>
                        <a14:foregroundMark x1="7562" y1="11770" x2="7731" y2="29551"/>
                        <a14:foregroundMark x1="6659" y1="13548" x2="6321" y2="23116"/>
                        <a14:foregroundMark x1="6151" y1="15326" x2="6208" y2="26164"/>
                        <a14:foregroundMark x1="6038" y1="24555" x2="10440" y2="33954"/>
                        <a14:foregroundMark x1="63995" y1="1778" x2="57280" y2="13548"/>
                        <a14:foregroundMark x1="57731" y1="9399" x2="58860" y2="5419"/>
                        <a14:foregroundMark x1="82619" y1="762" x2="86400" y2="3387"/>
                        <a14:backgroundMark x1="2088" y1="2202" x2="56038" y2="2202"/>
                        <a14:backgroundMark x1="4289" y1="22947" x2="6208" y2="98307"/>
                        <a14:backgroundMark x1="62359" y1="847" x2="84312" y2="254"/>
                      </a14:backgroundRemoval>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60560" y="4003136"/>
            <a:ext cx="4359001" cy="24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5697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E44142-0E80-4916-8EAB-B7E6F22D3ECA}"/>
              </a:ext>
            </a:extLst>
          </p:cNvPr>
          <p:cNvSpPr txBox="1">
            <a:spLocks/>
          </p:cNvSpPr>
          <p:nvPr/>
        </p:nvSpPr>
        <p:spPr>
          <a:xfrm>
            <a:off x="1481782" y="128904"/>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16600">
                <a:ln w="76200">
                  <a:solidFill>
                    <a:srgbClr val="FFC000"/>
                  </a:solidFill>
                </a:ln>
                <a:solidFill>
                  <a:srgbClr val="FE622A"/>
                </a:solidFill>
                <a:latin typeface="iCiel Soup of Justice" pitchFamily="2" charset="0"/>
              </a:rPr>
              <a:t>Liên hệ</a:t>
            </a:r>
            <a:endParaRPr lang="en-US" sz="16600">
              <a:ln w="76200">
                <a:solidFill>
                  <a:srgbClr val="FFC000"/>
                </a:solidFill>
              </a:ln>
              <a:solidFill>
                <a:srgbClr val="FE622A"/>
              </a:solidFill>
              <a:latin typeface="iCiel Soup of Justice" pitchFamily="2" charset="0"/>
            </a:endParaRPr>
          </a:p>
        </p:txBody>
      </p:sp>
      <p:pic>
        <p:nvPicPr>
          <p:cNvPr id="4" name="图片 11">
            <a:extLst>
              <a:ext uri="{FF2B5EF4-FFF2-40B4-BE49-F238E27FC236}">
                <a16:creationId xmlns:a16="http://schemas.microsoft.com/office/drawing/2014/main" id="{1FD02002-9E4C-418C-9CA7-550C318D2C2F}"/>
              </a:ext>
            </a:extLst>
          </p:cNvPr>
          <p:cNvPicPr>
            <a:picLocks noChangeAspect="1"/>
          </p:cNvPicPr>
          <p:nvPr/>
        </p:nvPicPr>
        <p:blipFill rotWithShape="1">
          <a:blip r:embed="rId2">
            <a:extLst>
              <a:ext uri="{28A0092B-C50C-407E-A947-70E740481C1C}">
                <a14:useLocalDpi xmlns:a14="http://schemas.microsoft.com/office/drawing/2010/main" val="0"/>
              </a:ext>
            </a:extLst>
          </a:blip>
          <a:srcRect l="43878" t="66532"/>
          <a:stretch/>
        </p:blipFill>
        <p:spPr>
          <a:xfrm>
            <a:off x="-563066" y="2723633"/>
            <a:ext cx="6074866" cy="4843259"/>
          </a:xfrm>
          <a:prstGeom prst="rect">
            <a:avLst/>
          </a:prstGeom>
        </p:spPr>
      </p:pic>
    </p:spTree>
    <p:extLst>
      <p:ext uri="{BB962C8B-B14F-4D97-AF65-F5344CB8AC3E}">
        <p14:creationId xmlns:p14="http://schemas.microsoft.com/office/powerpoint/2010/main" val="13583191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IVAIDS">
            <a:hlinkClick r:id="" action="ppaction://media"/>
            <a:extLst>
              <a:ext uri="{FF2B5EF4-FFF2-40B4-BE49-F238E27FC236}">
                <a16:creationId xmlns:a16="http://schemas.microsoft.com/office/drawing/2014/main" id="{D6347082-54E5-4EDB-975F-A82A876408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730112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a:extLst>
              <a:ext uri="{FF2B5EF4-FFF2-40B4-BE49-F238E27FC236}">
                <a16:creationId xmlns:a16="http://schemas.microsoft.com/office/drawing/2014/main" id="{FD4FD0D3-3345-4BB9-86B9-010465AC5AD2}"/>
              </a:ext>
            </a:extLst>
          </p:cNvPr>
          <p:cNvPicPr>
            <a:picLocks noChangeAspect="1"/>
          </p:cNvPicPr>
          <p:nvPr/>
        </p:nvPicPr>
        <p:blipFill rotWithShape="1">
          <a:blip r:embed="rId2">
            <a:extLst>
              <a:ext uri="{28A0092B-C50C-407E-A947-70E740481C1C}">
                <a14:useLocalDpi xmlns:a14="http://schemas.microsoft.com/office/drawing/2010/main" val="0"/>
              </a:ext>
            </a:extLst>
          </a:blip>
          <a:srcRect t="882" b="3880"/>
          <a:stretch/>
        </p:blipFill>
        <p:spPr>
          <a:xfrm>
            <a:off x="-1" y="-6350"/>
            <a:ext cx="12192000" cy="6858000"/>
          </a:xfrm>
          <a:prstGeom prst="rect">
            <a:avLst/>
          </a:prstGeom>
        </p:spPr>
      </p:pic>
      <p:sp>
        <p:nvSpPr>
          <p:cNvPr id="9" name="Rectangle: Rounded Corners 8">
            <a:extLst>
              <a:ext uri="{FF2B5EF4-FFF2-40B4-BE49-F238E27FC236}">
                <a16:creationId xmlns:a16="http://schemas.microsoft.com/office/drawing/2014/main" id="{E7729886-1685-4BCC-921E-141FF1D8FE20}"/>
              </a:ext>
            </a:extLst>
          </p:cNvPr>
          <p:cNvSpPr/>
          <p:nvPr/>
        </p:nvSpPr>
        <p:spPr>
          <a:xfrm>
            <a:off x="328611" y="42227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124" name="Picture 4" descr="Không có mô tả ảnh.">
            <a:extLst>
              <a:ext uri="{FF2B5EF4-FFF2-40B4-BE49-F238E27FC236}">
                <a16:creationId xmlns:a16="http://schemas.microsoft.com/office/drawing/2014/main" id="{E5B218ED-25DD-4D31-B19E-6E2FD4D68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6" y="613575"/>
            <a:ext cx="10026648" cy="563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6086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a:extLst>
              <a:ext uri="{FF2B5EF4-FFF2-40B4-BE49-F238E27FC236}">
                <a16:creationId xmlns:a16="http://schemas.microsoft.com/office/drawing/2014/main" id="{FD4FD0D3-3345-4BB9-86B9-010465AC5AD2}"/>
              </a:ext>
            </a:extLst>
          </p:cNvPr>
          <p:cNvPicPr>
            <a:picLocks noChangeAspect="1"/>
          </p:cNvPicPr>
          <p:nvPr/>
        </p:nvPicPr>
        <p:blipFill rotWithShape="1">
          <a:blip r:embed="rId2">
            <a:extLst>
              <a:ext uri="{28A0092B-C50C-407E-A947-70E740481C1C}">
                <a14:useLocalDpi xmlns:a14="http://schemas.microsoft.com/office/drawing/2010/main" val="0"/>
              </a:ext>
            </a:extLst>
          </a:blip>
          <a:srcRect t="882" b="3880"/>
          <a:stretch/>
        </p:blipFill>
        <p:spPr>
          <a:xfrm>
            <a:off x="-1" y="-6350"/>
            <a:ext cx="12192000" cy="6858000"/>
          </a:xfrm>
          <a:prstGeom prst="rect">
            <a:avLst/>
          </a:prstGeom>
        </p:spPr>
      </p:pic>
      <p:sp>
        <p:nvSpPr>
          <p:cNvPr id="9" name="Rectangle: Rounded Corners 8">
            <a:extLst>
              <a:ext uri="{FF2B5EF4-FFF2-40B4-BE49-F238E27FC236}">
                <a16:creationId xmlns:a16="http://schemas.microsoft.com/office/drawing/2014/main" id="{E7729886-1685-4BCC-921E-141FF1D8FE20}"/>
              </a:ext>
            </a:extLst>
          </p:cNvPr>
          <p:cNvSpPr/>
          <p:nvPr/>
        </p:nvSpPr>
        <p:spPr>
          <a:xfrm>
            <a:off x="328611" y="42227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7410" name="Picture 2" descr="Không có mô tả ảnh.">
            <a:extLst>
              <a:ext uri="{FF2B5EF4-FFF2-40B4-BE49-F238E27FC236}">
                <a16:creationId xmlns:a16="http://schemas.microsoft.com/office/drawing/2014/main" id="{1E41688A-F0BA-447C-AF20-3C6996E94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193" y="484325"/>
            <a:ext cx="8329613" cy="588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994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a:extLst>
              <a:ext uri="{FF2B5EF4-FFF2-40B4-BE49-F238E27FC236}">
                <a16:creationId xmlns:a16="http://schemas.microsoft.com/office/drawing/2014/main" id="{FD4FD0D3-3345-4BB9-86B9-010465AC5AD2}"/>
              </a:ext>
            </a:extLst>
          </p:cNvPr>
          <p:cNvPicPr>
            <a:picLocks noChangeAspect="1"/>
          </p:cNvPicPr>
          <p:nvPr/>
        </p:nvPicPr>
        <p:blipFill rotWithShape="1">
          <a:blip r:embed="rId2">
            <a:extLst>
              <a:ext uri="{28A0092B-C50C-407E-A947-70E740481C1C}">
                <a14:useLocalDpi xmlns:a14="http://schemas.microsoft.com/office/drawing/2010/main" val="0"/>
              </a:ext>
            </a:extLst>
          </a:blip>
          <a:srcRect t="882" b="3880"/>
          <a:stretch/>
        </p:blipFill>
        <p:spPr>
          <a:xfrm>
            <a:off x="-1" y="-6350"/>
            <a:ext cx="12192000" cy="6858000"/>
          </a:xfrm>
          <a:prstGeom prst="rect">
            <a:avLst/>
          </a:prstGeom>
        </p:spPr>
      </p:pic>
      <p:sp>
        <p:nvSpPr>
          <p:cNvPr id="9" name="Rectangle: Rounded Corners 8">
            <a:extLst>
              <a:ext uri="{FF2B5EF4-FFF2-40B4-BE49-F238E27FC236}">
                <a16:creationId xmlns:a16="http://schemas.microsoft.com/office/drawing/2014/main" id="{E7729886-1685-4BCC-921E-141FF1D8FE20}"/>
              </a:ext>
            </a:extLst>
          </p:cNvPr>
          <p:cNvSpPr/>
          <p:nvPr/>
        </p:nvSpPr>
        <p:spPr>
          <a:xfrm>
            <a:off x="328611" y="42227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434" name="Picture 2" descr="Không có mô tả ảnh.">
            <a:extLst>
              <a:ext uri="{FF2B5EF4-FFF2-40B4-BE49-F238E27FC236}">
                <a16:creationId xmlns:a16="http://schemas.microsoft.com/office/drawing/2014/main" id="{EA4E4DE3-2840-4D31-A228-5D010E77C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412" y="434975"/>
            <a:ext cx="8487172"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0428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a:extLst>
              <a:ext uri="{FF2B5EF4-FFF2-40B4-BE49-F238E27FC236}">
                <a16:creationId xmlns:a16="http://schemas.microsoft.com/office/drawing/2014/main" id="{FD4FD0D3-3345-4BB9-86B9-010465AC5AD2}"/>
              </a:ext>
            </a:extLst>
          </p:cNvPr>
          <p:cNvPicPr>
            <a:picLocks noChangeAspect="1"/>
          </p:cNvPicPr>
          <p:nvPr/>
        </p:nvPicPr>
        <p:blipFill rotWithShape="1">
          <a:blip r:embed="rId2">
            <a:extLst>
              <a:ext uri="{28A0092B-C50C-407E-A947-70E740481C1C}">
                <a14:useLocalDpi xmlns:a14="http://schemas.microsoft.com/office/drawing/2010/main" val="0"/>
              </a:ext>
            </a:extLst>
          </a:blip>
          <a:srcRect t="882" b="3880"/>
          <a:stretch/>
        </p:blipFill>
        <p:spPr>
          <a:xfrm>
            <a:off x="-1" y="-6350"/>
            <a:ext cx="12192000" cy="6858000"/>
          </a:xfrm>
          <a:prstGeom prst="rect">
            <a:avLst/>
          </a:prstGeom>
        </p:spPr>
      </p:pic>
      <p:sp>
        <p:nvSpPr>
          <p:cNvPr id="9" name="Rectangle: Rounded Corners 8">
            <a:extLst>
              <a:ext uri="{FF2B5EF4-FFF2-40B4-BE49-F238E27FC236}">
                <a16:creationId xmlns:a16="http://schemas.microsoft.com/office/drawing/2014/main" id="{E7729886-1685-4BCC-921E-141FF1D8FE20}"/>
              </a:ext>
            </a:extLst>
          </p:cNvPr>
          <p:cNvSpPr/>
          <p:nvPr/>
        </p:nvSpPr>
        <p:spPr>
          <a:xfrm>
            <a:off x="328611" y="42227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9458" name="Picture 2" descr="Không có mô tả ảnh.">
            <a:extLst>
              <a:ext uri="{FF2B5EF4-FFF2-40B4-BE49-F238E27FC236}">
                <a16:creationId xmlns:a16="http://schemas.microsoft.com/office/drawing/2014/main" id="{164C672C-70BB-4442-87D7-D4A400214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0171" y="533816"/>
            <a:ext cx="8171654" cy="577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675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a:extLst>
              <a:ext uri="{FF2B5EF4-FFF2-40B4-BE49-F238E27FC236}">
                <a16:creationId xmlns:a16="http://schemas.microsoft.com/office/drawing/2014/main" id="{FD4FD0D3-3345-4BB9-86B9-010465AC5AD2}"/>
              </a:ext>
            </a:extLst>
          </p:cNvPr>
          <p:cNvPicPr>
            <a:picLocks noChangeAspect="1"/>
          </p:cNvPicPr>
          <p:nvPr/>
        </p:nvPicPr>
        <p:blipFill rotWithShape="1">
          <a:blip r:embed="rId2">
            <a:extLst>
              <a:ext uri="{28A0092B-C50C-407E-A947-70E740481C1C}">
                <a14:useLocalDpi xmlns:a14="http://schemas.microsoft.com/office/drawing/2010/main" val="0"/>
              </a:ext>
            </a:extLst>
          </a:blip>
          <a:srcRect t="882" b="3880"/>
          <a:stretch/>
        </p:blipFill>
        <p:spPr>
          <a:xfrm>
            <a:off x="-1" y="-6350"/>
            <a:ext cx="12192000" cy="6858000"/>
          </a:xfrm>
          <a:prstGeom prst="rect">
            <a:avLst/>
          </a:prstGeom>
        </p:spPr>
      </p:pic>
      <p:sp>
        <p:nvSpPr>
          <p:cNvPr id="9" name="Rectangle: Rounded Corners 8">
            <a:extLst>
              <a:ext uri="{FF2B5EF4-FFF2-40B4-BE49-F238E27FC236}">
                <a16:creationId xmlns:a16="http://schemas.microsoft.com/office/drawing/2014/main" id="{E7729886-1685-4BCC-921E-141FF1D8FE20}"/>
              </a:ext>
            </a:extLst>
          </p:cNvPr>
          <p:cNvSpPr/>
          <p:nvPr/>
        </p:nvSpPr>
        <p:spPr>
          <a:xfrm>
            <a:off x="328611" y="42227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0482" name="Picture 2" descr="Không có mô tả ảnh.">
            <a:extLst>
              <a:ext uri="{FF2B5EF4-FFF2-40B4-BE49-F238E27FC236}">
                <a16:creationId xmlns:a16="http://schemas.microsoft.com/office/drawing/2014/main" id="{7A76A9DC-674B-4953-9394-D4261AAA2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978" y="561947"/>
            <a:ext cx="8110043" cy="573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785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D26DD7-C624-477F-81C2-7A04E6194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itle 1">
            <a:extLst>
              <a:ext uri="{FF2B5EF4-FFF2-40B4-BE49-F238E27FC236}">
                <a16:creationId xmlns:a16="http://schemas.microsoft.com/office/drawing/2014/main" id="{12E44142-0E80-4916-8EAB-B7E6F22D3ECA}"/>
              </a:ext>
            </a:extLst>
          </p:cNvPr>
          <p:cNvSpPr txBox="1">
            <a:spLocks/>
          </p:cNvSpPr>
          <p:nvPr/>
        </p:nvSpPr>
        <p:spPr>
          <a:xfrm>
            <a:off x="1570682" y="809624"/>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16600">
                <a:ln w="76200">
                  <a:solidFill>
                    <a:srgbClr val="FFC000"/>
                  </a:solidFill>
                </a:ln>
                <a:solidFill>
                  <a:srgbClr val="FE622A"/>
                </a:solidFill>
                <a:latin typeface="iCiel Soup of Justice" pitchFamily="2" charset="0"/>
              </a:rPr>
              <a:t>Tổng kết</a:t>
            </a:r>
            <a:endParaRPr lang="en-US" sz="16600">
              <a:ln w="76200">
                <a:solidFill>
                  <a:srgbClr val="FFC000"/>
                </a:solidFill>
              </a:ln>
              <a:solidFill>
                <a:srgbClr val="FE622A"/>
              </a:solidFill>
              <a:latin typeface="iCiel Soup of Justice" pitchFamily="2" charset="0"/>
            </a:endParaRPr>
          </a:p>
        </p:txBody>
      </p:sp>
    </p:spTree>
    <p:extLst>
      <p:ext uri="{BB962C8B-B14F-4D97-AF65-F5344CB8AC3E}">
        <p14:creationId xmlns:p14="http://schemas.microsoft.com/office/powerpoint/2010/main" val="37481771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4F19E1-9F60-4E98-891C-D6612C02030D}"/>
              </a:ext>
            </a:extLst>
          </p:cNvPr>
          <p:cNvSpPr>
            <a:spLocks noChangeArrowheads="1"/>
          </p:cNvSpPr>
          <p:nvPr/>
        </p:nvSpPr>
        <p:spPr bwMode="auto">
          <a:xfrm>
            <a:off x="944880" y="1259205"/>
            <a:ext cx="1003808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b="1" i="1">
                <a:solidFill>
                  <a:schemeClr val="accent2"/>
                </a:solidFill>
                <a:latin typeface="Calibri" panose="020F0502020204030204" pitchFamily="34" charset="0"/>
                <a:cs typeface="Calibri" panose="020F0502020204030204" pitchFamily="34" charset="0"/>
              </a:rPr>
              <a:t>HIV không lây qua tiếp xúc thông thường. Những người nhiễm HIV, đặc biệt là trẻ em có quyền và cần được sống trong sự hỗ trợ, thông cảm và chăm sóc của gia đình, bạn bè, làng xóm, …; không nên xa lánh và phân biệt đối xử với họ. Điều đó sẽ giúp người nhiễm HIV sống lạc quan, lành mạnh, có ích cho bản thân, gia đình và xã hội.</a:t>
            </a:r>
          </a:p>
        </p:txBody>
      </p:sp>
      <p:pic>
        <p:nvPicPr>
          <p:cNvPr id="5" name="图片 8">
            <a:extLst>
              <a:ext uri="{FF2B5EF4-FFF2-40B4-BE49-F238E27FC236}">
                <a16:creationId xmlns:a16="http://schemas.microsoft.com/office/drawing/2014/main" id="{1E440F43-531C-41E3-9820-08F038F5DA1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292" b="88125" l="0" r="95525"/>
                    </a14:imgEffect>
                  </a14:imgLayer>
                </a14:imgProps>
              </a:ext>
              <a:ext uri="{28A0092B-C50C-407E-A947-70E740481C1C}">
                <a14:useLocalDpi xmlns:a14="http://schemas.microsoft.com/office/drawing/2010/main" val="0"/>
              </a:ext>
            </a:extLst>
          </a:blip>
          <a:srcRect t="28654" b="12423"/>
          <a:stretch/>
        </p:blipFill>
        <p:spPr>
          <a:xfrm flipH="1">
            <a:off x="7757354" y="4356101"/>
            <a:ext cx="4598951" cy="2709862"/>
          </a:xfrm>
          <a:prstGeom prst="rect">
            <a:avLst/>
          </a:prstGeom>
        </p:spPr>
      </p:pic>
    </p:spTree>
    <p:extLst>
      <p:ext uri="{BB962C8B-B14F-4D97-AF65-F5344CB8AC3E}">
        <p14:creationId xmlns:p14="http://schemas.microsoft.com/office/powerpoint/2010/main" val="2951392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E44142-0E80-4916-8EAB-B7E6F22D3ECA}"/>
              </a:ext>
            </a:extLst>
          </p:cNvPr>
          <p:cNvSpPr txBox="1">
            <a:spLocks/>
          </p:cNvSpPr>
          <p:nvPr/>
        </p:nvSpPr>
        <p:spPr>
          <a:xfrm>
            <a:off x="2034671" y="1310640"/>
            <a:ext cx="7956858" cy="2424915"/>
          </a:xfrm>
          <a:prstGeom prst="rect">
            <a:avLst/>
          </a:prstGeom>
        </p:spPr>
        <p:txBody>
          <a:bodyPr>
            <a:prstTxWarp prst="textPlain">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8800">
                <a:ln w="57150">
                  <a:solidFill>
                    <a:srgbClr val="FFC000"/>
                  </a:solidFill>
                </a:ln>
                <a:solidFill>
                  <a:srgbClr val="FE622A"/>
                </a:solidFill>
                <a:latin typeface="iCiel Soup of Justice" pitchFamily="2" charset="0"/>
              </a:rPr>
              <a:t>CHÚNG mình</a:t>
            </a:r>
          </a:p>
          <a:p>
            <a:pPr algn="ctr">
              <a:lnSpc>
                <a:spcPct val="100000"/>
              </a:lnSpc>
            </a:pPr>
            <a:r>
              <a:rPr lang="vi-VN" sz="8800">
                <a:ln w="57150">
                  <a:solidFill>
                    <a:srgbClr val="FFC000"/>
                  </a:solidFill>
                </a:ln>
                <a:solidFill>
                  <a:srgbClr val="FE622A"/>
                </a:solidFill>
                <a:latin typeface="iCiel Soup of Justice" pitchFamily="2" charset="0"/>
              </a:rPr>
              <a:t>Đồng tình</a:t>
            </a:r>
            <a:endParaRPr lang="en-US" sz="8800">
              <a:ln w="57150">
                <a:solidFill>
                  <a:srgbClr val="FFC000"/>
                </a:solidFill>
              </a:ln>
              <a:solidFill>
                <a:srgbClr val="FE622A"/>
              </a:solidFill>
              <a:latin typeface="iCiel Soup of Justice" pitchFamily="2" charset="0"/>
            </a:endParaRPr>
          </a:p>
        </p:txBody>
      </p:sp>
      <p:sp>
        <p:nvSpPr>
          <p:cNvPr id="4" name="Title 1">
            <a:extLst>
              <a:ext uri="{FF2B5EF4-FFF2-40B4-BE49-F238E27FC236}">
                <a16:creationId xmlns:a16="http://schemas.microsoft.com/office/drawing/2014/main" id="{188E87BF-FE7A-4A46-9363-0C99ECB46743}"/>
              </a:ext>
            </a:extLst>
          </p:cNvPr>
          <p:cNvSpPr txBox="1">
            <a:spLocks/>
          </p:cNvSpPr>
          <p:nvPr/>
        </p:nvSpPr>
        <p:spPr>
          <a:xfrm>
            <a:off x="1481782" y="340146"/>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7200">
                <a:ln w="76200">
                  <a:noFill/>
                </a:ln>
                <a:solidFill>
                  <a:srgbClr val="002060"/>
                </a:solidFill>
                <a:latin typeface="iCiel Cadena" panose="02000503000000020004" pitchFamily="2" charset="0"/>
              </a:rPr>
              <a:t>Trò chơi</a:t>
            </a:r>
            <a:endParaRPr lang="en-US" sz="7200">
              <a:ln w="76200">
                <a:noFill/>
              </a:ln>
              <a:solidFill>
                <a:srgbClr val="002060"/>
              </a:solidFill>
              <a:latin typeface="iCiel Cadena" panose="02000503000000020004" pitchFamily="2" charset="0"/>
            </a:endParaRPr>
          </a:p>
        </p:txBody>
      </p:sp>
      <p:pic>
        <p:nvPicPr>
          <p:cNvPr id="5" name="图片 20">
            <a:extLst>
              <a:ext uri="{FF2B5EF4-FFF2-40B4-BE49-F238E27FC236}">
                <a16:creationId xmlns:a16="http://schemas.microsoft.com/office/drawing/2014/main" id="{C72FFDAD-3558-49B2-B4EC-31AD230F24F0}"/>
              </a:ext>
            </a:extLst>
          </p:cNvPr>
          <p:cNvPicPr>
            <a:picLocks noChangeAspect="1"/>
          </p:cNvPicPr>
          <p:nvPr/>
        </p:nvPicPr>
        <p:blipFill rotWithShape="1">
          <a:blip r:embed="rId2">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6" name="图片 16">
            <a:extLst>
              <a:ext uri="{FF2B5EF4-FFF2-40B4-BE49-F238E27FC236}">
                <a16:creationId xmlns:a16="http://schemas.microsoft.com/office/drawing/2014/main" id="{ABBC1EC6-4DF9-4D4C-B48F-0FD6F676AC2C}"/>
              </a:ext>
            </a:extLst>
          </p:cNvPr>
          <p:cNvPicPr>
            <a:picLocks noChangeAspect="1"/>
          </p:cNvPicPr>
          <p:nvPr/>
        </p:nvPicPr>
        <p:blipFill rotWithShape="1">
          <a:blip r:embed="rId2">
            <a:extLst>
              <a:ext uri="{28A0092B-C50C-407E-A947-70E740481C1C}">
                <a14:useLocalDpi xmlns:a14="http://schemas.microsoft.com/office/drawing/2010/main" val="0"/>
              </a:ext>
            </a:extLst>
          </a:blip>
          <a:srcRect l="63121" t="290" r="3721" b="39496"/>
          <a:stretch/>
        </p:blipFill>
        <p:spPr>
          <a:xfrm>
            <a:off x="8330499" y="106149"/>
            <a:ext cx="3861501" cy="2514600"/>
          </a:xfrm>
          <a:prstGeom prst="rect">
            <a:avLst/>
          </a:prstGeom>
        </p:spPr>
      </p:pic>
      <p:pic>
        <p:nvPicPr>
          <p:cNvPr id="1026" name="Picture 2" descr="Cartoon kids like thumb Royalty Free Vector Image">
            <a:extLst>
              <a:ext uri="{FF2B5EF4-FFF2-40B4-BE49-F238E27FC236}">
                <a16:creationId xmlns:a16="http://schemas.microsoft.com/office/drawing/2014/main" id="{DD0AB048-680C-4986-98A6-DB19FE41874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89231" l="0" r="100000">
                        <a14:backgroundMark x1="13700" y1="8205" x2="13700" y2="8205"/>
                        <a14:backgroundMark x1="2000" y1="2949" x2="26000" y2="2949"/>
                        <a14:backgroundMark x1="41200" y1="1667" x2="75500" y2="2308"/>
                        <a14:backgroundMark x1="85600" y1="2308" x2="98100" y2="2308"/>
                        <a14:backgroundMark x1="97800" y1="51795" x2="98200" y2="77179"/>
                        <a14:backgroundMark x1="50100" y1="83846" x2="80400" y2="85128"/>
                        <a14:backgroundMark x1="1000" y1="50128" x2="7900" y2="78333"/>
                        <a14:backgroundMark x1="8000" y1="47564" x2="8000" y2="47564"/>
                        <a14:backgroundMark x1="10400" y1="48718" x2="10400" y2="48718"/>
                        <a14:backgroundMark x1="12000" y1="48718" x2="12000" y2="48718"/>
                        <a14:backgroundMark x1="15200" y1="48462" x2="15200" y2="48462"/>
                        <a14:backgroundMark x1="27000" y1="22179" x2="27000" y2="22179"/>
                        <a14:backgroundMark x1="31600" y1="34615" x2="31600" y2="34615"/>
                        <a14:backgroundMark x1="34700" y1="38333" x2="34700" y2="38333"/>
                        <a14:backgroundMark x1="53600" y1="31410" x2="53600" y2="31410"/>
                        <a14:backgroundMark x1="51600" y1="39103" x2="51600" y2="39103"/>
                        <a14:backgroundMark x1="39000" y1="42308" x2="39000" y2="42308"/>
                        <a14:backgroundMark x1="76100" y1="33718" x2="76100" y2="33718"/>
                        <a14:backgroundMark x1="76200" y1="26795" x2="76200" y2="26795"/>
                        <a14:backgroundMark x1="34300" y1="43462" x2="38700" y2="42308"/>
                        <a14:backgroundMark x1="53200" y1="37564" x2="54900" y2="36410"/>
                        <a14:backgroundMark x1="75000" y1="33077" x2="75400" y2="34872"/>
                        <a14:backgroundMark x1="75900" y1="25513" x2="76500" y2="27821"/>
                        <a14:backgroundMark x1="85300" y1="37436" x2="86900" y2="37436"/>
                        <a14:backgroundMark x1="57300" y1="27821" x2="52900" y2="31923"/>
                        <a14:backgroundMark x1="51000" y1="39615" x2="51400" y2="40897"/>
                        <a14:backgroundMark x1="75900" y1="27692" x2="76900" y2="29487"/>
                        <a14:backgroundMark x1="76000" y1="21795" x2="76000" y2="21795"/>
                        <a14:backgroundMark x1="75900" y1="24615" x2="76100" y2="25641"/>
                        <a14:backgroundMark x1="76100" y1="21410" x2="76100" y2="21795"/>
                        <a14:backgroundMark x1="88600" y1="36410" x2="90100" y2="36538"/>
                        <a14:backgroundMark x1="83700" y1="35897" x2="85300" y2="36154"/>
                        <a14:backgroundMark x1="27500" y1="42564" x2="28700" y2="42564"/>
                      </a14:backgroundRemoval>
                    </a14:imgEffect>
                  </a14:imgLayer>
                </a14:imgProps>
              </a:ext>
              <a:ext uri="{28A0092B-C50C-407E-A947-70E740481C1C}">
                <a14:useLocalDpi xmlns:a14="http://schemas.microsoft.com/office/drawing/2010/main" val="0"/>
              </a:ext>
            </a:extLst>
          </a:blip>
          <a:srcRect b="12000"/>
          <a:stretch/>
        </p:blipFill>
        <p:spPr bwMode="auto">
          <a:xfrm>
            <a:off x="3908185" y="3854319"/>
            <a:ext cx="4375628" cy="3003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7521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398C5EBD-F2D5-4A28-98A9-FDA27860A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3588"/>
            <a:ext cx="3632200" cy="3632200"/>
          </a:xfrm>
          <a:prstGeom prst="rect">
            <a:avLst/>
          </a:prstGeom>
        </p:spPr>
      </p:pic>
      <p:sp>
        <p:nvSpPr>
          <p:cNvPr id="23" name="Title 1">
            <a:extLst>
              <a:ext uri="{FF2B5EF4-FFF2-40B4-BE49-F238E27FC236}">
                <a16:creationId xmlns:a16="http://schemas.microsoft.com/office/drawing/2014/main" id="{9772930C-C179-4580-86D6-FF5C156D1418}"/>
              </a:ext>
            </a:extLst>
          </p:cNvPr>
          <p:cNvSpPr txBox="1">
            <a:spLocks/>
          </p:cNvSpPr>
          <p:nvPr/>
        </p:nvSpPr>
        <p:spPr>
          <a:xfrm>
            <a:off x="1481782" y="152758"/>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11500">
                <a:ln w="76200">
                  <a:solidFill>
                    <a:srgbClr val="FFC000"/>
                  </a:solidFill>
                </a:ln>
                <a:solidFill>
                  <a:srgbClr val="FE622A"/>
                </a:solidFill>
                <a:latin typeface="iCiel Soup of Justice" pitchFamily="2" charset="0"/>
              </a:rPr>
              <a:t>Dặn dò</a:t>
            </a:r>
            <a:endParaRPr lang="en-US" sz="11500">
              <a:ln w="76200">
                <a:solidFill>
                  <a:srgbClr val="FFC000"/>
                </a:solidFill>
              </a:ln>
              <a:solidFill>
                <a:srgbClr val="FE622A"/>
              </a:solidFill>
              <a:latin typeface="iCiel Soup of Justice" pitchFamily="2" charset="0"/>
            </a:endParaRPr>
          </a:p>
        </p:txBody>
      </p:sp>
      <p:sp>
        <p:nvSpPr>
          <p:cNvPr id="24" name="TextBox 23">
            <a:extLst>
              <a:ext uri="{FF2B5EF4-FFF2-40B4-BE49-F238E27FC236}">
                <a16:creationId xmlns:a16="http://schemas.microsoft.com/office/drawing/2014/main" id="{07F79857-A9C1-465C-814B-011BE588DFE2}"/>
              </a:ext>
            </a:extLst>
          </p:cNvPr>
          <p:cNvSpPr txBox="1"/>
          <p:nvPr/>
        </p:nvSpPr>
        <p:spPr>
          <a:xfrm>
            <a:off x="3024492" y="2646194"/>
            <a:ext cx="7886700" cy="3046988"/>
          </a:xfrm>
          <a:prstGeom prst="rect">
            <a:avLst/>
          </a:prstGeom>
          <a:noFill/>
        </p:spPr>
        <p:txBody>
          <a:bodyPr wrap="square">
            <a:spAutoFit/>
          </a:bodyPr>
          <a:lstStyle/>
          <a:p>
            <a:pPr marL="571500" indent="-571500" algn="just" eaLnBrk="1" hangingPunct="1">
              <a:buFontTx/>
              <a:buChar char="-"/>
            </a:pPr>
            <a:r>
              <a:rPr lang="vi-VN" altLang="en-US" sz="3200" b="1" i="1">
                <a:solidFill>
                  <a:schemeClr val="accent2"/>
                </a:solidFill>
                <a:latin typeface="Calibri" panose="020F0502020204030204" pitchFamily="34" charset="0"/>
                <a:cs typeface="Calibri" panose="020F0502020204030204" pitchFamily="34" charset="0"/>
              </a:rPr>
              <a:t>Hãy tuyên truyền, vận động mọi người cùng phòng tránh HIV / AIDS, không kì thị người nhiễm HIV / AIDS.</a:t>
            </a:r>
          </a:p>
          <a:p>
            <a:pPr marL="571500" indent="-571500" algn="just" eaLnBrk="1" hangingPunct="1">
              <a:buFontTx/>
              <a:buChar char="-"/>
            </a:pPr>
            <a:r>
              <a:rPr lang="vi-VN" altLang="en-US" sz="3200" b="1" i="1">
                <a:solidFill>
                  <a:schemeClr val="accent2"/>
                </a:solidFill>
                <a:latin typeface="Calibri" panose="020F0502020204030204" pitchFamily="34" charset="0"/>
                <a:cs typeface="Calibri" panose="020F0502020204030204" pitchFamily="34" charset="0"/>
              </a:rPr>
              <a:t>Sưu tầm những thông tin, tranh, ảnh, vẽ tranh về phòng tránh HIV / AIDS.</a:t>
            </a:r>
          </a:p>
          <a:p>
            <a:pPr marL="571500" indent="-571500" algn="just" eaLnBrk="1" hangingPunct="1">
              <a:buFontTx/>
              <a:buChar char="-"/>
            </a:pPr>
            <a:r>
              <a:rPr lang="vi-VN" altLang="en-US" sz="3200" b="1" i="1">
                <a:solidFill>
                  <a:schemeClr val="accent2"/>
                </a:solidFill>
                <a:latin typeface="Calibri" panose="020F0502020204030204" pitchFamily="34" charset="0"/>
                <a:cs typeface="Calibri" panose="020F0502020204030204" pitchFamily="34" charset="0"/>
              </a:rPr>
              <a:t>Chuẩn bị bài mới</a:t>
            </a:r>
            <a:r>
              <a:rPr lang="en-US" altLang="en-US" sz="3200" b="1" i="1">
                <a:solidFill>
                  <a:schemeClr val="accent2"/>
                </a:solidFill>
                <a:latin typeface="Calibri" panose="020F0502020204030204" pitchFamily="34" charset="0"/>
                <a:cs typeface="Calibri" panose="020F0502020204030204" pitchFamily="34" charset="0"/>
              </a:rPr>
              <a:t>: </a:t>
            </a:r>
            <a:r>
              <a:rPr lang="vi-VN" altLang="en-US" sz="3200" b="1" i="1">
                <a:solidFill>
                  <a:schemeClr val="accent2"/>
                </a:solidFill>
                <a:latin typeface="Calibri" panose="020F0502020204030204" pitchFamily="34" charset="0"/>
                <a:cs typeface="Calibri" panose="020F0502020204030204" pitchFamily="34" charset="0"/>
              </a:rPr>
              <a:t>Phòng tránh bị xâm hại</a:t>
            </a:r>
          </a:p>
        </p:txBody>
      </p:sp>
    </p:spTree>
    <p:extLst>
      <p:ext uri="{BB962C8B-B14F-4D97-AF65-F5344CB8AC3E}">
        <p14:creationId xmlns:p14="http://schemas.microsoft.com/office/powerpoint/2010/main" val="37200743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
        <p:nvSpPr>
          <p:cNvPr id="11" name="矩形 10">
            <a:extLst>
              <a:ext uri="{FF2B5EF4-FFF2-40B4-BE49-F238E27FC236}">
                <a16:creationId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t="7821" r="24732"/>
          <a:stretch/>
        </p:blipFill>
        <p:spPr>
          <a:xfrm>
            <a:off x="-565337" y="3040183"/>
            <a:ext cx="8693337" cy="3817818"/>
          </a:xfrm>
          <a:prstGeom prst="rect">
            <a:avLst/>
          </a:prstGeom>
        </p:spPr>
      </p:pic>
      <p:pic>
        <p:nvPicPr>
          <p:cNvPr id="19" name="图片 18">
            <a:extLst>
              <a:ext uri="{FF2B5EF4-FFF2-40B4-BE49-F238E27FC236}">
                <a16:creationId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10040645" y="4150441"/>
            <a:ext cx="2151355" cy="2707560"/>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454515" y="-14998"/>
            <a:ext cx="3060798" cy="1789497"/>
          </a:xfrm>
          <a:prstGeom prst="rect">
            <a:avLst/>
          </a:prstGeom>
        </p:spPr>
      </p:pic>
      <p:sp>
        <p:nvSpPr>
          <p:cNvPr id="16" name="Rectangle 15">
            <a:extLst>
              <a:ext uri="{FF2B5EF4-FFF2-40B4-BE49-F238E27FC236}">
                <a16:creationId xmlns:a16="http://schemas.microsoft.com/office/drawing/2014/main" id="{D71C3625-6DFB-4E34-80A0-0D386840BAF0}"/>
              </a:ext>
            </a:extLst>
          </p:cNvPr>
          <p:cNvSpPr/>
          <p:nvPr/>
        </p:nvSpPr>
        <p:spPr>
          <a:xfrm>
            <a:off x="2776392" y="1650086"/>
            <a:ext cx="6889697" cy="3270691"/>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CHÚC CÁC EM</a:t>
            </a:r>
          </a:p>
          <a:p>
            <a:pPr algn="ctr"/>
            <a:r>
              <a:rPr lang="vi-VN" sz="1600" b="1">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HỌC TỐT !</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Tree>
    <p:extLst>
      <p:ext uri="{BB962C8B-B14F-4D97-AF65-F5344CB8AC3E}">
        <p14:creationId xmlns:p14="http://schemas.microsoft.com/office/powerpoint/2010/main" val="3493501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0B10E94-8AD1-4749-B03F-F907FED4120D}"/>
              </a:ext>
            </a:extLst>
          </p:cNvPr>
          <p:cNvSpPr txBox="1"/>
          <p:nvPr/>
        </p:nvSpPr>
        <p:spPr>
          <a:xfrm>
            <a:off x="1928372" y="434062"/>
            <a:ext cx="9377600" cy="1323439"/>
          </a:xfrm>
          <a:prstGeom prst="rect">
            <a:avLst/>
          </a:prstGeom>
          <a:noFill/>
        </p:spPr>
        <p:txBody>
          <a:bodyPr wrap="square" rtlCol="0">
            <a:spAutoFit/>
          </a:bodyPr>
          <a:lstStyle/>
          <a:p>
            <a:pPr algn="just" defTabSz="685800">
              <a:buClrTx/>
              <a:defRPr/>
            </a:pPr>
            <a:r>
              <a:rPr lang="en-US" sz="4000" b="1" u="sng" kern="1200">
                <a:solidFill>
                  <a:srgbClr val="FE622A"/>
                </a:solidFill>
                <a:latin typeface="UTM Isadora" panose="02040603050506020204" pitchFamily="18" charset="0"/>
              </a:rPr>
              <a:t>Câu 1</a:t>
            </a:r>
            <a:r>
              <a:rPr lang="en-US" sz="4000" b="1" kern="1200">
                <a:solidFill>
                  <a:srgbClr val="FE622A"/>
                </a:solidFill>
                <a:latin typeface="UTM Isadora" panose="02040603050506020204" pitchFamily="18" charset="0"/>
              </a:rPr>
              <a:t>: </a:t>
            </a:r>
            <a:r>
              <a:rPr lang="en-US" sz="4000" b="1">
                <a:solidFill>
                  <a:srgbClr val="FE622A"/>
                </a:solidFill>
                <a:latin typeface="UTM Isadora" panose="02040603050506020204" pitchFamily="18" charset="0"/>
              </a:rPr>
              <a:t>HIV</a:t>
            </a:r>
            <a:r>
              <a:rPr lang="vi-VN" sz="4000" b="1">
                <a:solidFill>
                  <a:srgbClr val="FE622A"/>
                </a:solidFill>
                <a:latin typeface="UTM Isadora" panose="02040603050506020204" pitchFamily="18" charset="0"/>
              </a:rPr>
              <a:t> </a:t>
            </a:r>
            <a:r>
              <a:rPr lang="en-US" sz="4000" b="1">
                <a:solidFill>
                  <a:srgbClr val="FE622A"/>
                </a:solidFill>
                <a:latin typeface="UTM Isadora" panose="02040603050506020204" pitchFamily="18" charset="0"/>
              </a:rPr>
              <a:t>là hội chứng suy giảm miễn dịch mắc phải do vi rút gây nên.</a:t>
            </a:r>
            <a:endParaRPr lang="en-US" sz="4000" b="1" kern="1200" dirty="0">
              <a:solidFill>
                <a:srgbClr val="FE622A"/>
              </a:solidFill>
              <a:latin typeface="UTM Isadora" panose="02040603050506020204" pitchFamily="18" charset="0"/>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3460051" y="1925672"/>
            <a:ext cx="6172289" cy="829201"/>
          </a:xfrm>
          <a:prstGeom prst="rect">
            <a:avLst/>
          </a:prstGeom>
          <a:noFill/>
        </p:spPr>
        <p:txBody>
          <a:bodyPr wrap="square" rtlCol="0">
            <a:spAutoFit/>
          </a:bodyPr>
          <a:lstStyle/>
          <a:p>
            <a:pPr algn="just" defTabSz="914378">
              <a:lnSpc>
                <a:spcPct val="130000"/>
              </a:lnSpc>
              <a:defRPr/>
            </a:pPr>
            <a:r>
              <a:rPr lang="en-US" sz="4000" b="1" kern="1200" dirty="0">
                <a:solidFill>
                  <a:sysClr val="windowText" lastClr="000000"/>
                </a:solidFill>
                <a:latin typeface="UTM Isadora" panose="02040603050506020204" pitchFamily="18" charset="0"/>
                <a:ea typeface="+mn-ea"/>
              </a:rPr>
              <a:t>A</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Đúng</a:t>
            </a:r>
            <a:endParaRPr lang="en-US" sz="4000" dirty="0">
              <a:solidFill>
                <a:sysClr val="windowText" lastClr="000000"/>
              </a:solidFill>
              <a:latin typeface="UTM Cooper Black" pitchFamily="18" charset="0"/>
              <a:ea typeface="+mn-ea"/>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3436752" y="3014399"/>
            <a:ext cx="5562600" cy="829201"/>
          </a:xfrm>
          <a:prstGeom prst="rect">
            <a:avLst/>
          </a:prstGeom>
          <a:noFill/>
        </p:spPr>
        <p:txBody>
          <a:bodyPr wrap="square" rtlCol="0">
            <a:spAutoFit/>
          </a:bodyPr>
          <a:lstStyle/>
          <a:p>
            <a:pPr algn="just" defTabSz="914378">
              <a:lnSpc>
                <a:spcPct val="130000"/>
              </a:lnSpc>
              <a:defRPr/>
            </a:pPr>
            <a:r>
              <a:rPr lang="en-US" sz="4000" b="1" kern="1200" dirty="0">
                <a:solidFill>
                  <a:sysClr val="windowText" lastClr="000000"/>
                </a:solidFill>
                <a:latin typeface="UTM Isadora" panose="02040603050506020204" pitchFamily="18" charset="0"/>
                <a:ea typeface="+mn-ea"/>
              </a:rPr>
              <a:t>B</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Sai</a:t>
            </a:r>
            <a:endParaRPr lang="en-US" sz="4000" dirty="0">
              <a:solidFill>
                <a:sysClr val="windowText" lastClr="000000"/>
              </a:solidFill>
              <a:latin typeface="UTM Cooper Black" pitchFamily="18" charset="0"/>
              <a:ea typeface="+mn-ea"/>
            </a:endParaRPr>
          </a:p>
        </p:txBody>
      </p:sp>
      <p:sp>
        <p:nvSpPr>
          <p:cNvPr id="18" name="TextBox 4">
            <a:extLst>
              <a:ext uri="{FF2B5EF4-FFF2-40B4-BE49-F238E27FC236}">
                <a16:creationId xmlns:a16="http://schemas.microsoft.com/office/drawing/2014/main" id="{BACE8CC8-3C74-4E54-BB31-8C9B3FD6429B}"/>
              </a:ext>
            </a:extLst>
          </p:cNvPr>
          <p:cNvSpPr txBox="1"/>
          <p:nvPr/>
        </p:nvSpPr>
        <p:spPr>
          <a:xfrm>
            <a:off x="673263" y="4045748"/>
            <a:ext cx="7492166" cy="1846659"/>
          </a:xfrm>
          <a:prstGeom prst="rect">
            <a:avLst/>
          </a:prstGeom>
        </p:spPr>
        <p:txBody>
          <a:bodyPr wrap="square" lIns="0" tIns="0" rIns="0" bIns="0" rtlCol="0" anchor="t">
            <a:spAutoFit/>
          </a:bodyPr>
          <a:lstStyle/>
          <a:p>
            <a:pPr algn="just">
              <a:spcBef>
                <a:spcPct val="0"/>
              </a:spcBef>
            </a:pPr>
            <a:r>
              <a:rPr lang="vi-VN" sz="4000">
                <a:solidFill>
                  <a:srgbClr val="002060"/>
                </a:solidFill>
                <a:latin typeface="iCiel Baliho Script" pitchFamily="2" charset="0"/>
                <a:sym typeface="Wingdings" panose="05000000000000000000" pitchFamily="2" charset="2"/>
              </a:rPr>
              <a:t> AIDS là giai đoạn phát bệnh của người nhiễm HIV và là giai đoạn cuối cùng của quá trình nhiễm HIV</a:t>
            </a:r>
            <a:endParaRPr lang="en-US" sz="4000">
              <a:solidFill>
                <a:srgbClr val="002060"/>
              </a:solidFill>
              <a:latin typeface="iCiel Baliho Script" pitchFamily="2" charset="0"/>
            </a:endParaRPr>
          </a:p>
        </p:txBody>
      </p:sp>
      <p:pic>
        <p:nvPicPr>
          <p:cNvPr id="2050" name="Picture 2" descr="Cartoon boy like thumb Royalty Free Vector Image">
            <a:extLst>
              <a:ext uri="{FF2B5EF4-FFF2-40B4-BE49-F238E27FC236}">
                <a16:creationId xmlns:a16="http://schemas.microsoft.com/office/drawing/2014/main" id="{29AE30A2-A53A-46A0-91A0-B5724C6803D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088358" y="4653280"/>
            <a:ext cx="2997759" cy="226680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063DA55-8ADB-4C72-BAEC-E9DA2157B184}"/>
              </a:ext>
            </a:extLst>
          </p:cNvPr>
          <p:cNvGrpSpPr/>
          <p:nvPr/>
        </p:nvGrpSpPr>
        <p:grpSpPr>
          <a:xfrm rot="7904754">
            <a:off x="394480" y="321467"/>
            <a:ext cx="1598569" cy="2239125"/>
            <a:chOff x="9412611" y="-101887"/>
            <a:chExt cx="2520791" cy="3530887"/>
          </a:xfrm>
        </p:grpSpPr>
        <p:pic>
          <p:nvPicPr>
            <p:cNvPr id="13" name="Picture 7">
              <a:extLst>
                <a:ext uri="{FF2B5EF4-FFF2-40B4-BE49-F238E27FC236}">
                  <a16:creationId xmlns:a16="http://schemas.microsoft.com/office/drawing/2014/main" id="{0B1BB167-65D1-457A-8A1D-C2991D3742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12611" y="1303269"/>
              <a:ext cx="2125731" cy="2125731"/>
            </a:xfrm>
            <a:prstGeom prst="rect">
              <a:avLst/>
            </a:prstGeom>
          </p:spPr>
        </p:pic>
        <p:pic>
          <p:nvPicPr>
            <p:cNvPr id="15" name="Picture 8">
              <a:extLst>
                <a:ext uri="{FF2B5EF4-FFF2-40B4-BE49-F238E27FC236}">
                  <a16:creationId xmlns:a16="http://schemas.microsoft.com/office/drawing/2014/main" id="{D07260A6-DD99-445A-B3A6-D571AE9457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55872" y="-101887"/>
              <a:ext cx="1477530" cy="1403653"/>
            </a:xfrm>
            <a:prstGeom prst="rect">
              <a:avLst/>
            </a:prstGeom>
          </p:spPr>
        </p:pic>
      </p:grpSp>
      <p:pic>
        <p:nvPicPr>
          <p:cNvPr id="2054" name="Picture 6" descr="Facebook Like Png - Facebook Like Clipart, Transparent Png - 2000x1713  (#81060) - PinPng">
            <a:extLst>
              <a:ext uri="{FF2B5EF4-FFF2-40B4-BE49-F238E27FC236}">
                <a16:creationId xmlns:a16="http://schemas.microsoft.com/office/drawing/2014/main" id="{C5846D83-5C7F-4EBB-881B-5C390ECD408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5753835" y="1774833"/>
            <a:ext cx="1109400" cy="110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4681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fade">
                                      <p:cBhvr>
                                        <p:cTn id="20" dur="1000"/>
                                        <p:tgtEl>
                                          <p:spTgt spid="2054"/>
                                        </p:tgtEl>
                                      </p:cBhvr>
                                    </p:animEffect>
                                    <p:anim calcmode="lin" valueType="num">
                                      <p:cBhvr>
                                        <p:cTn id="21" dur="1000" fill="hold"/>
                                        <p:tgtEl>
                                          <p:spTgt spid="2054"/>
                                        </p:tgtEl>
                                        <p:attrNameLst>
                                          <p:attrName>ppt_x</p:attrName>
                                        </p:attrNameLst>
                                      </p:cBhvr>
                                      <p:tavLst>
                                        <p:tav tm="0">
                                          <p:val>
                                            <p:strVal val="#ppt_x"/>
                                          </p:val>
                                        </p:tav>
                                        <p:tav tm="100000">
                                          <p:val>
                                            <p:strVal val="#ppt_x"/>
                                          </p:val>
                                        </p:tav>
                                      </p:tavLst>
                                    </p:anim>
                                    <p:anim calcmode="lin" valueType="num">
                                      <p:cBhvr>
                                        <p:cTn id="22"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0B10E94-8AD1-4749-B03F-F907FED4120D}"/>
              </a:ext>
            </a:extLst>
          </p:cNvPr>
          <p:cNvSpPr txBox="1"/>
          <p:nvPr/>
        </p:nvSpPr>
        <p:spPr>
          <a:xfrm>
            <a:off x="1970452" y="545163"/>
            <a:ext cx="9807924" cy="1323439"/>
          </a:xfrm>
          <a:prstGeom prst="rect">
            <a:avLst/>
          </a:prstGeom>
          <a:noFill/>
        </p:spPr>
        <p:txBody>
          <a:bodyPr wrap="square" rtlCol="0">
            <a:spAutoFit/>
          </a:bodyPr>
          <a:lstStyle/>
          <a:p>
            <a:pPr defTabSz="685800">
              <a:buClrTx/>
              <a:defRPr/>
            </a:pPr>
            <a:r>
              <a:rPr lang="en-US" sz="4000" b="1" u="sng" kern="1200">
                <a:solidFill>
                  <a:srgbClr val="FE622A"/>
                </a:solidFill>
                <a:latin typeface="UTM Isadora" panose="02040603050506020204" pitchFamily="18" charset="0"/>
              </a:rPr>
              <a:t>Câu </a:t>
            </a:r>
            <a:r>
              <a:rPr lang="vi-VN" sz="4000" b="1" u="sng" kern="1200">
                <a:solidFill>
                  <a:srgbClr val="FE622A"/>
                </a:solidFill>
                <a:latin typeface="UTM Isadora" panose="02040603050506020204" pitchFamily="18" charset="0"/>
              </a:rPr>
              <a:t>2</a:t>
            </a:r>
            <a:r>
              <a:rPr lang="en-US" sz="4000" b="1" kern="1200">
                <a:solidFill>
                  <a:srgbClr val="FE622A"/>
                </a:solidFill>
                <a:latin typeface="UTM Isadora" panose="02040603050506020204" pitchFamily="18" charset="0"/>
              </a:rPr>
              <a:t>: </a:t>
            </a:r>
            <a:r>
              <a:rPr lang="vi-VN" sz="4000" b="1">
                <a:solidFill>
                  <a:srgbClr val="FE622A"/>
                </a:solidFill>
                <a:latin typeface="UTM Isadora" panose="02040603050506020204" pitchFamily="18" charset="0"/>
              </a:rPr>
              <a:t>HIV/AIDS là căn bệnh thế kỷ </a:t>
            </a:r>
          </a:p>
          <a:p>
            <a:pPr defTabSz="685800">
              <a:buClrTx/>
              <a:defRPr/>
            </a:pPr>
            <a:r>
              <a:rPr lang="vi-VN" sz="4000" b="1">
                <a:solidFill>
                  <a:srgbClr val="FE622A"/>
                </a:solidFill>
                <a:latin typeface="UTM Isadora" panose="02040603050506020204" pitchFamily="18" charset="0"/>
              </a:rPr>
              <a:t>vì </a:t>
            </a:r>
            <a:r>
              <a:rPr lang="vi-VN" sz="4000" b="1">
                <a:solidFill>
                  <a:srgbClr val="00B050"/>
                </a:solidFill>
                <a:latin typeface="UTM Isadora" panose="02040603050506020204" pitchFamily="18" charset="0"/>
              </a:rPr>
              <a:t>không có thuốc đặc trị</a:t>
            </a:r>
            <a:endParaRPr lang="en-US" sz="4000" b="1" kern="1200" dirty="0">
              <a:solidFill>
                <a:srgbClr val="00B050"/>
              </a:solidFill>
              <a:latin typeface="UTM Isadora" panose="02040603050506020204" pitchFamily="18" charset="0"/>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3333349" y="1862287"/>
            <a:ext cx="6172289" cy="829201"/>
          </a:xfrm>
          <a:prstGeom prst="rect">
            <a:avLst/>
          </a:prstGeom>
          <a:noFill/>
        </p:spPr>
        <p:txBody>
          <a:bodyPr wrap="square" rtlCol="0">
            <a:spAutoFit/>
          </a:bodyPr>
          <a:lstStyle/>
          <a:p>
            <a:pPr algn="just" defTabSz="914378">
              <a:lnSpc>
                <a:spcPct val="130000"/>
              </a:lnSpc>
              <a:defRPr/>
            </a:pPr>
            <a:r>
              <a:rPr lang="en-US" sz="4000" b="1" kern="1200" dirty="0">
                <a:solidFill>
                  <a:sysClr val="windowText" lastClr="000000"/>
                </a:solidFill>
                <a:latin typeface="UTM Isadora" panose="02040603050506020204" pitchFamily="18" charset="0"/>
                <a:ea typeface="+mn-ea"/>
              </a:rPr>
              <a:t>A</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Đúng</a:t>
            </a:r>
            <a:endParaRPr lang="en-US" sz="4000" dirty="0">
              <a:solidFill>
                <a:sysClr val="windowText" lastClr="000000"/>
              </a:solidFill>
              <a:latin typeface="UTM Cooper Black" pitchFamily="18" charset="0"/>
              <a:ea typeface="+mn-ea"/>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3309269" y="2711111"/>
            <a:ext cx="5562600" cy="829201"/>
          </a:xfrm>
          <a:prstGeom prst="rect">
            <a:avLst/>
          </a:prstGeom>
          <a:noFill/>
        </p:spPr>
        <p:txBody>
          <a:bodyPr wrap="square" rtlCol="0">
            <a:spAutoFit/>
          </a:bodyPr>
          <a:lstStyle/>
          <a:p>
            <a:pPr algn="just" defTabSz="914378">
              <a:lnSpc>
                <a:spcPct val="130000"/>
              </a:lnSpc>
              <a:defRPr/>
            </a:pPr>
            <a:r>
              <a:rPr lang="en-US" sz="4000" b="1" kern="1200" dirty="0">
                <a:solidFill>
                  <a:sysClr val="windowText" lastClr="000000"/>
                </a:solidFill>
                <a:latin typeface="UTM Isadora" panose="02040603050506020204" pitchFamily="18" charset="0"/>
                <a:ea typeface="+mn-ea"/>
              </a:rPr>
              <a:t>B</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Sai</a:t>
            </a:r>
            <a:endParaRPr lang="en-US" sz="4000" dirty="0">
              <a:solidFill>
                <a:sysClr val="windowText" lastClr="000000"/>
              </a:solidFill>
              <a:latin typeface="UTM Cooper Black" pitchFamily="18" charset="0"/>
              <a:ea typeface="+mn-ea"/>
            </a:endParaRPr>
          </a:p>
        </p:txBody>
      </p:sp>
      <p:sp>
        <p:nvSpPr>
          <p:cNvPr id="16" name="TextBox 4">
            <a:extLst>
              <a:ext uri="{FF2B5EF4-FFF2-40B4-BE49-F238E27FC236}">
                <a16:creationId xmlns:a16="http://schemas.microsoft.com/office/drawing/2014/main" id="{837FE264-B767-465A-BF4E-BB336D3566A9}"/>
              </a:ext>
            </a:extLst>
          </p:cNvPr>
          <p:cNvSpPr txBox="1"/>
          <p:nvPr/>
        </p:nvSpPr>
        <p:spPr>
          <a:xfrm>
            <a:off x="563740" y="4123068"/>
            <a:ext cx="7717271" cy="1846659"/>
          </a:xfrm>
          <a:prstGeom prst="rect">
            <a:avLst/>
          </a:prstGeom>
        </p:spPr>
        <p:txBody>
          <a:bodyPr wrap="square" lIns="0" tIns="0" rIns="0" bIns="0" rtlCol="0" anchor="t">
            <a:spAutoFit/>
          </a:bodyPr>
          <a:lstStyle/>
          <a:p>
            <a:pPr algn="just">
              <a:spcBef>
                <a:spcPct val="0"/>
              </a:spcBef>
            </a:pPr>
            <a:r>
              <a:rPr lang="vi-VN" sz="4000">
                <a:solidFill>
                  <a:srgbClr val="002060"/>
                </a:solidFill>
                <a:latin typeface="iCiel Baliho Script" pitchFamily="2" charset="0"/>
                <a:sym typeface="Wingdings" panose="05000000000000000000" pitchFamily="2" charset="2"/>
              </a:rPr>
              <a:t> HIV/AIDS </a:t>
            </a:r>
            <a:r>
              <a:rPr lang="vi-VN" sz="4000">
                <a:solidFill>
                  <a:srgbClr val="002060"/>
                </a:solidFill>
                <a:latin typeface="iCiel Baliho Script" pitchFamily="2" charset="0"/>
              </a:rPr>
              <a:t>rất nguy hiểm. Số lượng người mắc phải và tử vong ngày càng cao do chưa có thuốc đặc trị.</a:t>
            </a:r>
            <a:endParaRPr lang="en-US" sz="4000">
              <a:solidFill>
                <a:srgbClr val="002060"/>
              </a:solidFill>
              <a:latin typeface="iCiel Baliho Script" pitchFamily="2" charset="0"/>
            </a:endParaRPr>
          </a:p>
        </p:txBody>
      </p:sp>
      <p:grpSp>
        <p:nvGrpSpPr>
          <p:cNvPr id="12" name="Group 11">
            <a:extLst>
              <a:ext uri="{FF2B5EF4-FFF2-40B4-BE49-F238E27FC236}">
                <a16:creationId xmlns:a16="http://schemas.microsoft.com/office/drawing/2014/main" id="{924BCAE1-9FFC-4633-AB10-AF04EF185246}"/>
              </a:ext>
            </a:extLst>
          </p:cNvPr>
          <p:cNvGrpSpPr/>
          <p:nvPr/>
        </p:nvGrpSpPr>
        <p:grpSpPr>
          <a:xfrm rot="7904754">
            <a:off x="394480" y="321467"/>
            <a:ext cx="1598569" cy="2239125"/>
            <a:chOff x="9412611" y="-101887"/>
            <a:chExt cx="2520791" cy="3530887"/>
          </a:xfrm>
        </p:grpSpPr>
        <p:pic>
          <p:nvPicPr>
            <p:cNvPr id="15" name="Picture 7">
              <a:extLst>
                <a:ext uri="{FF2B5EF4-FFF2-40B4-BE49-F238E27FC236}">
                  <a16:creationId xmlns:a16="http://schemas.microsoft.com/office/drawing/2014/main" id="{1E657DC7-0C71-495A-BDFC-7DA2E22506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2611" y="1303269"/>
              <a:ext cx="2125731" cy="2125731"/>
            </a:xfrm>
            <a:prstGeom prst="rect">
              <a:avLst/>
            </a:prstGeom>
          </p:spPr>
        </p:pic>
        <p:pic>
          <p:nvPicPr>
            <p:cNvPr id="19" name="Picture 8">
              <a:extLst>
                <a:ext uri="{FF2B5EF4-FFF2-40B4-BE49-F238E27FC236}">
                  <a16:creationId xmlns:a16="http://schemas.microsoft.com/office/drawing/2014/main" id="{83A6F8A8-9E4A-4367-9EA2-65D8473BC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55872" y="-101887"/>
              <a:ext cx="1477530" cy="1403653"/>
            </a:xfrm>
            <a:prstGeom prst="rect">
              <a:avLst/>
            </a:prstGeom>
          </p:spPr>
        </p:pic>
      </p:grpSp>
      <p:pic>
        <p:nvPicPr>
          <p:cNvPr id="20" name="Picture 6" descr="Facebook Like Png - Facebook Like Clipart, Transparent Png - 2000x1713  (#81060) - PinPng">
            <a:extLst>
              <a:ext uri="{FF2B5EF4-FFF2-40B4-BE49-F238E27FC236}">
                <a16:creationId xmlns:a16="http://schemas.microsoft.com/office/drawing/2014/main" id="{CA005C34-41F6-4A7E-BCDA-A2D46BD6188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4953262" y="2508127"/>
            <a:ext cx="1109400" cy="110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like thumb Royalty Free Vector Image">
            <a:extLst>
              <a:ext uri="{FF2B5EF4-FFF2-40B4-BE49-F238E27FC236}">
                <a16:creationId xmlns:a16="http://schemas.microsoft.com/office/drawing/2014/main" id="{94851936-6A25-40BB-8FAF-6555DE0BC56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088358" y="4653280"/>
            <a:ext cx="2997759" cy="226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377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0B10E94-8AD1-4749-B03F-F907FED4120D}"/>
              </a:ext>
            </a:extLst>
          </p:cNvPr>
          <p:cNvSpPr txBox="1"/>
          <p:nvPr/>
        </p:nvSpPr>
        <p:spPr>
          <a:xfrm>
            <a:off x="2217423" y="545163"/>
            <a:ext cx="8615677" cy="1938992"/>
          </a:xfrm>
          <a:prstGeom prst="rect">
            <a:avLst/>
          </a:prstGeom>
          <a:noFill/>
        </p:spPr>
        <p:txBody>
          <a:bodyPr wrap="square" rtlCol="0">
            <a:spAutoFit/>
          </a:bodyPr>
          <a:lstStyle/>
          <a:p>
            <a:pPr algn="just" defTabSz="685800">
              <a:buClrTx/>
              <a:defRPr/>
            </a:pPr>
            <a:r>
              <a:rPr lang="en-US" sz="4000" b="1" u="sng" kern="1200">
                <a:solidFill>
                  <a:srgbClr val="FE622A"/>
                </a:solidFill>
                <a:latin typeface="UTM Isadora" panose="02040603050506020204" pitchFamily="18" charset="0"/>
              </a:rPr>
              <a:t>Câu </a:t>
            </a:r>
            <a:r>
              <a:rPr lang="vi-VN" sz="4000" b="1" u="sng">
                <a:solidFill>
                  <a:srgbClr val="FE622A"/>
                </a:solidFill>
                <a:latin typeface="UTM Isadora" panose="02040603050506020204" pitchFamily="18" charset="0"/>
              </a:rPr>
              <a:t>3</a:t>
            </a:r>
            <a:r>
              <a:rPr lang="en-US" sz="4000" b="1" kern="1200">
                <a:solidFill>
                  <a:srgbClr val="FE622A"/>
                </a:solidFill>
                <a:latin typeface="UTM Isadora" panose="02040603050506020204" pitchFamily="18" charset="0"/>
              </a:rPr>
              <a:t>: </a:t>
            </a:r>
            <a:r>
              <a:rPr lang="vi-VN" sz="4000" b="1">
                <a:solidFill>
                  <a:srgbClr val="FE622A"/>
                </a:solidFill>
                <a:latin typeface="UTM Isadora" panose="02040603050506020204" pitchFamily="18" charset="0"/>
              </a:rPr>
              <a:t>HIV/AIDS lây truyền qua </a:t>
            </a:r>
          </a:p>
          <a:p>
            <a:pPr algn="just" defTabSz="685800">
              <a:buClrTx/>
              <a:defRPr/>
            </a:pPr>
            <a:r>
              <a:rPr lang="vi-VN" sz="4000" b="1">
                <a:solidFill>
                  <a:srgbClr val="00B050"/>
                </a:solidFill>
                <a:latin typeface="UTM Isadora" panose="02040603050506020204" pitchFamily="18" charset="0"/>
              </a:rPr>
              <a:t>3 con đường </a:t>
            </a:r>
            <a:r>
              <a:rPr lang="vi-VN" sz="4000" b="1">
                <a:solidFill>
                  <a:srgbClr val="FE622A"/>
                </a:solidFill>
                <a:latin typeface="UTM Isadora" panose="02040603050506020204" pitchFamily="18" charset="0"/>
              </a:rPr>
              <a:t>là đường máu, đường tình dục, đường từ mẹ sang con</a:t>
            </a:r>
            <a:endParaRPr lang="en-US" sz="4000" b="1" kern="1200" dirty="0">
              <a:solidFill>
                <a:srgbClr val="FE622A"/>
              </a:solidFill>
              <a:latin typeface="UTM Isadora" panose="02040603050506020204" pitchFamily="18" charset="0"/>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3425763" y="2670365"/>
            <a:ext cx="6172289" cy="829201"/>
          </a:xfrm>
          <a:prstGeom prst="rect">
            <a:avLst/>
          </a:prstGeom>
          <a:noFill/>
        </p:spPr>
        <p:txBody>
          <a:bodyPr wrap="square" rtlCol="0">
            <a:spAutoFit/>
          </a:bodyPr>
          <a:lstStyle/>
          <a:p>
            <a:pPr algn="just" defTabSz="914378">
              <a:lnSpc>
                <a:spcPct val="130000"/>
              </a:lnSpc>
              <a:defRPr/>
            </a:pPr>
            <a:r>
              <a:rPr lang="en-US" sz="4000" b="1" kern="1200" dirty="0">
                <a:solidFill>
                  <a:sysClr val="windowText" lastClr="000000"/>
                </a:solidFill>
                <a:latin typeface="UTM Isadora" panose="02040603050506020204" pitchFamily="18" charset="0"/>
                <a:ea typeface="+mn-ea"/>
              </a:rPr>
              <a:t>A</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Đúng</a:t>
            </a:r>
            <a:endParaRPr lang="en-US" sz="4000" dirty="0">
              <a:solidFill>
                <a:sysClr val="windowText" lastClr="000000"/>
              </a:solidFill>
              <a:latin typeface="UTM Cooper Black" pitchFamily="18" charset="0"/>
              <a:ea typeface="+mn-ea"/>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3411401" y="3530000"/>
            <a:ext cx="5562600" cy="829201"/>
          </a:xfrm>
          <a:prstGeom prst="rect">
            <a:avLst/>
          </a:prstGeom>
          <a:noFill/>
        </p:spPr>
        <p:txBody>
          <a:bodyPr wrap="square" rtlCol="0">
            <a:spAutoFit/>
          </a:bodyPr>
          <a:lstStyle/>
          <a:p>
            <a:pPr algn="just" defTabSz="914378">
              <a:lnSpc>
                <a:spcPct val="130000"/>
              </a:lnSpc>
              <a:defRPr/>
            </a:pPr>
            <a:r>
              <a:rPr lang="en-US" sz="4000" b="1" kern="1200" dirty="0">
                <a:solidFill>
                  <a:sysClr val="windowText" lastClr="000000"/>
                </a:solidFill>
                <a:latin typeface="UTM Isadora" panose="02040603050506020204" pitchFamily="18" charset="0"/>
                <a:ea typeface="+mn-ea"/>
              </a:rPr>
              <a:t>B</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Sai</a:t>
            </a:r>
            <a:endParaRPr lang="en-US" sz="4000" dirty="0">
              <a:solidFill>
                <a:sysClr val="windowText" lastClr="000000"/>
              </a:solidFill>
              <a:latin typeface="UTM Cooper Black" pitchFamily="18" charset="0"/>
              <a:ea typeface="+mn-ea"/>
            </a:endParaRPr>
          </a:p>
        </p:txBody>
      </p:sp>
      <p:sp>
        <p:nvSpPr>
          <p:cNvPr id="13" name="TextBox 4">
            <a:extLst>
              <a:ext uri="{FF2B5EF4-FFF2-40B4-BE49-F238E27FC236}">
                <a16:creationId xmlns:a16="http://schemas.microsoft.com/office/drawing/2014/main" id="{4677B45A-B566-46A3-84B3-36093A8473EB}"/>
              </a:ext>
            </a:extLst>
          </p:cNvPr>
          <p:cNvSpPr txBox="1"/>
          <p:nvPr/>
        </p:nvSpPr>
        <p:spPr>
          <a:xfrm>
            <a:off x="686611" y="4389635"/>
            <a:ext cx="7254187" cy="1846659"/>
          </a:xfrm>
          <a:prstGeom prst="rect">
            <a:avLst/>
          </a:prstGeom>
        </p:spPr>
        <p:txBody>
          <a:bodyPr wrap="square" lIns="0" tIns="0" rIns="0" bIns="0" rtlCol="0" anchor="t">
            <a:spAutoFit/>
          </a:bodyPr>
          <a:lstStyle/>
          <a:p>
            <a:pPr algn="just">
              <a:spcBef>
                <a:spcPct val="0"/>
              </a:spcBef>
            </a:pPr>
            <a:r>
              <a:rPr lang="vi-VN" sz="4000">
                <a:solidFill>
                  <a:srgbClr val="002060"/>
                </a:solidFill>
                <a:latin typeface="iCiel Baliho Script" pitchFamily="2" charset="0"/>
                <a:sym typeface="Wingdings" panose="05000000000000000000" pitchFamily="2" charset="2"/>
              </a:rPr>
              <a:t> Để phòng tránh phải thực hiện tốt quy định về truyền máu, sống lành mạnh.</a:t>
            </a:r>
            <a:endParaRPr lang="en-US" sz="4000">
              <a:solidFill>
                <a:srgbClr val="002060"/>
              </a:solidFill>
              <a:latin typeface="iCiel Baliho Script" pitchFamily="2" charset="0"/>
            </a:endParaRPr>
          </a:p>
        </p:txBody>
      </p:sp>
      <p:grpSp>
        <p:nvGrpSpPr>
          <p:cNvPr id="2" name="Group 1">
            <a:extLst>
              <a:ext uri="{FF2B5EF4-FFF2-40B4-BE49-F238E27FC236}">
                <a16:creationId xmlns:a16="http://schemas.microsoft.com/office/drawing/2014/main" id="{4DF971E1-9CDE-44E0-8F31-B2F193F1A0B1}"/>
              </a:ext>
            </a:extLst>
          </p:cNvPr>
          <p:cNvGrpSpPr/>
          <p:nvPr/>
        </p:nvGrpSpPr>
        <p:grpSpPr>
          <a:xfrm rot="7904754">
            <a:off x="394480" y="321467"/>
            <a:ext cx="1598569" cy="2239125"/>
            <a:chOff x="9412611" y="-101887"/>
            <a:chExt cx="2520791" cy="3530887"/>
          </a:xfrm>
        </p:grpSpPr>
        <p:pic>
          <p:nvPicPr>
            <p:cNvPr id="16" name="Picture 7">
              <a:extLst>
                <a:ext uri="{FF2B5EF4-FFF2-40B4-BE49-F238E27FC236}">
                  <a16:creationId xmlns:a16="http://schemas.microsoft.com/office/drawing/2014/main" id="{525B008B-F76A-40DB-B856-F96AFC806C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2611" y="1303269"/>
              <a:ext cx="2125731" cy="2125731"/>
            </a:xfrm>
            <a:prstGeom prst="rect">
              <a:avLst/>
            </a:prstGeom>
          </p:spPr>
        </p:pic>
        <p:pic>
          <p:nvPicPr>
            <p:cNvPr id="17" name="Picture 8">
              <a:extLst>
                <a:ext uri="{FF2B5EF4-FFF2-40B4-BE49-F238E27FC236}">
                  <a16:creationId xmlns:a16="http://schemas.microsoft.com/office/drawing/2014/main" id="{FBC7A29B-8D60-4CBC-A5EC-AD0F7AE3C7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55872" y="-101887"/>
              <a:ext cx="1477530" cy="1403653"/>
            </a:xfrm>
            <a:prstGeom prst="rect">
              <a:avLst/>
            </a:prstGeom>
          </p:spPr>
        </p:pic>
      </p:grpSp>
      <p:pic>
        <p:nvPicPr>
          <p:cNvPr id="15" name="Picture 6" descr="Facebook Like Png - Facebook Like Clipart, Transparent Png - 2000x1713  (#81060) - PinPng">
            <a:extLst>
              <a:ext uri="{FF2B5EF4-FFF2-40B4-BE49-F238E27FC236}">
                <a16:creationId xmlns:a16="http://schemas.microsoft.com/office/drawing/2014/main" id="{9AB92DAD-85B5-4A1A-A663-4C0EF1FC77A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5705709" y="2484591"/>
            <a:ext cx="1109400" cy="1109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boy like thumb Royalty Free Vector Image">
            <a:extLst>
              <a:ext uri="{FF2B5EF4-FFF2-40B4-BE49-F238E27FC236}">
                <a16:creationId xmlns:a16="http://schemas.microsoft.com/office/drawing/2014/main" id="{43017DFB-7029-4D2E-AFF3-DD760AB19B7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088358" y="4653280"/>
            <a:ext cx="2997759" cy="226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0724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E44142-0E80-4916-8EAB-B7E6F22D3ECA}"/>
              </a:ext>
            </a:extLst>
          </p:cNvPr>
          <p:cNvSpPr txBox="1">
            <a:spLocks/>
          </p:cNvSpPr>
          <p:nvPr/>
        </p:nvSpPr>
        <p:spPr>
          <a:xfrm>
            <a:off x="1481782" y="219308"/>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9600">
                <a:ln w="76200">
                  <a:solidFill>
                    <a:srgbClr val="FFC000"/>
                  </a:solidFill>
                </a:ln>
                <a:solidFill>
                  <a:srgbClr val="FE622A"/>
                </a:solidFill>
                <a:latin typeface="iCiel Soup of Justice" pitchFamily="2" charset="0"/>
              </a:rPr>
              <a:t>Chúc mừng</a:t>
            </a:r>
          </a:p>
          <a:p>
            <a:pPr algn="ctr"/>
            <a:r>
              <a:rPr lang="vi-VN" sz="9600">
                <a:ln w="76200">
                  <a:solidFill>
                    <a:srgbClr val="FFC000"/>
                  </a:solidFill>
                </a:ln>
                <a:solidFill>
                  <a:srgbClr val="FE622A"/>
                </a:solidFill>
                <a:latin typeface="iCiel Soup of Justice" pitchFamily="2" charset="0"/>
              </a:rPr>
              <a:t>Chiến thắng</a:t>
            </a:r>
            <a:endParaRPr lang="en-US" sz="9600">
              <a:ln w="76200">
                <a:solidFill>
                  <a:srgbClr val="FFC000"/>
                </a:solidFill>
              </a:ln>
              <a:solidFill>
                <a:srgbClr val="FE622A"/>
              </a:solidFill>
              <a:latin typeface="iCiel Soup of Justice" pitchFamily="2" charset="0"/>
            </a:endParaRPr>
          </a:p>
        </p:txBody>
      </p:sp>
      <p:pic>
        <p:nvPicPr>
          <p:cNvPr id="5" name="Tieng-yeah-tre-con-www_nhacchuongvui_com (1)">
            <a:hlinkClick r:id="" action="ppaction://media"/>
            <a:extLst>
              <a:ext uri="{FF2B5EF4-FFF2-40B4-BE49-F238E27FC236}">
                <a16:creationId xmlns:a16="http://schemas.microsoft.com/office/drawing/2014/main" id="{498CE44A-17BD-4649-8009-9F4AD4714E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3610" y="6375400"/>
            <a:ext cx="406400" cy="406400"/>
          </a:xfrm>
          <a:prstGeom prst="rect">
            <a:avLst/>
          </a:prstGeom>
        </p:spPr>
      </p:pic>
      <p:pic>
        <p:nvPicPr>
          <p:cNvPr id="1026" name="Picture 2" descr="43 Overall Champion Illustrations &amp;amp; Clip Art - iStock">
            <a:extLst>
              <a:ext uri="{FF2B5EF4-FFF2-40B4-BE49-F238E27FC236}">
                <a16:creationId xmlns:a16="http://schemas.microsoft.com/office/drawing/2014/main" id="{32D7929C-C118-4C5F-A416-AD9BCF2F955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8221" y="2725149"/>
            <a:ext cx="6855558" cy="3853451"/>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20">
            <a:extLst>
              <a:ext uri="{FF2B5EF4-FFF2-40B4-BE49-F238E27FC236}">
                <a16:creationId xmlns:a16="http://schemas.microsoft.com/office/drawing/2014/main" id="{9034738B-9CD3-42A5-9A2F-F902B5334CD5}"/>
              </a:ext>
            </a:extLst>
          </p:cNvPr>
          <p:cNvPicPr>
            <a:picLocks noChangeAspect="1"/>
          </p:cNvPicPr>
          <p:nvPr/>
        </p:nvPicPr>
        <p:blipFill rotWithShape="1">
          <a:blip r:embed="rId6">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10" name="图片 16">
            <a:extLst>
              <a:ext uri="{FF2B5EF4-FFF2-40B4-BE49-F238E27FC236}">
                <a16:creationId xmlns:a16="http://schemas.microsoft.com/office/drawing/2014/main" id="{1596C7C6-8D89-4406-9E01-4D6FD18BFEB5}"/>
              </a:ext>
            </a:extLst>
          </p:cNvPr>
          <p:cNvPicPr>
            <a:picLocks noChangeAspect="1"/>
          </p:cNvPicPr>
          <p:nvPr/>
        </p:nvPicPr>
        <p:blipFill rotWithShape="1">
          <a:blip r:embed="rId6">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Tree>
    <p:extLst>
      <p:ext uri="{BB962C8B-B14F-4D97-AF65-F5344CB8AC3E}">
        <p14:creationId xmlns:p14="http://schemas.microsoft.com/office/powerpoint/2010/main" val="4086658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
        <p:nvSpPr>
          <p:cNvPr id="11" name="矩形 10">
            <a:extLst>
              <a:ext uri="{FF2B5EF4-FFF2-40B4-BE49-F238E27FC236}">
                <a16:creationId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t="7821" r="24732"/>
          <a:stretch/>
        </p:blipFill>
        <p:spPr>
          <a:xfrm>
            <a:off x="-565337" y="3040183"/>
            <a:ext cx="8693337" cy="3817818"/>
          </a:xfrm>
          <a:prstGeom prst="rect">
            <a:avLst/>
          </a:prstGeom>
        </p:spPr>
      </p:pic>
      <p:pic>
        <p:nvPicPr>
          <p:cNvPr id="19" name="图片 18">
            <a:extLst>
              <a:ext uri="{FF2B5EF4-FFF2-40B4-BE49-F238E27FC236}">
                <a16:creationId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10040645" y="4150441"/>
            <a:ext cx="2151355" cy="2707560"/>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454515" y="-14998"/>
            <a:ext cx="3060798" cy="1789497"/>
          </a:xfrm>
          <a:prstGeom prst="rect">
            <a:avLst/>
          </a:prstGeom>
        </p:spPr>
      </p:pic>
      <p:sp>
        <p:nvSpPr>
          <p:cNvPr id="16" name="Rectangle 15">
            <a:extLst>
              <a:ext uri="{FF2B5EF4-FFF2-40B4-BE49-F238E27FC236}">
                <a16:creationId xmlns:a16="http://schemas.microsoft.com/office/drawing/2014/main" id="{D71C3625-6DFB-4E34-80A0-0D386840BAF0}"/>
              </a:ext>
            </a:extLst>
          </p:cNvPr>
          <p:cNvSpPr/>
          <p:nvPr/>
        </p:nvSpPr>
        <p:spPr>
          <a:xfrm>
            <a:off x="4382245" y="879750"/>
            <a:ext cx="3367737" cy="73651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KHOA HỌC</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18" name="Rectangle 17">
            <a:extLst>
              <a:ext uri="{FF2B5EF4-FFF2-40B4-BE49-F238E27FC236}">
                <a16:creationId xmlns:a16="http://schemas.microsoft.com/office/drawing/2014/main" id="{2C17DF83-32B3-4B8A-BC80-51B1CEA2D894}"/>
              </a:ext>
            </a:extLst>
          </p:cNvPr>
          <p:cNvSpPr/>
          <p:nvPr/>
        </p:nvSpPr>
        <p:spPr>
          <a:xfrm>
            <a:off x="2174240" y="1795941"/>
            <a:ext cx="8514080" cy="315197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THÁI ĐỘ VỚI</a:t>
            </a:r>
          </a:p>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NGƯỜI NHIỄM</a:t>
            </a:r>
          </a:p>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HIV/AIDS</a:t>
            </a:r>
          </a:p>
        </p:txBody>
      </p:sp>
    </p:spTree>
    <p:extLst>
      <p:ext uri="{BB962C8B-B14F-4D97-AF65-F5344CB8AC3E}">
        <p14:creationId xmlns:p14="http://schemas.microsoft.com/office/powerpoint/2010/main" val="776300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454515" y="-14998"/>
            <a:ext cx="3060798" cy="1789497"/>
          </a:xfrm>
          <a:prstGeom prst="rect">
            <a:avLst/>
          </a:prstGeom>
        </p:spPr>
      </p:pic>
      <p:sp>
        <p:nvSpPr>
          <p:cNvPr id="16" name="文本框 15">
            <a:extLst>
              <a:ext uri="{FF2B5EF4-FFF2-40B4-BE49-F238E27FC236}">
                <a16:creationId xmlns:a16="http://schemas.microsoft.com/office/drawing/2014/main" id="{4E39D88C-E242-4E63-8E33-08682EB486E7}"/>
              </a:ext>
            </a:extLst>
          </p:cNvPr>
          <p:cNvSpPr txBox="1"/>
          <p:nvPr/>
        </p:nvSpPr>
        <p:spPr>
          <a:xfrm>
            <a:off x="4086310" y="1767137"/>
            <a:ext cx="651328" cy="461665"/>
          </a:xfrm>
          <a:prstGeom prst="rect">
            <a:avLst/>
          </a:prstGeom>
          <a:solidFill>
            <a:srgbClr val="2F221C"/>
          </a:solidFill>
          <a:ln w="28575">
            <a:solidFill>
              <a:srgbClr val="E76B45"/>
            </a:solidFill>
          </a:ln>
          <a:effectLst>
            <a:outerShdw blurRad="50800" dist="38100" dir="5400000" algn="t" rotWithShape="0">
              <a:prstClr val="black">
                <a:alpha val="40000"/>
              </a:prstClr>
            </a:outerShdw>
          </a:effectLst>
        </p:spPr>
        <p:txBody>
          <a:bodyPr wrap="square" rtlCol="0">
            <a:spAutoFit/>
          </a:bodyPr>
          <a:lstStyle/>
          <a:p>
            <a:pPr algn="ctr"/>
            <a:r>
              <a:rPr lang="en-US" altLang="zh-CN" sz="2400" dirty="0">
                <a:solidFill>
                  <a:schemeClr val="bg1"/>
                </a:solidFill>
                <a:latin typeface="字魂58号-创中黑" panose="00000500000000000000" pitchFamily="2" charset="-122"/>
                <a:ea typeface="字魂58号-创中黑" panose="00000500000000000000" pitchFamily="2" charset="-122"/>
                <a:sym typeface="字魂58号-创中黑" panose="00000500000000000000" pitchFamily="2" charset="-122"/>
              </a:rPr>
              <a:t>01</a:t>
            </a:r>
          </a:p>
        </p:txBody>
      </p:sp>
      <p:sp>
        <p:nvSpPr>
          <p:cNvPr id="20" name="文本框 19">
            <a:extLst>
              <a:ext uri="{FF2B5EF4-FFF2-40B4-BE49-F238E27FC236}">
                <a16:creationId xmlns:a16="http://schemas.microsoft.com/office/drawing/2014/main" id="{8A6E339B-8CA7-419E-BE48-DA9864B5A8BF}"/>
              </a:ext>
            </a:extLst>
          </p:cNvPr>
          <p:cNvSpPr txBox="1"/>
          <p:nvPr/>
        </p:nvSpPr>
        <p:spPr>
          <a:xfrm>
            <a:off x="4086310" y="3009026"/>
            <a:ext cx="651328" cy="461665"/>
          </a:xfrm>
          <a:prstGeom prst="rect">
            <a:avLst/>
          </a:prstGeom>
          <a:solidFill>
            <a:srgbClr val="2F221C"/>
          </a:solidFill>
          <a:ln w="28575">
            <a:solidFill>
              <a:srgbClr val="E76B45"/>
            </a:solidFill>
          </a:ln>
          <a:effectLst>
            <a:outerShdw blurRad="50800" dist="38100" dir="5400000" algn="t" rotWithShape="0">
              <a:prstClr val="black">
                <a:alpha val="40000"/>
              </a:prstClr>
            </a:outerShdw>
          </a:effectLst>
        </p:spPr>
        <p:txBody>
          <a:bodyPr wrap="square" rtlCol="0">
            <a:spAutoFit/>
          </a:bodyPr>
          <a:lstStyle/>
          <a:p>
            <a:pPr algn="ctr"/>
            <a:r>
              <a:rPr lang="en-US" altLang="zh-CN" sz="2400">
                <a:solidFill>
                  <a:schemeClr val="bg1"/>
                </a:solidFill>
                <a:latin typeface="字魂58号-创中黑" panose="00000500000000000000" pitchFamily="2" charset="-122"/>
                <a:ea typeface="字魂58号-创中黑" panose="00000500000000000000" pitchFamily="2" charset="-122"/>
                <a:sym typeface="字魂58号-创中黑" panose="00000500000000000000" pitchFamily="2" charset="-122"/>
              </a:rPr>
              <a:t>02</a:t>
            </a:r>
          </a:p>
        </p:txBody>
      </p:sp>
      <p:sp>
        <p:nvSpPr>
          <p:cNvPr id="23" name="文本框 22">
            <a:extLst>
              <a:ext uri="{FF2B5EF4-FFF2-40B4-BE49-F238E27FC236}">
                <a16:creationId xmlns:a16="http://schemas.microsoft.com/office/drawing/2014/main" id="{026596E9-A975-4F8B-A8D3-B1AA67B69310}"/>
              </a:ext>
            </a:extLst>
          </p:cNvPr>
          <p:cNvSpPr txBox="1"/>
          <p:nvPr/>
        </p:nvSpPr>
        <p:spPr>
          <a:xfrm>
            <a:off x="4086311" y="4600750"/>
            <a:ext cx="651327" cy="461665"/>
          </a:xfrm>
          <a:prstGeom prst="rect">
            <a:avLst/>
          </a:prstGeom>
          <a:solidFill>
            <a:srgbClr val="2F221C"/>
          </a:solidFill>
          <a:ln w="28575">
            <a:solidFill>
              <a:srgbClr val="E76B45"/>
            </a:solidFill>
          </a:ln>
          <a:effectLst>
            <a:outerShdw blurRad="50800" dist="38100" dir="5400000" algn="t" rotWithShape="0">
              <a:prstClr val="black">
                <a:alpha val="40000"/>
              </a:prstClr>
            </a:outerShdw>
          </a:effectLst>
        </p:spPr>
        <p:txBody>
          <a:bodyPr wrap="square" rtlCol="0">
            <a:spAutoFit/>
          </a:bodyPr>
          <a:lstStyle/>
          <a:p>
            <a:pPr algn="ctr"/>
            <a:r>
              <a:rPr lang="en-US" altLang="zh-CN" sz="2400">
                <a:solidFill>
                  <a:schemeClr val="bg1"/>
                </a:solidFill>
                <a:latin typeface="字魂58号-创中黑" panose="00000500000000000000" pitchFamily="2" charset="-122"/>
                <a:ea typeface="字魂58号-创中黑" panose="00000500000000000000" pitchFamily="2" charset="-122"/>
                <a:sym typeface="字魂58号-创中黑" panose="00000500000000000000" pitchFamily="2" charset="-122"/>
              </a:rPr>
              <a:t>03</a:t>
            </a:r>
          </a:p>
        </p:txBody>
      </p:sp>
      <p:pic>
        <p:nvPicPr>
          <p:cNvPr id="34" name="图片 33">
            <a:extLst>
              <a:ext uri="{FF2B5EF4-FFF2-40B4-BE49-F238E27FC236}">
                <a16:creationId xmlns:a16="http://schemas.microsoft.com/office/drawing/2014/main" id="{47623C93-4E8C-4E55-8E3E-8D2A48D5B18A}"/>
              </a:ext>
            </a:extLst>
          </p:cNvPr>
          <p:cNvPicPr>
            <a:picLocks noChangeAspect="1"/>
          </p:cNvPicPr>
          <p:nvPr/>
        </p:nvPicPr>
        <p:blipFill rotWithShape="1">
          <a:blip r:embed="rId4">
            <a:extLst>
              <a:ext uri="{28A0092B-C50C-407E-A947-70E740481C1C}">
                <a14:useLocalDpi xmlns:a14="http://schemas.microsoft.com/office/drawing/2010/main" val="0"/>
              </a:ext>
            </a:extLst>
          </a:blip>
          <a:srcRect l="33698" t="73658" r="33551"/>
          <a:stretch/>
        </p:blipFill>
        <p:spPr>
          <a:xfrm>
            <a:off x="3736835" y="5525855"/>
            <a:ext cx="4305670" cy="1241842"/>
          </a:xfrm>
          <a:prstGeom prst="rect">
            <a:avLst/>
          </a:prstGeom>
        </p:spPr>
      </p:pic>
      <p:sp>
        <p:nvSpPr>
          <p:cNvPr id="19" name="TextBox 18">
            <a:extLst>
              <a:ext uri="{FF2B5EF4-FFF2-40B4-BE49-F238E27FC236}">
                <a16:creationId xmlns:a16="http://schemas.microsoft.com/office/drawing/2014/main" id="{DD17A320-9B2A-4256-A0C4-4C512281FAA0}"/>
              </a:ext>
            </a:extLst>
          </p:cNvPr>
          <p:cNvSpPr txBox="1"/>
          <p:nvPr/>
        </p:nvSpPr>
        <p:spPr>
          <a:xfrm>
            <a:off x="4763903" y="1571247"/>
            <a:ext cx="6481271" cy="954107"/>
          </a:xfrm>
          <a:prstGeom prst="rect">
            <a:avLst/>
          </a:prstGeom>
          <a:noFill/>
        </p:spPr>
        <p:txBody>
          <a:bodyPr wrap="square">
            <a:spAutoFit/>
          </a:bodyPr>
          <a:lstStyle/>
          <a:p>
            <a:r>
              <a:rPr lang="vi-VN"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Xác định</a:t>
            </a:r>
            <a:r>
              <a:rPr lang="en-US"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và biết được các hành vi tiếp xúc thông thường không lây nhiễm HIV/AIDS</a:t>
            </a:r>
            <a:endParaRPr lang="en-US" sz="2800">
              <a:solidFill>
                <a:srgbClr val="002060"/>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6612F798-4BD2-440F-ADD6-C4135DAA5874}"/>
              </a:ext>
            </a:extLst>
          </p:cNvPr>
          <p:cNvSpPr txBox="1"/>
          <p:nvPr/>
        </p:nvSpPr>
        <p:spPr>
          <a:xfrm>
            <a:off x="4763903" y="2794096"/>
            <a:ext cx="6617459" cy="1384995"/>
          </a:xfrm>
          <a:prstGeom prst="rect">
            <a:avLst/>
          </a:prstGeom>
          <a:noFill/>
        </p:spPr>
        <p:txBody>
          <a:bodyPr wrap="square">
            <a:spAutoFit/>
          </a:bodyPr>
          <a:lstStyle/>
          <a:p>
            <a:r>
              <a:rPr lang="vi-VN"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Biết không xa lánh, phân biệt đối xử với những người bị nhiễm HIV/AIDS</a:t>
            </a:r>
            <a:r>
              <a:rPr lang="en-US"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gia đình của họ.</a:t>
            </a:r>
            <a:endParaRPr lang="en-US" sz="2800">
              <a:solidFill>
                <a:srgbClr val="002060"/>
              </a:solidFill>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52FF63F2-636C-4FEC-89F1-4777C6FCE64B}"/>
              </a:ext>
            </a:extLst>
          </p:cNvPr>
          <p:cNvSpPr txBox="1"/>
          <p:nvPr/>
        </p:nvSpPr>
        <p:spPr>
          <a:xfrm>
            <a:off x="4864549" y="4356559"/>
            <a:ext cx="6113449" cy="1384995"/>
          </a:xfrm>
          <a:prstGeom prst="rect">
            <a:avLst/>
          </a:prstGeom>
          <a:noFill/>
        </p:spPr>
        <p:txBody>
          <a:bodyPr wrap="square">
            <a:spAutoFit/>
          </a:bodyPr>
          <a:lstStyle/>
          <a:p>
            <a:pPr algn="just"/>
            <a:r>
              <a:rPr lang="vi-VN"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Luôn có ý thức tuyên truyền vận động mọi người cùng phòng tránh nhiễm HIV/AIDS</a:t>
            </a:r>
            <a:endParaRPr lang="en-US" sz="2800">
              <a:solidFill>
                <a:srgbClr val="002060"/>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0A691402-47C3-442A-8F55-0A86F9F09B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1398" y="643016"/>
            <a:ext cx="6113449" cy="960895"/>
          </a:xfrm>
          <a:prstGeom prst="rect">
            <a:avLst/>
          </a:prstGeom>
        </p:spPr>
      </p:pic>
      <p:pic>
        <p:nvPicPr>
          <p:cNvPr id="35" name="图片 2">
            <a:extLst>
              <a:ext uri="{FF2B5EF4-FFF2-40B4-BE49-F238E27FC236}">
                <a16:creationId xmlns:a16="http://schemas.microsoft.com/office/drawing/2014/main" id="{4484B3EF-DE65-4083-8FE8-AAA5649852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97" y="1657767"/>
            <a:ext cx="3842930" cy="3842930"/>
          </a:xfrm>
          <a:prstGeom prst="rect">
            <a:avLst/>
          </a:prstGeom>
        </p:spPr>
      </p:pic>
    </p:spTree>
    <p:extLst>
      <p:ext uri="{BB962C8B-B14F-4D97-AF65-F5344CB8AC3E}">
        <p14:creationId xmlns:p14="http://schemas.microsoft.com/office/powerpoint/2010/main" val="23072163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1"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1"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0" grpId="0" animBg="1"/>
      <p:bldP spid="20" grpId="1" animBg="1"/>
      <p:bldP spid="23" grpId="0" animBg="1"/>
      <p:bldP spid="23" grpId="1" animBg="1"/>
      <p:bldP spid="19" grpId="0"/>
      <p:bldP spid="2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126"/>
</p:tagLst>
</file>

<file path=ppt/theme/theme1.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1066</TotalTime>
  <Words>1034</Words>
  <Application>Microsoft Office PowerPoint</Application>
  <PresentationFormat>Widescreen</PresentationFormat>
  <Paragraphs>118</Paragraphs>
  <Slides>31</Slides>
  <Notes>10</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等线</vt:lpstr>
      <vt:lpstr>等线 Light</vt:lpstr>
      <vt:lpstr>Arial</vt:lpstr>
      <vt:lpstr>Calibri</vt:lpstr>
      <vt:lpstr>iCiel Baliho Script</vt:lpstr>
      <vt:lpstr>iCiel Cadena</vt:lpstr>
      <vt:lpstr>iCiel Soup of Justice</vt:lpstr>
      <vt:lpstr>Times New Roman</vt:lpstr>
      <vt:lpstr>UTM Cookies</vt:lpstr>
      <vt:lpstr>UTM Cooper Black</vt:lpstr>
      <vt:lpstr>UTM Isadora</vt:lpstr>
      <vt:lpstr>UVN Binh Duong</vt:lpstr>
      <vt:lpstr>字魂58号-创中黑</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126</dc:title>
  <dc:creator>asus</dc:creator>
  <cp:lastModifiedBy>Nguyễn Ngọc Ánh Nhung</cp:lastModifiedBy>
  <cp:revision>84</cp:revision>
  <dcterms:created xsi:type="dcterms:W3CDTF">2018-04-10T04:31:45Z</dcterms:created>
  <dcterms:modified xsi:type="dcterms:W3CDTF">2021-10-25T13:12:17Z</dcterms:modified>
</cp:coreProperties>
</file>