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83" r:id="rId2"/>
    <p:sldId id="298" r:id="rId3"/>
    <p:sldId id="285" r:id="rId4"/>
    <p:sldId id="284" r:id="rId5"/>
    <p:sldId id="292" r:id="rId6"/>
    <p:sldId id="312" r:id="rId7"/>
    <p:sldId id="313" r:id="rId8"/>
    <p:sldId id="316" r:id="rId9"/>
    <p:sldId id="343" r:id="rId10"/>
    <p:sldId id="339" r:id="rId11"/>
    <p:sldId id="328" r:id="rId12"/>
    <p:sldId id="329" r:id="rId13"/>
    <p:sldId id="330" r:id="rId14"/>
    <p:sldId id="331" r:id="rId15"/>
    <p:sldId id="333" r:id="rId16"/>
    <p:sldId id="334" r:id="rId17"/>
    <p:sldId id="335" r:id="rId18"/>
    <p:sldId id="337" r:id="rId19"/>
    <p:sldId id="340" r:id="rId20"/>
    <p:sldId id="346" r:id="rId21"/>
    <p:sldId id="338" r:id="rId22"/>
    <p:sldId id="317" r:id="rId23"/>
    <p:sldId id="349" r:id="rId24"/>
    <p:sldId id="347" r:id="rId25"/>
    <p:sldId id="351" r:id="rId26"/>
    <p:sldId id="350" r:id="rId27"/>
  </p:sldIdLst>
  <p:sldSz cx="12192000" cy="6858000"/>
  <p:notesSz cx="6858000" cy="9144000"/>
  <p:embeddedFontLst>
    <p:embeddedFont>
      <p:font typeface="字魂7号-温暖童稚体" charset="-122"/>
      <p:regular r:id="rId29"/>
    </p:embeddedFont>
    <p:embeddedFont>
      <p:font typeface="Cambria Math" pitchFamily="18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UTM Isadora" pitchFamily="18" charset="0"/>
      <p:regular r:id="rId35"/>
      <p:bold r:id="rId36"/>
    </p:embeddedFont>
    <p:embeddedFont>
      <p:font typeface="UTM Aquarelle" pitchFamily="18" charset="0"/>
      <p:regular r:id="rId37"/>
    </p:embeddedFont>
    <p:embeddedFont>
      <p:font typeface="等线" charset="-122"/>
      <p:regular r:id="rId38"/>
      <p:bold r:id="rId39"/>
    </p:embeddedFont>
    <p:embeddedFont>
      <p:font typeface="UTM Gradoo" pitchFamily="18" charset="0"/>
      <p:regular r:id="rId40"/>
    </p:embeddedFont>
    <p:embeddedFont>
      <p:font typeface="Lato Regular" pitchFamily="34" charset="0"/>
      <p:regular r:id="rId41"/>
    </p:embeddedFont>
    <p:embeddedFont>
      <p:font typeface="字魂27号-布丁体" charset="-122"/>
      <p:regular r:id="rId42"/>
    </p:embeddedFont>
    <p:embeddedFont>
      <p:font typeface="UTM Dai Co Viet" pitchFamily="18" charset="0"/>
      <p:regular r:id="rId43"/>
    </p:embeddedFont>
    <p:embeddedFont>
      <p:font typeface="UTM Neo Sans Intel" pitchFamily="18" charset="0"/>
      <p:regular r:id="rId44"/>
      <p:bold r:id="rId45"/>
      <p:italic r:id="rId46"/>
      <p:boldItalic r:id="rId47"/>
    </p:embeddedFont>
    <p:embeddedFont>
      <p:font typeface="UTM Mother" pitchFamily="18" charset="0"/>
      <p:regular r:id="rId48"/>
    </p:embeddedFont>
    <p:embeddedFont>
      <p:font typeface="UTM Showcard" pitchFamily="18" charset="0"/>
      <p:regular r:id="rId49"/>
    </p:embeddedFont>
    <p:embeddedFont>
      <p:font typeface="Calibri Light" pitchFamily="34" charset="0"/>
      <p:regular r:id="rId50"/>
      <p:italic r:id="rId51"/>
    </p:embeddedFont>
    <p:embeddedFont>
      <p:font typeface="UTM Spring" pitchFamily="18" charset="0"/>
      <p:regular r:id="rId52"/>
    </p:embeddedFont>
    <p:embeddedFont>
      <p:font typeface="UTM Seagull" pitchFamily="18" charset="0"/>
      <p:bold r:id="rId53"/>
      <p:boldItalic r:id="rId54"/>
    </p:embeddedFont>
  </p:embeddedFontLst>
  <p:custDataLst>
    <p:tags r:id="rId5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9BB"/>
    <a:srgbClr val="E4CBCB"/>
    <a:srgbClr val="FF33CC"/>
    <a:srgbClr val="1994A9"/>
    <a:srgbClr val="CDBF97"/>
    <a:srgbClr val="8D7545"/>
    <a:srgbClr val="ECE8E5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2593" autoAdjust="0"/>
  </p:normalViewPr>
  <p:slideViewPr>
    <p:cSldViewPr snapToGrid="0">
      <p:cViewPr>
        <p:scale>
          <a:sx n="60" d="100"/>
          <a:sy n="60" d="100"/>
        </p:scale>
        <p:origin x="-308" y="-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8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1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1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41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1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9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2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D145-3A9E-455F-B450-299854106B76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4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xmlns="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617" y="0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剪贴画&#10;&#10;描述已自动生成">
            <a:extLst>
              <a:ext uri="{FF2B5EF4-FFF2-40B4-BE49-F238E27FC236}">
                <a16:creationId xmlns="" xmlns:a16="http://schemas.microsoft.com/office/drawing/2014/main" id="{B081D901-547C-4F70-A9A1-8ADE83C66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5cd2f624bc9c0">
            <a:hlinkClick r:id="" action="ppaction://media"/>
            <a:extLst>
              <a:ext uri="{FF2B5EF4-FFF2-40B4-BE49-F238E27FC236}">
                <a16:creationId xmlns="" xmlns:a16="http://schemas.microsoft.com/office/drawing/2014/main" id="{5A8142C0-C607-4A28-8359-935E43AC1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906" y="1946033"/>
            <a:ext cx="487363" cy="48736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5FAAB309-75B4-4FBB-B4E2-A4FBB273FCFF}"/>
              </a:ext>
            </a:extLst>
          </p:cNvPr>
          <p:cNvSpPr txBox="1"/>
          <p:nvPr/>
        </p:nvSpPr>
        <p:spPr>
          <a:xfrm>
            <a:off x="2754694" y="3447016"/>
            <a:ext cx="5840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Số</a:t>
            </a:r>
            <a:r>
              <a:rPr lang="en-US" altLang="zh-CN" sz="6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thập</a:t>
            </a:r>
            <a:r>
              <a:rPr lang="en-US" altLang="zh-CN" sz="6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phân</a:t>
            </a:r>
            <a:r>
              <a:rPr lang="en-US" altLang="zh-CN" sz="6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</a:p>
          <a:p>
            <a:pPr algn="ctr"/>
            <a:r>
              <a:rPr lang="en-US" altLang="zh-CN" sz="6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bằng</a:t>
            </a:r>
            <a:r>
              <a:rPr lang="en-US" altLang="zh-CN" sz="6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nhau</a:t>
            </a:r>
            <a:endParaRPr lang="zh-CN" altLang="en-US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itchFamily="18" charset="0"/>
              <a:ea typeface="字魂27号-布丁体" panose="00000505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B4D9FB6E-F327-4A13-82D9-9EE139B24CBE}"/>
              </a:ext>
            </a:extLst>
          </p:cNvPr>
          <p:cNvSpPr txBox="1"/>
          <p:nvPr/>
        </p:nvSpPr>
        <p:spPr>
          <a:xfrm>
            <a:off x="5198576" y="2798667"/>
            <a:ext cx="95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u="sng" dirty="0" err="1" smtClean="0">
                <a:latin typeface="UTM Spring" pitchFamily="18" charset="0"/>
              </a:rPr>
              <a:t>Toán</a:t>
            </a:r>
            <a:endParaRPr lang="zh-CN" altLang="en-US" sz="3200" b="1" u="sng" dirty="0">
              <a:latin typeface="UTM Spring" pitchFamily="18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="" xmlns:a16="http://schemas.microsoft.com/office/drawing/2014/main" id="{B4D9FB6E-F327-4A13-82D9-9EE139B24CBE}"/>
              </a:ext>
            </a:extLst>
          </p:cNvPr>
          <p:cNvSpPr txBox="1"/>
          <p:nvPr/>
        </p:nvSpPr>
        <p:spPr>
          <a:xfrm>
            <a:off x="8517689" y="5838646"/>
            <a:ext cx="206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 smtClean="0">
                <a:latin typeface="UTM Spring" pitchFamily="18" charset="0"/>
              </a:rPr>
              <a:t>(</a:t>
            </a:r>
            <a:r>
              <a:rPr lang="en-US" altLang="zh-CN" sz="2400" dirty="0" err="1" smtClean="0">
                <a:latin typeface="UTM Spring" pitchFamily="18" charset="0"/>
              </a:rPr>
              <a:t>Trang</a:t>
            </a:r>
            <a:r>
              <a:rPr lang="en-US" altLang="zh-CN" sz="2400" dirty="0" smtClean="0">
                <a:latin typeface="UTM Spring" pitchFamily="18" charset="0"/>
              </a:rPr>
              <a:t> 40) </a:t>
            </a:r>
            <a:endParaRPr lang="zh-CN" altLang="en-US" sz="2400" dirty="0">
              <a:latin typeface="UTM Spring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=""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7200" b="1" dirty="0" smtClean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phá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835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7449" y="788844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9dm = </a:t>
            </a:r>
            <a:r>
              <a:rPr lang="en-US" sz="4000" b="1" dirty="0" smtClean="0">
                <a:latin typeface="UTM Neo Sans Intel" pitchFamily="18" charset="0"/>
              </a:rPr>
              <a:t>90 </a:t>
            </a:r>
            <a:r>
              <a:rPr lang="en-US" sz="4000" b="1" dirty="0" smtClean="0">
                <a:latin typeface="UTM Neo Sans Intel" pitchFamily="18" charset="0"/>
              </a:rPr>
              <a:t>cm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434" y="1929713"/>
            <a:ext cx="312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9dm =       m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9255" y="1929713"/>
            <a:ext cx="89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……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0410" y="191908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Neo Sans Intel" pitchFamily="18" charset="0"/>
              </a:rPr>
              <a:t>0,9</a:t>
            </a:r>
            <a:endParaRPr lang="en-US" sz="40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6333" y="1929713"/>
            <a:ext cx="3888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90cm =          m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3208" y="1929713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……...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595" y="193421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Neo Sans Intel" pitchFamily="18" charset="0"/>
              </a:rPr>
              <a:t>0,90</a:t>
            </a:r>
            <a:endParaRPr lang="en-US" sz="40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6115746" y="-948773"/>
            <a:ext cx="323741" cy="7496484"/>
          </a:xfrm>
          <a:prstGeom prst="rightBrace">
            <a:avLst>
              <a:gd name="adj1" fmla="val 64508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9071" y="3030306"/>
            <a:ext cx="3531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0,9m 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=</a:t>
            </a:r>
            <a:r>
              <a:rPr lang="en-US" sz="4000" b="1" dirty="0" smtClean="0">
                <a:latin typeface="UTM Neo Sans Intel" pitchFamily="18" charset="0"/>
              </a:rPr>
              <a:t> 0,90m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2380" y="4092135"/>
            <a:ext cx="360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33CC"/>
                </a:solidFill>
                <a:latin typeface="UTM Neo Sans Intel" pitchFamily="18" charset="0"/>
              </a:rPr>
              <a:t>Vậy</a:t>
            </a:r>
            <a:r>
              <a:rPr lang="en-US" sz="4000" b="1" dirty="0" smtClean="0">
                <a:solidFill>
                  <a:srgbClr val="FF33CC"/>
                </a:solidFill>
                <a:latin typeface="UTM Neo Sans Intel" pitchFamily="18" charset="0"/>
              </a:rPr>
              <a:t> 0,9 = 0,90</a:t>
            </a:r>
            <a:endParaRPr lang="en-US" sz="4000" b="1" dirty="0">
              <a:solidFill>
                <a:srgbClr val="FF33CC"/>
              </a:solidFill>
              <a:latin typeface="UTM Neo Sans Intel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4939" y="4092135"/>
            <a:ext cx="3667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33CC"/>
                </a:solidFill>
                <a:latin typeface="UTM Neo Sans Intel" pitchFamily="18" charset="0"/>
              </a:rPr>
              <a:t>hay 0,90 = 0,9</a:t>
            </a:r>
            <a:endParaRPr lang="en-US" sz="4000" b="1" dirty="0">
              <a:solidFill>
                <a:srgbClr val="FF33CC"/>
              </a:solidFill>
              <a:latin typeface="UTM Neo Sans Intel" pitchFamily="18" charset="0"/>
            </a:endParaRPr>
          </a:p>
        </p:txBody>
      </p:sp>
      <p:pic>
        <p:nvPicPr>
          <p:cNvPr id="18" name="Picture 2" descr="https://i.pinimg.com/564x/ff/b8/76/ffb876f80a3d04ec83a59763c314751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696" r="92405">
                        <a14:foregroundMark x1="26793" y1="8036" x2="55063" y2="88170"/>
                        <a14:foregroundMark x1="69198" y1="8036" x2="39662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" y="4124537"/>
            <a:ext cx="2526165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72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0880" y="1106517"/>
            <a:ext cx="93742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Nếu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ta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viết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thêm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vào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bên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phải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phần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của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thì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ta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được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bằng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nó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.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UTM Isadora" panose="020406030505060202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27451" y="2023021"/>
            <a:ext cx="6486266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65221" y="2927936"/>
            <a:ext cx="37510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77" y="4026916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8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="" xmlns:a16="http://schemas.microsoft.com/office/drawing/2014/main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04269" y="4136065"/>
            <a:ext cx="2586803" cy="2378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9059" y="947387"/>
            <a:ext cx="2618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 = 0,90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8318" y="947387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0,90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2801" y="947387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0,900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793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156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9059" y="215904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4218" y="215904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9145" y="215904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8,750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004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6936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6067" y="2159042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8,7500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6385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9059" y="3268620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31459" y="3268620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,0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2346" y="3268620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12,0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02157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2609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90330" y="3268620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12,00</a:t>
            </a:r>
            <a:r>
              <a:rPr lang="en-US" sz="4000" b="1" dirty="0" smtClean="0">
                <a:solidFill>
                  <a:srgbClr val="FF0066"/>
                </a:solidFill>
                <a:latin typeface="UTM Neo Sans Intel" pitchFamily="18" charset="0"/>
              </a:rPr>
              <a:t>0</a:t>
            </a:r>
            <a:endParaRPr lang="en-US" sz="4000" b="1" dirty="0">
              <a:solidFill>
                <a:srgbClr val="FF0066"/>
              </a:solidFill>
              <a:latin typeface="UTM Neo Sans Intel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5594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32690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25">
            <a:extLst>
              <a:ext uri="{FF2B5EF4-FFF2-40B4-BE49-F238E27FC236}">
                <a16:creationId xmlns="" xmlns:a16="http://schemas.microsoft.com/office/drawing/2014/main" id="{D0A9D02C-4342-4CA6-A694-C53A88B13C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4704" r="52359" b="50913"/>
          <a:stretch/>
        </p:blipFill>
        <p:spPr>
          <a:xfrm rot="20287548">
            <a:off x="1686586" y="4114197"/>
            <a:ext cx="2589302" cy="2473492"/>
          </a:xfrm>
          <a:prstGeom prst="rect">
            <a:avLst/>
          </a:prstGeom>
        </p:spPr>
      </p:pic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=""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8007056" y="3059724"/>
            <a:ext cx="2316061" cy="36813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3745" y="588612"/>
            <a:ext cx="4514984" cy="3475350"/>
            <a:chOff x="2385960" y="54260"/>
            <a:chExt cx="4514984" cy="34753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385960" y="54260"/>
              <a:ext cx="4514984" cy="34753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27806" y="645687"/>
              <a:ext cx="35491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Con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thêm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vào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bên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phần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của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5,13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một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chữ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0,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được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5,103 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= 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5,13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đúng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không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ạ?</a:t>
              </a:r>
              <a:endPara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67479" y="139750"/>
            <a:ext cx="4724690" cy="3559551"/>
            <a:chOff x="6367479" y="139750"/>
            <a:chExt cx="4724690" cy="35595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479" y="139750"/>
              <a:ext cx="4724690" cy="355955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786085" y="588612"/>
              <a:ext cx="388747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Mình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thêm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endParaRPr lang="en-US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</a:endParaRPr>
            </a:p>
            <a:p>
              <a:pPr algn="ctr"/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chữ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0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vào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tận</a:t>
              </a:r>
              <a:r>
                <a:rPr lang="en-US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cùng</a:t>
              </a:r>
              <a:r>
                <a:rPr lang="en-US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bên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phần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của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đó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cơ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!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Nên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kết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quả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là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:</a:t>
              </a:r>
              <a:b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</a:br>
              <a:r>
                <a:rPr lang="en-US" alt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5,130 = 5,13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24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1913" y="91493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0,9000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4386" y="91300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0,900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7059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8242" y="91300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97528" y="913009"/>
            <a:ext cx="944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0,9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00915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0201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3829" y="2192534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8,75000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42" y="219061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8,7500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7415" y="2183501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6706" y="219061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59444" y="219061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8,75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6842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09954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3829" y="354676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12,000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29142" y="354483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12,00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9356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6706" y="354483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12,0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59444" y="3544839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12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34676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4741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UTM Neo Sans Intel" pitchFamily="18" charset="0"/>
              </a:rPr>
              <a:t>=</a:t>
            </a:r>
            <a:endParaRPr lang="en-US" sz="4000" b="1" dirty="0">
              <a:latin typeface="UTM Neo Sans Intel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17878" y="914931"/>
            <a:ext cx="6995607" cy="707886"/>
            <a:chOff x="2394474" y="773280"/>
            <a:chExt cx="6995607" cy="707886"/>
          </a:xfrm>
        </p:grpSpPr>
        <p:sp>
          <p:nvSpPr>
            <p:cNvPr id="26" name="TextBox 25"/>
            <p:cNvSpPr txBox="1"/>
            <p:nvPr/>
          </p:nvSpPr>
          <p:spPr>
            <a:xfrm>
              <a:off x="2394474" y="773280"/>
              <a:ext cx="2618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0,9 = 0,90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73733" y="77328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0,900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98216" y="77328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0,9000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1335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3698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442373" y="2183501"/>
            <a:ext cx="7964664" cy="707886"/>
            <a:chOff x="2649059" y="2159042"/>
            <a:chExt cx="7964664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2649059" y="2159042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8,75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14218" y="2159042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8,750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29145" y="2159042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8,7500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9004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86936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406067" y="2159042"/>
              <a:ext cx="2207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8,75000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385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25297" y="3546761"/>
            <a:ext cx="6733136" cy="707886"/>
            <a:chOff x="2649059" y="3268620"/>
            <a:chExt cx="6733136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2649059" y="3268620"/>
              <a:ext cx="816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12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31459" y="3268620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12,0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32346" y="326862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12,00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02157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92609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90330" y="326862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7030A0"/>
                  </a:solidFill>
                  <a:latin typeface="UTM Neo Sans Intel" pitchFamily="18" charset="0"/>
                </a:rPr>
                <a:t>12,000</a:t>
              </a:r>
              <a:endParaRPr lang="en-US" sz="4000" b="1" dirty="0">
                <a:solidFill>
                  <a:srgbClr val="7030A0"/>
                </a:solidFill>
                <a:latin typeface="UTM Neo Sans Intel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95594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pic>
        <p:nvPicPr>
          <p:cNvPr id="47" name="图片 21">
            <a:extLst>
              <a:ext uri="{FF2B5EF4-FFF2-40B4-BE49-F238E27FC236}">
                <a16:creationId xmlns="" xmlns:a16="http://schemas.microsoft.com/office/drawing/2014/main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70925" y="4309409"/>
            <a:ext cx="2413344" cy="22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00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9278" y="1293649"/>
            <a:ext cx="87469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Nếu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có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ở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tận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cùng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bên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phải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phần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thì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khi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bỏ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đó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đi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, ta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được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bằng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nó</a:t>
            </a:r>
            <a:r>
              <a:rPr lang="en-US" altLang="en-US" sz="4000" b="1" dirty="0" smtClean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.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UTM Isadora" panose="02040603050506020204" pitchFamily="18" charset="0"/>
            </a:endParaRPr>
          </a:p>
        </p:txBody>
      </p:sp>
      <p:pic>
        <p:nvPicPr>
          <p:cNvPr id="6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36" y="3869460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974419" y="1916696"/>
            <a:ext cx="238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52300" y="2532370"/>
            <a:ext cx="85038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493258" y="3152605"/>
            <a:ext cx="261094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1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Shape 887">
            <a:extLst>
              <a:ext uri="{FF2B5EF4-FFF2-40B4-BE49-F238E27FC236}">
                <a16:creationId xmlns="" xmlns:a16="http://schemas.microsoft.com/office/drawing/2014/main" id="{9A1AF698-DBE1-4CF2-B0F2-EB700366CC0C}"/>
              </a:ext>
            </a:extLst>
          </p:cNvPr>
          <p:cNvSpPr/>
          <p:nvPr/>
        </p:nvSpPr>
        <p:spPr>
          <a:xfrm>
            <a:off x="2679401" y="1310526"/>
            <a:ext cx="8899451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Nếu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ta </a:t>
            </a:r>
            <a:r>
              <a:rPr lang="en-US" sz="3200" b="1" dirty="0" err="1" smtClean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viết</a:t>
            </a:r>
            <a:r>
              <a:rPr lang="en-US" sz="3200" b="1" dirty="0" smtClean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thêm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0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bỏ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0 ở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tận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cùng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thì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ta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được</a:t>
            </a:r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một</a:t>
            </a:r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bằng</a:t>
            </a:r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chính</a:t>
            </a:r>
            <a:r>
              <a:rPr lang="en-US" sz="3200" b="1" dirty="0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nó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(Hay </a:t>
            </a:r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khác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đổi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).</a:t>
            </a:r>
            <a:endParaRPr lang="zh-CN" altLang="en-US" sz="2400" b="1" kern="0" dirty="0">
              <a:solidFill>
                <a:srgbClr val="002060"/>
              </a:solidFill>
              <a:latin typeface="UTM Neo Sans Intel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E477CD9C-BAB1-4414-A24B-3FB8CB2A7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0" y="3182833"/>
            <a:ext cx="2488622" cy="353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6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=""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Luyện</a:t>
            </a:r>
            <a:r>
              <a:rPr lang="en-US" altLang="zh-CN" sz="7200" b="1" dirty="0" smtClean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tập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250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885" y="648591"/>
            <a:ext cx="9420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3000" b="1" u="sng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1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Bỏ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0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tận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cùng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bên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phải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để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viết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dạng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gọn</a:t>
            </a:r>
            <a:r>
              <a:rPr lang="en-US" sz="30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:</a:t>
            </a:r>
            <a:endParaRPr lang="en-US" sz="3000" b="1" dirty="0">
              <a:solidFill>
                <a:srgbClr val="002060"/>
              </a:solidFill>
              <a:latin typeface="UTM Isadora" panose="0204060305050602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844975"/>
              </p:ext>
            </p:extLst>
          </p:nvPr>
        </p:nvGraphicFramePr>
        <p:xfrm>
          <a:off x="2395294" y="1906831"/>
          <a:ext cx="8128000" cy="352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1151"/>
                <a:gridCol w="4066849"/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được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viết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gọn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7,800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64,9000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3,0400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2001,300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35,020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100,0100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06931" y="244938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7,8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5560" y="2964211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64,9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15560" y="342587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3,04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6405" y="3938476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2001,3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4189" y="4463821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35,02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6405" y="495746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100,01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4433337" y="2811371"/>
            <a:ext cx="3685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01875" y="3310290"/>
            <a:ext cx="6503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51620" y="3816508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4530" y="4322726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680100" y="4828944"/>
            <a:ext cx="34998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718648" y="5324529"/>
            <a:ext cx="39650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768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šlïdê">
            <a:extLst>
              <a:ext uri="{FF2B5EF4-FFF2-40B4-BE49-F238E27FC236}">
                <a16:creationId xmlns="" xmlns:a16="http://schemas.microsoft.com/office/drawing/2014/main" id="{EBF9D274-42B4-4DE2-A00F-FA03642A646A}"/>
              </a:ext>
            </a:extLst>
          </p:cNvPr>
          <p:cNvSpPr/>
          <p:nvPr/>
        </p:nvSpPr>
        <p:spPr bwMode="auto">
          <a:xfrm>
            <a:off x="1076461" y="486212"/>
            <a:ext cx="2291772" cy="822392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36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Mục</a:t>
            </a:r>
            <a:r>
              <a:rPr lang="en-US" altLang="zh-CN" sz="3600" b="1" dirty="0" smtClean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tiêu</a:t>
            </a:r>
            <a:endParaRPr lang="zh-CN" altLang="en-US" sz="36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9F1F9DE-83AE-4F22-9F3A-EA37EF762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2505244" y="1999502"/>
            <a:ext cx="2291772" cy="3257289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="" xmlns:a16="http://schemas.microsoft.com/office/drawing/2014/main" id="{9A1AF698-DBE1-4CF2-B0F2-EB700366CC0C}"/>
              </a:ext>
            </a:extLst>
          </p:cNvPr>
          <p:cNvSpPr/>
          <p:nvPr/>
        </p:nvSpPr>
        <p:spPr>
          <a:xfrm>
            <a:off x="5405118" y="2102087"/>
            <a:ext cx="5567682" cy="30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Viết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thêm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0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vào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hoặc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bỏ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0 ở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tận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cùng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thì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giá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trị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không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thay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đổi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.</a:t>
            </a:r>
            <a:endParaRPr lang="zh-CN" altLang="en-US" sz="12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004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799" y="446571"/>
            <a:ext cx="987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UTM Isadora" panose="02040603050506020204" pitchFamily="18" charset="0"/>
              </a:rPr>
              <a:t> 2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0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Isadora" panose="02040603050506020204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): 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66962"/>
              </p:ext>
            </p:extLst>
          </p:nvPr>
        </p:nvGraphicFramePr>
        <p:xfrm>
          <a:off x="2624900" y="2101126"/>
          <a:ext cx="7837537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6844"/>
                <a:gridCol w="5430693"/>
              </a:tblGrid>
              <a:tr h="4390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được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viết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thêm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chữ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0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vào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bên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phải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phần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5,612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17,2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480,59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24,5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80,01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14,678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UTM Neo Sans Intel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269298" y="291877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5,612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77147" y="337159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17,200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5776" y="380746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480,590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77147" y="4283839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24,500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77147" y="473797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80,010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77148" y="5193018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14,678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9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=""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Củng</a:t>
            </a:r>
            <a:r>
              <a:rPr lang="en-US" altLang="zh-CN" sz="7200" b="1" dirty="0" smtClean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cố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889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7" y="199860"/>
            <a:ext cx="9385888" cy="45994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4" y="312079"/>
            <a:ext cx="2346240" cy="1277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49" y="4663260"/>
            <a:ext cx="13064810" cy="2570702"/>
          </a:xfrm>
          <a:prstGeom prst="rect">
            <a:avLst/>
          </a:prstGeom>
        </p:spPr>
      </p:pic>
      <p:pic>
        <p:nvPicPr>
          <p:cNvPr id="23" name="Picture 2" descr="https://i.pinimg.com/564x/34/f4/ca/34f4cab410f43b8cdda3cf750d46cf7c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5" b="89941" l="9763" r="89941">
                        <a14:foregroundMark x1="22781" y1="31657" x2="66864" y2="62426"/>
                        <a14:foregroundMark x1="52663" y1="25444" x2="55030" y2="67751"/>
                        <a14:foregroundMark x1="56213" y1="31065" x2="71893" y2="55621"/>
                        <a14:foregroundMark x1="51775" y1="31065" x2="25740" y2="72189"/>
                        <a14:foregroundMark x1="23964" y1="34615" x2="53846" y2="68639"/>
                        <a14:foregroundMark x1="52367" y1="55325" x2="66568" y2="70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74" y="1292772"/>
            <a:ext cx="4655838" cy="4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880535" y="362783"/>
            <a:ext cx="4514984" cy="3475350"/>
            <a:chOff x="2385960" y="54260"/>
            <a:chExt cx="4514984" cy="34753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385960" y="54260"/>
              <a:ext cx="4514984" cy="347535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927806" y="1049490"/>
              <a:ext cx="35491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Mời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các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bạn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xem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video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sau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đây</a:t>
              </a:r>
              <a:r>
                <a:rPr lang="en-US" alt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!</a:t>
              </a:r>
              <a:endPara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5555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=""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5553016" y="117402"/>
            <a:ext cx="3452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 smtClean="0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b="1" dirty="0" smtClean="0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8800" b="1" dirty="0">
              <a:solidFill>
                <a:srgbClr val="FF00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=""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825071" y="4820537"/>
            <a:ext cx="5788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Xem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lại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học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.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825070" y="5746153"/>
            <a:ext cx="11636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Chuẩn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bị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: “So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sánh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hai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thập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”.</a:t>
            </a:r>
            <a:r>
              <a:rPr lang="en-US" altLang="zh-CN" sz="4400" b="1" dirty="0" smtClean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9405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u="sng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sz="2800" b="1" u="sng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u="sng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0,100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num>
                      <m:den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;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. Ai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ai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blipFill rotWithShape="1">
                <a:blip r:embed="rId4"/>
                <a:stretch>
                  <a:fillRect l="-1296" t="-2874" r="-1235" b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75917" y="6465791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UTM Neo Sans Intel" pitchFamily="18" charset="0"/>
              </a:rPr>
              <a:t>(</a:t>
            </a:r>
            <a:r>
              <a:rPr lang="en-US" sz="2000" b="1" i="1" dirty="0" err="1" smtClean="0">
                <a:latin typeface="UTM Neo Sans Intel" pitchFamily="18" charset="0"/>
              </a:rPr>
              <a:t>Chuẩ</a:t>
            </a:r>
            <a:r>
              <a:rPr lang="en-US" sz="2000" b="1" i="1" dirty="0" err="1" smtClean="0">
                <a:latin typeface="UTM Neo Sans Intel" pitchFamily="18" charset="0"/>
              </a:rPr>
              <a:t>n</a:t>
            </a:r>
            <a:r>
              <a:rPr lang="en-US" sz="2000" b="1" i="1" dirty="0" smtClean="0">
                <a:latin typeface="UTM Neo Sans Intel" pitchFamily="18" charset="0"/>
              </a:rPr>
              <a:t> </a:t>
            </a:r>
            <a:r>
              <a:rPr lang="en-US" sz="2000" b="1" i="1" dirty="0" err="1" smtClean="0">
                <a:latin typeface="UTM Neo Sans Intel" pitchFamily="18" charset="0"/>
              </a:rPr>
              <a:t>không</a:t>
            </a:r>
            <a:r>
              <a:rPr lang="en-US" sz="2000" b="1" i="1" dirty="0" smtClean="0">
                <a:latin typeface="UTM Neo Sans Intel" pitchFamily="18" charset="0"/>
              </a:rPr>
              <a:t> </a:t>
            </a:r>
            <a:r>
              <a:rPr lang="en-US" sz="2000" b="1" i="1" dirty="0" err="1" smtClean="0">
                <a:latin typeface="UTM Neo Sans Intel" pitchFamily="18" charset="0"/>
              </a:rPr>
              <a:t>yêu</a:t>
            </a:r>
            <a:r>
              <a:rPr lang="en-US" sz="2000" b="1" i="1" dirty="0" smtClean="0">
                <a:latin typeface="UTM Neo Sans Intel" pitchFamily="18" charset="0"/>
              </a:rPr>
              <a:t> </a:t>
            </a:r>
            <a:r>
              <a:rPr lang="en-US" sz="2000" b="1" i="1" dirty="0" err="1" smtClean="0">
                <a:latin typeface="UTM Neo Sans Intel" pitchFamily="18" charset="0"/>
              </a:rPr>
              <a:t>cầu</a:t>
            </a:r>
            <a:r>
              <a:rPr lang="en-US" sz="2000" b="1" i="1" dirty="0" smtClean="0">
                <a:latin typeface="UTM Neo Sans Intel" pitchFamily="18" charset="0"/>
              </a:rPr>
              <a:t>)</a:t>
            </a:r>
            <a:endParaRPr lang="en-US" sz="2000" b="1" i="1" dirty="0">
              <a:latin typeface="UTM Neo Sans Intel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num>
                      <m:den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num>
                      <m:den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0,10 =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0,01 &lt; 0,100</a:t>
                </a:r>
                <a:endPara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blipFill rotWithShape="1">
                <a:blip r:embed="rId7"/>
                <a:stretch>
                  <a:fillRect l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85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1295641-742C-D041-8A10-C70EF0349979}"/>
              </a:ext>
            </a:extLst>
          </p:cNvPr>
          <p:cNvSpPr txBox="1"/>
          <p:nvPr/>
        </p:nvSpPr>
        <p:spPr>
          <a:xfrm>
            <a:off x="3086100" y="1844752"/>
            <a:ext cx="659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spc="-300" dirty="0">
                <a:solidFill>
                  <a:srgbClr val="002060"/>
                </a:solidFill>
                <a:latin typeface="UTM Seagull" pitchFamily="18" charset="0"/>
                <a:ea typeface="字魂27号-布丁体" pitchFamily="2" charset="-122"/>
              </a:rPr>
              <a:t>Thank you!</a:t>
            </a:r>
            <a:endParaRPr kumimoji="1" lang="zh-CN" altLang="en-US" sz="8800" spc="-300" dirty="0">
              <a:solidFill>
                <a:srgbClr val="00206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640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12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=""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28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=""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1705015" y="4468713"/>
            <a:ext cx="8391912" cy="237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altLang="zh-CN" sz="8800" b="1" dirty="0" err="1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Cún</a:t>
            </a:r>
            <a:r>
              <a:rPr lang="en-US" altLang="zh-CN" sz="8800" b="1" dirty="0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con </a:t>
            </a:r>
            <a:endParaRPr lang="en-US" altLang="zh-CN" sz="8800" b="1" dirty="0" smtClean="0">
              <a:solidFill>
                <a:srgbClr val="FFFF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  <a:p>
            <a:pPr algn="ctr">
              <a:lnSpc>
                <a:spcPts val="8800"/>
              </a:lnSpc>
            </a:pPr>
            <a:r>
              <a:rPr lang="en-US" altLang="zh-CN" sz="8800" b="1" dirty="0" err="1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và</a:t>
            </a:r>
            <a:r>
              <a:rPr lang="en-US" altLang="zh-CN" sz="8800" b="1" dirty="0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cuộc</a:t>
            </a:r>
            <a:r>
              <a:rPr lang="en-US" altLang="zh-CN" sz="8800" b="1" dirty="0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đua</a:t>
            </a:r>
            <a:r>
              <a:rPr lang="en-US" altLang="zh-CN" sz="8800" b="1" dirty="0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8800" b="1" dirty="0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thú</a:t>
            </a:r>
            <a:endParaRPr lang="zh-CN" altLang="en-US" sz="8800" b="1" dirty="0">
              <a:solidFill>
                <a:srgbClr val="FFFF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=""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283460" y="4580665"/>
            <a:ext cx="1681055" cy="2272596"/>
          </a:xfrm>
          <a:prstGeom prst="rect">
            <a:avLst/>
          </a:prstGeom>
        </p:spPr>
      </p:pic>
      <p:pic>
        <p:nvPicPr>
          <p:cNvPr id="6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10082469" y="468004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=""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Khởi</a:t>
            </a:r>
            <a:r>
              <a:rPr lang="en-US" altLang="zh-CN" sz="7200" b="1" dirty="0" smtClean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 smtClean="0">
                <a:latin typeface="UTM Showcard" pitchFamily="18" charset="0"/>
                <a:ea typeface="字魂17号-萌趣果冻体" panose="02000000000000000000" pitchFamily="2" charset="-122"/>
              </a:rPr>
              <a:t>động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149694" y="3025789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1832061" y="3180729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23,48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60087" y="4011351"/>
            <a:ext cx="3052578" cy="11183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Hai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ba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phẩy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bốn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tám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7" name="图片 2" descr="图片包含 猫, 就坐, 外表, 室内&#10;&#10;描述已自动生成">
            <a:extLst>
              <a:ext uri="{FF2B5EF4-FFF2-40B4-BE49-F238E27FC236}">
                <a16:creationId xmlns=""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7" t="53201" b="15852"/>
          <a:stretch/>
        </p:blipFill>
        <p:spPr>
          <a:xfrm>
            <a:off x="2093063" y="580581"/>
            <a:ext cx="2287604" cy="2358189"/>
          </a:xfrm>
          <a:prstGeom prst="rect">
            <a:avLst/>
          </a:prstGeom>
        </p:spPr>
      </p:pic>
      <p:sp>
        <p:nvSpPr>
          <p:cNvPr id="18" name="椭圆 3">
            <a:extLst>
              <a:ext uri="{FF2B5EF4-FFF2-40B4-BE49-F238E27FC236}">
                <a16:creationId xmlns=""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6460593" y="306868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=""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6265597" y="3223622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701,355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6556845" y="3995790"/>
            <a:ext cx="3503597" cy="11183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Bảy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trăm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linh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một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phẩy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ba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trăm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năm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lăm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1" name="图片 18">
            <a:extLst>
              <a:ext uri="{FF2B5EF4-FFF2-40B4-BE49-F238E27FC236}">
                <a16:creationId xmlns=""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528009" y="4208112"/>
            <a:ext cx="1681055" cy="2272596"/>
          </a:xfrm>
          <a:prstGeom prst="rect">
            <a:avLst/>
          </a:prstGeom>
        </p:spPr>
      </p:pic>
      <p:pic>
        <p:nvPicPr>
          <p:cNvPr id="2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9657167" y="448869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2" name="矩形 6">
              <a:extLst>
                <a:ext uri="{FF2B5EF4-FFF2-40B4-BE49-F238E27FC236}">
                  <a16:creationId xmlns=""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287084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đọc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127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310473" y="3265231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1992840" y="3420171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7,300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520866" y="4250793"/>
            <a:ext cx="3052578" cy="120032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Bảy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đơn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vị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ba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trăm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18" name="椭圆 3">
            <a:extLst>
              <a:ext uri="{FF2B5EF4-FFF2-40B4-BE49-F238E27FC236}">
                <a16:creationId xmlns=""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6675258" y="3265231"/>
            <a:ext cx="3522847" cy="2572786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=""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6470635" y="3311523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904,802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6675258" y="4083691"/>
            <a:ext cx="3503597" cy="175432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Chín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trăm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bốn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đơn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vị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tám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mười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hai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=""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8" t="50692" r="22947" b="11225"/>
          <a:stretch/>
        </p:blipFill>
        <p:spPr>
          <a:xfrm>
            <a:off x="2310473" y="363214"/>
            <a:ext cx="2338940" cy="2902017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10113879" y="4611206"/>
            <a:ext cx="1581340" cy="2137792"/>
          </a:xfrm>
          <a:prstGeom prst="rect">
            <a:avLst/>
          </a:prstGeom>
        </p:spPr>
      </p:pic>
      <p:pic>
        <p:nvPicPr>
          <p:cNvPr id="11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421655" y="4530468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4" name="矩形 6">
              <a:extLst>
                <a:ext uri="{FF2B5EF4-FFF2-40B4-BE49-F238E27FC236}">
                  <a16:creationId xmlns=""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38499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viết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7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3">
            <a:extLst>
              <a:ext uri="{FF2B5EF4-FFF2-40B4-BE49-F238E27FC236}">
                <a16:creationId xmlns=""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376089" y="358085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76088" y="4428050"/>
            <a:ext cx="3503597" cy="92333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8,3m = </a:t>
            </a:r>
            <a:r>
              <a:rPr lang="en-US" altLang="zh-CN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cm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0" name="图片 2" descr="图片包含 猫, 就坐, 外表, 室内&#10;&#10;描述已自动生成">
            <a:extLst>
              <a:ext uri="{FF2B5EF4-FFF2-40B4-BE49-F238E27FC236}">
                <a16:creationId xmlns=""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46965" r="49711" b="16342"/>
          <a:stretch/>
        </p:blipFill>
        <p:spPr>
          <a:xfrm>
            <a:off x="2462538" y="784713"/>
            <a:ext cx="2223437" cy="2796139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3886823" y="4447300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830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2" name="图片 18">
            <a:extLst>
              <a:ext uri="{FF2B5EF4-FFF2-40B4-BE49-F238E27FC236}">
                <a16:creationId xmlns=""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9462623" y="3814823"/>
            <a:ext cx="2077990" cy="2809207"/>
          </a:xfrm>
          <a:prstGeom prst="rect">
            <a:avLst/>
          </a:prstGeom>
        </p:spPr>
      </p:pic>
      <p:pic>
        <p:nvPicPr>
          <p:cNvPr id="1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122935" y="4423804"/>
            <a:ext cx="2130218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椭圆 3">
            <a:extLst>
              <a:ext uri="{FF2B5EF4-FFF2-40B4-BE49-F238E27FC236}">
                <a16:creationId xmlns=""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5911584" y="3598780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5911583" y="4445978"/>
            <a:ext cx="3503597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9</a:t>
            </a: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dm = </a:t>
            </a:r>
            <a:r>
              <a:rPr lang="en-US" altLang="zh-CN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=""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7422318" y="4443962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0,9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06703" y="510362"/>
            <a:ext cx="3891516" cy="2232837"/>
            <a:chOff x="4561368" y="276446"/>
            <a:chExt cx="3891516" cy="22328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9" name="矩形 6">
              <a:extLst>
                <a:ext uri="{FF2B5EF4-FFF2-40B4-BE49-F238E27FC236}">
                  <a16:creationId xmlns=""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270941" y="798852"/>
              <a:ext cx="3107512" cy="1116396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thích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hợp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chỗ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chấm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777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1" grpId="0"/>
      <p:bldP spid="17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pinimg.com/564x/94/b5/48/94b548b2f3ed569c468da0b2ca9bf12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100000" l="0" r="99556">
                        <a14:foregroundMark x1="43333" y1="22000" x2="81778" y2="74000"/>
                        <a14:foregroundMark x1="69111" y1="16333" x2="56444" y2="60667"/>
                        <a14:foregroundMark x1="54000" y1="19833" x2="41333" y2="54333"/>
                        <a14:foregroundMark x1="53111" y1="24667" x2="54000" y2="53833"/>
                        <a14:foregroundMark x1="50000" y1="22500" x2="40444" y2="42500"/>
                        <a14:foregroundMark x1="40889" y1="32333" x2="73778" y2="25167"/>
                        <a14:foregroundMark x1="65111" y1="14833" x2="66222" y2="50167"/>
                        <a14:foregroundMark x1="68222" y1="30000" x2="72222" y2="43333"/>
                        <a14:foregroundMark x1="66222" y1="53500" x2="80889" y2="31500"/>
                        <a14:foregroundMark x1="65556" y1="46667" x2="84889" y2="32000"/>
                        <a14:foregroundMark x1="80222" y1="26167" x2="78667" y2="42167"/>
                        <a14:foregroundMark x1="45333" y1="58833" x2="44889" y2="91833"/>
                        <a14:foregroundMark x1="28667" y1="70167" x2="28667" y2="83500"/>
                        <a14:foregroundMark x1="22222" y1="83833" x2="40889" y2="78500"/>
                        <a14:foregroundMark x1="35778" y1="91000" x2="46889" y2="96667"/>
                        <a14:foregroundMark x1="32222" y1="97833" x2="53556" y2="82333"/>
                        <a14:foregroundMark x1="29333" y1="70500" x2="18667" y2="85667"/>
                        <a14:foregroundMark x1="15111" y1="74000" x2="7111" y2="61833"/>
                        <a14:foregroundMark x1="46444" y1="78833" x2="69111" y2="63000"/>
                        <a14:foregroundMark x1="46889" y1="82667" x2="71778" y2="62667"/>
                        <a14:foregroundMark x1="72222" y1="73167" x2="89778" y2="82667"/>
                        <a14:foregroundMark x1="71778" y1="78833" x2="84222" y2="86000"/>
                        <a14:foregroundMark x1="86889" y1="79667" x2="91778" y2="83000"/>
                        <a14:foregroundMark x1="54444" y1="81167" x2="71778" y2="81167"/>
                        <a14:foregroundMark x1="50889" y1="82333" x2="50000" y2="99000"/>
                        <a14:foregroundMark x1="59556" y1="22500" x2="76222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558800"/>
            <a:ext cx="2106003" cy="28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189" l="0" r="93981">
                        <a14:foregroundMark x1="32870" y1="38153" x2="69907" y2="43373"/>
                        <a14:foregroundMark x1="74074" y1="36948" x2="65278" y2="85141"/>
                        <a14:foregroundMark x1="59259" y1="35743" x2="33796" y2="83133"/>
                        <a14:foregroundMark x1="29167" y1="17671" x2="21759" y2="35341"/>
                        <a14:foregroundMark x1="46759" y1="36948" x2="68981" y2="69880"/>
                        <a14:foregroundMark x1="47685" y1="61446" x2="70833" y2="38554"/>
                        <a14:foregroundMark x1="58796" y1="66667" x2="68519" y2="43775"/>
                        <a14:foregroundMark x1="64352" y1="14056" x2="76389" y2="32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96" y="3439714"/>
            <a:ext cx="2642465" cy="30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4">
            <a:extLst>
              <a:ext uri="{FF2B5EF4-FFF2-40B4-BE49-F238E27FC236}">
                <a16:creationId xmlns="" xmlns:a16="http://schemas.microsoft.com/office/drawing/2014/main" id="{E5AB06AB-6FF4-435D-8234-CED9F8D6B1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11409"/>
          <a:stretch/>
        </p:blipFill>
        <p:spPr>
          <a:xfrm>
            <a:off x="8785754" y="3631098"/>
            <a:ext cx="2150106" cy="239364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6804" y="196380"/>
            <a:ext cx="4936842" cy="2982755"/>
            <a:chOff x="836804" y="196380"/>
            <a:chExt cx="4936842" cy="2982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6804" y="196380"/>
              <a:ext cx="4936842" cy="29827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161252">
              <a:off x="1254683" y="590442"/>
              <a:ext cx="40585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latin typeface="UTM Neo Sans Intel" pitchFamily="18" charset="0"/>
                </a:rPr>
                <a:t>Sau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phần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đua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và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trả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lời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câu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hỏi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vừa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rồi</a:t>
              </a:r>
              <a:r>
                <a:rPr lang="en-US" sz="2400" dirty="0" smtClean="0">
                  <a:latin typeface="UTM Neo Sans Intel" pitchFamily="18" charset="0"/>
                </a:rPr>
                <a:t>, </a:t>
              </a:r>
              <a:r>
                <a:rPr lang="en-US" sz="2400" dirty="0" err="1" smtClean="0">
                  <a:latin typeface="UTM Neo Sans Intel" pitchFamily="18" charset="0"/>
                </a:rPr>
                <a:t>Cún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Nâu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chạy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được</a:t>
              </a:r>
              <a:r>
                <a:rPr lang="en-US" sz="2400" dirty="0" smtClean="0">
                  <a:latin typeface="UTM Neo Sans Intel" pitchFamily="18" charset="0"/>
                </a:rPr>
                <a:t> 0,9m </a:t>
              </a:r>
              <a:r>
                <a:rPr lang="en-US" sz="2400" dirty="0" err="1" smtClean="0">
                  <a:latin typeface="UTM Neo Sans Intel" pitchFamily="18" charset="0"/>
                </a:rPr>
                <a:t>và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Cún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Trắng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chạy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được</a:t>
              </a:r>
              <a:r>
                <a:rPr lang="en-US" sz="2400" dirty="0" smtClean="0">
                  <a:latin typeface="UTM Neo Sans Intel" pitchFamily="18" charset="0"/>
                </a:rPr>
                <a:t> 0,90m. </a:t>
              </a:r>
              <a:r>
                <a:rPr lang="en-US" sz="2400" dirty="0" err="1" smtClean="0">
                  <a:latin typeface="UTM Neo Sans Intel" pitchFamily="18" charset="0"/>
                </a:rPr>
                <a:t>Vậy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là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hai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bạn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ghi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được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kết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quả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bằng</a:t>
              </a:r>
              <a:r>
                <a:rPr lang="en-US" sz="2400" dirty="0" smtClean="0">
                  <a:latin typeface="UTM Neo Sans Intel" pitchFamily="18" charset="0"/>
                </a:rPr>
                <a:t> </a:t>
              </a:r>
              <a:r>
                <a:rPr lang="en-US" sz="2400" dirty="0" err="1" smtClean="0">
                  <a:latin typeface="UTM Neo Sans Intel" pitchFamily="18" charset="0"/>
                </a:rPr>
                <a:t>nhau</a:t>
              </a:r>
              <a:r>
                <a:rPr lang="en-US" sz="2400" dirty="0" smtClean="0">
                  <a:latin typeface="UTM Neo Sans Intel" pitchFamily="18" charset="0"/>
                </a:rPr>
                <a:t>.</a:t>
              </a:r>
              <a:endParaRPr lang="en-US" sz="2400" dirty="0">
                <a:latin typeface="UTM Neo Sans Intel" pitchFamily="18" charset="0"/>
              </a:endParaRPr>
            </a:p>
          </p:txBody>
        </p:sp>
      </p:grpSp>
      <p:pic>
        <p:nvPicPr>
          <p:cNvPr id="7" name="图片 2" descr="图片包含 猫, 就坐, 外表, 室内&#10;&#10;描述已自动生成">
            <a:extLst>
              <a:ext uri="{FF2B5EF4-FFF2-40B4-BE49-F238E27FC236}">
                <a16:creationId xmlns=""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5133044" y="1169582"/>
            <a:ext cx="1999388" cy="31779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19236" y="1454025"/>
            <a:ext cx="3067767" cy="2311236"/>
            <a:chOff x="7719236" y="1454025"/>
            <a:chExt cx="3067767" cy="2311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236" y="1454025"/>
              <a:ext cx="3067767" cy="23112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74044" y="2004558"/>
              <a:ext cx="28625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UTM Neo Sans Intel" pitchFamily="18" charset="0"/>
                </a:rPr>
                <a:t>Con </a:t>
              </a:r>
              <a:r>
                <a:rPr lang="en-US" sz="2000" b="1" dirty="0" err="1" smtClean="0">
                  <a:latin typeface="UTM Neo Sans Intel" pitchFamily="18" charset="0"/>
                </a:rPr>
                <a:t>cứ</a:t>
              </a:r>
              <a:r>
                <a:rPr lang="en-US" sz="2000" b="1" dirty="0" smtClean="0">
                  <a:latin typeface="UTM Neo Sans Intel" pitchFamily="18" charset="0"/>
                </a:rPr>
                <a:t> </a:t>
              </a:r>
              <a:r>
                <a:rPr lang="en-US" sz="2000" b="1" dirty="0" err="1" smtClean="0">
                  <a:latin typeface="UTM Neo Sans Intel" pitchFamily="18" charset="0"/>
                </a:rPr>
                <a:t>nghĩ</a:t>
              </a:r>
              <a:r>
                <a:rPr lang="en-US" sz="2000" b="1" dirty="0" smtClean="0">
                  <a:latin typeface="UTM Neo Sans Intel" pitchFamily="18" charset="0"/>
                </a:rPr>
                <a:t> con </a:t>
              </a:r>
              <a:r>
                <a:rPr lang="en-US" sz="2000" b="1" dirty="0" err="1" smtClean="0">
                  <a:latin typeface="UTM Neo Sans Intel" pitchFamily="18" charset="0"/>
                </a:rPr>
                <a:t>chạy</a:t>
              </a:r>
              <a:r>
                <a:rPr lang="en-US" sz="2000" b="1" dirty="0" smtClean="0">
                  <a:latin typeface="UTM Neo Sans Intel" pitchFamily="18" charset="0"/>
                </a:rPr>
                <a:t> </a:t>
              </a:r>
              <a:r>
                <a:rPr lang="en-US" sz="2000" b="1" dirty="0" err="1" smtClean="0">
                  <a:latin typeface="UTM Neo Sans Intel" pitchFamily="18" charset="0"/>
                </a:rPr>
                <a:t>được</a:t>
              </a:r>
              <a:r>
                <a:rPr lang="en-US" sz="2000" b="1" dirty="0" smtClean="0">
                  <a:latin typeface="UTM Neo Sans Intel" pitchFamily="18" charset="0"/>
                </a:rPr>
                <a:t> </a:t>
              </a:r>
              <a:r>
                <a:rPr lang="en-US" sz="2000" b="1" dirty="0" err="1" smtClean="0">
                  <a:latin typeface="UTM Neo Sans Intel" pitchFamily="18" charset="0"/>
                </a:rPr>
                <a:t>xa</a:t>
              </a:r>
              <a:r>
                <a:rPr lang="en-US" sz="2000" b="1" dirty="0" smtClean="0">
                  <a:latin typeface="UTM Neo Sans Intel" pitchFamily="18" charset="0"/>
                </a:rPr>
                <a:t> </a:t>
              </a:r>
              <a:r>
                <a:rPr lang="en-US" sz="2000" b="1" dirty="0" err="1" smtClean="0">
                  <a:latin typeface="UTM Neo Sans Intel" pitchFamily="18" charset="0"/>
                </a:rPr>
                <a:t>hơn</a:t>
              </a:r>
              <a:r>
                <a:rPr lang="en-US" sz="2000" b="1" dirty="0" smtClean="0">
                  <a:latin typeface="UTM Neo Sans Intel" pitchFamily="18" charset="0"/>
                </a:rPr>
                <a:t>. </a:t>
              </a:r>
              <a:r>
                <a:rPr lang="en-US" sz="2000" b="1" dirty="0" err="1" smtClean="0">
                  <a:latin typeface="UTM Neo Sans Intel" pitchFamily="18" charset="0"/>
                </a:rPr>
                <a:t>Vậy</a:t>
              </a:r>
              <a:r>
                <a:rPr lang="en-US" sz="2000" b="1" dirty="0" smtClean="0">
                  <a:latin typeface="UTM Neo Sans Intel" pitchFamily="18" charset="0"/>
                </a:rPr>
                <a:t> </a:t>
              </a:r>
              <a:r>
                <a:rPr lang="en-US" sz="2000" b="1" dirty="0" err="1" smtClean="0">
                  <a:latin typeface="UTM Neo Sans Intel" pitchFamily="18" charset="0"/>
                </a:rPr>
                <a:t>là</a:t>
              </a:r>
              <a:r>
                <a:rPr lang="en-US" sz="2000" b="1" dirty="0" smtClean="0">
                  <a:latin typeface="UTM Neo Sans Intel" pitchFamily="18" charset="0"/>
                </a:rPr>
                <a:t> 0,90 = 0,9 </a:t>
              </a:r>
              <a:r>
                <a:rPr lang="en-US" sz="2000" b="1" dirty="0" err="1" smtClean="0">
                  <a:latin typeface="UTM Neo Sans Intel" pitchFamily="18" charset="0"/>
                </a:rPr>
                <a:t>sao</a:t>
              </a:r>
              <a:r>
                <a:rPr lang="en-US" sz="2000" b="1" dirty="0" smtClean="0">
                  <a:latin typeface="UTM Neo Sans Intel" pitchFamily="18" charset="0"/>
                </a:rPr>
                <a:t> ạ?</a:t>
              </a:r>
              <a:endParaRPr lang="en-US" sz="2000" b="1" dirty="0">
                <a:latin typeface="UTM Neo Sans Intel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082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>
            <a:extLst>
              <a:ext uri="{FF2B5EF4-FFF2-40B4-BE49-F238E27FC236}">
                <a16:creationId xmlns=""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7" y="32442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AE3F543-8C27-4FB0-ABFB-D4EA3159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3871"/>
          <a:stretch/>
        </p:blipFill>
        <p:spPr>
          <a:xfrm>
            <a:off x="1511394" y="1681046"/>
            <a:ext cx="5088859" cy="36877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8796" y="446567"/>
            <a:ext cx="11235241" cy="5858537"/>
          </a:xfrm>
          <a:prstGeom prst="round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83571" y="2000036"/>
            <a:ext cx="4550736" cy="3199297"/>
          </a:xfrm>
          <a:prstGeom prst="rect">
            <a:avLst/>
          </a:prstGeom>
          <a:solidFill>
            <a:srgbClr val="2989B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89B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3435" y="3109409"/>
            <a:ext cx="3063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UTM Neo Sans Intel" pitchFamily="18" charset="0"/>
              </a:rPr>
              <a:t>0,9 = </a:t>
            </a:r>
            <a:r>
              <a:rPr lang="en-US" sz="4800" b="1" dirty="0" smtClean="0">
                <a:solidFill>
                  <a:schemeClr val="bg1"/>
                </a:solidFill>
                <a:latin typeface="UTM Neo Sans Intel" pitchFamily="18" charset="0"/>
              </a:rPr>
              <a:t>0,90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UTM Neo Sans Intel" pitchFamily="18" charset="0"/>
              </a:rPr>
              <a:t>???</a:t>
            </a:r>
            <a:endParaRPr lang="en-US" sz="4800" b="1" dirty="0">
              <a:solidFill>
                <a:schemeClr val="bg1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642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835</Words>
  <Application>Microsoft Office PowerPoint</Application>
  <PresentationFormat>Custom</PresentationFormat>
  <Paragraphs>169</Paragraphs>
  <Slides>26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Arial</vt:lpstr>
      <vt:lpstr>字魂7号-温暖童稚体</vt:lpstr>
      <vt:lpstr>Cambria Math</vt:lpstr>
      <vt:lpstr>Calibri</vt:lpstr>
      <vt:lpstr>等线 Light</vt:lpstr>
      <vt:lpstr>UTM Isadora</vt:lpstr>
      <vt:lpstr>UTM Aquarelle</vt:lpstr>
      <vt:lpstr>等线</vt:lpstr>
      <vt:lpstr>Times New Roman</vt:lpstr>
      <vt:lpstr>inpin heiti</vt:lpstr>
      <vt:lpstr>UTM Gradoo</vt:lpstr>
      <vt:lpstr>Lato Regular</vt:lpstr>
      <vt:lpstr>字魂27号-布丁体</vt:lpstr>
      <vt:lpstr>UTM Dai Co Viet</vt:lpstr>
      <vt:lpstr>UTM Neo Sans Intel</vt:lpstr>
      <vt:lpstr>UTM Mother</vt:lpstr>
      <vt:lpstr>UTM Showcard</vt:lpstr>
      <vt:lpstr>字魂17号-萌趣果冻体</vt:lpstr>
      <vt:lpstr>Calibri Light</vt:lpstr>
      <vt:lpstr>UTM Spring</vt:lpstr>
      <vt:lpstr>UTM Seagull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146</cp:revision>
  <dcterms:created xsi:type="dcterms:W3CDTF">2019-03-29T12:25:33Z</dcterms:created>
  <dcterms:modified xsi:type="dcterms:W3CDTF">2021-10-18T14:49:56Z</dcterms:modified>
</cp:coreProperties>
</file>