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80" r:id="rId4"/>
    <p:sldId id="282" r:id="rId5"/>
    <p:sldId id="281" r:id="rId6"/>
    <p:sldId id="284" r:id="rId7"/>
    <p:sldId id="283" r:id="rId8"/>
    <p:sldId id="258" r:id="rId9"/>
    <p:sldId id="285" r:id="rId10"/>
    <p:sldId id="259" r:id="rId11"/>
    <p:sldId id="264" r:id="rId12"/>
    <p:sldId id="265" r:id="rId13"/>
    <p:sldId id="267" r:id="rId14"/>
    <p:sldId id="286" r:id="rId15"/>
    <p:sldId id="287" r:id="rId16"/>
    <p:sldId id="266" r:id="rId17"/>
    <p:sldId id="268" r:id="rId18"/>
    <p:sldId id="261" r:id="rId19"/>
    <p:sldId id="288" r:id="rId20"/>
    <p:sldId id="272" r:id="rId21"/>
    <p:sldId id="271" r:id="rId22"/>
    <p:sldId id="270" r:id="rId23"/>
    <p:sldId id="273" r:id="rId24"/>
    <p:sldId id="289" r:id="rId25"/>
    <p:sldId id="29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F0587D"/>
    <a:srgbClr val="DF8337"/>
    <a:srgbClr val="8DCA3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1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638B9-96D0-4C4E-AE95-0A9E1BF3A42F}" type="datetimeFigureOut">
              <a:rPr lang="zh-CN" altLang="en-US" smtClean="0"/>
              <a:t>2021/11/12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9989D-85ED-4BD6-8776-34CB638227D4}" type="slidenum">
              <a:rPr lang="zh-CN" altLang="en-US" smtClean="0"/>
              <a:t>‹#›</a:t>
            </a:fld>
            <a:endParaRPr lang="zh-CN" altLang="en-US"/>
          </a:p>
        </p:txBody>
      </p:sp>
    </p:spTree>
    <p:extLst>
      <p:ext uri="{BB962C8B-B14F-4D97-AF65-F5344CB8AC3E}">
        <p14:creationId xmlns:p14="http://schemas.microsoft.com/office/powerpoint/2010/main" val="2535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a:t>
            </a:fld>
            <a:endParaRPr lang="zh-CN" altLang="en-US"/>
          </a:p>
        </p:txBody>
      </p:sp>
    </p:spTree>
    <p:extLst>
      <p:ext uri="{BB962C8B-B14F-4D97-AF65-F5344CB8AC3E}">
        <p14:creationId xmlns:p14="http://schemas.microsoft.com/office/powerpoint/2010/main" val="105479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17</a:t>
            </a:fld>
            <a:endParaRPr lang="zh-CN" altLang="en-US"/>
          </a:p>
        </p:txBody>
      </p:sp>
    </p:spTree>
    <p:extLst>
      <p:ext uri="{BB962C8B-B14F-4D97-AF65-F5344CB8AC3E}">
        <p14:creationId xmlns:p14="http://schemas.microsoft.com/office/powerpoint/2010/main" val="195421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18</a:t>
            </a:fld>
            <a:endParaRPr lang="zh-CN" altLang="en-US"/>
          </a:p>
        </p:txBody>
      </p:sp>
    </p:spTree>
    <p:extLst>
      <p:ext uri="{BB962C8B-B14F-4D97-AF65-F5344CB8AC3E}">
        <p14:creationId xmlns:p14="http://schemas.microsoft.com/office/powerpoint/2010/main" val="394522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20</a:t>
            </a:fld>
            <a:endParaRPr lang="zh-CN" altLang="en-US"/>
          </a:p>
        </p:txBody>
      </p:sp>
    </p:spTree>
    <p:extLst>
      <p:ext uri="{BB962C8B-B14F-4D97-AF65-F5344CB8AC3E}">
        <p14:creationId xmlns:p14="http://schemas.microsoft.com/office/powerpoint/2010/main" val="255786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21</a:t>
            </a:fld>
            <a:endParaRPr lang="zh-CN" altLang="en-US"/>
          </a:p>
        </p:txBody>
      </p:sp>
    </p:spTree>
    <p:extLst>
      <p:ext uri="{BB962C8B-B14F-4D97-AF65-F5344CB8AC3E}">
        <p14:creationId xmlns:p14="http://schemas.microsoft.com/office/powerpoint/2010/main" val="205273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22</a:t>
            </a:fld>
            <a:endParaRPr lang="zh-CN" altLang="en-US"/>
          </a:p>
        </p:txBody>
      </p:sp>
    </p:spTree>
    <p:extLst>
      <p:ext uri="{BB962C8B-B14F-4D97-AF65-F5344CB8AC3E}">
        <p14:creationId xmlns:p14="http://schemas.microsoft.com/office/powerpoint/2010/main" val="274507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23</a:t>
            </a:fld>
            <a:endParaRPr lang="zh-CN" altLang="en-US"/>
          </a:p>
        </p:txBody>
      </p:sp>
    </p:spTree>
    <p:extLst>
      <p:ext uri="{BB962C8B-B14F-4D97-AF65-F5344CB8AC3E}">
        <p14:creationId xmlns:p14="http://schemas.microsoft.com/office/powerpoint/2010/main" val="157517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2</a:t>
            </a:fld>
            <a:endParaRPr lang="zh-CN" altLang="en-US"/>
          </a:p>
        </p:txBody>
      </p:sp>
    </p:spTree>
    <p:extLst>
      <p:ext uri="{BB962C8B-B14F-4D97-AF65-F5344CB8AC3E}">
        <p14:creationId xmlns:p14="http://schemas.microsoft.com/office/powerpoint/2010/main" val="6950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7</a:t>
            </a:fld>
            <a:endParaRPr lang="zh-CN" altLang="en-US"/>
          </a:p>
        </p:txBody>
      </p:sp>
    </p:spTree>
    <p:extLst>
      <p:ext uri="{BB962C8B-B14F-4D97-AF65-F5344CB8AC3E}">
        <p14:creationId xmlns:p14="http://schemas.microsoft.com/office/powerpoint/2010/main" val="329156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8</a:t>
            </a:fld>
            <a:endParaRPr lang="zh-CN" altLang="en-US"/>
          </a:p>
        </p:txBody>
      </p:sp>
    </p:spTree>
    <p:extLst>
      <p:ext uri="{BB962C8B-B14F-4D97-AF65-F5344CB8AC3E}">
        <p14:creationId xmlns:p14="http://schemas.microsoft.com/office/powerpoint/2010/main" val="381551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10</a:t>
            </a:fld>
            <a:endParaRPr lang="zh-CN" altLang="en-US"/>
          </a:p>
        </p:txBody>
      </p:sp>
    </p:spTree>
    <p:extLst>
      <p:ext uri="{BB962C8B-B14F-4D97-AF65-F5344CB8AC3E}">
        <p14:creationId xmlns:p14="http://schemas.microsoft.com/office/powerpoint/2010/main" val="36863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11</a:t>
            </a:fld>
            <a:endParaRPr lang="zh-CN" altLang="en-US"/>
          </a:p>
        </p:txBody>
      </p:sp>
    </p:spTree>
    <p:extLst>
      <p:ext uri="{BB962C8B-B14F-4D97-AF65-F5344CB8AC3E}">
        <p14:creationId xmlns:p14="http://schemas.microsoft.com/office/powerpoint/2010/main" val="279531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12</a:t>
            </a:fld>
            <a:endParaRPr lang="zh-CN" altLang="en-US"/>
          </a:p>
        </p:txBody>
      </p:sp>
    </p:spTree>
    <p:extLst>
      <p:ext uri="{BB962C8B-B14F-4D97-AF65-F5344CB8AC3E}">
        <p14:creationId xmlns:p14="http://schemas.microsoft.com/office/powerpoint/2010/main" val="272777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13</a:t>
            </a:fld>
            <a:endParaRPr lang="zh-CN" altLang="en-US"/>
          </a:p>
        </p:txBody>
      </p:sp>
    </p:spTree>
    <p:extLst>
      <p:ext uri="{BB962C8B-B14F-4D97-AF65-F5344CB8AC3E}">
        <p14:creationId xmlns:p14="http://schemas.microsoft.com/office/powerpoint/2010/main" val="73287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99989D-85ED-4BD6-8776-34CB638227D4}" type="slidenum">
              <a:rPr lang="zh-CN" altLang="en-US" smtClean="0"/>
              <a:t>16</a:t>
            </a:fld>
            <a:endParaRPr lang="zh-CN" altLang="en-US"/>
          </a:p>
        </p:txBody>
      </p:sp>
    </p:spTree>
    <p:extLst>
      <p:ext uri="{BB962C8B-B14F-4D97-AF65-F5344CB8AC3E}">
        <p14:creationId xmlns:p14="http://schemas.microsoft.com/office/powerpoint/2010/main" val="341218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440AAD9-F75F-4E93-91C3-0156D3BB33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4BD89DC6-8071-4863-B34C-66AAACA9F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871C6C56-8C49-467E-88B7-59A38EA26D79}"/>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5" name="页脚占位符 4">
            <a:extLst>
              <a:ext uri="{FF2B5EF4-FFF2-40B4-BE49-F238E27FC236}">
                <a16:creationId xmlns:a16="http://schemas.microsoft.com/office/drawing/2014/main" xmlns="" id="{53E1E3DA-3E48-4032-A4FB-03A2582214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2D02E84-2BBB-4C1A-9AB8-63657476D3FD}"/>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333193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38FD5F-E706-420D-81A3-7F19CB36CC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3D94257-B17F-4743-8BF7-B58F80ADCA3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DB6F49F-0988-42AB-9B74-27AEF55686F1}"/>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5" name="页脚占位符 4">
            <a:extLst>
              <a:ext uri="{FF2B5EF4-FFF2-40B4-BE49-F238E27FC236}">
                <a16:creationId xmlns:a16="http://schemas.microsoft.com/office/drawing/2014/main" xmlns="" id="{02D5EACB-0F29-4337-B4E0-5CB9B4DD3F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89EE5A3-6642-4E07-A40B-51CFCE5BAE91}"/>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64531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90A1231-63D8-4D56-AFC5-C0EB86FF2F3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79262B8-D4B2-4D24-B6C8-52D05576F04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33E9F72-7CCE-4332-91E8-A30B6BD1127B}"/>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5" name="页脚占位符 4">
            <a:extLst>
              <a:ext uri="{FF2B5EF4-FFF2-40B4-BE49-F238E27FC236}">
                <a16:creationId xmlns:a16="http://schemas.microsoft.com/office/drawing/2014/main" xmlns="" id="{F3BFB109-8BFC-4B35-9AB6-9BF8D572E3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CECB360-7F08-49CC-895A-87EA6530F564}"/>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222757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xmlns="" id="{A36E8D7B-CF3C-4788-B6E2-58566FEE01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28" t="13469" r="19168" b="15156"/>
          <a:stretch/>
        </p:blipFill>
        <p:spPr>
          <a:xfrm>
            <a:off x="0" y="-1"/>
            <a:ext cx="12192000" cy="6925973"/>
          </a:xfrm>
          <a:prstGeom prst="rect">
            <a:avLst/>
          </a:prstGeom>
        </p:spPr>
      </p:pic>
    </p:spTree>
    <p:extLst>
      <p:ext uri="{BB962C8B-B14F-4D97-AF65-F5344CB8AC3E}">
        <p14:creationId xmlns:p14="http://schemas.microsoft.com/office/powerpoint/2010/main" val="1955474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D23C842-F380-400A-94F7-168DEC034AA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6DD2DAA-5F0E-4BBE-8B18-BD9E00613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B4FB8F-BE10-4A16-B7B9-379A33AF9F20}"/>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5" name="页脚占位符 4">
            <a:extLst>
              <a:ext uri="{FF2B5EF4-FFF2-40B4-BE49-F238E27FC236}">
                <a16:creationId xmlns:a16="http://schemas.microsoft.com/office/drawing/2014/main" xmlns="" id="{3B3693B6-BB75-42DB-A9B2-8973B6FC48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0FA1F46-0194-4FBA-B138-33789FFA7590}"/>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26540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2ACEE4-47AA-4FA5-A5D2-75A95B9140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14F906A-C2B6-4D31-BCCF-72183E35C1A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F5E7130-325D-4E2C-870D-3CB244F3ECF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11FC3543-CDDD-4159-8D36-8CF481F75A16}"/>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6" name="页脚占位符 5">
            <a:extLst>
              <a:ext uri="{FF2B5EF4-FFF2-40B4-BE49-F238E27FC236}">
                <a16:creationId xmlns:a16="http://schemas.microsoft.com/office/drawing/2014/main" xmlns="" id="{468A5A45-3FAD-49BE-9194-86EDC93272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4080E38-7DD6-41A6-8DD6-197B4FCCE516}"/>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55796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7E8E51-2EA2-4868-BA4C-E91B027E13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DB98947-CEA1-4BB8-96DB-85E09C59A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2C5C8391-FD4B-4AFF-BC3F-C16D8F5547B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A68AE2C-17A7-4321-A508-21C520575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2E7FD6D0-81B7-456D-99DC-CBC123975DA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F0529F25-38DC-48ED-99E7-0BBA672181A9}"/>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8" name="页脚占位符 7">
            <a:extLst>
              <a:ext uri="{FF2B5EF4-FFF2-40B4-BE49-F238E27FC236}">
                <a16:creationId xmlns:a16="http://schemas.microsoft.com/office/drawing/2014/main" xmlns="" id="{7A4B670C-91D8-411E-BEE6-1D71A80AFF3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B55F2D2-C754-4A42-82A6-A6DDE71BB2BB}"/>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90931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B48C27-0E8D-4B7E-AD65-4BE90535738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5DD5932-177B-488B-A853-06B0491B3057}"/>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4" name="页脚占位符 3">
            <a:extLst>
              <a:ext uri="{FF2B5EF4-FFF2-40B4-BE49-F238E27FC236}">
                <a16:creationId xmlns:a16="http://schemas.microsoft.com/office/drawing/2014/main" xmlns="" id="{ED2AEDB9-BEF6-460D-B653-20EEEDC1AA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44EA2FF3-4094-457A-A67E-EC55D0AA0CC5}"/>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51883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58E432-EFA5-48EC-8CC0-96FB708BB8B4}"/>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3" name="页脚占位符 2">
            <a:extLst>
              <a:ext uri="{FF2B5EF4-FFF2-40B4-BE49-F238E27FC236}">
                <a16:creationId xmlns:a16="http://schemas.microsoft.com/office/drawing/2014/main" xmlns="" id="{7F8F5552-6DCC-43AF-9AE0-A033EA256C8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F7785550-F564-4D5C-8F4E-43DBDC744BCF}"/>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pic>
        <p:nvPicPr>
          <p:cNvPr id="5" name="图片 4">
            <a:extLst>
              <a:ext uri="{FF2B5EF4-FFF2-40B4-BE49-F238E27FC236}">
                <a16:creationId xmlns:a16="http://schemas.microsoft.com/office/drawing/2014/main" xmlns="" id="{F1F96694-66ED-4451-8B55-941AD20B6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28" t="13469" r="19168" b="15156"/>
          <a:stretch/>
        </p:blipFill>
        <p:spPr>
          <a:xfrm>
            <a:off x="0" y="-1"/>
            <a:ext cx="12192000" cy="6925973"/>
          </a:xfrm>
          <a:prstGeom prst="rect">
            <a:avLst/>
          </a:prstGeom>
        </p:spPr>
      </p:pic>
      <p:pic>
        <p:nvPicPr>
          <p:cNvPr id="6" name="图片 5">
            <a:extLst>
              <a:ext uri="{FF2B5EF4-FFF2-40B4-BE49-F238E27FC236}">
                <a16:creationId xmlns:a16="http://schemas.microsoft.com/office/drawing/2014/main" xmlns="" id="{F73533DA-91C2-47DE-A5FB-F2C802CE24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Tree>
    <p:extLst>
      <p:ext uri="{BB962C8B-B14F-4D97-AF65-F5344CB8AC3E}">
        <p14:creationId xmlns:p14="http://schemas.microsoft.com/office/powerpoint/2010/main" val="178559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9F1314-DF74-466F-A866-32BD1B6F84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4AD6328-516B-44C5-A7C0-DA3D7C8F3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E6D8C33F-9367-4BC6-BB74-FAA32A56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46BA74B-F60A-4488-840F-02EFF06C9866}"/>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6" name="页脚占位符 5">
            <a:extLst>
              <a:ext uri="{FF2B5EF4-FFF2-40B4-BE49-F238E27FC236}">
                <a16:creationId xmlns:a16="http://schemas.microsoft.com/office/drawing/2014/main" xmlns="" id="{FC4FCC71-0906-4F5F-866C-F841A5C2DC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6416235-71C3-48E1-B7E8-DDA783696624}"/>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20153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6256B9-12A7-47ED-8EF3-A84AF0BD52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60B05B-1B1A-40AE-89F4-779B90C08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758409B-BD27-4A11-BCA1-A03307D3D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6989FC4-C76A-4D2B-9AC7-3B5EC8A6BDC7}"/>
              </a:ext>
            </a:extLst>
          </p:cNvPr>
          <p:cNvSpPr>
            <a:spLocks noGrp="1"/>
          </p:cNvSpPr>
          <p:nvPr>
            <p:ph type="dt" sz="half" idx="10"/>
          </p:nvPr>
        </p:nvSpPr>
        <p:spPr/>
        <p:txBody>
          <a:bodyPr/>
          <a:lstStyle/>
          <a:p>
            <a:fld id="{E197669A-D6C2-46D0-B4C5-F660F6D43FDE}" type="datetimeFigureOut">
              <a:rPr lang="zh-CN" altLang="en-US" smtClean="0"/>
              <a:t>2021/11/12</a:t>
            </a:fld>
            <a:endParaRPr lang="zh-CN" altLang="en-US"/>
          </a:p>
        </p:txBody>
      </p:sp>
      <p:sp>
        <p:nvSpPr>
          <p:cNvPr id="6" name="页脚占位符 5">
            <a:extLst>
              <a:ext uri="{FF2B5EF4-FFF2-40B4-BE49-F238E27FC236}">
                <a16:creationId xmlns:a16="http://schemas.microsoft.com/office/drawing/2014/main" xmlns="" id="{EF5DBA4F-0F52-4CCF-9AAF-7CF15E8D6F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F8569CD-2238-47BA-83D9-51ACBEE07E90}"/>
              </a:ext>
            </a:extLst>
          </p:cNvPr>
          <p:cNvSpPr>
            <a:spLocks noGrp="1"/>
          </p:cNvSpPr>
          <p:nvPr>
            <p:ph type="sldNum" sz="quarter" idx="12"/>
          </p:nvPr>
        </p:nvSpPr>
        <p:spPr/>
        <p:txBody>
          <a:body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137659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2AB5694-C1D5-4D8C-B955-938762F42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DAE3AFA-89E2-433B-B17F-766F0D6F9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3576A02-A929-4486-B518-199792F05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669A-D6C2-46D0-B4C5-F660F6D43FDE}" type="datetimeFigureOut">
              <a:rPr lang="zh-CN" altLang="en-US" smtClean="0"/>
              <a:t>2021/11/12</a:t>
            </a:fld>
            <a:endParaRPr lang="zh-CN" altLang="en-US"/>
          </a:p>
        </p:txBody>
      </p:sp>
      <p:sp>
        <p:nvSpPr>
          <p:cNvPr id="5" name="页脚占位符 4">
            <a:extLst>
              <a:ext uri="{FF2B5EF4-FFF2-40B4-BE49-F238E27FC236}">
                <a16:creationId xmlns:a16="http://schemas.microsoft.com/office/drawing/2014/main" xmlns="" id="{FE6CE1C1-A429-42F3-901A-E2000C830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8802FF9-F5E0-4240-A185-F5C4926D2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9D2A-B378-4CD7-A7EB-0259E176B8B1}" type="slidenum">
              <a:rPr lang="zh-CN" altLang="en-US" smtClean="0"/>
              <a:t>‹#›</a:t>
            </a:fld>
            <a:endParaRPr lang="zh-CN" altLang="en-US"/>
          </a:p>
        </p:txBody>
      </p:sp>
    </p:spTree>
    <p:extLst>
      <p:ext uri="{BB962C8B-B14F-4D97-AF65-F5344CB8AC3E}">
        <p14:creationId xmlns:p14="http://schemas.microsoft.com/office/powerpoint/2010/main" val="410445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Users\Administrator.USER-20120106MV\Desktop\&#21253;&#22270;&#32593;\&#36164;&#26009;\&#20248;&#20808;&#20570;&#30340;&#35838;&#38388;&#26694;&#26550;&#21450;&#38899;&#39057;\&#38899;&#39057;\&#20154;&#25945;&#29256;&#23567;&#23398;&#20108;&#24180;&#32423;&#19978;&#20876;&#35821;&#25991;&#31532;33&#35838;&#12298;&#27963;&#21270;&#30707;&#12299;MP3&#35838;&#25991;&#26391;&#35835;&#20813;&#36153;&#19979;&#36733;.mp3" TargetMode="External"/><Relationship Id="rId6" Type="http://schemas.openxmlformats.org/officeDocument/2006/relationships/image" Target="../media/image2.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Administrator.USER-20120106MV\Desktop\&#21253;&#22270;&#32593;\&#36164;&#26009;\&#20248;&#20808;&#20570;&#30340;&#35838;&#38388;&#26694;&#26550;&#21450;&#38899;&#39057;\&#38899;&#39057;\&#20154;&#25945;&#29256;&#23567;&#23398;&#20108;&#24180;&#32423;&#19978;&#20876;&#35821;&#25991;&#31532;33&#35838;&#12298;&#27963;&#21270;&#30707;&#12299;MP3&#35838;&#25991;&#26391;&#35835;&#20813;&#36153;&#19979;&#36733;.mp3" TargetMode="Externa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audio" Target="file:///C:\Users\Administrator.USER-20120106MV\Desktop\&#21253;&#22270;&#32593;\&#36164;&#26009;\&#20248;&#20808;&#20570;&#30340;&#35838;&#38388;&#26694;&#26550;&#21450;&#38899;&#39057;\&#38899;&#39057;\&#20154;&#25945;&#29256;&#23567;&#23398;&#20108;&#24180;&#32423;&#19978;&#20876;&#35821;&#25991;&#31532;33&#35838;&#12298;&#27963;&#21270;&#30707;&#12299;MP3&#35838;&#25991;&#26391;&#35835;&#20813;&#36153;&#19979;&#36733;.mp3" TargetMode="Externa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0779263D-B1EF-4B49-A92B-4C2CD254537F}"/>
              </a:ext>
            </a:extLst>
          </p:cNvPr>
          <p:cNvPicPr>
            <a:picLocks noChangeAspect="1"/>
          </p:cNvPicPr>
          <p:nvPr/>
        </p:nvPicPr>
        <p:blipFill rotWithShape="1">
          <a:blip r:embed="rId4">
            <a:extLst>
              <a:ext uri="{28A0092B-C50C-407E-A947-70E740481C1C}">
                <a14:useLocalDpi xmlns:a14="http://schemas.microsoft.com/office/drawing/2010/main" val="0"/>
              </a:ext>
            </a:extLst>
          </a:blip>
          <a:srcRect l="10828" t="13469" r="19168" b="15156"/>
          <a:stretch/>
        </p:blipFill>
        <p:spPr>
          <a:xfrm>
            <a:off x="0" y="-1"/>
            <a:ext cx="12192000" cy="692597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9261" y="2748849"/>
            <a:ext cx="4289719" cy="4289719"/>
          </a:xfrm>
          <a:prstGeom prst="rect">
            <a:avLst/>
          </a:prstGeom>
        </p:spPr>
      </p:pic>
      <p:pic>
        <p:nvPicPr>
          <p:cNvPr id="29"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6">
            <a:extLst>
              <a:ext uri="{28A0092B-C50C-407E-A947-70E740481C1C}">
                <a14:useLocalDpi xmlns:a14="http://schemas.microsoft.com/office/drawing/2010/main" val="0"/>
              </a:ext>
            </a:extLst>
          </a:blip>
          <a:srcRect t="32472" b="4547"/>
          <a:stretch/>
        </p:blipFill>
        <p:spPr>
          <a:xfrm>
            <a:off x="383975" y="5008009"/>
            <a:ext cx="11424050" cy="1630856"/>
          </a:xfrm>
          <a:prstGeom prst="rect">
            <a:avLst/>
          </a:prstGeom>
        </p:spPr>
      </p:pic>
      <p:sp>
        <p:nvSpPr>
          <p:cNvPr id="12" name="文本框 11">
            <a:extLst>
              <a:ext uri="{FF2B5EF4-FFF2-40B4-BE49-F238E27FC236}">
                <a16:creationId xmlns:a16="http://schemas.microsoft.com/office/drawing/2014/main" xmlns="" id="{527BDCBE-B158-4DDD-83BD-5453326240B5}"/>
              </a:ext>
            </a:extLst>
          </p:cNvPr>
          <p:cNvSpPr txBox="1"/>
          <p:nvPr/>
        </p:nvSpPr>
        <p:spPr>
          <a:xfrm>
            <a:off x="-285546" y="824648"/>
            <a:ext cx="6381546" cy="3046988"/>
          </a:xfrm>
          <a:prstGeom prst="rect">
            <a:avLst/>
          </a:prstGeom>
          <a:noFill/>
        </p:spPr>
        <p:txBody>
          <a:bodyPr wrap="square" rtlCol="0">
            <a:spAutoFit/>
          </a:bodyPr>
          <a:lstStyle/>
          <a:p>
            <a:pPr algn="ctr"/>
            <a:r>
              <a:rPr lang="en-US" altLang="zh-CN" sz="9600" b="1" smtClean="0">
                <a:solidFill>
                  <a:schemeClr val="accent2">
                    <a:lumMod val="40000"/>
                    <a:lumOff val="60000"/>
                  </a:schemeClr>
                </a:solidFill>
                <a:latin typeface="UTM Avo" panose="02040603050506020204" pitchFamily="18" charset="0"/>
                <a:ea typeface="隶书" panose="02010509060101010101" pitchFamily="49" charset="-122"/>
              </a:rPr>
              <a:t>LỊCH SỬ LỚP 5</a:t>
            </a:r>
            <a:endParaRPr lang="zh-CN" altLang="en-US" sz="9600" b="1" dirty="0">
              <a:solidFill>
                <a:schemeClr val="accent6">
                  <a:lumMod val="60000"/>
                  <a:lumOff val="40000"/>
                </a:schemeClr>
              </a:solidFill>
              <a:latin typeface="UTM Avo" panose="02040603050506020204" pitchFamily="18" charset="0"/>
              <a:ea typeface="隶书" panose="02010509060101010101" pitchFamily="49" charset="-122"/>
            </a:endParaRPr>
          </a:p>
        </p:txBody>
      </p:sp>
      <p:pic>
        <p:nvPicPr>
          <p:cNvPr id="31" name="人教版小学二年级上册语文第33课《活化石》MP3课文朗读免费下载">
            <a:hlinkClick r:id="" action="ppaction://media"/>
            <a:extLst>
              <a:ext uri="{FF2B5EF4-FFF2-40B4-BE49-F238E27FC236}">
                <a16:creationId xmlns:a16="http://schemas.microsoft.com/office/drawing/2014/main" xmlns="" id="{0F7C30DD-5D10-4319-BD84-6F3DF3D25DF7}"/>
              </a:ext>
            </a:extLst>
          </p:cNvPr>
          <p:cNvPicPr>
            <a:picLocks noRot="1" noChangeAspect="1"/>
          </p:cNvPicPr>
          <p:nvPr>
            <a:audioFile r:link="rId1"/>
          </p:nvPr>
        </p:nvPicPr>
        <p:blipFill>
          <a:blip r:embed="rId7"/>
          <a:stretch>
            <a:fillRect/>
          </a:stretch>
        </p:blipFill>
        <p:spPr>
          <a:xfrm>
            <a:off x="1123950" y="7473347"/>
            <a:ext cx="609600" cy="609600"/>
          </a:xfrm>
          <a:prstGeom prst="rect">
            <a:avLst/>
          </a:prstGeom>
        </p:spPr>
      </p:pic>
      <p:grpSp>
        <p:nvGrpSpPr>
          <p:cNvPr id="8" name="Group 7"/>
          <p:cNvGrpSpPr/>
          <p:nvPr/>
        </p:nvGrpSpPr>
        <p:grpSpPr>
          <a:xfrm>
            <a:off x="5910483" y="291656"/>
            <a:ext cx="6281517" cy="3579980"/>
            <a:chOff x="17570" y="0"/>
            <a:chExt cx="8004877" cy="5465370"/>
          </a:xfrm>
        </p:grpSpPr>
        <p:pic>
          <p:nvPicPr>
            <p:cNvPr id="9" name="图片 4">
              <a:extLst>
                <a:ext uri="{FF2B5EF4-FFF2-40B4-BE49-F238E27FC236}">
                  <a16:creationId xmlns:a16="http://schemas.microsoft.com/office/drawing/2014/main" xmlns="" id="{41E1BFFD-3EC3-4EE1-B37F-932B3B9F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339814502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1"/>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31"/>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52" y="301606"/>
            <a:ext cx="5230320" cy="6307742"/>
          </a:xfrm>
          <a:prstGeom prst="rect">
            <a:avLst/>
          </a:prstGeom>
        </p:spPr>
      </p:pic>
      <p:sp>
        <p:nvSpPr>
          <p:cNvPr id="12" name="Freeform 11"/>
          <p:cNvSpPr/>
          <p:nvPr/>
        </p:nvSpPr>
        <p:spPr>
          <a:xfrm>
            <a:off x="7409923" y="1796019"/>
            <a:ext cx="835719" cy="546129"/>
          </a:xfrm>
          <a:custGeom>
            <a:avLst/>
            <a:gdLst>
              <a:gd name="connsiteX0" fmla="*/ 192690 w 1877212"/>
              <a:gd name="connsiteY0" fmla="*/ 260062 h 1286845"/>
              <a:gd name="connsiteX1" fmla="*/ 256858 w 1877212"/>
              <a:gd name="connsiteY1" fmla="*/ 244020 h 1286845"/>
              <a:gd name="connsiteX2" fmla="*/ 449363 w 1877212"/>
              <a:gd name="connsiteY2" fmla="*/ 227978 h 1286845"/>
              <a:gd name="connsiteX3" fmla="*/ 561658 w 1877212"/>
              <a:gd name="connsiteY3" fmla="*/ 260062 h 1286845"/>
              <a:gd name="connsiteX4" fmla="*/ 722079 w 1877212"/>
              <a:gd name="connsiteY4" fmla="*/ 324231 h 1286845"/>
              <a:gd name="connsiteX5" fmla="*/ 770206 w 1877212"/>
              <a:gd name="connsiteY5" fmla="*/ 244020 h 1286845"/>
              <a:gd name="connsiteX6" fmla="*/ 866458 w 1877212"/>
              <a:gd name="connsiteY6" fmla="*/ 179852 h 1286845"/>
              <a:gd name="connsiteX7" fmla="*/ 930627 w 1877212"/>
              <a:gd name="connsiteY7" fmla="*/ 147767 h 1286845"/>
              <a:gd name="connsiteX8" fmla="*/ 946669 w 1877212"/>
              <a:gd name="connsiteY8" fmla="*/ 115683 h 1286845"/>
              <a:gd name="connsiteX9" fmla="*/ 1010837 w 1877212"/>
              <a:gd name="connsiteY9" fmla="*/ 3389 h 1286845"/>
              <a:gd name="connsiteX10" fmla="*/ 1107090 w 1877212"/>
              <a:gd name="connsiteY10" fmla="*/ 35473 h 1286845"/>
              <a:gd name="connsiteX11" fmla="*/ 1251469 w 1877212"/>
              <a:gd name="connsiteY11" fmla="*/ 99641 h 1286845"/>
              <a:gd name="connsiteX12" fmla="*/ 1219385 w 1877212"/>
              <a:gd name="connsiteY12" fmla="*/ 163810 h 1286845"/>
              <a:gd name="connsiteX13" fmla="*/ 1203342 w 1877212"/>
              <a:gd name="connsiteY13" fmla="*/ 227978 h 1286845"/>
              <a:gd name="connsiteX14" fmla="*/ 1235427 w 1877212"/>
              <a:gd name="connsiteY14" fmla="*/ 276104 h 1286845"/>
              <a:gd name="connsiteX15" fmla="*/ 1299595 w 1877212"/>
              <a:gd name="connsiteY15" fmla="*/ 324231 h 1286845"/>
              <a:gd name="connsiteX16" fmla="*/ 1347721 w 1877212"/>
              <a:gd name="connsiteY16" fmla="*/ 340273 h 1286845"/>
              <a:gd name="connsiteX17" fmla="*/ 1331679 w 1877212"/>
              <a:gd name="connsiteY17" fmla="*/ 436525 h 1286845"/>
              <a:gd name="connsiteX18" fmla="*/ 1411890 w 1877212"/>
              <a:gd name="connsiteY18" fmla="*/ 436525 h 1286845"/>
              <a:gd name="connsiteX19" fmla="*/ 1492100 w 1877212"/>
              <a:gd name="connsiteY19" fmla="*/ 500694 h 1286845"/>
              <a:gd name="connsiteX20" fmla="*/ 1556269 w 1877212"/>
              <a:gd name="connsiteY20" fmla="*/ 500694 h 1286845"/>
              <a:gd name="connsiteX21" fmla="*/ 1636479 w 1877212"/>
              <a:gd name="connsiteY21" fmla="*/ 532778 h 1286845"/>
              <a:gd name="connsiteX22" fmla="*/ 1732732 w 1877212"/>
              <a:gd name="connsiteY22" fmla="*/ 596946 h 1286845"/>
              <a:gd name="connsiteX23" fmla="*/ 1812942 w 1877212"/>
              <a:gd name="connsiteY23" fmla="*/ 596946 h 1286845"/>
              <a:gd name="connsiteX24" fmla="*/ 1877111 w 1877212"/>
              <a:gd name="connsiteY24" fmla="*/ 596946 h 1286845"/>
              <a:gd name="connsiteX25" fmla="*/ 1828985 w 1877212"/>
              <a:gd name="connsiteY25" fmla="*/ 693199 h 1286845"/>
              <a:gd name="connsiteX26" fmla="*/ 1796900 w 1877212"/>
              <a:gd name="connsiteY26" fmla="*/ 693199 h 1286845"/>
              <a:gd name="connsiteX27" fmla="*/ 1828985 w 1877212"/>
              <a:gd name="connsiteY27" fmla="*/ 741325 h 1286845"/>
              <a:gd name="connsiteX28" fmla="*/ 1780858 w 1877212"/>
              <a:gd name="connsiteY28" fmla="*/ 789452 h 1286845"/>
              <a:gd name="connsiteX29" fmla="*/ 1684606 w 1877212"/>
              <a:gd name="connsiteY29" fmla="*/ 853620 h 1286845"/>
              <a:gd name="connsiteX30" fmla="*/ 1668563 w 1877212"/>
              <a:gd name="connsiteY30" fmla="*/ 933831 h 1286845"/>
              <a:gd name="connsiteX31" fmla="*/ 1764816 w 1877212"/>
              <a:gd name="connsiteY31" fmla="*/ 997999 h 1286845"/>
              <a:gd name="connsiteX32" fmla="*/ 1780858 w 1877212"/>
              <a:gd name="connsiteY32" fmla="*/ 1062167 h 1286845"/>
              <a:gd name="connsiteX33" fmla="*/ 1828985 w 1877212"/>
              <a:gd name="connsiteY33" fmla="*/ 1110294 h 1286845"/>
              <a:gd name="connsiteX34" fmla="*/ 1764816 w 1877212"/>
              <a:gd name="connsiteY34" fmla="*/ 1174462 h 1286845"/>
              <a:gd name="connsiteX35" fmla="*/ 1716690 w 1877212"/>
              <a:gd name="connsiteY35" fmla="*/ 1222589 h 1286845"/>
              <a:gd name="connsiteX36" fmla="*/ 1668563 w 1877212"/>
              <a:gd name="connsiteY36" fmla="*/ 1238631 h 1286845"/>
              <a:gd name="connsiteX37" fmla="*/ 1588353 w 1877212"/>
              <a:gd name="connsiteY37" fmla="*/ 1238631 h 1286845"/>
              <a:gd name="connsiteX38" fmla="*/ 1476058 w 1877212"/>
              <a:gd name="connsiteY38" fmla="*/ 1222589 h 1286845"/>
              <a:gd name="connsiteX39" fmla="*/ 1427932 w 1877212"/>
              <a:gd name="connsiteY39" fmla="*/ 1286757 h 1286845"/>
              <a:gd name="connsiteX40" fmla="*/ 1283553 w 1877212"/>
              <a:gd name="connsiteY40" fmla="*/ 1206546 h 1286845"/>
              <a:gd name="connsiteX41" fmla="*/ 978753 w 1877212"/>
              <a:gd name="connsiteY41" fmla="*/ 1094252 h 1286845"/>
              <a:gd name="connsiteX42" fmla="*/ 770206 w 1877212"/>
              <a:gd name="connsiteY42" fmla="*/ 1046125 h 1286845"/>
              <a:gd name="connsiteX43" fmla="*/ 609785 w 1877212"/>
              <a:gd name="connsiteY43" fmla="*/ 901746 h 1286845"/>
              <a:gd name="connsiteX44" fmla="*/ 561658 w 1877212"/>
              <a:gd name="connsiteY44" fmla="*/ 885704 h 1286845"/>
              <a:gd name="connsiteX45" fmla="*/ 272900 w 1877212"/>
              <a:gd name="connsiteY45" fmla="*/ 709241 h 1286845"/>
              <a:gd name="connsiteX46" fmla="*/ 144563 w 1877212"/>
              <a:gd name="connsiteY46" fmla="*/ 677157 h 1286845"/>
              <a:gd name="connsiteX47" fmla="*/ 48311 w 1877212"/>
              <a:gd name="connsiteY47" fmla="*/ 612989 h 1286845"/>
              <a:gd name="connsiteX48" fmla="*/ 185 w 1877212"/>
              <a:gd name="connsiteY48" fmla="*/ 596946 h 1286845"/>
              <a:gd name="connsiteX49" fmla="*/ 64353 w 1877212"/>
              <a:gd name="connsiteY49" fmla="*/ 484652 h 1286845"/>
              <a:gd name="connsiteX50" fmla="*/ 160606 w 1877212"/>
              <a:gd name="connsiteY50" fmla="*/ 452567 h 1286845"/>
              <a:gd name="connsiteX51" fmla="*/ 192690 w 1877212"/>
              <a:gd name="connsiteY51" fmla="*/ 404441 h 1286845"/>
              <a:gd name="connsiteX52" fmla="*/ 160606 w 1877212"/>
              <a:gd name="connsiteY52" fmla="*/ 308189 h 1286845"/>
              <a:gd name="connsiteX53" fmla="*/ 192690 w 1877212"/>
              <a:gd name="connsiteY53" fmla="*/ 260062 h 128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77212" h="1286845">
                <a:moveTo>
                  <a:pt x="192690" y="260062"/>
                </a:moveTo>
                <a:cubicBezTo>
                  <a:pt x="208732" y="249367"/>
                  <a:pt x="214079" y="249367"/>
                  <a:pt x="256858" y="244020"/>
                </a:cubicBezTo>
                <a:cubicBezTo>
                  <a:pt x="299637" y="238673"/>
                  <a:pt x="398563" y="225304"/>
                  <a:pt x="449363" y="227978"/>
                </a:cubicBezTo>
                <a:cubicBezTo>
                  <a:pt x="500163" y="230652"/>
                  <a:pt x="516205" y="244020"/>
                  <a:pt x="561658" y="260062"/>
                </a:cubicBezTo>
                <a:cubicBezTo>
                  <a:pt x="607111" y="276104"/>
                  <a:pt x="687321" y="326905"/>
                  <a:pt x="722079" y="324231"/>
                </a:cubicBezTo>
                <a:cubicBezTo>
                  <a:pt x="756837" y="321557"/>
                  <a:pt x="746143" y="268083"/>
                  <a:pt x="770206" y="244020"/>
                </a:cubicBezTo>
                <a:cubicBezTo>
                  <a:pt x="794269" y="219957"/>
                  <a:pt x="866458" y="179852"/>
                  <a:pt x="866458" y="179852"/>
                </a:cubicBezTo>
                <a:cubicBezTo>
                  <a:pt x="893195" y="163810"/>
                  <a:pt x="930627" y="147767"/>
                  <a:pt x="930627" y="147767"/>
                </a:cubicBezTo>
                <a:cubicBezTo>
                  <a:pt x="943995" y="137072"/>
                  <a:pt x="933301" y="139746"/>
                  <a:pt x="946669" y="115683"/>
                </a:cubicBezTo>
                <a:cubicBezTo>
                  <a:pt x="960037" y="91620"/>
                  <a:pt x="984100" y="16757"/>
                  <a:pt x="1010837" y="3389"/>
                </a:cubicBezTo>
                <a:cubicBezTo>
                  <a:pt x="1037574" y="-9979"/>
                  <a:pt x="1066985" y="19431"/>
                  <a:pt x="1107090" y="35473"/>
                </a:cubicBezTo>
                <a:cubicBezTo>
                  <a:pt x="1147195" y="51515"/>
                  <a:pt x="1251469" y="99641"/>
                  <a:pt x="1251469" y="99641"/>
                </a:cubicBezTo>
                <a:cubicBezTo>
                  <a:pt x="1270185" y="121030"/>
                  <a:pt x="1219385" y="163810"/>
                  <a:pt x="1219385" y="163810"/>
                </a:cubicBezTo>
                <a:cubicBezTo>
                  <a:pt x="1211364" y="185199"/>
                  <a:pt x="1203342" y="227978"/>
                  <a:pt x="1203342" y="227978"/>
                </a:cubicBezTo>
                <a:cubicBezTo>
                  <a:pt x="1206016" y="246694"/>
                  <a:pt x="1235427" y="276104"/>
                  <a:pt x="1235427" y="276104"/>
                </a:cubicBezTo>
                <a:cubicBezTo>
                  <a:pt x="1251469" y="292146"/>
                  <a:pt x="1299595" y="324231"/>
                  <a:pt x="1299595" y="324231"/>
                </a:cubicBezTo>
                <a:cubicBezTo>
                  <a:pt x="1318311" y="334926"/>
                  <a:pt x="1342374" y="321557"/>
                  <a:pt x="1347721" y="340273"/>
                </a:cubicBezTo>
                <a:cubicBezTo>
                  <a:pt x="1353068" y="358989"/>
                  <a:pt x="1320984" y="420483"/>
                  <a:pt x="1331679" y="436525"/>
                </a:cubicBezTo>
                <a:cubicBezTo>
                  <a:pt x="1342374" y="452567"/>
                  <a:pt x="1385153" y="425830"/>
                  <a:pt x="1411890" y="436525"/>
                </a:cubicBezTo>
                <a:cubicBezTo>
                  <a:pt x="1438627" y="447220"/>
                  <a:pt x="1468037" y="489999"/>
                  <a:pt x="1492100" y="500694"/>
                </a:cubicBezTo>
                <a:cubicBezTo>
                  <a:pt x="1516163" y="511389"/>
                  <a:pt x="1532206" y="495347"/>
                  <a:pt x="1556269" y="500694"/>
                </a:cubicBezTo>
                <a:cubicBezTo>
                  <a:pt x="1580332" y="506041"/>
                  <a:pt x="1607069" y="516736"/>
                  <a:pt x="1636479" y="532778"/>
                </a:cubicBezTo>
                <a:cubicBezTo>
                  <a:pt x="1665889" y="548820"/>
                  <a:pt x="1703322" y="586251"/>
                  <a:pt x="1732732" y="596946"/>
                </a:cubicBezTo>
                <a:cubicBezTo>
                  <a:pt x="1762142" y="607641"/>
                  <a:pt x="1812942" y="596946"/>
                  <a:pt x="1812942" y="596946"/>
                </a:cubicBezTo>
                <a:cubicBezTo>
                  <a:pt x="1837005" y="596946"/>
                  <a:pt x="1874437" y="580904"/>
                  <a:pt x="1877111" y="596946"/>
                </a:cubicBezTo>
                <a:cubicBezTo>
                  <a:pt x="1879785" y="612988"/>
                  <a:pt x="1828985" y="693199"/>
                  <a:pt x="1828985" y="693199"/>
                </a:cubicBezTo>
                <a:cubicBezTo>
                  <a:pt x="1815617" y="709241"/>
                  <a:pt x="1796900" y="693199"/>
                  <a:pt x="1796900" y="693199"/>
                </a:cubicBezTo>
                <a:cubicBezTo>
                  <a:pt x="1796900" y="701220"/>
                  <a:pt x="1828985" y="741325"/>
                  <a:pt x="1828985" y="741325"/>
                </a:cubicBezTo>
                <a:cubicBezTo>
                  <a:pt x="1826311" y="757367"/>
                  <a:pt x="1804921" y="770736"/>
                  <a:pt x="1780858" y="789452"/>
                </a:cubicBezTo>
                <a:cubicBezTo>
                  <a:pt x="1756795" y="808168"/>
                  <a:pt x="1703322" y="829557"/>
                  <a:pt x="1684606" y="853620"/>
                </a:cubicBezTo>
                <a:cubicBezTo>
                  <a:pt x="1665890" y="877683"/>
                  <a:pt x="1655195" y="909768"/>
                  <a:pt x="1668563" y="933831"/>
                </a:cubicBezTo>
                <a:cubicBezTo>
                  <a:pt x="1681931" y="957894"/>
                  <a:pt x="1764816" y="997999"/>
                  <a:pt x="1764816" y="997999"/>
                </a:cubicBezTo>
                <a:cubicBezTo>
                  <a:pt x="1783532" y="1019388"/>
                  <a:pt x="1770163" y="1043451"/>
                  <a:pt x="1780858" y="1062167"/>
                </a:cubicBezTo>
                <a:cubicBezTo>
                  <a:pt x="1791553" y="1080883"/>
                  <a:pt x="1828985" y="1110294"/>
                  <a:pt x="1828985" y="1110294"/>
                </a:cubicBezTo>
                <a:cubicBezTo>
                  <a:pt x="1826311" y="1129010"/>
                  <a:pt x="1764816" y="1174462"/>
                  <a:pt x="1764816" y="1174462"/>
                </a:cubicBezTo>
                <a:cubicBezTo>
                  <a:pt x="1746100" y="1193178"/>
                  <a:pt x="1732732" y="1211894"/>
                  <a:pt x="1716690" y="1222589"/>
                </a:cubicBezTo>
                <a:cubicBezTo>
                  <a:pt x="1700648" y="1233284"/>
                  <a:pt x="1689953" y="1235957"/>
                  <a:pt x="1668563" y="1238631"/>
                </a:cubicBezTo>
                <a:cubicBezTo>
                  <a:pt x="1647173" y="1241305"/>
                  <a:pt x="1620437" y="1241305"/>
                  <a:pt x="1588353" y="1238631"/>
                </a:cubicBezTo>
                <a:cubicBezTo>
                  <a:pt x="1556269" y="1235957"/>
                  <a:pt x="1476058" y="1222589"/>
                  <a:pt x="1476058" y="1222589"/>
                </a:cubicBezTo>
                <a:cubicBezTo>
                  <a:pt x="1449321" y="1230610"/>
                  <a:pt x="1460016" y="1289431"/>
                  <a:pt x="1427932" y="1286757"/>
                </a:cubicBezTo>
                <a:cubicBezTo>
                  <a:pt x="1395848" y="1284083"/>
                  <a:pt x="1358416" y="1238630"/>
                  <a:pt x="1283553" y="1206546"/>
                </a:cubicBezTo>
                <a:cubicBezTo>
                  <a:pt x="1208690" y="1174462"/>
                  <a:pt x="1064311" y="1120989"/>
                  <a:pt x="978753" y="1094252"/>
                </a:cubicBezTo>
                <a:cubicBezTo>
                  <a:pt x="893195" y="1067515"/>
                  <a:pt x="831701" y="1078209"/>
                  <a:pt x="770206" y="1046125"/>
                </a:cubicBezTo>
                <a:cubicBezTo>
                  <a:pt x="708711" y="1014041"/>
                  <a:pt x="609785" y="901746"/>
                  <a:pt x="609785" y="901746"/>
                </a:cubicBezTo>
                <a:cubicBezTo>
                  <a:pt x="575027" y="875009"/>
                  <a:pt x="617806" y="917788"/>
                  <a:pt x="561658" y="885704"/>
                </a:cubicBezTo>
                <a:cubicBezTo>
                  <a:pt x="505511" y="853620"/>
                  <a:pt x="342416" y="743999"/>
                  <a:pt x="272900" y="709241"/>
                </a:cubicBezTo>
                <a:cubicBezTo>
                  <a:pt x="203384" y="674483"/>
                  <a:pt x="181994" y="693199"/>
                  <a:pt x="144563" y="677157"/>
                </a:cubicBezTo>
                <a:cubicBezTo>
                  <a:pt x="107132" y="661115"/>
                  <a:pt x="72374" y="626357"/>
                  <a:pt x="48311" y="612989"/>
                </a:cubicBezTo>
                <a:cubicBezTo>
                  <a:pt x="24248" y="599621"/>
                  <a:pt x="-2489" y="618336"/>
                  <a:pt x="185" y="596946"/>
                </a:cubicBezTo>
                <a:cubicBezTo>
                  <a:pt x="2859" y="575556"/>
                  <a:pt x="37616" y="508715"/>
                  <a:pt x="64353" y="484652"/>
                </a:cubicBezTo>
                <a:cubicBezTo>
                  <a:pt x="91090" y="460589"/>
                  <a:pt x="160606" y="452567"/>
                  <a:pt x="160606" y="452567"/>
                </a:cubicBezTo>
                <a:cubicBezTo>
                  <a:pt x="181995" y="439199"/>
                  <a:pt x="192690" y="428504"/>
                  <a:pt x="192690" y="404441"/>
                </a:cubicBezTo>
                <a:cubicBezTo>
                  <a:pt x="192690" y="380378"/>
                  <a:pt x="160606" y="308189"/>
                  <a:pt x="160606" y="308189"/>
                </a:cubicBezTo>
                <a:cubicBezTo>
                  <a:pt x="157932" y="284126"/>
                  <a:pt x="176648" y="270757"/>
                  <a:pt x="192690" y="260062"/>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2 14"/>
          <p:cNvSpPr/>
          <p:nvPr/>
        </p:nvSpPr>
        <p:spPr>
          <a:xfrm>
            <a:off x="9019280" y="1179094"/>
            <a:ext cx="1651200" cy="515345"/>
          </a:xfrm>
          <a:prstGeom prst="borderCallout2">
            <a:avLst>
              <a:gd name="adj1" fmla="val 18750"/>
              <a:gd name="adj2" fmla="val -8333"/>
              <a:gd name="adj3" fmla="val 18750"/>
              <a:gd name="adj4" fmla="val -16667"/>
              <a:gd name="adj5" fmla="val 183075"/>
              <a:gd name="adj6" fmla="val -63426"/>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Nghệ An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9" name="Line Callout 2 18"/>
          <p:cNvSpPr/>
          <p:nvPr/>
        </p:nvSpPr>
        <p:spPr>
          <a:xfrm>
            <a:off x="9019280" y="1919428"/>
            <a:ext cx="1651200" cy="514044"/>
          </a:xfrm>
          <a:prstGeom prst="borderCallout2">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Hà Tĩnh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21" name="Freeform 20"/>
          <p:cNvSpPr/>
          <p:nvPr/>
        </p:nvSpPr>
        <p:spPr>
          <a:xfrm>
            <a:off x="7919824" y="2271166"/>
            <a:ext cx="642435" cy="370581"/>
          </a:xfrm>
          <a:custGeom>
            <a:avLst/>
            <a:gdLst>
              <a:gd name="connsiteX0" fmla="*/ 331899 w 642435"/>
              <a:gd name="connsiteY0" fmla="*/ 86 h 370581"/>
              <a:gd name="connsiteX1" fmla="*/ 346647 w 642435"/>
              <a:gd name="connsiteY1" fmla="*/ 73828 h 370581"/>
              <a:gd name="connsiteX2" fmla="*/ 405641 w 642435"/>
              <a:gd name="connsiteY2" fmla="*/ 132821 h 370581"/>
              <a:gd name="connsiteX3" fmla="*/ 420389 w 642435"/>
              <a:gd name="connsiteY3" fmla="*/ 162318 h 370581"/>
              <a:gd name="connsiteX4" fmla="*/ 472008 w 642435"/>
              <a:gd name="connsiteY4" fmla="*/ 206563 h 370581"/>
              <a:gd name="connsiteX5" fmla="*/ 516253 w 642435"/>
              <a:gd name="connsiteY5" fmla="*/ 221311 h 370581"/>
              <a:gd name="connsiteX6" fmla="*/ 553124 w 642435"/>
              <a:gd name="connsiteY6" fmla="*/ 265557 h 370581"/>
              <a:gd name="connsiteX7" fmla="*/ 589995 w 642435"/>
              <a:gd name="connsiteY7" fmla="*/ 280305 h 370581"/>
              <a:gd name="connsiteX8" fmla="*/ 619492 w 642435"/>
              <a:gd name="connsiteY8" fmla="*/ 309802 h 370581"/>
              <a:gd name="connsiteX9" fmla="*/ 641615 w 642435"/>
              <a:gd name="connsiteY9" fmla="*/ 346673 h 370581"/>
              <a:gd name="connsiteX10" fmla="*/ 589995 w 642435"/>
              <a:gd name="connsiteY10" fmla="*/ 331924 h 370581"/>
              <a:gd name="connsiteX11" fmla="*/ 538376 w 642435"/>
              <a:gd name="connsiteY11" fmla="*/ 368795 h 370581"/>
              <a:gd name="connsiteX12" fmla="*/ 457260 w 642435"/>
              <a:gd name="connsiteY12" fmla="*/ 361421 h 370581"/>
              <a:gd name="connsiteX13" fmla="*/ 420389 w 642435"/>
              <a:gd name="connsiteY13" fmla="*/ 331924 h 370581"/>
              <a:gd name="connsiteX14" fmla="*/ 420389 w 642435"/>
              <a:gd name="connsiteY14" fmla="*/ 287679 h 370581"/>
              <a:gd name="connsiteX15" fmla="*/ 376144 w 642435"/>
              <a:gd name="connsiteY15" fmla="*/ 287679 h 370581"/>
              <a:gd name="connsiteX16" fmla="*/ 317150 w 642435"/>
              <a:gd name="connsiteY16" fmla="*/ 309802 h 370581"/>
              <a:gd name="connsiteX17" fmla="*/ 272905 w 642435"/>
              <a:gd name="connsiteY17" fmla="*/ 331924 h 370581"/>
              <a:gd name="connsiteX18" fmla="*/ 243408 w 642435"/>
              <a:gd name="connsiteY18" fmla="*/ 339299 h 370581"/>
              <a:gd name="connsiteX19" fmla="*/ 221286 w 642435"/>
              <a:gd name="connsiteY19" fmla="*/ 309802 h 370581"/>
              <a:gd name="connsiteX20" fmla="*/ 177041 w 642435"/>
              <a:gd name="connsiteY20" fmla="*/ 272931 h 370581"/>
              <a:gd name="connsiteX21" fmla="*/ 118047 w 642435"/>
              <a:gd name="connsiteY21" fmla="*/ 243434 h 370581"/>
              <a:gd name="connsiteX22" fmla="*/ 51679 w 642435"/>
              <a:gd name="connsiteY22" fmla="*/ 206563 h 370581"/>
              <a:gd name="connsiteX23" fmla="*/ 7434 w 642435"/>
              <a:gd name="connsiteY23" fmla="*/ 177066 h 370581"/>
              <a:gd name="connsiteX24" fmla="*/ 60 w 642435"/>
              <a:gd name="connsiteY24" fmla="*/ 103324 h 370581"/>
              <a:gd name="connsiteX25" fmla="*/ 7434 w 642435"/>
              <a:gd name="connsiteY25" fmla="*/ 73828 h 370581"/>
              <a:gd name="connsiteX26" fmla="*/ 36931 w 642435"/>
              <a:gd name="connsiteY26" fmla="*/ 59079 h 370581"/>
              <a:gd name="connsiteX27" fmla="*/ 147544 w 642435"/>
              <a:gd name="connsiteY27" fmla="*/ 95950 h 370581"/>
              <a:gd name="connsiteX28" fmla="*/ 162292 w 642435"/>
              <a:gd name="connsiteY28" fmla="*/ 81202 h 370581"/>
              <a:gd name="connsiteX29" fmla="*/ 236034 w 642435"/>
              <a:gd name="connsiteY29" fmla="*/ 88576 h 370581"/>
              <a:gd name="connsiteX30" fmla="*/ 302402 w 642435"/>
              <a:gd name="connsiteY30" fmla="*/ 59079 h 370581"/>
              <a:gd name="connsiteX31" fmla="*/ 331899 w 642435"/>
              <a:gd name="connsiteY31" fmla="*/ 86 h 3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2435" h="370581">
                <a:moveTo>
                  <a:pt x="331899" y="86"/>
                </a:moveTo>
                <a:cubicBezTo>
                  <a:pt x="339273" y="2544"/>
                  <a:pt x="334357" y="51706"/>
                  <a:pt x="346647" y="73828"/>
                </a:cubicBezTo>
                <a:cubicBezTo>
                  <a:pt x="358937" y="95950"/>
                  <a:pt x="405641" y="132821"/>
                  <a:pt x="405641" y="132821"/>
                </a:cubicBezTo>
                <a:cubicBezTo>
                  <a:pt x="417931" y="147569"/>
                  <a:pt x="409328" y="150028"/>
                  <a:pt x="420389" y="162318"/>
                </a:cubicBezTo>
                <a:cubicBezTo>
                  <a:pt x="431450" y="174608"/>
                  <a:pt x="456031" y="196731"/>
                  <a:pt x="472008" y="206563"/>
                </a:cubicBezTo>
                <a:cubicBezTo>
                  <a:pt x="487985" y="216395"/>
                  <a:pt x="502734" y="211479"/>
                  <a:pt x="516253" y="221311"/>
                </a:cubicBezTo>
                <a:cubicBezTo>
                  <a:pt x="529772" y="231143"/>
                  <a:pt x="540834" y="255725"/>
                  <a:pt x="553124" y="265557"/>
                </a:cubicBezTo>
                <a:cubicBezTo>
                  <a:pt x="565414" y="275389"/>
                  <a:pt x="589995" y="280305"/>
                  <a:pt x="589995" y="280305"/>
                </a:cubicBezTo>
                <a:cubicBezTo>
                  <a:pt x="601056" y="287679"/>
                  <a:pt x="610889" y="298741"/>
                  <a:pt x="619492" y="309802"/>
                </a:cubicBezTo>
                <a:cubicBezTo>
                  <a:pt x="628095" y="320863"/>
                  <a:pt x="646531" y="342986"/>
                  <a:pt x="641615" y="346673"/>
                </a:cubicBezTo>
                <a:cubicBezTo>
                  <a:pt x="636699" y="350360"/>
                  <a:pt x="607201" y="328237"/>
                  <a:pt x="589995" y="331924"/>
                </a:cubicBezTo>
                <a:cubicBezTo>
                  <a:pt x="572789" y="335611"/>
                  <a:pt x="560498" y="363879"/>
                  <a:pt x="538376" y="368795"/>
                </a:cubicBezTo>
                <a:cubicBezTo>
                  <a:pt x="516254" y="373711"/>
                  <a:pt x="476924" y="367566"/>
                  <a:pt x="457260" y="361421"/>
                </a:cubicBezTo>
                <a:cubicBezTo>
                  <a:pt x="437596" y="355276"/>
                  <a:pt x="426534" y="344214"/>
                  <a:pt x="420389" y="331924"/>
                </a:cubicBezTo>
                <a:cubicBezTo>
                  <a:pt x="414244" y="319634"/>
                  <a:pt x="427763" y="295053"/>
                  <a:pt x="420389" y="287679"/>
                </a:cubicBezTo>
                <a:cubicBezTo>
                  <a:pt x="413015" y="280305"/>
                  <a:pt x="393350" y="283992"/>
                  <a:pt x="376144" y="287679"/>
                </a:cubicBezTo>
                <a:cubicBezTo>
                  <a:pt x="358938" y="291366"/>
                  <a:pt x="334356" y="302428"/>
                  <a:pt x="317150" y="309802"/>
                </a:cubicBezTo>
                <a:cubicBezTo>
                  <a:pt x="299944" y="317176"/>
                  <a:pt x="272905" y="331924"/>
                  <a:pt x="272905" y="331924"/>
                </a:cubicBezTo>
                <a:cubicBezTo>
                  <a:pt x="260615" y="336840"/>
                  <a:pt x="243408" y="339299"/>
                  <a:pt x="243408" y="339299"/>
                </a:cubicBezTo>
                <a:cubicBezTo>
                  <a:pt x="234805" y="335612"/>
                  <a:pt x="232347" y="320863"/>
                  <a:pt x="221286" y="309802"/>
                </a:cubicBezTo>
                <a:cubicBezTo>
                  <a:pt x="210225" y="298741"/>
                  <a:pt x="194247" y="283992"/>
                  <a:pt x="177041" y="272931"/>
                </a:cubicBezTo>
                <a:cubicBezTo>
                  <a:pt x="159835" y="261870"/>
                  <a:pt x="138941" y="254495"/>
                  <a:pt x="118047" y="243434"/>
                </a:cubicBezTo>
                <a:cubicBezTo>
                  <a:pt x="97153" y="232373"/>
                  <a:pt x="70114" y="217624"/>
                  <a:pt x="51679" y="206563"/>
                </a:cubicBezTo>
                <a:cubicBezTo>
                  <a:pt x="33243" y="195502"/>
                  <a:pt x="16037" y="194273"/>
                  <a:pt x="7434" y="177066"/>
                </a:cubicBezTo>
                <a:cubicBezTo>
                  <a:pt x="-1169" y="159860"/>
                  <a:pt x="60" y="103324"/>
                  <a:pt x="60" y="103324"/>
                </a:cubicBezTo>
                <a:cubicBezTo>
                  <a:pt x="60" y="86118"/>
                  <a:pt x="7434" y="73828"/>
                  <a:pt x="7434" y="73828"/>
                </a:cubicBezTo>
                <a:cubicBezTo>
                  <a:pt x="13579" y="66454"/>
                  <a:pt x="13579" y="55392"/>
                  <a:pt x="36931" y="59079"/>
                </a:cubicBezTo>
                <a:cubicBezTo>
                  <a:pt x="60283" y="62766"/>
                  <a:pt x="126650" y="92263"/>
                  <a:pt x="147544" y="95950"/>
                </a:cubicBezTo>
                <a:cubicBezTo>
                  <a:pt x="168437" y="99637"/>
                  <a:pt x="147544" y="82431"/>
                  <a:pt x="162292" y="81202"/>
                </a:cubicBezTo>
                <a:cubicBezTo>
                  <a:pt x="177040" y="79973"/>
                  <a:pt x="212682" y="92263"/>
                  <a:pt x="236034" y="88576"/>
                </a:cubicBezTo>
                <a:cubicBezTo>
                  <a:pt x="259386" y="84889"/>
                  <a:pt x="285196" y="70140"/>
                  <a:pt x="302402" y="59079"/>
                </a:cubicBezTo>
                <a:cubicBezTo>
                  <a:pt x="319608" y="48018"/>
                  <a:pt x="324525" y="-2372"/>
                  <a:pt x="331899" y="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1474" y="4630433"/>
            <a:ext cx="5618960" cy="1200329"/>
          </a:xfrm>
          <a:prstGeom prst="rect">
            <a:avLst/>
          </a:prstGeom>
          <a:noFill/>
        </p:spPr>
        <p:txBody>
          <a:bodyPr wrap="square" rtlCol="0">
            <a:spAutoFit/>
          </a:bodyPr>
          <a:lstStyle/>
          <a:p>
            <a:pPr algn="just"/>
            <a:r>
              <a:rPr lang="en-US" sz="3600" b="1" smtClean="0">
                <a:solidFill>
                  <a:schemeClr val="accent2">
                    <a:lumMod val="60000"/>
                    <a:lumOff val="40000"/>
                  </a:schemeClr>
                </a:solidFill>
                <a:latin typeface="Times New Roman" panose="02020603050405020304" pitchFamily="18" charset="0"/>
                <a:cs typeface="Times New Roman" panose="02020603050405020304" pitchFamily="18" charset="0"/>
              </a:rPr>
              <a:t>Hãy chỉ vị trí của tỉnh Nghệ An và tỉnh Hà Tĩnh.</a:t>
            </a:r>
            <a:endParaRPr lang="en-US" sz="3600" b="1">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23" name="Rectangle 3"/>
          <p:cNvSpPr txBox="1">
            <a:spLocks noChangeArrowheads="1"/>
          </p:cNvSpPr>
          <p:nvPr/>
        </p:nvSpPr>
        <p:spPr>
          <a:xfrm>
            <a:off x="457200" y="616585"/>
            <a:ext cx="5827509" cy="3679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b="1" smtClean="0">
                <a:solidFill>
                  <a:schemeClr val="bg1"/>
                </a:solidFill>
                <a:latin typeface="Times New Roman" panose="02020603050405020304" pitchFamily="18" charset="0"/>
              </a:rPr>
              <a:t>Nghệ - Tĩnh là tên gọi tắt của hai tỉnh Nghệ An và Hà Tĩnh.</a:t>
            </a:r>
          </a:p>
          <a:p>
            <a:pPr algn="just"/>
            <a:r>
              <a:rPr lang="en-US" altLang="en-US" b="1" smtClean="0">
                <a:solidFill>
                  <a:schemeClr val="bg1"/>
                </a:solidFill>
                <a:latin typeface="Times New Roman" panose="02020603050405020304" pitchFamily="18" charset="0"/>
              </a:rPr>
              <a:t>Đây chính là nơi diễn ra đỉnh cao của phong trào cách mạng Việt Nam những năm 1930 – 1931.</a:t>
            </a:r>
          </a:p>
          <a:p>
            <a:pPr algn="just"/>
            <a:r>
              <a:rPr lang="en-US" altLang="en-US" b="1" smtClean="0">
                <a:solidFill>
                  <a:schemeClr val="bg1"/>
                </a:solidFill>
                <a:latin typeface="Times New Roman" panose="02020603050405020304" pitchFamily="18" charset="0"/>
              </a:rPr>
              <a:t>Tại đây, ngày 12 - 9-1930 đã diễn ra cuộc biểu tình lớn, đi đầu cho phong trào đấu tranh của nhân dân ta.</a:t>
            </a:r>
          </a:p>
        </p:txBody>
      </p:sp>
    </p:spTree>
    <p:extLst>
      <p:ext uri="{BB962C8B-B14F-4D97-AF65-F5344CB8AC3E}">
        <p14:creationId xmlns:p14="http://schemas.microsoft.com/office/powerpoint/2010/main" val="34725506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3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additive="base">
                                        <p:cTn id="12" dur="30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30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000"/>
                                        <p:tgtEl>
                                          <p:spTgt spid="12"/>
                                        </p:tgtEl>
                                      </p:cBhvr>
                                    </p:animEffect>
                                  </p:childTnLst>
                                </p:cTn>
                              </p:par>
                            </p:childTnLst>
                          </p:cTn>
                        </p:par>
                        <p:par>
                          <p:cTn id="34" fill="hold">
                            <p:stCondLst>
                              <p:cond delay="1000"/>
                            </p:stCondLst>
                            <p:childTnLst>
                              <p:par>
                                <p:cTn id="35" presetID="27" presetClass="emph" presetSubtype="0" fill="remove" grpId="1" nodeType="afterEffect">
                                  <p:stCondLst>
                                    <p:cond delay="0"/>
                                  </p:stCondLst>
                                  <p:childTnLst>
                                    <p:animClr clrSpc="rgb" dir="cw">
                                      <p:cBhvr override="childStyle">
                                        <p:cTn id="36" dur="250" autoRev="1" fill="remove"/>
                                        <p:tgtEl>
                                          <p:spTgt spid="12"/>
                                        </p:tgtEl>
                                        <p:attrNameLst>
                                          <p:attrName>style.color</p:attrName>
                                        </p:attrNameLst>
                                      </p:cBhvr>
                                      <p:to>
                                        <a:schemeClr val="bg1"/>
                                      </p:to>
                                    </p:animClr>
                                    <p:animClr clrSpc="rgb" dir="cw">
                                      <p:cBhvr>
                                        <p:cTn id="37" dur="250" autoRev="1" fill="remove"/>
                                        <p:tgtEl>
                                          <p:spTgt spid="12"/>
                                        </p:tgtEl>
                                        <p:attrNameLst>
                                          <p:attrName>fillcolor</p:attrName>
                                        </p:attrNameLst>
                                      </p:cBhvr>
                                      <p:to>
                                        <a:schemeClr val="bg1"/>
                                      </p:to>
                                    </p:animClr>
                                    <p:set>
                                      <p:cBhvr>
                                        <p:cTn id="38" dur="250" autoRev="1" fill="remove"/>
                                        <p:tgtEl>
                                          <p:spTgt spid="12"/>
                                        </p:tgtEl>
                                        <p:attrNameLst>
                                          <p:attrName>fill.type</p:attrName>
                                        </p:attrNameLst>
                                      </p:cBhvr>
                                      <p:to>
                                        <p:strVal val="solid"/>
                                      </p:to>
                                    </p:set>
                                    <p:set>
                                      <p:cBhvr>
                                        <p:cTn id="39" dur="250" autoRev="1" fill="remove"/>
                                        <p:tgtEl>
                                          <p:spTgt spid="12"/>
                                        </p:tgtEl>
                                        <p:attrNameLst>
                                          <p:attrName>fill.on</p:attrName>
                                        </p:attrNameLst>
                                      </p:cBhvr>
                                      <p:to>
                                        <p:strVal val="true"/>
                                      </p:to>
                                    </p:se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1250"/>
                                        <p:tgtEl>
                                          <p:spTgt spid="21"/>
                                        </p:tgtEl>
                                      </p:cBhvr>
                                    </p:animEffect>
                                  </p:childTnLst>
                                </p:cTn>
                              </p:par>
                            </p:childTnLst>
                          </p:cTn>
                        </p:par>
                        <p:par>
                          <p:cTn id="48" fill="hold">
                            <p:stCondLst>
                              <p:cond delay="1250"/>
                            </p:stCondLst>
                            <p:childTnLst>
                              <p:par>
                                <p:cTn id="49" presetID="27" presetClass="emph" presetSubtype="0" fill="remove" grpId="1" nodeType="afterEffect">
                                  <p:stCondLst>
                                    <p:cond delay="0"/>
                                  </p:stCondLst>
                                  <p:childTnLst>
                                    <p:animClr clrSpc="rgb" dir="cw">
                                      <p:cBhvr override="childStyle">
                                        <p:cTn id="50" dur="250" autoRev="1" fill="remove"/>
                                        <p:tgtEl>
                                          <p:spTgt spid="21"/>
                                        </p:tgtEl>
                                        <p:attrNameLst>
                                          <p:attrName>style.color</p:attrName>
                                        </p:attrNameLst>
                                      </p:cBhvr>
                                      <p:to>
                                        <a:schemeClr val="bg1"/>
                                      </p:to>
                                    </p:animClr>
                                    <p:animClr clrSpc="rgb" dir="cw">
                                      <p:cBhvr>
                                        <p:cTn id="51" dur="250" autoRev="1" fill="remove"/>
                                        <p:tgtEl>
                                          <p:spTgt spid="21"/>
                                        </p:tgtEl>
                                        <p:attrNameLst>
                                          <p:attrName>fillcolor</p:attrName>
                                        </p:attrNameLst>
                                      </p:cBhvr>
                                      <p:to>
                                        <a:schemeClr val="bg1"/>
                                      </p:to>
                                    </p:animClr>
                                    <p:set>
                                      <p:cBhvr>
                                        <p:cTn id="52" dur="250" autoRev="1" fill="remove"/>
                                        <p:tgtEl>
                                          <p:spTgt spid="21"/>
                                        </p:tgtEl>
                                        <p:attrNameLst>
                                          <p:attrName>fill.type</p:attrName>
                                        </p:attrNameLst>
                                      </p:cBhvr>
                                      <p:to>
                                        <p:strVal val="solid"/>
                                      </p:to>
                                    </p:set>
                                    <p:set>
                                      <p:cBhvr>
                                        <p:cTn id="53" dur="250" autoRev="1" fill="remove"/>
                                        <p:tgtEl>
                                          <p:spTgt spid="21"/>
                                        </p:tgtEl>
                                        <p:attrNameLst>
                                          <p:attrName>fill.on</p:attrName>
                                        </p:attrNameLst>
                                      </p:cBhvr>
                                      <p:to>
                                        <p:strVal val="true"/>
                                      </p:to>
                                    </p:set>
                                  </p:childTnLst>
                                </p:cTn>
                              </p:par>
                              <p:par>
                                <p:cTn id="54" presetID="16" presetClass="entr" presetSubtype="2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9" grpId="0" animBg="1"/>
      <p:bldP spid="21" grpId="0" animBg="1"/>
      <p:bldP spid="21" grpId="1" animBg="1"/>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69895" y="4071761"/>
            <a:ext cx="6737684" cy="369332"/>
          </a:xfrm>
          <a:prstGeom prst="rect">
            <a:avLst/>
          </a:prstGeom>
          <a:noFill/>
        </p:spPr>
        <p:txBody>
          <a:bodyPr wrap="square" rtlCol="0">
            <a:spAutoFit/>
          </a:bodyPr>
          <a:lstStyle/>
          <a:p>
            <a:r>
              <a:rPr lang="en-US" smtClean="0">
                <a:solidFill>
                  <a:schemeClr val="bg1"/>
                </a:solidFill>
              </a:rPr>
              <a:t>Xem video 2, diễn biến cuộc biểu tình 12/09/1930</a:t>
            </a:r>
            <a:endParaRPr lang="en-US">
              <a:solidFill>
                <a:schemeClr val="bg1"/>
              </a:solidFill>
            </a:endParaRPr>
          </a:p>
        </p:txBody>
      </p:sp>
    </p:spTree>
    <p:extLst>
      <p:ext uri="{BB962C8B-B14F-4D97-AF65-F5344CB8AC3E}">
        <p14:creationId xmlns:p14="http://schemas.microsoft.com/office/powerpoint/2010/main" val="25778459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Administrator\Desktop\Dang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90" y="331217"/>
            <a:ext cx="4613396" cy="273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038511" y="442211"/>
            <a:ext cx="6772609" cy="1384995"/>
          </a:xfrm>
          <a:prstGeom prst="rect">
            <a:avLst/>
          </a:prstGeom>
          <a:noFill/>
        </p:spPr>
        <p:txBody>
          <a:bodyPr wrap="square" rtlCol="0">
            <a:spAutoFit/>
          </a:bodyPr>
          <a:lstStyle/>
          <a:p>
            <a:pPr algn="just"/>
            <a:r>
              <a:rPr lang="en-US" sz="2800" b="1" smtClean="0">
                <a:solidFill>
                  <a:schemeClr val="bg1"/>
                </a:solidFill>
                <a:latin typeface="Times New Roman" panose="02020603050405020304" pitchFamily="18" charset="0"/>
                <a:cs typeface="Times New Roman" panose="02020603050405020304" pitchFamily="18" charset="0"/>
              </a:rPr>
              <a:t>- Ngày 12/09/1930,  hàng vạn nông dân các huyện Hưng Nguyên, Nam Đàn (Nghệ An) đã làm gì?</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168913" y="1697629"/>
            <a:ext cx="6511804" cy="1815882"/>
          </a:xfrm>
          <a:prstGeom prst="rect">
            <a:avLst/>
          </a:prstGeom>
          <a:noFill/>
        </p:spPr>
        <p:txBody>
          <a:bodyPr wrap="square" rtlCol="0">
            <a:spAutoFit/>
          </a:bodyPr>
          <a:lstStyle/>
          <a:p>
            <a:pPr algn="just"/>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rPr>
              <a:t>Ngày 12/09/1930,  hàng vạn nông dân các huyện Hưng Nguyên, Nam Đàn (Nghệ An) với cờ đỏ búa liềm dẫn đầu kéo về thị xã Vinh.</a:t>
            </a:r>
            <a:endParaRPr lang="en-US" sz="2800" b="1">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5115" y="3241902"/>
            <a:ext cx="6352674" cy="523220"/>
          </a:xfrm>
          <a:prstGeom prst="rect">
            <a:avLst/>
          </a:prstGeom>
          <a:noFill/>
        </p:spPr>
        <p:txBody>
          <a:bodyPr wrap="square" rtlCol="0">
            <a:spAutoFit/>
          </a:bodyPr>
          <a:lstStyle/>
          <a:p>
            <a:pPr marL="457200" indent="-457200" algn="just">
              <a:buFont typeface="Arial" panose="020B0604020202020204" pitchFamily="34" charset="0"/>
              <a:buChar char="•"/>
            </a:pPr>
            <a:r>
              <a:rPr lang="en-US" sz="2800" b="1" smtClean="0">
                <a:solidFill>
                  <a:schemeClr val="bg1"/>
                </a:solidFill>
                <a:latin typeface="Times New Roman" panose="02020603050405020304" pitchFamily="18" charset="0"/>
                <a:cs typeface="Times New Roman" panose="02020603050405020304" pitchFamily="18" charset="0"/>
              </a:rPr>
              <a:t>Đoàn người này làm gì?</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94712" y="3643245"/>
            <a:ext cx="11386005" cy="1384995"/>
          </a:xfrm>
          <a:prstGeom prst="rect">
            <a:avLst/>
          </a:prstGeom>
          <a:noFill/>
        </p:spPr>
        <p:txBody>
          <a:bodyPr wrap="square" rtlCol="0">
            <a:spAutoFit/>
          </a:bodyPr>
          <a:lstStyle/>
          <a:p>
            <a:pPr algn="just"/>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rPr>
              <a:t>Đoàn người ngày càng đông thêm, vừa đi vừa hô khẩu hiệu “Đả đảo đế quốc!”; “Đả đảo Nam triều!”; “Nhà máy về tay thợ thuyền!”; Ruộng đất về tay dân cày!”…</a:t>
            </a:r>
            <a:endParaRPr lang="en-US" sz="2800" b="1">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25115" y="4906591"/>
            <a:ext cx="6352674" cy="523220"/>
          </a:xfrm>
          <a:prstGeom prst="rect">
            <a:avLst/>
          </a:prstGeom>
          <a:noFill/>
        </p:spPr>
        <p:txBody>
          <a:bodyPr wrap="square" rtlCol="0">
            <a:spAutoFit/>
          </a:bodyPr>
          <a:lstStyle/>
          <a:p>
            <a:pPr marL="457200" indent="-457200" algn="just">
              <a:buFont typeface="Arial" panose="020B0604020202020204" pitchFamily="34" charset="0"/>
              <a:buChar char="•"/>
            </a:pPr>
            <a:r>
              <a:rPr lang="en-US" sz="2800" b="1" smtClean="0">
                <a:solidFill>
                  <a:schemeClr val="bg1"/>
                </a:solidFill>
                <a:latin typeface="Times New Roman" panose="02020603050405020304" pitchFamily="18" charset="0"/>
                <a:cs typeface="Times New Roman" panose="02020603050405020304" pitchFamily="18" charset="0"/>
              </a:rPr>
              <a:t>Thực dân Pháp đã làm gì?</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25115" y="5275614"/>
            <a:ext cx="11386005" cy="1384995"/>
          </a:xfrm>
          <a:prstGeom prst="rect">
            <a:avLst/>
          </a:prstGeom>
          <a:noFill/>
        </p:spPr>
        <p:txBody>
          <a:bodyPr wrap="square" rtlCol="0">
            <a:spAutoFit/>
          </a:bodyPr>
          <a:lstStyle/>
          <a:p>
            <a:pPr algn="just"/>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smtClean="0">
                <a:solidFill>
                  <a:schemeClr val="accent4">
                    <a:lumMod val="60000"/>
                    <a:lumOff val="40000"/>
                  </a:schemeClr>
                </a:solidFill>
                <a:latin typeface="Times New Roman" panose="02020603050405020304" pitchFamily="18" charset="0"/>
                <a:cs typeface="Times New Roman" panose="02020603050405020304" pitchFamily="18" charset="0"/>
              </a:rPr>
              <a:t>Thực dân Pháp cho lính đến đàn áp nhưng không ngăn được bước tiến của đoàn biểu tình. Chúng cho máy bay ném bom làm hơn 200 người chết, hàng trăm người bị thương.</a:t>
            </a:r>
            <a:endParaRPr lang="en-US" sz="2800" b="1">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54352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sers\Administrator\Desktop\Dang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726" y="1213533"/>
            <a:ext cx="8178633" cy="48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5643" y="6126939"/>
            <a:ext cx="3691241"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sz="2400" dirty="0" err="1">
                <a:solidFill>
                  <a:schemeClr val="bg1"/>
                </a:solidFill>
                <a:latin typeface="Times New Roman" pitchFamily="18" charset="0"/>
                <a:cs typeface="Times New Roman" pitchFamily="18" charset="0"/>
              </a:rPr>
              <a:t>Hình</a:t>
            </a:r>
            <a:r>
              <a:rPr lang="en-US" sz="2400" dirty="0">
                <a:solidFill>
                  <a:schemeClr val="bg1"/>
                </a:solidFill>
                <a:latin typeface="Times New Roman" pitchFamily="18" charset="0"/>
                <a:cs typeface="Times New Roman" pitchFamily="18" charset="0"/>
              </a:rPr>
              <a:t> 1: </a:t>
            </a:r>
            <a:r>
              <a:rPr lang="en-US" sz="2400" dirty="0" err="1">
                <a:solidFill>
                  <a:schemeClr val="bg1"/>
                </a:solidFill>
                <a:latin typeface="Times New Roman" pitchFamily="18" charset="0"/>
                <a:cs typeface="Times New Roman" pitchFamily="18" charset="0"/>
              </a:rPr>
              <a:t>Xô</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Nghệ</a:t>
            </a:r>
            <a:r>
              <a:rPr lang="en-US" sz="2400" dirty="0">
                <a:solidFill>
                  <a:schemeClr val="bg1"/>
                </a:solidFill>
                <a:latin typeface="Times New Roman" pitchFamily="18" charset="0"/>
                <a:cs typeface="Times New Roman" pitchFamily="18" charset="0"/>
              </a:rPr>
              <a:t> - </a:t>
            </a:r>
            <a:r>
              <a:rPr lang="en-US" sz="2400" dirty="0" err="1">
                <a:solidFill>
                  <a:schemeClr val="bg1"/>
                </a:solidFill>
                <a:latin typeface="Times New Roman" pitchFamily="18" charset="0"/>
                <a:cs typeface="Times New Roman" pitchFamily="18" charset="0"/>
              </a:rPr>
              <a:t>Tĩnh</a:t>
            </a:r>
            <a:endParaRPr lang="vi-VN" sz="2400" dirty="0">
              <a:solidFill>
                <a:schemeClr val="bg1"/>
              </a:solidFill>
              <a:latin typeface="Times New Roman" pitchFamily="18" charset="0"/>
              <a:cs typeface="Times New Roman" pitchFamily="18" charset="0"/>
            </a:endParaRPr>
          </a:p>
        </p:txBody>
      </p:sp>
      <p:sp>
        <p:nvSpPr>
          <p:cNvPr id="8" name="Rectangle 7"/>
          <p:cNvSpPr>
            <a:spLocks noChangeArrowheads="1"/>
          </p:cNvSpPr>
          <p:nvPr/>
        </p:nvSpPr>
        <p:spPr bwMode="auto">
          <a:xfrm>
            <a:off x="577516" y="560107"/>
            <a:ext cx="11614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US" altLang="en-US" sz="3200" b="1">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altLang="en-US" sz="3200" b="1" smtClean="0">
                <a:solidFill>
                  <a:schemeClr val="accent2">
                    <a:lumMod val="60000"/>
                    <a:lumOff val="40000"/>
                  </a:schemeClr>
                </a:solidFill>
                <a:latin typeface="Times New Roman" panose="02020603050405020304" pitchFamily="18" charset="0"/>
                <a:cs typeface="Times New Roman" panose="02020603050405020304" pitchFamily="18" charset="0"/>
              </a:rPr>
              <a:t>Em </a:t>
            </a:r>
            <a:r>
              <a:rPr lang="en-US" altLang="en-US" sz="3200" b="1">
                <a:solidFill>
                  <a:schemeClr val="accent2">
                    <a:lumMod val="60000"/>
                    <a:lumOff val="40000"/>
                  </a:schemeClr>
                </a:solidFill>
                <a:latin typeface="Times New Roman" panose="02020603050405020304" pitchFamily="18" charset="0"/>
                <a:cs typeface="Times New Roman" panose="02020603050405020304" pitchFamily="18" charset="0"/>
              </a:rPr>
              <a:t>hãy </a:t>
            </a:r>
            <a:r>
              <a:rPr lang="en-US" altLang="en-US" sz="3200" b="1" smtClean="0">
                <a:solidFill>
                  <a:schemeClr val="accent2">
                    <a:lumMod val="60000"/>
                    <a:lumOff val="40000"/>
                  </a:schemeClr>
                </a:solidFill>
                <a:latin typeface="Times New Roman" panose="02020603050405020304" pitchFamily="18" charset="0"/>
                <a:cs typeface="Times New Roman" panose="02020603050405020304" pitchFamily="18" charset="0"/>
              </a:rPr>
              <a:t>thuật </a:t>
            </a:r>
            <a:r>
              <a:rPr lang="en-US" altLang="en-US" sz="3200" b="1">
                <a:solidFill>
                  <a:schemeClr val="accent2">
                    <a:lumMod val="60000"/>
                    <a:lumOff val="40000"/>
                  </a:schemeClr>
                </a:solidFill>
                <a:latin typeface="Times New Roman" panose="02020603050405020304" pitchFamily="18" charset="0"/>
                <a:cs typeface="Times New Roman" panose="02020603050405020304" pitchFamily="18" charset="0"/>
              </a:rPr>
              <a:t>lại cuộc biểu tình ngày 12-9-1930 ở Nghệ An.</a:t>
            </a:r>
            <a:endParaRPr lang="vi-VN" altLang="en-US" sz="3200" b="1">
              <a:solidFill>
                <a:schemeClr val="accent2">
                  <a:lumMod val="60000"/>
                  <a:lumOff val="40000"/>
                </a:schemeClr>
              </a:solidFill>
            </a:endParaRPr>
          </a:p>
        </p:txBody>
      </p:sp>
    </p:spTree>
    <p:extLst>
      <p:ext uri="{BB962C8B-B14F-4D97-AF65-F5344CB8AC3E}">
        <p14:creationId xmlns:p14="http://schemas.microsoft.com/office/powerpoint/2010/main" val="8276598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01052" y="669759"/>
            <a:ext cx="6513095" cy="2308324"/>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smtClean="0">
                <a:solidFill>
                  <a:schemeClr val="bg1"/>
                </a:solidFill>
                <a:latin typeface="Times New Roman" panose="02020603050405020304" pitchFamily="18" charset="0"/>
              </a:rPr>
              <a:t>Cuộc </a:t>
            </a:r>
            <a:r>
              <a:rPr lang="en-US" altLang="en-US" sz="3600">
                <a:solidFill>
                  <a:schemeClr val="bg1"/>
                </a:solidFill>
                <a:latin typeface="Times New Roman" panose="02020603050405020304" pitchFamily="18" charset="0"/>
              </a:rPr>
              <a:t>biểu tình ngày 12 – 9- 1930 cho thấy tinh thần đấu tranh của nhân dân Nghệ An – Hà Tĩnh như thế nào?</a:t>
            </a:r>
          </a:p>
        </p:txBody>
      </p:sp>
      <p:sp>
        <p:nvSpPr>
          <p:cNvPr id="3" name="Rectangle 8"/>
          <p:cNvSpPr>
            <a:spLocks noChangeArrowheads="1"/>
          </p:cNvSpPr>
          <p:nvPr/>
        </p:nvSpPr>
        <p:spPr bwMode="auto">
          <a:xfrm>
            <a:off x="401052" y="3437021"/>
            <a:ext cx="11309685" cy="2895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Nhân dân ta có tinh thần đấu tranh cao, </a:t>
            </a:r>
            <a:r>
              <a:rPr lang="en-US" altLang="en-US" b="1" smtClean="0">
                <a:latin typeface="Times New Roman" panose="02020603050405020304" pitchFamily="18" charset="0"/>
              </a:rPr>
              <a:t>quyết tâm </a:t>
            </a:r>
            <a:r>
              <a:rPr lang="en-US" altLang="en-US" b="1">
                <a:latin typeface="Times New Roman" panose="02020603050405020304" pitchFamily="18" charset="0"/>
              </a:rPr>
              <a:t>đánh đuổi </a:t>
            </a:r>
            <a:endParaRPr lang="en-US" altLang="en-US" b="1" smtClean="0">
              <a:latin typeface="Times New Roman" panose="02020603050405020304" pitchFamily="18" charset="0"/>
            </a:endParaRPr>
          </a:p>
          <a:p>
            <a:pPr algn="just" eaLnBrk="1" hangingPunct="1">
              <a:spcBef>
                <a:spcPct val="0"/>
              </a:spcBef>
              <a:buFontTx/>
              <a:buNone/>
            </a:pPr>
            <a:r>
              <a:rPr lang="en-US" altLang="en-US" b="1" smtClean="0">
                <a:latin typeface="Times New Roman" panose="02020603050405020304" pitchFamily="18" charset="0"/>
              </a:rPr>
              <a:t>thực </a:t>
            </a:r>
            <a:r>
              <a:rPr lang="en-US" altLang="en-US" b="1">
                <a:latin typeface="Times New Roman" panose="02020603050405020304" pitchFamily="18" charset="0"/>
              </a:rPr>
              <a:t>dân Pháp và bè lũ tai sai. </a:t>
            </a:r>
            <a:r>
              <a:rPr lang="en-US" altLang="en-US" b="1" smtClean="0">
                <a:latin typeface="Times New Roman" panose="02020603050405020304" pitchFamily="18" charset="0"/>
              </a:rPr>
              <a:t> Cho </a:t>
            </a:r>
            <a:r>
              <a:rPr lang="en-US" altLang="en-US" b="1">
                <a:latin typeface="Times New Roman" panose="02020603050405020304" pitchFamily="18" charset="0"/>
              </a:rPr>
              <a:t>dù chúng đàn áp dã man, </a:t>
            </a:r>
            <a:endParaRPr lang="en-US" altLang="en-US" b="1" smtClean="0">
              <a:latin typeface="Times New Roman" panose="02020603050405020304" pitchFamily="18" charset="0"/>
            </a:endParaRPr>
          </a:p>
          <a:p>
            <a:pPr algn="just" eaLnBrk="1" hangingPunct="1">
              <a:spcBef>
                <a:spcPct val="0"/>
              </a:spcBef>
              <a:buFontTx/>
              <a:buNone/>
            </a:pPr>
            <a:r>
              <a:rPr lang="en-US" altLang="en-US" b="1" smtClean="0">
                <a:latin typeface="Times New Roman" panose="02020603050405020304" pitchFamily="18" charset="0"/>
              </a:rPr>
              <a:t>dùng </a:t>
            </a:r>
            <a:r>
              <a:rPr lang="en-US" altLang="en-US" b="1">
                <a:latin typeface="Times New Roman" panose="02020603050405020304" pitchFamily="18" charset="0"/>
              </a:rPr>
              <a:t>máy bay </a:t>
            </a:r>
            <a:r>
              <a:rPr lang="en-US" altLang="en-US" b="1" smtClean="0">
                <a:latin typeface="Times New Roman" panose="02020603050405020304" pitchFamily="18" charset="0"/>
              </a:rPr>
              <a:t>ném </a:t>
            </a:r>
            <a:r>
              <a:rPr lang="en-US" altLang="en-US" b="1">
                <a:latin typeface="Times New Roman" panose="02020603050405020304" pitchFamily="18" charset="0"/>
              </a:rPr>
              <a:t>bom, nhiều người chết và bị thương nhưng </a:t>
            </a:r>
          </a:p>
          <a:p>
            <a:pPr eaLnBrk="1" hangingPunct="1">
              <a:spcBef>
                <a:spcPct val="0"/>
              </a:spcBef>
              <a:buFontTx/>
              <a:buNone/>
            </a:pPr>
            <a:r>
              <a:rPr lang="en-US" altLang="en-US" b="1">
                <a:latin typeface="Times New Roman" panose="02020603050405020304" pitchFamily="18" charset="0"/>
              </a:rPr>
              <a:t>không thể làm lung lạc ý chí chiến đấu của ta.</a:t>
            </a:r>
          </a:p>
        </p:txBody>
      </p:sp>
      <p:pic>
        <p:nvPicPr>
          <p:cNvPr id="4" name="Picture 8" descr="xo vi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337" y="414221"/>
            <a:ext cx="495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334" y="2783573"/>
            <a:ext cx="4289719" cy="4289719"/>
          </a:xfrm>
          <a:prstGeom prst="rect">
            <a:avLst/>
          </a:prstGeom>
        </p:spPr>
      </p:pic>
      <p:grpSp>
        <p:nvGrpSpPr>
          <p:cNvPr id="3" name="组合 4">
            <a:extLst>
              <a:ext uri="{FF2B5EF4-FFF2-40B4-BE49-F238E27FC236}">
                <a16:creationId xmlns:a16="http://schemas.microsoft.com/office/drawing/2014/main" xmlns="" id="{F5A7059B-9104-4B78-88A4-2996D573263A}"/>
              </a:ext>
            </a:extLst>
          </p:cNvPr>
          <p:cNvGrpSpPr/>
          <p:nvPr/>
        </p:nvGrpSpPr>
        <p:grpSpPr>
          <a:xfrm>
            <a:off x="217712" y="3137336"/>
            <a:ext cx="9731198" cy="1478447"/>
            <a:chOff x="2967532" y="1676549"/>
            <a:chExt cx="5881500" cy="1478447"/>
          </a:xfrm>
        </p:grpSpPr>
        <p:sp>
          <p:nvSpPr>
            <p:cNvPr id="4" name="文本框 2">
              <a:extLst>
                <a:ext uri="{FF2B5EF4-FFF2-40B4-BE49-F238E27FC236}">
                  <a16:creationId xmlns:a16="http://schemas.microsoft.com/office/drawing/2014/main" xmlns="" id="{D2EE0240-C14E-4928-83B3-B939536ADC33}"/>
                </a:ext>
              </a:extLst>
            </p:cNvPr>
            <p:cNvSpPr txBox="1"/>
            <p:nvPr/>
          </p:nvSpPr>
          <p:spPr>
            <a:xfrm>
              <a:off x="3163573" y="1676549"/>
              <a:ext cx="704387" cy="769441"/>
            </a:xfrm>
            <a:prstGeom prst="rect">
              <a:avLst/>
            </a:prstGeom>
            <a:noFill/>
          </p:spPr>
          <p:txBody>
            <a:bodyPr wrap="square" rtlCol="0">
              <a:spAutoFit/>
            </a:bodyPr>
            <a:lstStyle/>
            <a:p>
              <a:pPr algn="ctr"/>
              <a:endParaRPr lang="zh-CN" altLang="en-US" sz="4400" dirty="0">
                <a:solidFill>
                  <a:schemeClr val="accent4">
                    <a:lumMod val="60000"/>
                    <a:lumOff val="4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 name="文本框 3">
              <a:extLst>
                <a:ext uri="{FF2B5EF4-FFF2-40B4-BE49-F238E27FC236}">
                  <a16:creationId xmlns:a16="http://schemas.microsoft.com/office/drawing/2014/main" xmlns="" id="{CA6D0A13-18B9-4569-B509-2DF0683F5284}"/>
                </a:ext>
              </a:extLst>
            </p:cNvPr>
            <p:cNvSpPr txBox="1"/>
            <p:nvPr/>
          </p:nvSpPr>
          <p:spPr>
            <a:xfrm>
              <a:off x="2967532" y="1708446"/>
              <a:ext cx="5881500" cy="1446550"/>
            </a:xfrm>
            <a:prstGeom prst="rect">
              <a:avLst/>
            </a:prstGeom>
            <a:noFill/>
          </p:spPr>
          <p:txBody>
            <a:bodyPr wrap="square" rtlCol="0">
              <a:spAutoFit/>
            </a:bodyPr>
            <a:lstStyle/>
            <a:p>
              <a:pPr algn="ctr"/>
              <a:r>
                <a:rPr lang="en-US" sz="4400" b="1">
                  <a:solidFill>
                    <a:srgbClr val="FFC000"/>
                  </a:solidFill>
                  <a:latin typeface="Times New Roman" panose="02020603050405020304" pitchFamily="18" charset="0"/>
                  <a:cs typeface="Times New Roman" panose="02020603050405020304" pitchFamily="18" charset="0"/>
                </a:rPr>
                <a:t>Những chuyển biến mới ở nơi nhân dân giành được chính quyền.</a:t>
              </a:r>
              <a:endParaRPr lang="zh-CN" altLang="en-US" sz="4400" b="1" dirty="0">
                <a:solidFill>
                  <a:srgbClr val="FFC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pic>
        <p:nvPicPr>
          <p:cNvPr id="6"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pic>
        <p:nvPicPr>
          <p:cNvPr id="7" name="图片 24">
            <a:extLst>
              <a:ext uri="{FF2B5EF4-FFF2-40B4-BE49-F238E27FC236}">
                <a16:creationId xmlns:a16="http://schemas.microsoft.com/office/drawing/2014/main" xmlns="" id="{5023461E-F44C-444A-8F0E-EF2C757E4DE0}"/>
              </a:ext>
            </a:extLst>
          </p:cNvPr>
          <p:cNvPicPr>
            <a:picLocks noChangeAspect="1"/>
          </p:cNvPicPr>
          <p:nvPr/>
        </p:nvPicPr>
        <p:blipFill rotWithShape="1">
          <a:blip r:embed="rId4">
            <a:extLst>
              <a:ext uri="{28A0092B-C50C-407E-A947-70E740481C1C}">
                <a14:useLocalDpi xmlns:a14="http://schemas.microsoft.com/office/drawing/2010/main" val="0"/>
              </a:ext>
            </a:extLst>
          </a:blip>
          <a:srcRect l="-11136" t="23628"/>
          <a:stretch/>
        </p:blipFill>
        <p:spPr>
          <a:xfrm rot="204227">
            <a:off x="-1050777" y="-57704"/>
            <a:ext cx="3044717" cy="2092312"/>
          </a:xfrm>
          <a:prstGeom prst="rect">
            <a:avLst/>
          </a:prstGeom>
        </p:spPr>
      </p:pic>
      <p:sp>
        <p:nvSpPr>
          <p:cNvPr id="8" name="Oval 7"/>
          <p:cNvSpPr/>
          <p:nvPr/>
        </p:nvSpPr>
        <p:spPr>
          <a:xfrm>
            <a:off x="4768875" y="2277123"/>
            <a:ext cx="1187116" cy="85023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Times New Roman" panose="02020603050405020304" pitchFamily="18" charset="0"/>
                <a:cs typeface="Times New Roman" panose="02020603050405020304" pitchFamily="18" charset="0"/>
              </a:rPr>
              <a:t>2</a:t>
            </a:r>
            <a:endParaRPr lang="en-US" sz="5400">
              <a:solidFill>
                <a:schemeClr val="bg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585229" y="0"/>
            <a:ext cx="5969824" cy="3127355"/>
            <a:chOff x="17570" y="0"/>
            <a:chExt cx="8004877" cy="5465370"/>
          </a:xfrm>
        </p:grpSpPr>
        <p:pic>
          <p:nvPicPr>
            <p:cNvPr id="10" name="图片 4">
              <a:extLst>
                <a:ext uri="{FF2B5EF4-FFF2-40B4-BE49-F238E27FC236}">
                  <a16:creationId xmlns:a16="http://schemas.microsoft.com/office/drawing/2014/main" xmlns="" id="{41E1BFFD-3EC3-4EE1-B37F-932B3B9FA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33857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4274" y="4071761"/>
            <a:ext cx="6737684" cy="369332"/>
          </a:xfrm>
          <a:prstGeom prst="rect">
            <a:avLst/>
          </a:prstGeom>
          <a:noFill/>
        </p:spPr>
        <p:txBody>
          <a:bodyPr wrap="square" rtlCol="0">
            <a:spAutoFit/>
          </a:bodyPr>
          <a:lstStyle/>
          <a:p>
            <a:r>
              <a:rPr lang="en-US" smtClean="0">
                <a:solidFill>
                  <a:schemeClr val="bg1"/>
                </a:solidFill>
              </a:rPr>
              <a:t>Xem video 3, những chuyển biến mới</a:t>
            </a:r>
            <a:endParaRPr lang="en-US">
              <a:solidFill>
                <a:schemeClr val="bg1"/>
              </a:solidFill>
            </a:endParaRPr>
          </a:p>
        </p:txBody>
      </p:sp>
    </p:spTree>
    <p:extLst>
      <p:ext uri="{BB962C8B-B14F-4D97-AF65-F5344CB8AC3E}">
        <p14:creationId xmlns:p14="http://schemas.microsoft.com/office/powerpoint/2010/main" val="224903051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393030" y="356937"/>
            <a:ext cx="11317705" cy="18889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600" smtClean="0">
                <a:solidFill>
                  <a:schemeClr val="accent2">
                    <a:lumMod val="40000"/>
                    <a:lumOff val="60000"/>
                  </a:schemeClr>
                </a:solidFill>
                <a:latin typeface="Times New Roman" panose="02020603050405020304" pitchFamily="18" charset="0"/>
              </a:rPr>
              <a:t>Qua xem video và đọc thông tin SGK/18 hãy cho biết:</a:t>
            </a:r>
            <a:br>
              <a:rPr lang="en-US" altLang="en-US" sz="3600" smtClean="0">
                <a:solidFill>
                  <a:schemeClr val="accent2">
                    <a:lumMod val="40000"/>
                    <a:lumOff val="60000"/>
                  </a:schemeClr>
                </a:solidFill>
                <a:latin typeface="Times New Roman" panose="02020603050405020304" pitchFamily="18" charset="0"/>
              </a:rPr>
            </a:br>
            <a:r>
              <a:rPr lang="en-US" altLang="en-US" sz="3600" smtClean="0">
                <a:solidFill>
                  <a:schemeClr val="accent2">
                    <a:lumMod val="40000"/>
                    <a:lumOff val="60000"/>
                  </a:schemeClr>
                </a:solidFill>
                <a:latin typeface="Times New Roman" panose="02020603050405020304" pitchFamily="18" charset="0"/>
              </a:rPr>
              <a:t> Những năm 1930 -1931, trong các thôn xã ở Nghệ - Tĩnh có chính quyền Xô viết đã diễn ra điều gì mới?</a:t>
            </a:r>
          </a:p>
        </p:txBody>
      </p:sp>
      <p:sp>
        <p:nvSpPr>
          <p:cNvPr id="14" name="Text Box 5"/>
          <p:cNvSpPr txBox="1">
            <a:spLocks noChangeArrowheads="1"/>
          </p:cNvSpPr>
          <p:nvPr/>
        </p:nvSpPr>
        <p:spPr bwMode="auto">
          <a:xfrm>
            <a:off x="1239252" y="2245895"/>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b="1">
                <a:solidFill>
                  <a:schemeClr val="bg1"/>
                </a:solidFill>
                <a:latin typeface="Times New Roman" panose="02020603050405020304" pitchFamily="18" charset="0"/>
              </a:rPr>
              <a:t>- </a:t>
            </a:r>
            <a:r>
              <a:rPr lang="en-US" altLang="en-US" sz="3600" b="1">
                <a:solidFill>
                  <a:schemeClr val="bg1"/>
                </a:solidFill>
                <a:latin typeface="Times New Roman" panose="02020603050405020304" pitchFamily="18" charset="0"/>
              </a:rPr>
              <a:t>Không hề xảy ra trộm cắp.</a:t>
            </a:r>
          </a:p>
        </p:txBody>
      </p:sp>
      <p:sp>
        <p:nvSpPr>
          <p:cNvPr id="15" name="Text Box 6"/>
          <p:cNvSpPr txBox="1">
            <a:spLocks noChangeArrowheads="1"/>
          </p:cNvSpPr>
          <p:nvPr/>
        </p:nvSpPr>
        <p:spPr bwMode="auto">
          <a:xfrm>
            <a:off x="1196390" y="2855495"/>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b="1">
                <a:solidFill>
                  <a:schemeClr val="bg1"/>
                </a:solidFill>
                <a:latin typeface="Times New Roman" panose="02020603050405020304" pitchFamily="18" charset="0"/>
              </a:rPr>
              <a:t>- </a:t>
            </a:r>
            <a:r>
              <a:rPr lang="en-US" altLang="en-US" sz="3600" b="1">
                <a:solidFill>
                  <a:schemeClr val="bg1"/>
                </a:solidFill>
                <a:latin typeface="Times New Roman" panose="02020603050405020304" pitchFamily="18" charset="0"/>
              </a:rPr>
              <a:t>Bãi bỏ những tập tục mê tín dị đoan.</a:t>
            </a:r>
          </a:p>
        </p:txBody>
      </p:sp>
      <p:sp>
        <p:nvSpPr>
          <p:cNvPr id="16" name="Text Box 7"/>
          <p:cNvSpPr txBox="1">
            <a:spLocks noChangeArrowheads="1"/>
          </p:cNvSpPr>
          <p:nvPr/>
        </p:nvSpPr>
        <p:spPr bwMode="auto">
          <a:xfrm>
            <a:off x="1167815" y="3449220"/>
            <a:ext cx="1054292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b="1">
                <a:solidFill>
                  <a:schemeClr val="bg1"/>
                </a:solidFill>
                <a:latin typeface="Times New Roman" panose="02020603050405020304" pitchFamily="18" charset="0"/>
              </a:rPr>
              <a:t>- </a:t>
            </a:r>
            <a:r>
              <a:rPr lang="en-US" altLang="en-US" sz="3600" b="1">
                <a:solidFill>
                  <a:schemeClr val="bg1"/>
                </a:solidFill>
                <a:latin typeface="Times New Roman" panose="02020603050405020304" pitchFamily="18" charset="0"/>
              </a:rPr>
              <a:t>Tịch thu ruộng đất của đ</a:t>
            </a:r>
            <a:r>
              <a:rPr lang="en-US" altLang="en-US" sz="3600" b="1" smtClean="0">
                <a:solidFill>
                  <a:schemeClr val="bg1"/>
                </a:solidFill>
                <a:latin typeface="Times New Roman" panose="02020603050405020304" pitchFamily="18" charset="0"/>
              </a:rPr>
              <a:t>ịa </a:t>
            </a:r>
            <a:r>
              <a:rPr lang="en-US" altLang="en-US" sz="3600" b="1">
                <a:solidFill>
                  <a:schemeClr val="bg1"/>
                </a:solidFill>
                <a:latin typeface="Times New Roman" panose="02020603050405020304" pitchFamily="18" charset="0"/>
              </a:rPr>
              <a:t>chủ, xoá bỏ các thứ thuế vô lí.</a:t>
            </a:r>
          </a:p>
        </p:txBody>
      </p:sp>
      <p:sp>
        <p:nvSpPr>
          <p:cNvPr id="17" name="Text Box 8"/>
          <p:cNvSpPr txBox="1">
            <a:spLocks noChangeArrowheads="1"/>
          </p:cNvSpPr>
          <p:nvPr/>
        </p:nvSpPr>
        <p:spPr bwMode="auto">
          <a:xfrm>
            <a:off x="1139239" y="4668420"/>
            <a:ext cx="1057149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b="1">
                <a:solidFill>
                  <a:schemeClr val="bg1"/>
                </a:solidFill>
                <a:latin typeface="Times New Roman" panose="02020603050405020304" pitchFamily="18" charset="0"/>
              </a:rPr>
              <a:t>- </a:t>
            </a:r>
            <a:r>
              <a:rPr lang="en-US" altLang="en-US" sz="3600" b="1">
                <a:solidFill>
                  <a:schemeClr val="bg1"/>
                </a:solidFill>
                <a:latin typeface="Times New Roman" panose="02020603050405020304" pitchFamily="18" charset="0"/>
              </a:rPr>
              <a:t>Nhân dân được nghe giải thích chính sách và bàn bạc công việc chung.</a:t>
            </a:r>
          </a:p>
        </p:txBody>
      </p:sp>
    </p:spTree>
    <p:extLst>
      <p:ext uri="{BB962C8B-B14F-4D97-AF65-F5344CB8AC3E}">
        <p14:creationId xmlns:p14="http://schemas.microsoft.com/office/powerpoint/2010/main" val="131122318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ppt_x"/>
                                          </p:val>
                                        </p:tav>
                                        <p:tav tm="100000">
                                          <p:val>
                                            <p:strVal val="#ppt_x"/>
                                          </p:val>
                                        </p:tav>
                                      </p:tavLst>
                                    </p:anim>
                                    <p:anim calcmode="lin" valueType="num">
                                      <p:cBhvr additive="base">
                                        <p:cTn id="14" dur="2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000" fill="hold"/>
                                        <p:tgtEl>
                                          <p:spTgt spid="15"/>
                                        </p:tgtEl>
                                        <p:attrNameLst>
                                          <p:attrName>ppt_x</p:attrName>
                                        </p:attrNameLst>
                                      </p:cBhvr>
                                      <p:tavLst>
                                        <p:tav tm="0">
                                          <p:val>
                                            <p:strVal val="#ppt_x"/>
                                          </p:val>
                                        </p:tav>
                                        <p:tav tm="100000">
                                          <p:val>
                                            <p:strVal val="#ppt_x"/>
                                          </p:val>
                                        </p:tav>
                                      </p:tavLst>
                                    </p:anim>
                                    <p:anim calcmode="lin" valueType="num">
                                      <p:cBhvr additive="base">
                                        <p:cTn id="19" dur="20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ppt_x"/>
                                          </p:val>
                                        </p:tav>
                                        <p:tav tm="100000">
                                          <p:val>
                                            <p:strVal val="#ppt_x"/>
                                          </p:val>
                                        </p:tav>
                                      </p:tavLst>
                                    </p:anim>
                                    <p:anim calcmode="lin" valueType="num">
                                      <p:cBhvr additive="base">
                                        <p:cTn id="24" dur="2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000" fill="hold"/>
                                        <p:tgtEl>
                                          <p:spTgt spid="17"/>
                                        </p:tgtEl>
                                        <p:attrNameLst>
                                          <p:attrName>ppt_x</p:attrName>
                                        </p:attrNameLst>
                                      </p:cBhvr>
                                      <p:tavLst>
                                        <p:tav tm="0">
                                          <p:val>
                                            <p:strVal val="#ppt_x"/>
                                          </p:val>
                                        </p:tav>
                                        <p:tav tm="100000">
                                          <p:val>
                                            <p:strVal val="#ppt_x"/>
                                          </p:val>
                                        </p:tav>
                                      </p:tavLst>
                                    </p:anim>
                                    <p:anim calcmode="lin" valueType="num">
                                      <p:cBhvr additive="base">
                                        <p:cTn id="29"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8"/>
          <p:cNvSpPr>
            <a:spLocks noChangeArrowheads="1" noChangeShapeType="1" noTextEdit="1"/>
          </p:cNvSpPr>
          <p:nvPr/>
        </p:nvSpPr>
        <p:spPr bwMode="auto">
          <a:xfrm>
            <a:off x="1748589" y="5339180"/>
            <a:ext cx="8458200" cy="1177925"/>
          </a:xfrm>
          <a:prstGeom prst="rect">
            <a:avLst/>
          </a:prstGeom>
        </p:spPr>
        <p:txBody>
          <a:bodyPr wrap="none" fromWordArt="1">
            <a:prstTxWarp prst="textSlantUp">
              <a:avLst>
                <a:gd name="adj" fmla="val 5120"/>
              </a:avLst>
            </a:prstTxWarp>
          </a:bodyPr>
          <a:lstStyle/>
          <a:p>
            <a:pPr algn="ctr"/>
            <a:r>
              <a:rPr lang="vi-VN" sz="3600" kern="1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rPr>
              <a:t>Người nông dân </a:t>
            </a:r>
            <a:r>
              <a:rPr lang="vi-VN" sz="3600" kern="10" smtClean="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rPr>
              <a:t>Hà </a:t>
            </a:r>
            <a:r>
              <a:rPr lang="vi-VN" sz="3600" kern="1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rPr>
              <a:t>Tĩnh được cày trên thửa ruộng </a:t>
            </a:r>
          </a:p>
          <a:p>
            <a:pPr algn="ctr"/>
            <a:r>
              <a:rPr lang="vi-VN" sz="3600" kern="1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rPr>
              <a:t>do chính quyền Xô viết chia trong những năm 1930 - 1931</a:t>
            </a:r>
            <a:endParaRPr lang="en-US" sz="3600" kern="1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2264971816"/>
              </p:ext>
            </p:extLst>
          </p:nvPr>
        </p:nvGraphicFramePr>
        <p:xfrm>
          <a:off x="2983831" y="645975"/>
          <a:ext cx="6400800" cy="4505545"/>
        </p:xfrm>
        <a:graphic>
          <a:graphicData uri="http://schemas.openxmlformats.org/presentationml/2006/ole">
            <mc:AlternateContent xmlns:mc="http://schemas.openxmlformats.org/markup-compatibility/2006">
              <mc:Choice xmlns:v="urn:schemas-microsoft-com:vml" Requires="v">
                <p:oleObj spid="_x0000_s2058" name="Bitmap Image" r:id="rId4" imgW="8783276" imgH="5401429" progId="Paint.Picture">
                  <p:embed/>
                </p:oleObj>
              </mc:Choice>
              <mc:Fallback>
                <p:oleObj name="Bitmap Image" r:id="rId4" imgW="8783276" imgH="5401429" progId="Paint.Picture">
                  <p:embed/>
                  <p:pic>
                    <p:nvPicPr>
                      <p:cNvPr id="13" name="Object 4"/>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b="17502"/>
                      <a:stretch>
                        <a:fillRect/>
                      </a:stretch>
                    </p:blipFill>
                    <p:spPr bwMode="auto">
                      <a:xfrm>
                        <a:off x="2983831" y="645975"/>
                        <a:ext cx="6400800" cy="45055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15513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472" y="2716794"/>
            <a:ext cx="4289719" cy="4289719"/>
          </a:xfrm>
          <a:prstGeom prst="rect">
            <a:avLst/>
          </a:prstGeom>
        </p:spPr>
      </p:pic>
      <p:grpSp>
        <p:nvGrpSpPr>
          <p:cNvPr id="3" name="组合 4">
            <a:extLst>
              <a:ext uri="{FF2B5EF4-FFF2-40B4-BE49-F238E27FC236}">
                <a16:creationId xmlns:a16="http://schemas.microsoft.com/office/drawing/2014/main" xmlns="" id="{F5A7059B-9104-4B78-88A4-2996D573263A}"/>
              </a:ext>
            </a:extLst>
          </p:cNvPr>
          <p:cNvGrpSpPr/>
          <p:nvPr/>
        </p:nvGrpSpPr>
        <p:grpSpPr>
          <a:xfrm>
            <a:off x="2053368" y="2705056"/>
            <a:ext cx="6865358" cy="1464564"/>
            <a:chOff x="3163573" y="1676549"/>
            <a:chExt cx="6217996" cy="1464564"/>
          </a:xfrm>
        </p:grpSpPr>
        <p:sp>
          <p:nvSpPr>
            <p:cNvPr id="4" name="文本框 2">
              <a:extLst>
                <a:ext uri="{FF2B5EF4-FFF2-40B4-BE49-F238E27FC236}">
                  <a16:creationId xmlns:a16="http://schemas.microsoft.com/office/drawing/2014/main" xmlns="" id="{D2EE0240-C14E-4928-83B3-B939536ADC33}"/>
                </a:ext>
              </a:extLst>
            </p:cNvPr>
            <p:cNvSpPr txBox="1"/>
            <p:nvPr/>
          </p:nvSpPr>
          <p:spPr>
            <a:xfrm>
              <a:off x="3163573" y="1676549"/>
              <a:ext cx="704387" cy="769441"/>
            </a:xfrm>
            <a:prstGeom prst="rect">
              <a:avLst/>
            </a:prstGeom>
            <a:noFill/>
          </p:spPr>
          <p:txBody>
            <a:bodyPr wrap="square" rtlCol="0">
              <a:spAutoFit/>
            </a:bodyPr>
            <a:lstStyle/>
            <a:p>
              <a:endParaRPr lang="zh-CN" altLang="en-US" sz="4400" dirty="0">
                <a:solidFill>
                  <a:schemeClr val="accent4">
                    <a:lumMod val="60000"/>
                    <a:lumOff val="4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 name="文本框 3">
              <a:extLst>
                <a:ext uri="{FF2B5EF4-FFF2-40B4-BE49-F238E27FC236}">
                  <a16:creationId xmlns:a16="http://schemas.microsoft.com/office/drawing/2014/main" xmlns="" id="{CA6D0A13-18B9-4569-B509-2DF0683F5284}"/>
                </a:ext>
              </a:extLst>
            </p:cNvPr>
            <p:cNvSpPr txBox="1"/>
            <p:nvPr/>
          </p:nvSpPr>
          <p:spPr>
            <a:xfrm>
              <a:off x="3500069" y="1694563"/>
              <a:ext cx="5881500" cy="1446550"/>
            </a:xfrm>
            <a:prstGeom prst="rect">
              <a:avLst/>
            </a:prstGeom>
            <a:noFill/>
          </p:spPr>
          <p:txBody>
            <a:bodyPr wrap="square" rtlCol="0">
              <a:spAutoFit/>
            </a:bodyPr>
            <a:lstStyle/>
            <a:p>
              <a:r>
                <a:rPr lang="en-US" sz="4400" b="1">
                  <a:solidFill>
                    <a:srgbClr val="FFC000"/>
                  </a:solidFill>
                  <a:latin typeface="Times New Roman" panose="02020603050405020304" pitchFamily="18" charset="0"/>
                  <a:cs typeface="Times New Roman" panose="02020603050405020304" pitchFamily="18" charset="0"/>
                </a:rPr>
                <a:t>Ý nghĩa của phong trào Xô viết Nghệ - Tĩnh</a:t>
              </a:r>
              <a:endParaRPr lang="zh-CN" altLang="en-US" sz="4400" b="1" dirty="0">
                <a:solidFill>
                  <a:srgbClr val="FFC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pic>
        <p:nvPicPr>
          <p:cNvPr id="6"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pic>
        <p:nvPicPr>
          <p:cNvPr id="7" name="图片 24">
            <a:extLst>
              <a:ext uri="{FF2B5EF4-FFF2-40B4-BE49-F238E27FC236}">
                <a16:creationId xmlns:a16="http://schemas.microsoft.com/office/drawing/2014/main" xmlns="" id="{5023461E-F44C-444A-8F0E-EF2C757E4DE0}"/>
              </a:ext>
            </a:extLst>
          </p:cNvPr>
          <p:cNvPicPr>
            <a:picLocks noChangeAspect="1"/>
          </p:cNvPicPr>
          <p:nvPr/>
        </p:nvPicPr>
        <p:blipFill rotWithShape="1">
          <a:blip r:embed="rId4">
            <a:extLst>
              <a:ext uri="{28A0092B-C50C-407E-A947-70E740481C1C}">
                <a14:useLocalDpi xmlns:a14="http://schemas.microsoft.com/office/drawing/2010/main" val="0"/>
              </a:ext>
            </a:extLst>
          </a:blip>
          <a:srcRect l="-11136" t="23628"/>
          <a:stretch/>
        </p:blipFill>
        <p:spPr>
          <a:xfrm rot="204227">
            <a:off x="-1050777" y="-57704"/>
            <a:ext cx="3044717" cy="2092312"/>
          </a:xfrm>
          <a:prstGeom prst="rect">
            <a:avLst/>
          </a:prstGeom>
        </p:spPr>
      </p:pic>
      <p:sp>
        <p:nvSpPr>
          <p:cNvPr id="8" name="Oval 7"/>
          <p:cNvSpPr/>
          <p:nvPr/>
        </p:nvSpPr>
        <p:spPr>
          <a:xfrm>
            <a:off x="1146138" y="2291678"/>
            <a:ext cx="1187116" cy="85023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Times New Roman" panose="02020603050405020304" pitchFamily="18" charset="0"/>
                <a:cs typeface="Times New Roman" panose="02020603050405020304" pitchFamily="18" charset="0"/>
              </a:rPr>
              <a:t>3</a:t>
            </a:r>
            <a:endParaRPr lang="en-US" sz="5400">
              <a:solidFill>
                <a:schemeClr val="bg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585229" y="0"/>
            <a:ext cx="5969824" cy="3365423"/>
            <a:chOff x="17570" y="0"/>
            <a:chExt cx="8004877" cy="5465370"/>
          </a:xfrm>
        </p:grpSpPr>
        <p:pic>
          <p:nvPicPr>
            <p:cNvPr id="10" name="图片 4">
              <a:extLst>
                <a:ext uri="{FF2B5EF4-FFF2-40B4-BE49-F238E27FC236}">
                  <a16:creationId xmlns:a16="http://schemas.microsoft.com/office/drawing/2014/main" xmlns="" id="{41E1BFFD-3EC3-4EE1-B37F-932B3B9FA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159803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261" y="2748849"/>
            <a:ext cx="4289719" cy="4289719"/>
          </a:xfrm>
          <a:prstGeom prst="rect">
            <a:avLst/>
          </a:prstGeom>
        </p:spPr>
      </p:pic>
      <p:pic>
        <p:nvPicPr>
          <p:cNvPr id="5" name="图片 4">
            <a:extLst>
              <a:ext uri="{FF2B5EF4-FFF2-40B4-BE49-F238E27FC236}">
                <a16:creationId xmlns:a16="http://schemas.microsoft.com/office/drawing/2014/main" xmlns="" id="{8ED51293-401F-43A3-933D-91950AFC3F43}"/>
              </a:ext>
            </a:extLst>
          </p:cNvPr>
          <p:cNvPicPr>
            <a:picLocks noChangeAspect="1"/>
          </p:cNvPicPr>
          <p:nvPr/>
        </p:nvPicPr>
        <p:blipFill rotWithShape="1">
          <a:blip r:embed="rId4">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
        <p:nvSpPr>
          <p:cNvPr id="8" name="文本框 7">
            <a:extLst>
              <a:ext uri="{FF2B5EF4-FFF2-40B4-BE49-F238E27FC236}">
                <a16:creationId xmlns:a16="http://schemas.microsoft.com/office/drawing/2014/main" xmlns="" id="{5F53CBA5-D324-49E9-BDD0-66040165CD08}"/>
              </a:ext>
            </a:extLst>
          </p:cNvPr>
          <p:cNvSpPr txBox="1"/>
          <p:nvPr/>
        </p:nvSpPr>
        <p:spPr>
          <a:xfrm>
            <a:off x="3456202" y="1658199"/>
            <a:ext cx="5799500" cy="1938992"/>
          </a:xfrm>
          <a:prstGeom prst="rect">
            <a:avLst/>
          </a:prstGeom>
          <a:noFill/>
        </p:spPr>
        <p:txBody>
          <a:bodyPr wrap="square" rtlCol="0">
            <a:spAutoFit/>
          </a:bodyPr>
          <a:lstStyle/>
          <a:p>
            <a:r>
              <a:rPr lang="en-US" altLang="zh-CN" sz="12000" b="1" smtClean="0">
                <a:solidFill>
                  <a:schemeClr val="accent2"/>
                </a:solidFill>
                <a:latin typeface="UTM Zirkon" panose="02040603050506020204" pitchFamily="18" charset="0"/>
                <a:ea typeface="幼圆" panose="02010509060101010101" pitchFamily="49" charset="-122"/>
              </a:rPr>
              <a:t>Khởi động</a:t>
            </a:r>
            <a:endParaRPr lang="zh-CN" altLang="en-US" sz="12000" b="1" dirty="0">
              <a:solidFill>
                <a:schemeClr val="accent2"/>
              </a:solidFill>
              <a:latin typeface="UTM Zirkon" panose="02040603050506020204" pitchFamily="18" charset="0"/>
              <a:ea typeface="幼圆" panose="02010509060101010101" pitchFamily="49" charset="-122"/>
            </a:endParaRPr>
          </a:p>
        </p:txBody>
      </p:sp>
      <p:pic>
        <p:nvPicPr>
          <p:cNvPr id="9" name="图片 24">
            <a:extLst>
              <a:ext uri="{FF2B5EF4-FFF2-40B4-BE49-F238E27FC236}">
                <a16:creationId xmlns:a16="http://schemas.microsoft.com/office/drawing/2014/main" xmlns="" id="{5023461E-F44C-444A-8F0E-EF2C757E4DE0}"/>
              </a:ext>
            </a:extLst>
          </p:cNvPr>
          <p:cNvPicPr>
            <a:picLocks noChangeAspect="1"/>
          </p:cNvPicPr>
          <p:nvPr/>
        </p:nvPicPr>
        <p:blipFill rotWithShape="1">
          <a:blip r:embed="rId5">
            <a:extLst>
              <a:ext uri="{28A0092B-C50C-407E-A947-70E740481C1C}">
                <a14:useLocalDpi xmlns:a14="http://schemas.microsoft.com/office/drawing/2010/main" val="0"/>
              </a:ext>
            </a:extLst>
          </a:blip>
          <a:srcRect l="-11136" t="23628"/>
          <a:stretch/>
        </p:blipFill>
        <p:spPr>
          <a:xfrm rot="204227">
            <a:off x="-901989" y="-218289"/>
            <a:ext cx="4274757" cy="2937588"/>
          </a:xfrm>
          <a:prstGeom prst="rect">
            <a:avLst/>
          </a:prstGeom>
        </p:spPr>
      </p:pic>
    </p:spTree>
    <p:extLst>
      <p:ext uri="{BB962C8B-B14F-4D97-AF65-F5344CB8AC3E}">
        <p14:creationId xmlns:p14="http://schemas.microsoft.com/office/powerpoint/2010/main" val="25831616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1380" y="1203098"/>
            <a:ext cx="11317705" cy="12990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r>
              <a:rPr lang="en-US" altLang="en-US" sz="3200" smtClean="0">
                <a:solidFill>
                  <a:schemeClr val="bg1"/>
                </a:solidFill>
                <a:latin typeface="Times New Roman" panose="02020603050405020304" pitchFamily="18" charset="0"/>
              </a:rPr>
              <a:t>Phong trào Xô viết Nghệ - Tĩnh chứng tỏ tinh thần cách mạng của nhân dân lao động như thế nào?</a:t>
            </a:r>
          </a:p>
        </p:txBody>
      </p:sp>
      <p:grpSp>
        <p:nvGrpSpPr>
          <p:cNvPr id="3" name="组合 4">
            <a:extLst>
              <a:ext uri="{FF2B5EF4-FFF2-40B4-BE49-F238E27FC236}">
                <a16:creationId xmlns:a16="http://schemas.microsoft.com/office/drawing/2014/main" xmlns="" id="{F5A7059B-9104-4B78-88A4-2996D573263A}"/>
              </a:ext>
            </a:extLst>
          </p:cNvPr>
          <p:cNvGrpSpPr/>
          <p:nvPr/>
        </p:nvGrpSpPr>
        <p:grpSpPr>
          <a:xfrm>
            <a:off x="391380" y="389303"/>
            <a:ext cx="11372990" cy="2585909"/>
            <a:chOff x="1658301" y="-639204"/>
            <a:chExt cx="10300585" cy="3085194"/>
          </a:xfrm>
        </p:grpSpPr>
        <p:sp>
          <p:nvSpPr>
            <p:cNvPr id="4" name="文本框 2">
              <a:extLst>
                <a:ext uri="{FF2B5EF4-FFF2-40B4-BE49-F238E27FC236}">
                  <a16:creationId xmlns:a16="http://schemas.microsoft.com/office/drawing/2014/main" xmlns="" id="{D2EE0240-C14E-4928-83B3-B939536ADC33}"/>
                </a:ext>
              </a:extLst>
            </p:cNvPr>
            <p:cNvSpPr txBox="1"/>
            <p:nvPr/>
          </p:nvSpPr>
          <p:spPr>
            <a:xfrm>
              <a:off x="3163573" y="1676549"/>
              <a:ext cx="704387" cy="769441"/>
            </a:xfrm>
            <a:prstGeom prst="rect">
              <a:avLst/>
            </a:prstGeom>
            <a:noFill/>
          </p:spPr>
          <p:txBody>
            <a:bodyPr wrap="square" rtlCol="0">
              <a:spAutoFit/>
            </a:bodyPr>
            <a:lstStyle/>
            <a:p>
              <a:endParaRPr lang="zh-CN" altLang="en-US" sz="4400" dirty="0">
                <a:solidFill>
                  <a:schemeClr val="accent4">
                    <a:lumMod val="60000"/>
                    <a:lumOff val="4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 name="文本框 3">
              <a:extLst>
                <a:ext uri="{FF2B5EF4-FFF2-40B4-BE49-F238E27FC236}">
                  <a16:creationId xmlns:a16="http://schemas.microsoft.com/office/drawing/2014/main" xmlns="" id="{CA6D0A13-18B9-4569-B509-2DF0683F5284}"/>
                </a:ext>
              </a:extLst>
            </p:cNvPr>
            <p:cNvSpPr txBox="1"/>
            <p:nvPr/>
          </p:nvSpPr>
          <p:spPr>
            <a:xfrm>
              <a:off x="1658301" y="-639204"/>
              <a:ext cx="10300585" cy="769441"/>
            </a:xfrm>
            <a:prstGeom prst="rect">
              <a:avLst/>
            </a:prstGeom>
            <a:noFill/>
          </p:spPr>
          <p:txBody>
            <a:bodyPr wrap="square" rtlCol="0">
              <a:spAutoFit/>
            </a:bodyPr>
            <a:lstStyle/>
            <a:p>
              <a:r>
                <a:rPr lang="en-US" sz="4400" b="1" smtClean="0">
                  <a:solidFill>
                    <a:srgbClr val="FFC000"/>
                  </a:solidFill>
                  <a:latin typeface="Times New Roman" panose="02020603050405020304" pitchFamily="18" charset="0"/>
                  <a:cs typeface="Times New Roman" panose="02020603050405020304" pitchFamily="18" charset="0"/>
                </a:rPr>
                <a:t>3. Ý </a:t>
              </a:r>
              <a:r>
                <a:rPr lang="en-US" sz="4400" b="1">
                  <a:solidFill>
                    <a:srgbClr val="FFC000"/>
                  </a:solidFill>
                  <a:latin typeface="Times New Roman" panose="02020603050405020304" pitchFamily="18" charset="0"/>
                  <a:cs typeface="Times New Roman" panose="02020603050405020304" pitchFamily="18" charset="0"/>
                </a:rPr>
                <a:t>nghĩa của phong trào Xô viết Nghệ - Tĩnh</a:t>
              </a:r>
              <a:endParaRPr lang="zh-CN" altLang="en-US" sz="4400" b="1" dirty="0">
                <a:solidFill>
                  <a:srgbClr val="FFC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sp>
        <p:nvSpPr>
          <p:cNvPr id="6" name="Text Box 3"/>
          <p:cNvSpPr txBox="1">
            <a:spLocks noChangeArrowheads="1"/>
          </p:cNvSpPr>
          <p:nvPr/>
        </p:nvSpPr>
        <p:spPr bwMode="auto">
          <a:xfrm>
            <a:off x="391380" y="2179677"/>
            <a:ext cx="113729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F0587D"/>
                </a:solidFill>
                <a:latin typeface="Times New Roman" panose="02020603050405020304" pitchFamily="18" charset="0"/>
              </a:rPr>
              <a:t> </a:t>
            </a:r>
            <a:r>
              <a:rPr lang="en-US" altLang="en-US" b="1" smtClean="0">
                <a:solidFill>
                  <a:srgbClr val="F0587D"/>
                </a:solidFill>
                <a:latin typeface="Times New Roman" panose="02020603050405020304" pitchFamily="18" charset="0"/>
                <a:sym typeface="Wingdings" panose="05000000000000000000" pitchFamily="2" charset="2"/>
              </a:rPr>
              <a:t> </a:t>
            </a:r>
            <a:r>
              <a:rPr lang="en-US" altLang="en-US" b="1" smtClean="0">
                <a:solidFill>
                  <a:srgbClr val="F0587D"/>
                </a:solidFill>
                <a:latin typeface="Times New Roman" panose="02020603050405020304" pitchFamily="18" charset="0"/>
              </a:rPr>
              <a:t>Chứng </a:t>
            </a:r>
            <a:r>
              <a:rPr lang="en-US" altLang="en-US" b="1">
                <a:solidFill>
                  <a:srgbClr val="F0587D"/>
                </a:solidFill>
                <a:latin typeface="Times New Roman" panose="02020603050405020304" pitchFamily="18" charset="0"/>
              </a:rPr>
              <a:t>tỏ tinh thần dũng cảm, khả năng làm cách mạng của nhân dân lao động.</a:t>
            </a:r>
          </a:p>
        </p:txBody>
      </p:sp>
      <p:sp>
        <p:nvSpPr>
          <p:cNvPr id="7" name="Text Box 4"/>
          <p:cNvSpPr txBox="1">
            <a:spLocks noChangeArrowheads="1"/>
          </p:cNvSpPr>
          <p:nvPr/>
        </p:nvSpPr>
        <p:spPr bwMode="auto">
          <a:xfrm>
            <a:off x="626383" y="4150738"/>
            <a:ext cx="108476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smtClean="0">
                <a:solidFill>
                  <a:srgbClr val="F0587D"/>
                </a:solidFill>
                <a:latin typeface="Times New Roman" panose="02020603050405020304" pitchFamily="18" charset="0"/>
                <a:sym typeface="Wingdings" panose="05000000000000000000" pitchFamily="2" charset="2"/>
              </a:rPr>
              <a:t></a:t>
            </a:r>
            <a:r>
              <a:rPr lang="en-US" altLang="en-US" b="1" smtClean="0">
                <a:solidFill>
                  <a:srgbClr val="F0587D"/>
                </a:solidFill>
                <a:latin typeface="Times New Roman" panose="02020603050405020304" pitchFamily="18" charset="0"/>
              </a:rPr>
              <a:t> </a:t>
            </a:r>
            <a:r>
              <a:rPr lang="en-US" altLang="en-US" b="1">
                <a:solidFill>
                  <a:srgbClr val="F0587D"/>
                </a:solidFill>
                <a:latin typeface="Times New Roman" panose="02020603050405020304" pitchFamily="18" charset="0"/>
              </a:rPr>
              <a:t>Đã khích lệ, cổ vũ tinh thần yêu nước của nhân dân ta.</a:t>
            </a:r>
          </a:p>
        </p:txBody>
      </p:sp>
      <p:sp>
        <p:nvSpPr>
          <p:cNvPr id="8" name="Rectangle 2"/>
          <p:cNvSpPr txBox="1">
            <a:spLocks noChangeArrowheads="1"/>
          </p:cNvSpPr>
          <p:nvPr/>
        </p:nvSpPr>
        <p:spPr>
          <a:xfrm>
            <a:off x="391377" y="3256895"/>
            <a:ext cx="11317705" cy="12990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r>
              <a:rPr lang="en-US" altLang="en-US" sz="3200" smtClean="0">
                <a:solidFill>
                  <a:schemeClr val="bg1"/>
                </a:solidFill>
                <a:latin typeface="Times New Roman" panose="02020603050405020304" pitchFamily="18" charset="0"/>
              </a:rPr>
              <a:t>Phong trào Xô viết Nghệ - Tĩnh còn khích lệ, cổ vũ điều gì ở nhân dân ta?</a:t>
            </a:r>
          </a:p>
        </p:txBody>
      </p:sp>
    </p:spTree>
    <p:extLst>
      <p:ext uri="{BB962C8B-B14F-4D97-AF65-F5344CB8AC3E}">
        <p14:creationId xmlns:p14="http://schemas.microsoft.com/office/powerpoint/2010/main" val="1550337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4274" y="4071761"/>
            <a:ext cx="6737684" cy="369332"/>
          </a:xfrm>
          <a:prstGeom prst="rect">
            <a:avLst/>
          </a:prstGeom>
          <a:noFill/>
        </p:spPr>
        <p:txBody>
          <a:bodyPr wrap="square" rtlCol="0">
            <a:spAutoFit/>
          </a:bodyPr>
          <a:lstStyle/>
          <a:p>
            <a:r>
              <a:rPr lang="en-US" smtClean="0">
                <a:solidFill>
                  <a:schemeClr val="bg1"/>
                </a:solidFill>
              </a:rPr>
              <a:t>Xem video 4, ý nghĩa phong trào Xô viết Nghệ - Tĩnh</a:t>
            </a:r>
            <a:endParaRPr lang="en-US">
              <a:solidFill>
                <a:schemeClr val="bg1"/>
              </a:solidFill>
            </a:endParaRPr>
          </a:p>
        </p:txBody>
      </p:sp>
    </p:spTree>
    <p:extLst>
      <p:ext uri="{BB962C8B-B14F-4D97-AF65-F5344CB8AC3E}">
        <p14:creationId xmlns:p14="http://schemas.microsoft.com/office/powerpoint/2010/main" val="233846506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code_imageresizer_container_1" descr="IMG_0764"/>
          <p:cNvPicPr>
            <a:picLocks noChangeAspect="1" noChangeArrowheads="1"/>
          </p:cNvPicPr>
          <p:nvPr/>
        </p:nvPicPr>
        <p:blipFill>
          <a:blip r:embed="rId3">
            <a:extLst>
              <a:ext uri="{28A0092B-C50C-407E-A947-70E740481C1C}">
                <a14:useLocalDpi xmlns:a14="http://schemas.microsoft.com/office/drawing/2010/main" val="0"/>
              </a:ext>
            </a:extLst>
          </a:blip>
          <a:srcRect l="1613" r="1613" b="16130"/>
          <a:stretch>
            <a:fillRect/>
          </a:stretch>
        </p:blipFill>
        <p:spPr bwMode="auto">
          <a:xfrm>
            <a:off x="6347258" y="588218"/>
            <a:ext cx="5226043" cy="339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17409" y="3667683"/>
            <a:ext cx="9144000" cy="40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8CBAD"/>
              </a:solidFill>
              <a:latin typeface="Times New Roman" panose="02020603050405020304" pitchFamily="18" charset="0"/>
            </a:endParaRPr>
          </a:p>
          <a:p>
            <a:pPr algn="ctr" eaLnBrk="1" hangingPunct="1">
              <a:spcBef>
                <a:spcPct val="0"/>
              </a:spcBef>
              <a:buFontTx/>
              <a:buNone/>
            </a:pPr>
            <a:r>
              <a:rPr lang="en-US" altLang="en-US" sz="2800" b="1">
                <a:solidFill>
                  <a:srgbClr val="F8CBAD"/>
                </a:solidFill>
                <a:latin typeface="Times New Roman" panose="02020603050405020304" pitchFamily="18" charset="0"/>
              </a:rPr>
              <a:t>Nghĩa trang 12-9 tại Hưng Nguyên</a:t>
            </a:r>
          </a:p>
        </p:txBody>
      </p:sp>
      <p:pic>
        <p:nvPicPr>
          <p:cNvPr id="9" name="Picture 4" descr="Ngã ba Nghen"/>
          <p:cNvPicPr>
            <a:picLocks noChangeAspect="1" noChangeArrowheads="1"/>
          </p:cNvPicPr>
          <p:nvPr/>
        </p:nvPicPr>
        <p:blipFill>
          <a:blip r:embed="rId4">
            <a:extLst>
              <a:ext uri="{28A0092B-C50C-407E-A947-70E740481C1C}">
                <a14:useLocalDpi xmlns:a14="http://schemas.microsoft.com/office/drawing/2010/main" val="0"/>
              </a:ext>
            </a:extLst>
          </a:blip>
          <a:srcRect t="10001"/>
          <a:stretch>
            <a:fillRect/>
          </a:stretch>
        </p:blipFill>
        <p:spPr bwMode="auto">
          <a:xfrm>
            <a:off x="436729" y="630868"/>
            <a:ext cx="5336274" cy="335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39594" y="4070292"/>
            <a:ext cx="5363570" cy="4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8CBAD"/>
                </a:solidFill>
                <a:latin typeface="Times New Roman" panose="02020603050405020304" pitchFamily="18" charset="0"/>
              </a:rPr>
              <a:t>Đài tưởng niệm các chiến sĩ Xô Viết tại Ngã ba Nghèn</a:t>
            </a:r>
          </a:p>
        </p:txBody>
      </p:sp>
      <p:pic>
        <p:nvPicPr>
          <p:cNvPr id="11"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5">
            <a:extLst>
              <a:ext uri="{28A0092B-C50C-407E-A947-70E740481C1C}">
                <a14:useLocalDpi xmlns:a14="http://schemas.microsoft.com/office/drawing/2010/main" val="0"/>
              </a:ext>
            </a:extLst>
          </a:blip>
          <a:srcRect t="32472" b="4547"/>
          <a:stretch/>
        </p:blipFill>
        <p:spPr>
          <a:xfrm>
            <a:off x="239594" y="5336275"/>
            <a:ext cx="11654972" cy="1294600"/>
          </a:xfrm>
          <a:prstGeom prst="rect">
            <a:avLst/>
          </a:prstGeom>
        </p:spPr>
      </p:pic>
    </p:spTree>
    <p:extLst>
      <p:ext uri="{BB962C8B-B14F-4D97-AF65-F5344CB8AC3E}">
        <p14:creationId xmlns:p14="http://schemas.microsoft.com/office/powerpoint/2010/main" val="16687548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750"/>
                                        <p:tgtEl>
                                          <p:spTgt spid="8"/>
                                        </p:tgtEl>
                                      </p:cBhvr>
                                    </p:animEffect>
                                  </p:childTnLst>
                                </p:cTn>
                              </p:par>
                            </p:childTnLst>
                          </p:cTn>
                        </p:par>
                        <p:par>
                          <p:cTn id="23" fill="hold">
                            <p:stCondLst>
                              <p:cond delay="75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30448"/>
            <a:ext cx="5575495" cy="3841301"/>
          </a:xfrm>
          <a:prstGeom prst="rect">
            <a:avLst/>
          </a:prstGeom>
        </p:spPr>
      </p:pic>
      <p:sp>
        <p:nvSpPr>
          <p:cNvPr id="6" name="Text Box 5"/>
          <p:cNvSpPr txBox="1">
            <a:spLocks noChangeArrowheads="1"/>
          </p:cNvSpPr>
          <p:nvPr/>
        </p:nvSpPr>
        <p:spPr bwMode="auto">
          <a:xfrm>
            <a:off x="304800" y="4464187"/>
            <a:ext cx="5363570" cy="4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smtClean="0">
                <a:solidFill>
                  <a:srgbClr val="F8CBAD"/>
                </a:solidFill>
                <a:latin typeface="Times New Roman" panose="02020603050405020304" pitchFamily="18" charset="0"/>
              </a:rPr>
              <a:t>Tượng đài công – nông – binh ngã ba Bến Thủy – Nghệ An</a:t>
            </a:r>
            <a:endParaRPr lang="en-US" altLang="en-US" sz="2800" b="1">
              <a:solidFill>
                <a:srgbClr val="F8CBAD"/>
              </a:solidFill>
              <a:latin typeface="Times New Roman" panose="02020603050405020304"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327" r="15192"/>
          <a:stretch/>
        </p:blipFill>
        <p:spPr>
          <a:xfrm>
            <a:off x="6330463" y="430448"/>
            <a:ext cx="5584872" cy="3769033"/>
          </a:xfrm>
          <a:prstGeom prst="rect">
            <a:avLst/>
          </a:prstGeom>
        </p:spPr>
      </p:pic>
      <p:sp>
        <p:nvSpPr>
          <p:cNvPr id="9" name="Text Box 5"/>
          <p:cNvSpPr txBox="1">
            <a:spLocks noChangeArrowheads="1"/>
          </p:cNvSpPr>
          <p:nvPr/>
        </p:nvSpPr>
        <p:spPr bwMode="auto">
          <a:xfrm>
            <a:off x="6441114" y="4437542"/>
            <a:ext cx="5363570" cy="4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smtClean="0">
                <a:solidFill>
                  <a:srgbClr val="F8CBAD"/>
                </a:solidFill>
                <a:latin typeface="Times New Roman" panose="02020603050405020304" pitchFamily="18" charset="0"/>
              </a:rPr>
              <a:t>Bảo tàng Xô viết Nghệ - Tĩnh</a:t>
            </a:r>
            <a:endParaRPr lang="en-US" altLang="en-US" sz="2800" b="1">
              <a:solidFill>
                <a:srgbClr val="F8CBAD"/>
              </a:solidFill>
              <a:latin typeface="Times New Roman" panose="02020603050405020304" pitchFamily="18" charset="0"/>
            </a:endParaRPr>
          </a:p>
        </p:txBody>
      </p:sp>
      <p:pic>
        <p:nvPicPr>
          <p:cNvPr id="10"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5">
            <a:extLst>
              <a:ext uri="{28A0092B-C50C-407E-A947-70E740481C1C}">
                <a14:useLocalDpi xmlns:a14="http://schemas.microsoft.com/office/drawing/2010/main" val="0"/>
              </a:ext>
            </a:extLst>
          </a:blip>
          <a:srcRect t="32472" b="4547"/>
          <a:stretch/>
        </p:blipFill>
        <p:spPr>
          <a:xfrm>
            <a:off x="260363" y="5462885"/>
            <a:ext cx="11654972" cy="1294600"/>
          </a:xfrm>
          <a:prstGeom prst="rect">
            <a:avLst/>
          </a:prstGeom>
        </p:spPr>
      </p:pic>
    </p:spTree>
    <p:extLst>
      <p:ext uri="{BB962C8B-B14F-4D97-AF65-F5344CB8AC3E}">
        <p14:creationId xmlns:p14="http://schemas.microsoft.com/office/powerpoint/2010/main" val="36659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96552" y="154745"/>
            <a:ext cx="4874093" cy="2574388"/>
            <a:chOff x="17570" y="0"/>
            <a:chExt cx="8004877" cy="5465370"/>
          </a:xfrm>
        </p:grpSpPr>
        <p:pic>
          <p:nvPicPr>
            <p:cNvPr id="5" name="图片 4">
              <a:extLst>
                <a:ext uri="{FF2B5EF4-FFF2-40B4-BE49-F238E27FC236}">
                  <a16:creationId xmlns:a16="http://schemas.microsoft.com/office/drawing/2014/main" xmlns="" id="{41E1BFFD-3EC3-4EE1-B37F-932B3B9FAC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
        <p:nvSpPr>
          <p:cNvPr id="2" name="Text Box 7"/>
          <p:cNvSpPr txBox="1">
            <a:spLocks noChangeArrowheads="1"/>
          </p:cNvSpPr>
          <p:nvPr/>
        </p:nvSpPr>
        <p:spPr bwMode="auto">
          <a:xfrm>
            <a:off x="1961304" y="1992923"/>
            <a:ext cx="796465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3600" b="1">
                <a:solidFill>
                  <a:schemeClr val="bg1"/>
                </a:solidFill>
                <a:latin typeface="Times New Roman" panose="02020603050405020304" pitchFamily="18" charset="0"/>
                <a:cs typeface="Times New Roman" panose="02020603050405020304" pitchFamily="18" charset="0"/>
              </a:rPr>
              <a:t>     Trong những năm 1930-1931, nhân dân Nghệ -Tĩnh đã đấu tranh quyết liệt,  giành được quyền làm chủ, xây dựng cuộc sống mới văn minh, tiến bộ ở nhiều vùng nông thôn rộng lớn. Ngày 12-9 là ngày kỉ niệm Xô viết Nghệ -Tĩnh.</a:t>
            </a:r>
          </a:p>
        </p:txBody>
      </p:sp>
      <p:sp>
        <p:nvSpPr>
          <p:cNvPr id="3" name="Text Box 6"/>
          <p:cNvSpPr txBox="1">
            <a:spLocks noChangeArrowheads="1"/>
          </p:cNvSpPr>
          <p:nvPr/>
        </p:nvSpPr>
        <p:spPr bwMode="auto">
          <a:xfrm>
            <a:off x="4724433" y="1139907"/>
            <a:ext cx="2438400" cy="6413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b="1">
                <a:solidFill>
                  <a:srgbClr val="FFFF00"/>
                </a:solidFill>
                <a:latin typeface="Times New Roman" panose="02020603050405020304" pitchFamily="18" charset="0"/>
              </a:rPr>
              <a:t>GHI NHỚ</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8871" y="4304714"/>
            <a:ext cx="2925153" cy="2925153"/>
          </a:xfrm>
          <a:prstGeom prst="rect">
            <a:avLst/>
          </a:prstGeom>
        </p:spPr>
      </p:pic>
    </p:spTree>
    <p:extLst>
      <p:ext uri="{BB962C8B-B14F-4D97-AF65-F5344CB8AC3E}">
        <p14:creationId xmlns:p14="http://schemas.microsoft.com/office/powerpoint/2010/main" val="8489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0779263D-B1EF-4B49-A92B-4C2CD254537F}"/>
              </a:ext>
            </a:extLst>
          </p:cNvPr>
          <p:cNvPicPr>
            <a:picLocks noChangeAspect="1"/>
          </p:cNvPicPr>
          <p:nvPr/>
        </p:nvPicPr>
        <p:blipFill rotWithShape="1">
          <a:blip r:embed="rId3">
            <a:extLst>
              <a:ext uri="{28A0092B-C50C-407E-A947-70E740481C1C}">
                <a14:useLocalDpi xmlns:a14="http://schemas.microsoft.com/office/drawing/2010/main" val="0"/>
              </a:ext>
            </a:extLst>
          </a:blip>
          <a:srcRect l="10828" t="13469" r="19168" b="15156"/>
          <a:stretch/>
        </p:blipFill>
        <p:spPr>
          <a:xfrm>
            <a:off x="0" y="-1"/>
            <a:ext cx="12192000" cy="692597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261" y="2748849"/>
            <a:ext cx="4289719" cy="4289719"/>
          </a:xfrm>
          <a:prstGeom prst="rect">
            <a:avLst/>
          </a:prstGeom>
        </p:spPr>
      </p:pic>
      <p:pic>
        <p:nvPicPr>
          <p:cNvPr id="4"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5">
            <a:extLst>
              <a:ext uri="{28A0092B-C50C-407E-A947-70E740481C1C}">
                <a14:useLocalDpi xmlns:a14="http://schemas.microsoft.com/office/drawing/2010/main" val="0"/>
              </a:ext>
            </a:extLst>
          </a:blip>
          <a:srcRect t="32472" b="4547"/>
          <a:stretch/>
        </p:blipFill>
        <p:spPr>
          <a:xfrm>
            <a:off x="383975" y="5008009"/>
            <a:ext cx="11424050" cy="1630856"/>
          </a:xfrm>
          <a:prstGeom prst="rect">
            <a:avLst/>
          </a:prstGeom>
        </p:spPr>
      </p:pic>
      <p:sp>
        <p:nvSpPr>
          <p:cNvPr id="6" name="文本框 11">
            <a:extLst>
              <a:ext uri="{FF2B5EF4-FFF2-40B4-BE49-F238E27FC236}">
                <a16:creationId xmlns:a16="http://schemas.microsoft.com/office/drawing/2014/main" xmlns="" id="{527BDCBE-B158-4DDD-83BD-5453326240B5}"/>
              </a:ext>
            </a:extLst>
          </p:cNvPr>
          <p:cNvSpPr txBox="1"/>
          <p:nvPr/>
        </p:nvSpPr>
        <p:spPr>
          <a:xfrm>
            <a:off x="146074" y="1626841"/>
            <a:ext cx="6381546" cy="1754326"/>
          </a:xfrm>
          <a:prstGeom prst="rect">
            <a:avLst/>
          </a:prstGeom>
          <a:noFill/>
        </p:spPr>
        <p:txBody>
          <a:bodyPr wrap="square" rtlCol="0">
            <a:spAutoFit/>
          </a:bodyPr>
          <a:lstStyle/>
          <a:p>
            <a:pPr algn="ctr"/>
            <a:r>
              <a:rPr lang="en-US" altLang="zh-CN" sz="5400" b="1" smtClean="0">
                <a:solidFill>
                  <a:schemeClr val="accent2">
                    <a:lumMod val="40000"/>
                    <a:lumOff val="60000"/>
                  </a:schemeClr>
                </a:solidFill>
                <a:latin typeface="UTM Avo" panose="02040603050506020204" pitchFamily="18" charset="0"/>
                <a:ea typeface="隶书" panose="02010509060101010101" pitchFamily="49" charset="-122"/>
              </a:rPr>
              <a:t>Chúc các em học tốt!</a:t>
            </a:r>
            <a:endParaRPr lang="zh-CN" altLang="en-US" sz="5400" b="1" dirty="0">
              <a:solidFill>
                <a:schemeClr val="accent6">
                  <a:lumMod val="60000"/>
                  <a:lumOff val="40000"/>
                </a:schemeClr>
              </a:solidFill>
              <a:latin typeface="UTM Avo" panose="02040603050506020204" pitchFamily="18" charset="0"/>
              <a:ea typeface="隶书" panose="02010509060101010101" pitchFamily="49" charset="-122"/>
            </a:endParaRPr>
          </a:p>
        </p:txBody>
      </p:sp>
      <p:pic>
        <p:nvPicPr>
          <p:cNvPr id="7" name="人教版小学二年级上册语文第33课《活化石》MP3课文朗读免费下载">
            <a:hlinkClick r:id="" action="ppaction://media"/>
            <a:extLst>
              <a:ext uri="{FF2B5EF4-FFF2-40B4-BE49-F238E27FC236}">
                <a16:creationId xmlns:a16="http://schemas.microsoft.com/office/drawing/2014/main" xmlns="" id="{0F7C30DD-5D10-4319-BD84-6F3DF3D25DF7}"/>
              </a:ext>
            </a:extLst>
          </p:cNvPr>
          <p:cNvPicPr>
            <a:picLocks noRot="1" noChangeAspect="1"/>
          </p:cNvPicPr>
          <p:nvPr>
            <a:audioFile r:link="rId1"/>
          </p:nvPr>
        </p:nvPicPr>
        <p:blipFill>
          <a:blip r:embed="rId6"/>
          <a:stretch>
            <a:fillRect/>
          </a:stretch>
        </p:blipFill>
        <p:spPr>
          <a:xfrm>
            <a:off x="1123950" y="7473347"/>
            <a:ext cx="609600" cy="609600"/>
          </a:xfrm>
          <a:prstGeom prst="rect">
            <a:avLst/>
          </a:prstGeom>
        </p:spPr>
      </p:pic>
      <p:grpSp>
        <p:nvGrpSpPr>
          <p:cNvPr id="8" name="Group 7"/>
          <p:cNvGrpSpPr/>
          <p:nvPr/>
        </p:nvGrpSpPr>
        <p:grpSpPr>
          <a:xfrm>
            <a:off x="5910483" y="291656"/>
            <a:ext cx="6281517" cy="3579980"/>
            <a:chOff x="17570" y="0"/>
            <a:chExt cx="8004877" cy="5465370"/>
          </a:xfrm>
        </p:grpSpPr>
        <p:pic>
          <p:nvPicPr>
            <p:cNvPr id="9" name="图片 4">
              <a:extLst>
                <a:ext uri="{FF2B5EF4-FFF2-40B4-BE49-F238E27FC236}">
                  <a16:creationId xmlns:a16="http://schemas.microsoft.com/office/drawing/2014/main" xmlns="" id="{41E1BFFD-3EC3-4EE1-B37F-932B3B9FAC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13573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49" y="655093"/>
            <a:ext cx="11300347" cy="1200329"/>
          </a:xfrm>
          <a:prstGeom prst="rect">
            <a:avLst/>
          </a:prstGeom>
          <a:noFill/>
        </p:spPr>
        <p:txBody>
          <a:bodyPr wrap="square" rtlCol="0">
            <a:spAutoFit/>
          </a:bodyPr>
          <a:lstStyle/>
          <a:p>
            <a:r>
              <a:rPr lang="en-US" sz="3600" b="1" smtClean="0">
                <a:solidFill>
                  <a:schemeClr val="accent4"/>
                </a:solidFill>
                <a:latin typeface="Times New Roman" panose="02020603050405020304" pitchFamily="18" charset="0"/>
                <a:cs typeface="Times New Roman" panose="02020603050405020304" pitchFamily="18" charset="0"/>
              </a:rPr>
              <a:t>Câu 1: Ngày nào được lấy làm ngày kỉ niệm thành lập Đảng Cộng sản Việt Nam? </a:t>
            </a:r>
            <a:endParaRPr lang="en-US" sz="3600" b="1">
              <a:solidFill>
                <a:schemeClr val="accent4"/>
              </a:solidFill>
              <a:latin typeface="Times New Roman" panose="02020603050405020304" pitchFamily="18" charset="0"/>
              <a:cs typeface="Times New Roman" panose="02020603050405020304" pitchFamily="18" charset="0"/>
            </a:endParaRPr>
          </a:p>
        </p:txBody>
      </p:sp>
      <p:sp>
        <p:nvSpPr>
          <p:cNvPr id="3" name="Rectangle 2"/>
          <p:cNvSpPr/>
          <p:nvPr/>
        </p:nvSpPr>
        <p:spPr>
          <a:xfrm>
            <a:off x="832513" y="2429305"/>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a) Ngày 02/03</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16806" y="2356629"/>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a:t>
            </a:r>
            <a:r>
              <a:rPr lang="en-US" sz="3200" b="1" smtClean="0">
                <a:solidFill>
                  <a:schemeClr val="tx1"/>
                </a:solidFill>
                <a:latin typeface="Times New Roman" panose="02020603050405020304" pitchFamily="18" charset="0"/>
                <a:cs typeface="Times New Roman" panose="02020603050405020304" pitchFamily="18" charset="0"/>
              </a:rPr>
              <a:t>) Ngày 03/02</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2512" y="3616660"/>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a:t>
            </a:r>
            <a:r>
              <a:rPr lang="en-US" sz="3200" b="1" smtClean="0">
                <a:solidFill>
                  <a:schemeClr val="tx1"/>
                </a:solidFill>
                <a:latin typeface="Times New Roman" panose="02020603050405020304" pitchFamily="18" charset="0"/>
                <a:cs typeface="Times New Roman" panose="02020603050405020304" pitchFamily="18" charset="0"/>
              </a:rPr>
              <a:t>) Ngày 20/03</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16806" y="3652829"/>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d) Ngày 12/03</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7"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251618" y="229143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8" name="CẤM BUÔN BÁN, CẤM REUP"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873097" y="2042636"/>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9"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189767" y="339829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0"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996796" y="339829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4">
            <a:extLst>
              <a:ext uri="{FF2B5EF4-FFF2-40B4-BE49-F238E27FC236}">
                <a16:creationId xmlns:a16="http://schemas.microsoft.com/office/drawing/2014/main" xmlns="" id="{8ED51293-401F-43A3-933D-91950AFC3F43}"/>
              </a:ext>
            </a:extLst>
          </p:cNvPr>
          <p:cNvPicPr>
            <a:picLocks noChangeAspect="1"/>
          </p:cNvPicPr>
          <p:nvPr/>
        </p:nvPicPr>
        <p:blipFill rotWithShape="1">
          <a:blip r:embed="rId6">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Tree>
    <p:extLst>
      <p:ext uri="{BB962C8B-B14F-4D97-AF65-F5344CB8AC3E}">
        <p14:creationId xmlns:p14="http://schemas.microsoft.com/office/powerpoint/2010/main" val="35046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0" presetClass="exit" presetSubtype="0" fill="hold" nodeType="afterEffect">
                                  <p:stCondLst>
                                    <p:cond delay="50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par>
                          <p:cTn id="40" fill="hold">
                            <p:stCondLst>
                              <p:cond delay="0"/>
                            </p:stCondLst>
                            <p:childTnLst>
                              <p:par>
                                <p:cTn id="41" presetID="10" presetClass="exit" presetSubtype="0" fill="hold" nodeType="afterEffect">
                                  <p:stCondLst>
                                    <p:cond delay="50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Am-thanh-tra-loi-sai-www_nhacchuongvui_com.wav"/>
                                        </p:tgtEl>
                                      </p:cMediaNode>
                                    </p:audio>
                                  </p:subTnLst>
                                </p:cTn>
                              </p:par>
                            </p:childTnLst>
                          </p:cTn>
                        </p:par>
                        <p:par>
                          <p:cTn id="49" fill="hold">
                            <p:stCondLst>
                              <p:cond delay="0"/>
                            </p:stCondLst>
                            <p:childTnLst>
                              <p:par>
                                <p:cTn id="50" presetID="10" presetClass="exit" presetSubtype="0" fill="hold" nodeType="afterEffect">
                                  <p:stCondLst>
                                    <p:cond delay="50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4"/>
                  </p:tgtEl>
                </p:cond>
              </p:nextCondLst>
            </p:seq>
          </p:childTnLst>
        </p:cTn>
      </p:par>
    </p:tnLst>
    <p:bldLst>
      <p:bldP spid="2" grpId="0"/>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49" y="655093"/>
            <a:ext cx="11300347" cy="646331"/>
          </a:xfrm>
          <a:prstGeom prst="rect">
            <a:avLst/>
          </a:prstGeom>
          <a:noFill/>
        </p:spPr>
        <p:txBody>
          <a:bodyPr wrap="square" rtlCol="0">
            <a:spAutoFit/>
          </a:bodyPr>
          <a:lstStyle/>
          <a:p>
            <a:r>
              <a:rPr lang="en-US" sz="3600" b="1" smtClean="0">
                <a:solidFill>
                  <a:schemeClr val="accent4"/>
                </a:solidFill>
                <a:latin typeface="Times New Roman" panose="02020603050405020304" pitchFamily="18" charset="0"/>
                <a:cs typeface="Times New Roman" panose="02020603050405020304" pitchFamily="18" charset="0"/>
              </a:rPr>
              <a:t>Câu 2: Đảng Cộng sản Việt Nam được thành lập ở đâu? </a:t>
            </a:r>
            <a:endParaRPr lang="en-US" sz="3600" b="1">
              <a:solidFill>
                <a:schemeClr val="accent4"/>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2369" y="2290634"/>
            <a:ext cx="4666486" cy="9711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a) Thượng Hải – Trung Quốc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752998" y="2290633"/>
            <a:ext cx="4087505" cy="9711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b</a:t>
            </a:r>
            <a:r>
              <a:rPr lang="en-US" sz="2800" b="1" smtClean="0">
                <a:solidFill>
                  <a:schemeClr val="tx1"/>
                </a:solidFill>
                <a:latin typeface="Times New Roman" panose="02020603050405020304" pitchFamily="18" charset="0"/>
                <a:cs typeface="Times New Roman" panose="02020603050405020304" pitchFamily="18" charset="0"/>
              </a:rPr>
              <a:t>) Cao Bằng – Việt Nam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2369" y="3698543"/>
            <a:ext cx="4666485" cy="92045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c</a:t>
            </a:r>
            <a:r>
              <a:rPr lang="en-US" sz="2800" b="1" smtClean="0">
                <a:solidFill>
                  <a:schemeClr val="tx1"/>
                </a:solidFill>
                <a:latin typeface="Times New Roman" panose="02020603050405020304" pitchFamily="18" charset="0"/>
                <a:cs typeface="Times New Roman" panose="02020603050405020304" pitchFamily="18" charset="0"/>
              </a:rPr>
              <a:t>) Hồng Công – Trung Quốc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752998" y="3698544"/>
            <a:ext cx="4090149" cy="89738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d) Hồng Công – Thái Lan</a:t>
            </a:r>
            <a:endParaRPr lang="en-US" sz="2800" b="1">
              <a:solidFill>
                <a:schemeClr val="tx1"/>
              </a:solidFill>
              <a:latin typeface="Times New Roman" panose="02020603050405020304" pitchFamily="18" charset="0"/>
              <a:cs typeface="Times New Roman" panose="02020603050405020304" pitchFamily="18" charset="0"/>
            </a:endParaRPr>
          </a:p>
        </p:txBody>
      </p:sp>
      <p:pic>
        <p:nvPicPr>
          <p:cNvPr id="7"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97047" y="213899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8" name="CẤM BUÔN BÁN, CẤM REUP"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666115" y="3570100"/>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9"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38902" y="228840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0" name="ĐC SHARE MIỄN PHÍ BỞI NK POWERSKILLS"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97047" y="348907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4">
            <a:extLst>
              <a:ext uri="{FF2B5EF4-FFF2-40B4-BE49-F238E27FC236}">
                <a16:creationId xmlns:a16="http://schemas.microsoft.com/office/drawing/2014/main" xmlns="" id="{8ED51293-401F-43A3-933D-91950AFC3F43}"/>
              </a:ext>
            </a:extLst>
          </p:cNvPr>
          <p:cNvPicPr>
            <a:picLocks noChangeAspect="1"/>
          </p:cNvPicPr>
          <p:nvPr/>
        </p:nvPicPr>
        <p:blipFill rotWithShape="1">
          <a:blip r:embed="rId6">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Tree>
    <p:extLst>
      <p:ext uri="{BB962C8B-B14F-4D97-AF65-F5344CB8AC3E}">
        <p14:creationId xmlns:p14="http://schemas.microsoft.com/office/powerpoint/2010/main" val="40646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Am-thanh-tra-loi-sai-www_nhacchuongvui_com.wav"/>
                                        </p:tgtEl>
                                      </p:cMediaNode>
                                    </p:audio>
                                  </p:subTnLst>
                                </p:cTn>
                              </p:par>
                            </p:childTnLst>
                          </p:cTn>
                        </p:par>
                        <p:par>
                          <p:cTn id="38" fill="hold">
                            <p:stCondLst>
                              <p:cond delay="0"/>
                            </p:stCondLst>
                            <p:childTnLst>
                              <p:par>
                                <p:cTn id="39" presetID="10" presetClass="exit" presetSubtype="0" fill="hold" nodeType="afterEffect">
                                  <p:stCondLst>
                                    <p:cond delay="50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Am-thanh-tra-loi-sai-www_nhacchuongvui_com.wav"/>
                                        </p:tgtEl>
                                      </p:cMediaNode>
                                    </p:audio>
                                  </p:subTnLst>
                                </p:cTn>
                              </p:par>
                            </p:childTnLst>
                          </p:cTn>
                        </p:par>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Am-thanh-tra-loi-sai-www_nhacchuongvui_com.wav"/>
                                        </p:tgtEl>
                                      </p:cMediaNode>
                                    </p:audio>
                                  </p:subTnLst>
                                </p:cTn>
                              </p:par>
                            </p:childTnLst>
                          </p:cTn>
                        </p:par>
                        <p:par>
                          <p:cTn id="56" fill="hold">
                            <p:stCondLst>
                              <p:cond delay="0"/>
                            </p:stCondLst>
                            <p:childTnLst>
                              <p:par>
                                <p:cTn id="57" presetID="10" presetClass="exit" presetSubtype="0" fill="hold" nodeType="afterEffect">
                                  <p:stCondLst>
                                    <p:cond delay="50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 grpId="0"/>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8ED51293-401F-43A3-933D-91950AFC3F43}"/>
              </a:ext>
            </a:extLst>
          </p:cNvPr>
          <p:cNvPicPr>
            <a:picLocks noChangeAspect="1"/>
          </p:cNvPicPr>
          <p:nvPr/>
        </p:nvPicPr>
        <p:blipFill rotWithShape="1">
          <a:blip r:embed="rId4">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sp>
        <p:nvSpPr>
          <p:cNvPr id="3" name="TextBox 2"/>
          <p:cNvSpPr txBox="1"/>
          <p:nvPr/>
        </p:nvSpPr>
        <p:spPr>
          <a:xfrm>
            <a:off x="614149" y="655093"/>
            <a:ext cx="11300347" cy="1200329"/>
          </a:xfrm>
          <a:prstGeom prst="rect">
            <a:avLst/>
          </a:prstGeom>
          <a:noFill/>
        </p:spPr>
        <p:txBody>
          <a:bodyPr wrap="square" rtlCol="0">
            <a:spAutoFit/>
          </a:bodyPr>
          <a:lstStyle/>
          <a:p>
            <a:r>
              <a:rPr lang="en-US" sz="3600" b="1" smtClean="0">
                <a:solidFill>
                  <a:schemeClr val="accent4"/>
                </a:solidFill>
                <a:latin typeface="Times New Roman" panose="02020603050405020304" pitchFamily="18" charset="0"/>
                <a:cs typeface="Times New Roman" panose="02020603050405020304" pitchFamily="18" charset="0"/>
              </a:rPr>
              <a:t>Câu 3: Ai là người chủ trì hội nghị hợp nhất Đảng Cộng sản Việt Nam? </a:t>
            </a:r>
            <a:endParaRPr lang="en-US" sz="3600" b="1">
              <a:solidFill>
                <a:schemeClr val="accent4"/>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95756" y="2485933"/>
            <a:ext cx="3963100"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a) Nguyễn Ái Quốc</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212842" y="2438512"/>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a:t>
            </a:r>
            <a:r>
              <a:rPr lang="en-US" sz="3200" b="1" smtClean="0">
                <a:solidFill>
                  <a:schemeClr val="tx1"/>
                </a:solidFill>
                <a:latin typeface="Times New Roman" panose="02020603050405020304" pitchFamily="18" charset="0"/>
                <a:cs typeface="Times New Roman" panose="02020603050405020304" pitchFamily="18" charset="0"/>
              </a:rPr>
              <a:t>) Võ Nguyên Giáp</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95756" y="3698543"/>
            <a:ext cx="3963098"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a:t>
            </a:r>
            <a:r>
              <a:rPr lang="en-US" sz="3200" b="1" smtClean="0">
                <a:solidFill>
                  <a:schemeClr val="tx1"/>
                </a:solidFill>
                <a:latin typeface="Times New Roman" panose="02020603050405020304" pitchFamily="18" charset="0"/>
                <a:cs typeface="Times New Roman" panose="02020603050405020304" pitchFamily="18" charset="0"/>
              </a:rPr>
              <a:t>) Tôn Thất Thuyết</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7212842" y="3734712"/>
            <a:ext cx="3630305" cy="7506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anose="02020603050405020304" pitchFamily="18" charset="0"/>
                <a:cs typeface="Times New Roman" panose="02020603050405020304" pitchFamily="18" charset="0"/>
              </a:rPr>
              <a:t>d) Châu Văn Liêm</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8" name="ĐC SHARE MIỄN PHÍ BỞI NK POWERSKILLS"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15411" y="215493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9" name="CẤM BUÔN BÁN, CẤM REUP"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918949" y="223084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10" name="ĐC SHARE MIỄN PHÍ BỞI NK POWERSKILLS"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2648" y="35121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1" name="ĐC SHARE MIỄN PHÍ BỞI NK POWERSKILLS"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15411" y="3488653"/>
            <a:ext cx="1092200" cy="110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Am-thanh-tra-loi-sai-www_nhacchuongvui_com.wav"/>
                                        </p:tgtEl>
                                      </p:cMediaNode>
                                    </p:audio>
                                  </p:subTnLst>
                                </p:cTn>
                              </p:par>
                            </p:childTnLst>
                          </p:cTn>
                        </p:par>
                        <p:par>
                          <p:cTn id="37" fill="hold">
                            <p:stCondLst>
                              <p:cond delay="0"/>
                            </p:stCondLst>
                            <p:childTnLst>
                              <p:par>
                                <p:cTn id="38" presetID="10" presetClass="exit" presetSubtype="0" fill="hold" nodeType="afterEffect">
                                  <p:stCondLst>
                                    <p:cond delay="50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Am-thanh-tra-loi-sai-www_nhacchuongvui_com.wav"/>
                                        </p:tgtEl>
                                      </p:cMediaNode>
                                    </p:audio>
                                  </p:subTnLst>
                                </p:cTn>
                              </p:par>
                            </p:childTnLst>
                          </p:cTn>
                        </p:par>
                        <p:par>
                          <p:cTn id="46" fill="hold">
                            <p:stCondLst>
                              <p:cond delay="0"/>
                            </p:stCondLst>
                            <p:childTnLst>
                              <p:par>
                                <p:cTn id="47" presetID="10" presetClass="exit" presetSubtype="0" fill="hold" nodeType="afterEffect">
                                  <p:stCondLst>
                                    <p:cond delay="50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Am-thanh-tra-loi-sai-www_nhacchuongvui_com.wav"/>
                                        </p:tgtEl>
                                      </p:cMediaNode>
                                    </p:audio>
                                  </p:subTnLst>
                                </p:cTn>
                              </p:par>
                            </p:childTnLst>
                          </p:cTn>
                        </p:par>
                        <p:par>
                          <p:cTn id="55" fill="hold">
                            <p:stCondLst>
                              <p:cond delay="0"/>
                            </p:stCondLst>
                            <p:childTnLst>
                              <p:par>
                                <p:cTn id="56" presetID="10" presetClass="exit" presetSubtype="0" fill="hold" nodeType="afterEffect">
                                  <p:stCondLst>
                                    <p:cond delay="50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3750919"/>
            <a:ext cx="3641558" cy="369332"/>
          </a:xfrm>
          <a:prstGeom prst="rect">
            <a:avLst/>
          </a:prstGeom>
          <a:noFill/>
        </p:spPr>
        <p:txBody>
          <a:bodyPr wrap="square" rtlCol="0">
            <a:spAutoFit/>
          </a:bodyPr>
          <a:lstStyle/>
          <a:p>
            <a:r>
              <a:rPr lang="en-US" smtClean="0">
                <a:solidFill>
                  <a:schemeClr val="bg1"/>
                </a:solidFill>
              </a:rPr>
              <a:t>Xem video 1, giới thiệu vào bài.</a:t>
            </a:r>
            <a:endParaRPr lang="en-US">
              <a:solidFill>
                <a:schemeClr val="bg1"/>
              </a:solidFill>
            </a:endParaRPr>
          </a:p>
        </p:txBody>
      </p:sp>
      <p:pic>
        <p:nvPicPr>
          <p:cNvPr id="3"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2">
            <a:extLst>
              <a:ext uri="{28A0092B-C50C-407E-A947-70E740481C1C}">
                <a14:useLocalDpi xmlns:a14="http://schemas.microsoft.com/office/drawing/2010/main" val="0"/>
              </a:ext>
            </a:extLst>
          </a:blip>
          <a:srcRect t="32472" b="4547"/>
          <a:stretch/>
        </p:blipFill>
        <p:spPr>
          <a:xfrm>
            <a:off x="265839" y="5130903"/>
            <a:ext cx="11654972" cy="1548098"/>
          </a:xfrm>
          <a:prstGeom prst="rect">
            <a:avLst/>
          </a:prstGeom>
        </p:spPr>
      </p:pic>
    </p:spTree>
    <p:extLst>
      <p:ext uri="{BB962C8B-B14F-4D97-AF65-F5344CB8AC3E}">
        <p14:creationId xmlns:p14="http://schemas.microsoft.com/office/powerpoint/2010/main" val="63009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xmlns="" id="{527BDCBE-B158-4DDD-83BD-5453326240B5}"/>
              </a:ext>
            </a:extLst>
          </p:cNvPr>
          <p:cNvSpPr txBox="1"/>
          <p:nvPr/>
        </p:nvSpPr>
        <p:spPr>
          <a:xfrm>
            <a:off x="6132871" y="1536042"/>
            <a:ext cx="6381546" cy="769441"/>
          </a:xfrm>
          <a:prstGeom prst="rect">
            <a:avLst/>
          </a:prstGeom>
          <a:noFill/>
        </p:spPr>
        <p:txBody>
          <a:bodyPr wrap="square" rtlCol="0">
            <a:spAutoFit/>
          </a:bodyPr>
          <a:lstStyle/>
          <a:p>
            <a:pPr algn="ctr"/>
            <a:r>
              <a:rPr lang="en-US" altLang="zh-CN" sz="4400" b="1" smtClean="0">
                <a:solidFill>
                  <a:schemeClr val="accent2"/>
                </a:solidFill>
                <a:latin typeface="UTM Avo" panose="02040603050506020204" pitchFamily="18" charset="0"/>
                <a:ea typeface="隶书" panose="02010509060101010101" pitchFamily="49" charset="-122"/>
              </a:rPr>
              <a:t>LỊCH SỬ</a:t>
            </a:r>
            <a:endParaRPr lang="zh-CN" altLang="en-US" sz="4400" b="1" dirty="0">
              <a:solidFill>
                <a:schemeClr val="accent2"/>
              </a:solidFill>
              <a:latin typeface="UTM Avo" panose="02040603050506020204" pitchFamily="18" charset="0"/>
              <a:ea typeface="隶书" panose="02010509060101010101" pitchFamily="49" charset="-122"/>
            </a:endParaRPr>
          </a:p>
        </p:txBody>
      </p:sp>
      <p:pic>
        <p:nvPicPr>
          <p:cNvPr id="31" name="人教版小学二年级上册语文第33课《活化石》MP3课文朗读免费下载">
            <a:hlinkClick r:id="" action="ppaction://media"/>
            <a:extLst>
              <a:ext uri="{FF2B5EF4-FFF2-40B4-BE49-F238E27FC236}">
                <a16:creationId xmlns:a16="http://schemas.microsoft.com/office/drawing/2014/main" xmlns="" id="{0F7C30DD-5D10-4319-BD84-6F3DF3D25DF7}"/>
              </a:ext>
            </a:extLst>
          </p:cNvPr>
          <p:cNvPicPr>
            <a:picLocks noRot="1" noChangeAspect="1"/>
          </p:cNvPicPr>
          <p:nvPr>
            <a:audioFile r:link="rId1"/>
          </p:nvPr>
        </p:nvPicPr>
        <p:blipFill>
          <a:blip r:embed="rId4"/>
          <a:stretch>
            <a:fillRect/>
          </a:stretch>
        </p:blipFill>
        <p:spPr>
          <a:xfrm>
            <a:off x="1123950" y="7473347"/>
            <a:ext cx="609600" cy="609600"/>
          </a:xfrm>
          <a:prstGeom prst="rect">
            <a:avLst/>
          </a:prstGeom>
        </p:spPr>
      </p:pic>
      <p:grpSp>
        <p:nvGrpSpPr>
          <p:cNvPr id="8" name="Group 7"/>
          <p:cNvGrpSpPr/>
          <p:nvPr/>
        </p:nvGrpSpPr>
        <p:grpSpPr>
          <a:xfrm>
            <a:off x="-105277" y="-30386"/>
            <a:ext cx="5969824" cy="3365423"/>
            <a:chOff x="17570" y="0"/>
            <a:chExt cx="8004877" cy="5465370"/>
          </a:xfrm>
        </p:grpSpPr>
        <p:pic>
          <p:nvPicPr>
            <p:cNvPr id="9" name="图片 4">
              <a:extLst>
                <a:ext uri="{FF2B5EF4-FFF2-40B4-BE49-F238E27FC236}">
                  <a16:creationId xmlns:a16="http://schemas.microsoft.com/office/drawing/2014/main" xmlns="" id="{41E1BFFD-3EC3-4EE1-B37F-932B3B9FA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
        <p:nvSpPr>
          <p:cNvPr id="2" name="TextBox 1"/>
          <p:cNvSpPr txBox="1"/>
          <p:nvPr/>
        </p:nvSpPr>
        <p:spPr>
          <a:xfrm>
            <a:off x="3974096" y="2335320"/>
            <a:ext cx="10308159" cy="1938992"/>
          </a:xfrm>
          <a:prstGeom prst="rect">
            <a:avLst/>
          </a:prstGeom>
          <a:noFill/>
        </p:spPr>
        <p:txBody>
          <a:bodyPr wrap="square" rtlCol="0">
            <a:spAutoFit/>
          </a:bodyPr>
          <a:lstStyle/>
          <a:p>
            <a:pPr algn="ctr"/>
            <a:r>
              <a:rPr lang="en-US" sz="6000" smtClean="0">
                <a:solidFill>
                  <a:srgbClr val="8DCA32"/>
                </a:solidFill>
                <a:latin typeface="UTM Bell" panose="02040603050506020204" pitchFamily="18" charset="0"/>
              </a:rPr>
              <a:t>XÔ VIẾT </a:t>
            </a:r>
          </a:p>
          <a:p>
            <a:pPr algn="ctr"/>
            <a:r>
              <a:rPr lang="en-US" sz="6000" smtClean="0">
                <a:solidFill>
                  <a:srgbClr val="8DCA32"/>
                </a:solidFill>
                <a:latin typeface="UTM Bell" panose="02040603050506020204" pitchFamily="18" charset="0"/>
              </a:rPr>
              <a:t>NGHỆ - TĨNH</a:t>
            </a:r>
            <a:endParaRPr lang="en-US" sz="6000">
              <a:solidFill>
                <a:srgbClr val="8DCA32"/>
              </a:solidFill>
              <a:latin typeface="UTM Bell" panose="02040603050506020204" pitchFamily="18" charset="0"/>
            </a:endParaRPr>
          </a:p>
        </p:txBody>
      </p:sp>
      <p:pic>
        <p:nvPicPr>
          <p:cNvPr id="13" name="vBCodeIMG" descr="5"/>
          <p:cNvPicPr>
            <a:picLocks noGrp="1" noChangeAspect="1" noChangeArrowheads="1"/>
          </p:cNvPicPr>
          <p:nvPr>
            <p:ph type="subTitle" idx="4294967295"/>
          </p:nvPr>
        </p:nvPicPr>
        <p:blipFill>
          <a:blip r:embed="rId8"/>
          <a:srcRect/>
          <a:stretch>
            <a:fillRect/>
          </a:stretch>
        </p:blipFill>
        <p:spPr>
          <a:xfrm>
            <a:off x="0" y="1800225"/>
            <a:ext cx="6175375" cy="3360738"/>
          </a:xfrm>
          <a:noFill/>
        </p:spPr>
      </p:pic>
      <p:pic>
        <p:nvPicPr>
          <p:cNvPr id="17"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9">
            <a:extLst>
              <a:ext uri="{28A0092B-C50C-407E-A947-70E740481C1C}">
                <a14:useLocalDpi xmlns:a14="http://schemas.microsoft.com/office/drawing/2010/main" val="0"/>
              </a:ext>
            </a:extLst>
          </a:blip>
          <a:srcRect t="32472" b="4547"/>
          <a:stretch/>
        </p:blipFill>
        <p:spPr>
          <a:xfrm>
            <a:off x="37061" y="5309902"/>
            <a:ext cx="11654972" cy="1548098"/>
          </a:xfrm>
          <a:prstGeom prst="rect">
            <a:avLst/>
          </a:prstGeom>
        </p:spPr>
      </p:pic>
    </p:spTree>
    <p:extLst>
      <p:ext uri="{BB962C8B-B14F-4D97-AF65-F5344CB8AC3E}">
        <p14:creationId xmlns:p14="http://schemas.microsoft.com/office/powerpoint/2010/main" val="362864292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1"/>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500"/>
                            </p:stCondLst>
                            <p:childTnLst>
                              <p:par>
                                <p:cTn id="39" presetID="16" presetClass="entr" presetSubtype="37"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31"/>
                </p:tgtEl>
              </p:cMediaNode>
            </p:audio>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pic>
        <p:nvPicPr>
          <p:cNvPr id="25" name="图片 24">
            <a:extLst>
              <a:ext uri="{FF2B5EF4-FFF2-40B4-BE49-F238E27FC236}">
                <a16:creationId xmlns:a16="http://schemas.microsoft.com/office/drawing/2014/main" xmlns="" id="{5023461E-F44C-444A-8F0E-EF2C757E4DE0}"/>
              </a:ext>
            </a:extLst>
          </p:cNvPr>
          <p:cNvPicPr>
            <a:picLocks noChangeAspect="1"/>
          </p:cNvPicPr>
          <p:nvPr/>
        </p:nvPicPr>
        <p:blipFill rotWithShape="1">
          <a:blip r:embed="rId4">
            <a:extLst>
              <a:ext uri="{28A0092B-C50C-407E-A947-70E740481C1C}">
                <a14:useLocalDpi xmlns:a14="http://schemas.microsoft.com/office/drawing/2010/main" val="0"/>
              </a:ext>
            </a:extLst>
          </a:blip>
          <a:srcRect l="-11136" t="23628"/>
          <a:stretch/>
        </p:blipFill>
        <p:spPr>
          <a:xfrm rot="204227">
            <a:off x="9745560" y="-250208"/>
            <a:ext cx="3044717" cy="2092312"/>
          </a:xfrm>
          <a:prstGeom prst="rect">
            <a:avLst/>
          </a:prstGeom>
        </p:spPr>
      </p:pic>
      <p:sp>
        <p:nvSpPr>
          <p:cNvPr id="2" name="文本框 1">
            <a:extLst>
              <a:ext uri="{FF2B5EF4-FFF2-40B4-BE49-F238E27FC236}">
                <a16:creationId xmlns:a16="http://schemas.microsoft.com/office/drawing/2014/main" xmlns="" id="{5E3C482E-ABE2-4F18-98A9-AB49435AAAEF}"/>
              </a:ext>
            </a:extLst>
          </p:cNvPr>
          <p:cNvSpPr txBox="1"/>
          <p:nvPr/>
        </p:nvSpPr>
        <p:spPr>
          <a:xfrm>
            <a:off x="4606326" y="445024"/>
            <a:ext cx="2877744" cy="923330"/>
          </a:xfrm>
          <a:prstGeom prst="rect">
            <a:avLst/>
          </a:prstGeom>
          <a:noFill/>
        </p:spPr>
        <p:txBody>
          <a:bodyPr wrap="square" rtlCol="0">
            <a:spAutoFit/>
          </a:bodyPr>
          <a:lstStyle/>
          <a:p>
            <a:r>
              <a:rPr lang="en-US" altLang="zh-CN" sz="5400" b="1" smtClean="0">
                <a:solidFill>
                  <a:srgbClr val="FFC000"/>
                </a:solidFill>
                <a:latin typeface="Times New Roman" panose="02020603050405020304" pitchFamily="18" charset="0"/>
                <a:ea typeface="华文琥珀" panose="02010800040101010101" pitchFamily="2" charset="-122"/>
                <a:cs typeface="Times New Roman" panose="02020603050405020304" pitchFamily="18" charset="0"/>
              </a:rPr>
              <a:t>Nội dung</a:t>
            </a:r>
            <a:endParaRPr lang="zh-CN" altLang="en-US" sz="5400" b="1" dirty="0">
              <a:solidFill>
                <a:srgbClr val="FFC000"/>
              </a:solidFill>
              <a:latin typeface="Times New Roman" panose="02020603050405020304" pitchFamily="18" charset="0"/>
              <a:ea typeface="华文琥珀" panose="02010800040101010101" pitchFamily="2" charset="-122"/>
              <a:cs typeface="Times New Roman" panose="02020603050405020304" pitchFamily="18" charset="0"/>
            </a:endParaRPr>
          </a:p>
        </p:txBody>
      </p:sp>
      <p:grpSp>
        <p:nvGrpSpPr>
          <p:cNvPr id="5" name="组合 4">
            <a:extLst>
              <a:ext uri="{FF2B5EF4-FFF2-40B4-BE49-F238E27FC236}">
                <a16:creationId xmlns:a16="http://schemas.microsoft.com/office/drawing/2014/main" xmlns="" id="{F5A7059B-9104-4B78-88A4-2996D573263A}"/>
              </a:ext>
            </a:extLst>
          </p:cNvPr>
          <p:cNvGrpSpPr/>
          <p:nvPr/>
        </p:nvGrpSpPr>
        <p:grpSpPr>
          <a:xfrm>
            <a:off x="526450" y="1411896"/>
            <a:ext cx="11853852" cy="602789"/>
            <a:chOff x="3163573" y="1676549"/>
            <a:chExt cx="7132445" cy="602789"/>
          </a:xfrm>
        </p:grpSpPr>
        <p:sp>
          <p:nvSpPr>
            <p:cNvPr id="3" name="文本框 2">
              <a:extLst>
                <a:ext uri="{FF2B5EF4-FFF2-40B4-BE49-F238E27FC236}">
                  <a16:creationId xmlns:a16="http://schemas.microsoft.com/office/drawing/2014/main" xmlns="" id="{D2EE0240-C14E-4928-83B3-B939536ADC33}"/>
                </a:ext>
              </a:extLst>
            </p:cNvPr>
            <p:cNvSpPr txBox="1"/>
            <p:nvPr/>
          </p:nvSpPr>
          <p:spPr>
            <a:xfrm>
              <a:off x="3163573" y="1676549"/>
              <a:ext cx="704387" cy="584775"/>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1</a:t>
              </a:r>
              <a:r>
                <a:rPr lang="zh-CN" altLang="en-US" sz="3200"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a:t>
              </a:r>
            </a:p>
          </p:txBody>
        </p:sp>
        <p:sp>
          <p:nvSpPr>
            <p:cNvPr id="4" name="文本框 3">
              <a:extLst>
                <a:ext uri="{FF2B5EF4-FFF2-40B4-BE49-F238E27FC236}">
                  <a16:creationId xmlns:a16="http://schemas.microsoft.com/office/drawing/2014/main" xmlns="" id="{CA6D0A13-18B9-4569-B509-2DF0683F5284}"/>
                </a:ext>
              </a:extLst>
            </p:cNvPr>
            <p:cNvSpPr txBox="1"/>
            <p:nvPr/>
          </p:nvSpPr>
          <p:spPr>
            <a:xfrm>
              <a:off x="3500069" y="1694563"/>
              <a:ext cx="6795949" cy="584775"/>
            </a:xfrm>
            <a:prstGeom prst="rect">
              <a:avLst/>
            </a:prstGeom>
            <a:noFill/>
          </p:spPr>
          <p:txBody>
            <a:bodyPr wrap="square" rtlCol="0">
              <a:spAutoFit/>
            </a:bodyPr>
            <a:lstStyle/>
            <a:p>
              <a:r>
                <a:rPr lang="en-US" sz="3200" b="1" smtClean="0">
                  <a:solidFill>
                    <a:schemeClr val="bg1"/>
                  </a:solidFill>
                  <a:latin typeface="Times New Roman" panose="02020603050405020304" pitchFamily="18" charset="0"/>
                  <a:cs typeface="Times New Roman" panose="02020603050405020304" pitchFamily="18" charset="0"/>
                </a:rPr>
                <a:t>Diễn biến cuộc biểu tình ngày 12/09/1930</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11" name="组合 10">
            <a:extLst>
              <a:ext uri="{FF2B5EF4-FFF2-40B4-BE49-F238E27FC236}">
                <a16:creationId xmlns:a16="http://schemas.microsoft.com/office/drawing/2014/main" xmlns="" id="{CA2579AB-ED64-4A13-AE3F-4A22EDAFF542}"/>
              </a:ext>
            </a:extLst>
          </p:cNvPr>
          <p:cNvGrpSpPr/>
          <p:nvPr/>
        </p:nvGrpSpPr>
        <p:grpSpPr>
          <a:xfrm>
            <a:off x="526450" y="2305080"/>
            <a:ext cx="11552280" cy="1095232"/>
            <a:chOff x="3163573" y="1676549"/>
            <a:chExt cx="7708103" cy="1095232"/>
          </a:xfrm>
        </p:grpSpPr>
        <p:sp>
          <p:nvSpPr>
            <p:cNvPr id="13" name="文本框 12">
              <a:extLst>
                <a:ext uri="{FF2B5EF4-FFF2-40B4-BE49-F238E27FC236}">
                  <a16:creationId xmlns:a16="http://schemas.microsoft.com/office/drawing/2014/main" xmlns="" id="{DB4A823E-D0CC-4BD6-8FB5-DA146ECFF535}"/>
                </a:ext>
              </a:extLst>
            </p:cNvPr>
            <p:cNvSpPr txBox="1"/>
            <p:nvPr/>
          </p:nvSpPr>
          <p:spPr>
            <a:xfrm>
              <a:off x="3163573" y="1676549"/>
              <a:ext cx="704387" cy="584775"/>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2</a:t>
              </a:r>
              <a:r>
                <a:rPr lang="zh-CN" altLang="en-US" sz="32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a:t>
              </a:r>
            </a:p>
          </p:txBody>
        </p:sp>
        <p:sp>
          <p:nvSpPr>
            <p:cNvPr id="14" name="文本框 13">
              <a:extLst>
                <a:ext uri="{FF2B5EF4-FFF2-40B4-BE49-F238E27FC236}">
                  <a16:creationId xmlns:a16="http://schemas.microsoft.com/office/drawing/2014/main" xmlns="" id="{ACE02ADF-FC61-477A-906A-0190CA275703}"/>
                </a:ext>
              </a:extLst>
            </p:cNvPr>
            <p:cNvSpPr txBox="1"/>
            <p:nvPr/>
          </p:nvSpPr>
          <p:spPr>
            <a:xfrm>
              <a:off x="3536720" y="1694563"/>
              <a:ext cx="7334956" cy="1077218"/>
            </a:xfrm>
            <a:prstGeom prst="rect">
              <a:avLst/>
            </a:prstGeom>
            <a:noFill/>
          </p:spPr>
          <p:txBody>
            <a:bodyPr wrap="square" rtlCol="0">
              <a:spAutoFit/>
            </a:bodyPr>
            <a:lstStyle/>
            <a:p>
              <a:r>
                <a:rPr lang="en-US" sz="3200" b="1" smtClean="0">
                  <a:solidFill>
                    <a:schemeClr val="bg1"/>
                  </a:solidFill>
                  <a:latin typeface="Times New Roman" panose="02020603050405020304" pitchFamily="18" charset="0"/>
                  <a:cs typeface="Times New Roman" panose="02020603050405020304" pitchFamily="18" charset="0"/>
                </a:rPr>
                <a:t>Những chuyển biến mới ở nơi nhân dân giành được chính quyền.</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15" name="组合 14">
            <a:extLst>
              <a:ext uri="{FF2B5EF4-FFF2-40B4-BE49-F238E27FC236}">
                <a16:creationId xmlns:a16="http://schemas.microsoft.com/office/drawing/2014/main" xmlns="" id="{E949EA5F-A52B-4AC3-BFC6-5BF5EB6ED500}"/>
              </a:ext>
            </a:extLst>
          </p:cNvPr>
          <p:cNvGrpSpPr/>
          <p:nvPr/>
        </p:nvGrpSpPr>
        <p:grpSpPr>
          <a:xfrm>
            <a:off x="526450" y="3629153"/>
            <a:ext cx="10708383" cy="707886"/>
            <a:chOff x="3163573" y="1676549"/>
            <a:chExt cx="10708383" cy="707886"/>
          </a:xfrm>
        </p:grpSpPr>
        <p:sp>
          <p:nvSpPr>
            <p:cNvPr id="16" name="文本框 15">
              <a:extLst>
                <a:ext uri="{FF2B5EF4-FFF2-40B4-BE49-F238E27FC236}">
                  <a16:creationId xmlns:a16="http://schemas.microsoft.com/office/drawing/2014/main" xmlns="" id="{3D95EE83-FC98-4747-B120-7944455992AB}"/>
                </a:ext>
              </a:extLst>
            </p:cNvPr>
            <p:cNvSpPr txBox="1"/>
            <p:nvPr/>
          </p:nvSpPr>
          <p:spPr>
            <a:xfrm>
              <a:off x="3163573" y="1676549"/>
              <a:ext cx="704387" cy="707886"/>
            </a:xfrm>
            <a:prstGeom prst="rect">
              <a:avLst/>
            </a:prstGeom>
            <a:noFill/>
          </p:spPr>
          <p:txBody>
            <a:bodyPr wrap="square" rtlCol="0">
              <a:spAutoFit/>
            </a:bodyPr>
            <a:lstStyle/>
            <a:p>
              <a:r>
                <a:rPr lang="en-US" altLang="zh-CN" sz="40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3</a:t>
              </a:r>
              <a:r>
                <a:rPr lang="zh-CN" altLang="en-US" sz="4000" dirty="0">
                  <a:solidFill>
                    <a:schemeClr val="bg1"/>
                  </a:solidFill>
                  <a:latin typeface="华文新魏" panose="02010800040101010101" pitchFamily="2" charset="-122"/>
                  <a:ea typeface="华文新魏" panose="02010800040101010101" pitchFamily="2" charset="-122"/>
                </a:rPr>
                <a:t>、</a:t>
              </a:r>
            </a:p>
          </p:txBody>
        </p:sp>
        <p:sp>
          <p:nvSpPr>
            <p:cNvPr id="17" name="文本框 16">
              <a:extLst>
                <a:ext uri="{FF2B5EF4-FFF2-40B4-BE49-F238E27FC236}">
                  <a16:creationId xmlns:a16="http://schemas.microsoft.com/office/drawing/2014/main" xmlns="" id="{D9CE2F4A-AC8F-4AF6-89BB-54E4168F0BD4}"/>
                </a:ext>
              </a:extLst>
            </p:cNvPr>
            <p:cNvSpPr txBox="1"/>
            <p:nvPr/>
          </p:nvSpPr>
          <p:spPr>
            <a:xfrm>
              <a:off x="3776303" y="1738104"/>
              <a:ext cx="10095653"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Ý nghĩa của phong trào Xô viết Nghệ - </a:t>
              </a:r>
              <a:r>
                <a:rPr lang="en-US" sz="3200" b="1" smtClean="0">
                  <a:solidFill>
                    <a:schemeClr val="bg1"/>
                  </a:solidFill>
                  <a:latin typeface="Times New Roman" panose="02020603050405020304" pitchFamily="18" charset="0"/>
                  <a:cs typeface="Times New Roman" panose="02020603050405020304" pitchFamily="18" charset="0"/>
                </a:rPr>
                <a:t>Tĩnh</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37122980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472" y="2716794"/>
            <a:ext cx="4289719" cy="4289719"/>
          </a:xfrm>
          <a:prstGeom prst="rect">
            <a:avLst/>
          </a:prstGeom>
        </p:spPr>
      </p:pic>
      <p:grpSp>
        <p:nvGrpSpPr>
          <p:cNvPr id="2" name="组合 4">
            <a:extLst>
              <a:ext uri="{FF2B5EF4-FFF2-40B4-BE49-F238E27FC236}">
                <a16:creationId xmlns:a16="http://schemas.microsoft.com/office/drawing/2014/main" xmlns="" id="{F5A7059B-9104-4B78-88A4-2996D573263A}"/>
              </a:ext>
            </a:extLst>
          </p:cNvPr>
          <p:cNvGrpSpPr/>
          <p:nvPr/>
        </p:nvGrpSpPr>
        <p:grpSpPr>
          <a:xfrm>
            <a:off x="2053368" y="2705056"/>
            <a:ext cx="6865358" cy="1464564"/>
            <a:chOff x="3163573" y="1676549"/>
            <a:chExt cx="6217996" cy="1464564"/>
          </a:xfrm>
        </p:grpSpPr>
        <p:sp>
          <p:nvSpPr>
            <p:cNvPr id="3" name="文本框 2">
              <a:extLst>
                <a:ext uri="{FF2B5EF4-FFF2-40B4-BE49-F238E27FC236}">
                  <a16:creationId xmlns:a16="http://schemas.microsoft.com/office/drawing/2014/main" xmlns="" id="{D2EE0240-C14E-4928-83B3-B939536ADC33}"/>
                </a:ext>
              </a:extLst>
            </p:cNvPr>
            <p:cNvSpPr txBox="1"/>
            <p:nvPr/>
          </p:nvSpPr>
          <p:spPr>
            <a:xfrm>
              <a:off x="3163573" y="1676549"/>
              <a:ext cx="704387" cy="769441"/>
            </a:xfrm>
            <a:prstGeom prst="rect">
              <a:avLst/>
            </a:prstGeom>
            <a:noFill/>
          </p:spPr>
          <p:txBody>
            <a:bodyPr wrap="square" rtlCol="0">
              <a:spAutoFit/>
            </a:bodyPr>
            <a:lstStyle/>
            <a:p>
              <a:endParaRPr lang="zh-CN" altLang="en-US" sz="4400" dirty="0">
                <a:solidFill>
                  <a:schemeClr val="accent4">
                    <a:lumMod val="60000"/>
                    <a:lumOff val="4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xmlns="" id="{CA6D0A13-18B9-4569-B509-2DF0683F5284}"/>
                </a:ext>
              </a:extLst>
            </p:cNvPr>
            <p:cNvSpPr txBox="1"/>
            <p:nvPr/>
          </p:nvSpPr>
          <p:spPr>
            <a:xfrm>
              <a:off x="3500069" y="1694563"/>
              <a:ext cx="5881500" cy="1446550"/>
            </a:xfrm>
            <a:prstGeom prst="rect">
              <a:avLst/>
            </a:prstGeom>
            <a:noFill/>
          </p:spPr>
          <p:txBody>
            <a:bodyPr wrap="square" rtlCol="0">
              <a:spAutoFit/>
            </a:bodyPr>
            <a:lstStyle/>
            <a:p>
              <a:r>
                <a:rPr lang="en-US" sz="4400" b="1" smtClean="0">
                  <a:solidFill>
                    <a:srgbClr val="FFC000"/>
                  </a:solidFill>
                  <a:latin typeface="Times New Roman" panose="02020603050405020304" pitchFamily="18" charset="0"/>
                  <a:cs typeface="Times New Roman" panose="02020603050405020304" pitchFamily="18" charset="0"/>
                </a:rPr>
                <a:t>Diễn biến cuộc biểu tình ngày 12/09/1930</a:t>
              </a:r>
              <a:endParaRPr lang="zh-CN" altLang="en-US" sz="4400" b="1" dirty="0">
                <a:solidFill>
                  <a:srgbClr val="FFC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pic>
        <p:nvPicPr>
          <p:cNvPr id="5" name="图片 28">
            <a:extLst>
              <a:ext uri="{FF2B5EF4-FFF2-40B4-BE49-F238E27FC236}">
                <a16:creationId xmlns:a16="http://schemas.microsoft.com/office/drawing/2014/main" xmlns="" id="{355B0585-EF2F-404E-B851-DF4691AD04C2}"/>
              </a:ext>
            </a:extLst>
          </p:cNvPr>
          <p:cNvPicPr>
            <a:picLocks noChangeAspect="1"/>
          </p:cNvPicPr>
          <p:nvPr/>
        </p:nvPicPr>
        <p:blipFill rotWithShape="1">
          <a:blip r:embed="rId3">
            <a:extLst>
              <a:ext uri="{28A0092B-C50C-407E-A947-70E740481C1C}">
                <a14:useLocalDpi xmlns:a14="http://schemas.microsoft.com/office/drawing/2010/main" val="0"/>
              </a:ext>
            </a:extLst>
          </a:blip>
          <a:srcRect t="32472" b="4547"/>
          <a:stretch/>
        </p:blipFill>
        <p:spPr>
          <a:xfrm>
            <a:off x="217712" y="5082777"/>
            <a:ext cx="11654972" cy="1548098"/>
          </a:xfrm>
          <a:prstGeom prst="rect">
            <a:avLst/>
          </a:prstGeom>
        </p:spPr>
      </p:pic>
      <p:pic>
        <p:nvPicPr>
          <p:cNvPr id="6" name="图片 24">
            <a:extLst>
              <a:ext uri="{FF2B5EF4-FFF2-40B4-BE49-F238E27FC236}">
                <a16:creationId xmlns:a16="http://schemas.microsoft.com/office/drawing/2014/main" xmlns="" id="{5023461E-F44C-444A-8F0E-EF2C757E4DE0}"/>
              </a:ext>
            </a:extLst>
          </p:cNvPr>
          <p:cNvPicPr>
            <a:picLocks noChangeAspect="1"/>
          </p:cNvPicPr>
          <p:nvPr/>
        </p:nvPicPr>
        <p:blipFill rotWithShape="1">
          <a:blip r:embed="rId4">
            <a:extLst>
              <a:ext uri="{28A0092B-C50C-407E-A947-70E740481C1C}">
                <a14:useLocalDpi xmlns:a14="http://schemas.microsoft.com/office/drawing/2010/main" val="0"/>
              </a:ext>
            </a:extLst>
          </a:blip>
          <a:srcRect l="-11136" t="23628"/>
          <a:stretch/>
        </p:blipFill>
        <p:spPr>
          <a:xfrm rot="204227">
            <a:off x="-1050777" y="-57704"/>
            <a:ext cx="3044717" cy="2092312"/>
          </a:xfrm>
          <a:prstGeom prst="rect">
            <a:avLst/>
          </a:prstGeom>
        </p:spPr>
      </p:pic>
      <p:sp>
        <p:nvSpPr>
          <p:cNvPr id="7" name="Oval 6"/>
          <p:cNvSpPr/>
          <p:nvPr/>
        </p:nvSpPr>
        <p:spPr>
          <a:xfrm>
            <a:off x="1146138" y="2291678"/>
            <a:ext cx="1187116" cy="85023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Times New Roman" panose="02020603050405020304" pitchFamily="18" charset="0"/>
                <a:cs typeface="Times New Roman" panose="02020603050405020304" pitchFamily="18" charset="0"/>
              </a:rPr>
              <a:t>1</a:t>
            </a:r>
            <a:endParaRPr lang="en-US" sz="5400">
              <a:solidFill>
                <a:schemeClr val="bg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585229" y="0"/>
            <a:ext cx="5969824" cy="3365423"/>
            <a:chOff x="17570" y="0"/>
            <a:chExt cx="8004877" cy="5465370"/>
          </a:xfrm>
        </p:grpSpPr>
        <p:pic>
          <p:nvPicPr>
            <p:cNvPr id="10" name="图片 4">
              <a:extLst>
                <a:ext uri="{FF2B5EF4-FFF2-40B4-BE49-F238E27FC236}">
                  <a16:creationId xmlns:a16="http://schemas.microsoft.com/office/drawing/2014/main" xmlns="" id="{41E1BFFD-3EC3-4EE1-B37F-932B3B9FA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Tree>
    <p:extLst>
      <p:ext uri="{BB962C8B-B14F-4D97-AF65-F5344CB8AC3E}">
        <p14:creationId xmlns:p14="http://schemas.microsoft.com/office/powerpoint/2010/main" val="34813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863</Words>
  <Application>Microsoft Office PowerPoint</Application>
  <PresentationFormat>Widescreen</PresentationFormat>
  <Paragraphs>91</Paragraphs>
  <Slides>25</Slides>
  <Notes>15</Notes>
  <HiddenSlides>0</HiddenSlides>
  <MMClips>3</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9" baseType="lpstr">
      <vt:lpstr>Arial</vt:lpstr>
      <vt:lpstr>隶书</vt:lpstr>
      <vt:lpstr>华文琥珀</vt:lpstr>
      <vt:lpstr>华文新魏</vt:lpstr>
      <vt:lpstr>Times New Roman</vt:lpstr>
      <vt:lpstr>UTM Avo</vt:lpstr>
      <vt:lpstr>UTM Bell</vt:lpstr>
      <vt:lpstr>UTM Zirkon</vt:lpstr>
      <vt:lpstr>Wingdings</vt:lpstr>
      <vt:lpstr>幼圆</vt:lpstr>
      <vt:lpstr>等线</vt:lpstr>
      <vt:lpstr>等线 Light</vt:lpstr>
      <vt:lpstr>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64</cp:revision>
  <dcterms:created xsi:type="dcterms:W3CDTF">2017-08-04T06:12:25Z</dcterms:created>
  <dcterms:modified xsi:type="dcterms:W3CDTF">2021-11-12T14:23:42Z</dcterms:modified>
</cp:coreProperties>
</file>