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</p:sldMasterIdLst>
  <p:notesMasterIdLst>
    <p:notesMasterId r:id="rId14"/>
  </p:notesMasterIdLst>
  <p:sldIdLst>
    <p:sldId id="256" r:id="rId2"/>
    <p:sldId id="301" r:id="rId3"/>
    <p:sldId id="257" r:id="rId4"/>
    <p:sldId id="297" r:id="rId5"/>
    <p:sldId id="298" r:id="rId6"/>
    <p:sldId id="302" r:id="rId7"/>
    <p:sldId id="283" r:id="rId8"/>
    <p:sldId id="284" r:id="rId9"/>
    <p:sldId id="285" r:id="rId10"/>
    <p:sldId id="279" r:id="rId11"/>
    <p:sldId id="303" r:id="rId12"/>
    <p:sldId id="29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ylfaen" panose="010A0502050306030303" pitchFamily="18" charset="0"/>
      <p:regular r:id="rId19"/>
    </p:embeddedFont>
    <p:embeddedFont>
      <p:font typeface="Cambria Math" panose="02040503050406030204" pitchFamily="18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宋体" panose="02010600030101010101" pitchFamily="2" charset="-122"/>
      <p:regular r:id="rId23"/>
    </p:embeddedFont>
  </p:embeddedFontLst>
  <p:custDataLst>
    <p:tags r:id="rId2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E00"/>
    <a:srgbClr val="B08600"/>
    <a:srgbClr val="9A7500"/>
    <a:srgbClr val="F75D70"/>
    <a:srgbClr val="DCEE9B"/>
    <a:srgbClr val="B2F7E3"/>
    <a:srgbClr val="FFFFFF"/>
    <a:srgbClr val="3ABFA8"/>
    <a:srgbClr val="EC6063"/>
    <a:srgbClr val="FC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695E-E947-488C-8123-1566C4D639C3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1128-6269-4A27-B3EA-1F389F14FD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8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19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32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2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5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7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0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3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3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3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0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6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0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5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2.wdp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Relationship Id="rId27" Type="http://schemas.microsoft.com/office/2007/relationships/hdphoto" Target="../media/hdphoto4.wdp"/><Relationship Id="rId30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4B00C3CD-8A84-439D-B785-1A99C66E2E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499" y="-100869"/>
            <a:ext cx="3712446" cy="37124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7" y="0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  <p:pic>
        <p:nvPicPr>
          <p:cNvPr id="15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456425" y="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23" Type="http://schemas.microsoft.com/office/2007/relationships/hdphoto" Target="../media/hdphoto7.wdp"/><Relationship Id="rId10" Type="http://schemas.openxmlformats.org/officeDocument/2006/relationships/image" Target="../media/image8.png"/><Relationship Id="rId19" Type="http://schemas.openxmlformats.org/officeDocument/2006/relationships/image" Target="../media/image12.emf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openxmlformats.org/officeDocument/2006/relationships/image" Target="../media/image31.png"/><Relationship Id="rId26" Type="http://schemas.openxmlformats.org/officeDocument/2006/relationships/image" Target="../media/image34.png"/><Relationship Id="rId3" Type="http://schemas.openxmlformats.org/officeDocument/2006/relationships/image" Target="../media/image24.png"/><Relationship Id="rId21" Type="http://schemas.microsoft.com/office/2007/relationships/hdphoto" Target="../media/hdphoto14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slide" Target="slide3.xml"/><Relationship Id="rId25" Type="http://schemas.openxmlformats.org/officeDocument/2006/relationships/slide" Target="slide5.xml"/><Relationship Id="rId2" Type="http://schemas.openxmlformats.org/officeDocument/2006/relationships/image" Target="../media/image23.png"/><Relationship Id="rId16" Type="http://schemas.microsoft.com/office/2007/relationships/hdphoto" Target="../media/hdphoto12.wdp"/><Relationship Id="rId20" Type="http://schemas.openxmlformats.org/officeDocument/2006/relationships/image" Target="../media/image3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28" Type="http://schemas.openxmlformats.org/officeDocument/2006/relationships/slide" Target="slide6.xml"/><Relationship Id="rId10" Type="http://schemas.openxmlformats.org/officeDocument/2006/relationships/image" Target="../media/image27.png"/><Relationship Id="rId19" Type="http://schemas.microsoft.com/office/2007/relationships/hdphoto" Target="../media/hdphoto13.wdp"/><Relationship Id="rId31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29.png"/><Relationship Id="rId22" Type="http://schemas.openxmlformats.org/officeDocument/2006/relationships/slide" Target="slide4.xml"/><Relationship Id="rId27" Type="http://schemas.microsoft.com/office/2007/relationships/hdphoto" Target="../media/hdphoto16.wdp"/><Relationship Id="rId30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80.png"/><Relationship Id="rId7" Type="http://schemas.openxmlformats.org/officeDocument/2006/relationships/image" Target="../media/image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52"/>
            <a:ext cx="12192000" cy="717178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4690406"/>
            <a:ext cx="7899763" cy="220047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92" y="4814564"/>
            <a:ext cx="5729767" cy="20115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607"/>
            <a:ext cx="6548795" cy="146376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5614071"/>
            <a:ext cx="8084563" cy="154092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24" y="5037849"/>
            <a:ext cx="2810024" cy="15055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3" y="-9592"/>
            <a:ext cx="4339994" cy="16214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" y="37983"/>
            <a:ext cx="4230275" cy="1353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454519"/>
            <a:ext cx="468344" cy="468344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6" y="166772"/>
            <a:ext cx="22034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8" y="3871187"/>
            <a:ext cx="2115137" cy="2791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E9F9D5A-9088-48B1-B5CD-9EDDF12B611E}"/>
              </a:ext>
            </a:extLst>
          </p:cNvPr>
          <p:cNvSpPr/>
          <p:nvPr/>
        </p:nvSpPr>
        <p:spPr>
          <a:xfrm>
            <a:off x="6096000" y="203712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6" y="-59555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205" y="647341"/>
            <a:ext cx="797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lossalis" panose="02040603050506020204" pitchFamily="18" charset="0"/>
                <a:ea typeface="华康方圆体W7" pitchFamily="81" charset="-122"/>
              </a:rPr>
              <a:t>TOÁN LỚP 5</a:t>
            </a:r>
            <a:endParaRPr lang="zh-CN" altLang="en-US" sz="9600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lossalis" panose="02040603050506020204" pitchFamily="18" charset="0"/>
              <a:ea typeface="华康方圆体W7" pitchFamily="81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3" y="3212008"/>
            <a:ext cx="4247184" cy="36816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660242" y="4106471"/>
            <a:ext cx="2109575" cy="2556453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44" y="6172200"/>
            <a:ext cx="6477398" cy="9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6.35838E-7 L -3.03181E-6 -6.35838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11E-6 -4.16185E-6 L 0.04805 -4.16185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7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50"/>
                            </p:stCondLst>
                            <p:childTnLst>
                              <p:par>
                                <p:cTn id="6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7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2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75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404CF0F-3C62-4A06-966C-6472D54337D3}"/>
              </a:ext>
            </a:extLst>
          </p:cNvPr>
          <p:cNvSpPr/>
          <p:nvPr/>
        </p:nvSpPr>
        <p:spPr>
          <a:xfrm>
            <a:off x="642301" y="1607867"/>
            <a:ext cx="12106275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b) 60 000m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248224E-1E22-44A6-840E-21B439F0D2CB}"/>
              </a:ext>
            </a:extLst>
          </p:cNvPr>
          <p:cNvSpPr/>
          <p:nvPr/>
        </p:nvSpPr>
        <p:spPr>
          <a:xfrm>
            <a:off x="1120456" y="2537225"/>
            <a:ext cx="12191997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800 000m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ha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177FEB3-29DD-461F-919D-A4E13252D8B4}"/>
              </a:ext>
            </a:extLst>
          </p:cNvPr>
          <p:cNvSpPr/>
          <p:nvPr/>
        </p:nvSpPr>
        <p:spPr>
          <a:xfrm>
            <a:off x="4264293" y="2892494"/>
            <a:ext cx="96932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4DBE7BD-A67A-4D30-9CE3-2552B3E9185A}"/>
              </a:ext>
            </a:extLst>
          </p:cNvPr>
          <p:cNvSpPr/>
          <p:nvPr/>
        </p:nvSpPr>
        <p:spPr>
          <a:xfrm>
            <a:off x="4129145" y="2072213"/>
            <a:ext cx="860147" cy="404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8C77E1E-B876-48AB-8A34-31448E587BBE}"/>
              </a:ext>
            </a:extLst>
          </p:cNvPr>
          <p:cNvSpPr/>
          <p:nvPr/>
        </p:nvSpPr>
        <p:spPr>
          <a:xfrm>
            <a:off x="4053839" y="3042287"/>
            <a:ext cx="5283200" cy="76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2CF8272-F282-4AC4-BFD5-C548E8A4BA4B}"/>
              </a:ext>
            </a:extLst>
          </p:cNvPr>
          <p:cNvSpPr txBox="1"/>
          <p:nvPr/>
        </p:nvSpPr>
        <p:spPr>
          <a:xfrm>
            <a:off x="2195990" y="309107"/>
            <a:ext cx="7537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B086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1AEA6A6-D4D0-4283-9081-24B290FB31A1}"/>
              </a:ext>
            </a:extLst>
          </p:cNvPr>
          <p:cNvSpPr/>
          <p:nvPr/>
        </p:nvSpPr>
        <p:spPr>
          <a:xfrm>
            <a:off x="5964556" y="1923404"/>
            <a:ext cx="4657725" cy="702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: 10 000 = 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C66E6C2-E8E6-4C50-BE8C-0BE44BE9FF23}"/>
              </a:ext>
            </a:extLst>
          </p:cNvPr>
          <p:cNvSpPr/>
          <p:nvPr/>
        </p:nvSpPr>
        <p:spPr>
          <a:xfrm>
            <a:off x="6369093" y="2892494"/>
            <a:ext cx="4253271" cy="595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 : 10 000 = 80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xmlns="" id="{E01893FA-8D37-4F85-A42A-DB9DDA4273B4}"/>
              </a:ext>
            </a:extLst>
          </p:cNvPr>
          <p:cNvSpPr/>
          <p:nvPr/>
        </p:nvSpPr>
        <p:spPr>
          <a:xfrm>
            <a:off x="4053839" y="1932792"/>
            <a:ext cx="849379" cy="4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xmlns="" id="{E01893FA-8D37-4F85-A42A-DB9DDA4273B4}"/>
              </a:ext>
            </a:extLst>
          </p:cNvPr>
          <p:cNvSpPr/>
          <p:nvPr/>
        </p:nvSpPr>
        <p:spPr>
          <a:xfrm>
            <a:off x="4264293" y="2892494"/>
            <a:ext cx="849379" cy="4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6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1B26EB-F509-4D8A-BA31-42F9F22F43B3}"/>
              </a:ext>
            </a:extLst>
          </p:cNvPr>
          <p:cNvSpPr/>
          <p:nvPr/>
        </p:nvSpPr>
        <p:spPr>
          <a:xfrm>
            <a:off x="855105" y="1013929"/>
            <a:ext cx="9937670" cy="145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22 200ha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6C2202-0F55-4104-926E-BDE27218FBD8}"/>
              </a:ext>
            </a:extLst>
          </p:cNvPr>
          <p:cNvSpPr/>
          <p:nvPr/>
        </p:nvSpPr>
        <p:spPr>
          <a:xfrm>
            <a:off x="4071940" y="2962720"/>
            <a:ext cx="4048125" cy="1057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22 200ha =        km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5E4A186-2BCA-4C2F-BF53-B29F1078B13A}"/>
              </a:ext>
            </a:extLst>
          </p:cNvPr>
          <p:cNvCxnSpPr/>
          <p:nvPr/>
        </p:nvCxnSpPr>
        <p:spPr>
          <a:xfrm>
            <a:off x="7337283" y="1468682"/>
            <a:ext cx="1565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0B53CD-FB7D-4336-AD72-E050D4A05B15}"/>
              </a:ext>
            </a:extLst>
          </p:cNvPr>
          <p:cNvSpPr/>
          <p:nvPr/>
        </p:nvSpPr>
        <p:spPr>
          <a:xfrm>
            <a:off x="6348479" y="3246480"/>
            <a:ext cx="81761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520D1D-8D53-48E8-8FEA-B26661D2E72C}"/>
              </a:ext>
            </a:extLst>
          </p:cNvPr>
          <p:cNvSpPr/>
          <p:nvPr/>
        </p:nvSpPr>
        <p:spPr>
          <a:xfrm>
            <a:off x="1665576" y="3709471"/>
            <a:ext cx="8860852" cy="1189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222 km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342899-AC90-4AFF-820B-56BD0C4BDC82}"/>
              </a:ext>
            </a:extLst>
          </p:cNvPr>
          <p:cNvSpPr/>
          <p:nvPr/>
        </p:nvSpPr>
        <p:spPr>
          <a:xfrm>
            <a:off x="6348479" y="3382385"/>
            <a:ext cx="727779" cy="252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5E4A186-2BCA-4C2F-BF53-B29F1078B13A}"/>
              </a:ext>
            </a:extLst>
          </p:cNvPr>
          <p:cNvCxnSpPr/>
          <p:nvPr/>
        </p:nvCxnSpPr>
        <p:spPr>
          <a:xfrm>
            <a:off x="1280163" y="2471822"/>
            <a:ext cx="27917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3" y="2689737"/>
            <a:ext cx="48768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51" y="2749173"/>
            <a:ext cx="2971800" cy="3538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47" y="2689736"/>
            <a:ext cx="6096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33664"/>
            <a:ext cx="9194245" cy="53326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61422" y="2680988"/>
            <a:ext cx="9307082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spc="5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康方圆体W7" pitchFamily="81" charset="-122"/>
                <a:ea typeface="华康方圆体W7" pitchFamily="81" charset="-122"/>
              </a:rPr>
              <a:t>Chúc các em học tốt!</a:t>
            </a:r>
            <a:endParaRPr lang="zh-CN" altLang="en-US" sz="6600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康方圆体W7" pitchFamily="81" charset="-122"/>
              <a:ea typeface="华康方圆体W7" pitchFamily="81" charset="-122"/>
            </a:endParaRPr>
          </a:p>
        </p:txBody>
      </p:sp>
      <p:pic>
        <p:nvPicPr>
          <p:cNvPr id="2051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42" y="292189"/>
            <a:ext cx="22034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401633" y="2661562"/>
            <a:ext cx="4954173" cy="2419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51" y="4700711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72" y="4752103"/>
            <a:ext cx="468344" cy="4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9615" r="10174" b="9573"/>
          <a:stretch/>
        </p:blipFill>
        <p:spPr>
          <a:xfrm>
            <a:off x="-47946" y="0"/>
            <a:ext cx="12192000" cy="7166429"/>
          </a:xfrm>
          <a:prstGeom prst="rect">
            <a:avLst/>
          </a:prstGeom>
        </p:spPr>
      </p:pic>
      <p:pic>
        <p:nvPicPr>
          <p:cNvPr id="3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94" flipH="1">
            <a:off x="1438959" y="4052917"/>
            <a:ext cx="2789369" cy="186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61" y="5110499"/>
            <a:ext cx="3240405" cy="9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21886" y="4125545"/>
            <a:ext cx="2254105" cy="1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70" y="6227943"/>
            <a:ext cx="5689564" cy="8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39" y="5139809"/>
            <a:ext cx="5468468" cy="9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3" y="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0" y="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" y="5428576"/>
            <a:ext cx="1884866" cy="13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98" y="5093598"/>
            <a:ext cx="3475656" cy="11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43" b="100000" l="0" r="100000"/>
                    </a14:imgEffect>
                    <a14:imgEffect>
                      <a14:brightnessContrast bright="-9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23" y="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Tai nguyen thiet ke tro choi\Bảng gỗ\1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9" y="53340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9612" y="5518795"/>
            <a:ext cx="1769438" cy="12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ai nguyen thiet ke tro choi\Bảng gỗ\2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90" y="55906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Tai nguyen thiet ke tro choi\Bảng gỗ\3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37" y="50680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hlinkClick r:id="rId28" action="ppaction://hlinksldjump"/>
          </p:cNvPr>
          <p:cNvSpPr/>
          <p:nvPr/>
        </p:nvSpPr>
        <p:spPr>
          <a:xfrm>
            <a:off x="10670665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24939" y="2983762"/>
            <a:ext cx="3300206" cy="39993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3177768" y="228600"/>
            <a:ext cx="7492897" cy="2266601"/>
          </a:xfrm>
          <a:prstGeom prst="cloud">
            <a:avLst/>
          </a:prstGeom>
          <a:solidFill>
            <a:srgbClr val="DCEE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chúng ta cùng đi tham quan nông trại của bác Tư để biết nông trại có những con vật nào nhé!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3587603" y="75335"/>
            <a:ext cx="6375101" cy="2117558"/>
          </a:xfrm>
          <a:prstGeom prst="cloudCallout">
            <a:avLst>
              <a:gd name="adj1" fmla="val 51392"/>
              <a:gd name="adj2" fmla="val 7310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cháu, các cháu trả lời câu hỏi để vào tham quan nông trại nào!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796058" y="319023"/>
            <a:ext cx="4643613" cy="2117558"/>
          </a:xfrm>
          <a:prstGeom prst="cloudCallout">
            <a:avLst>
              <a:gd name="adj1" fmla="val 51392"/>
              <a:gd name="adj2" fmla="val 7310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Yeah, Giỏi quá! Đi tham quan thôi!</a:t>
            </a:r>
          </a:p>
        </p:txBody>
      </p:sp>
      <p:grpSp>
        <p:nvGrpSpPr>
          <p:cNvPr id="24" name="Group 23"/>
          <p:cNvGrpSpPr/>
          <p:nvPr/>
        </p:nvGrpSpPr>
        <p:grpSpPr>
          <a:xfrm rot="20769318" flipH="1">
            <a:off x="4089710" y="3587744"/>
            <a:ext cx="4247184" cy="3681663"/>
            <a:chOff x="8638326" y="1459408"/>
            <a:chExt cx="4247184" cy="36816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166 0.0155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1. Điền dấu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2438400" y="2133643"/>
            <a:ext cx="7560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</a:t>
            </a:r>
            <a:r>
              <a:rPr lang="en-US" altLang="en-US" sz="4800" b="1" dirty="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5 km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  ….   250 </a:t>
            </a:r>
            <a:r>
              <a:rPr lang="en-US" altLang="en-US" sz="4800" b="1" dirty="0">
                <a:latin typeface="Times New Roman" pitchFamily="18" charset="0"/>
                <a:cs typeface="Arial" charset="0"/>
              </a:rPr>
              <a:t>hm</a:t>
            </a:r>
            <a:r>
              <a:rPr lang="en-US" altLang="en-US" sz="4800" b="1" baseline="30000" dirty="0">
                <a:latin typeface="Times New Roman" pitchFamily="18" charset="0"/>
                <a:cs typeface="Arial" charset="0"/>
              </a:rPr>
              <a:t>2</a:t>
            </a:r>
            <a:endParaRPr lang="en-US" altLang="en-US" sz="4800" b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19CB98-E895-4671-B8D5-C02D37779AC0}"/>
              </a:ext>
            </a:extLst>
          </p:cNvPr>
          <p:cNvGrpSpPr/>
          <p:nvPr/>
        </p:nvGrpSpPr>
        <p:grpSpPr>
          <a:xfrm>
            <a:off x="2702482" y="2835299"/>
            <a:ext cx="3134438" cy="1187513"/>
            <a:chOff x="1651340" y="3322398"/>
            <a:chExt cx="3134438" cy="1187513"/>
          </a:xfrm>
        </p:grpSpPr>
        <p:sp>
          <p:nvSpPr>
            <p:cNvPr id="6" name="Text Box 6">
              <a:extLst>
                <a:ext uri="{FF2B5EF4-FFF2-40B4-BE49-F238E27FC236}">
                  <a16:creationId xmlns:a16="http://schemas.microsoft.com/office/drawing/2014/main" xmlns="" id="{51C357E5-0A55-46DA-A9A8-D3EA1A6FE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340" y="3740470"/>
              <a:ext cx="313443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B050"/>
                  </a:solidFill>
                  <a:latin typeface="Times New Roman" panose="02020603050405020304" pitchFamily="18" charset="0"/>
                </a:rPr>
                <a:t>      2500h</a:t>
              </a:r>
              <a:r>
                <a:rPr lang="vi-VN" altLang="en-US" sz="4400" b="1">
                  <a:solidFill>
                    <a:srgbClr val="00B050"/>
                  </a:solidFill>
                  <a:latin typeface="Times New Roman" panose="02020603050405020304" pitchFamily="18" charset="0"/>
                </a:rPr>
                <a:t>m</a:t>
              </a:r>
              <a:r>
                <a:rPr lang="vi-VN" altLang="en-US" sz="4400" b="1" baseline="30000">
                  <a:solidFill>
                    <a:srgbClr val="00B05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xmlns="" id="{C11AA8CD-7B26-45CA-97D6-B7D15F1AD7B0}"/>
                </a:ext>
              </a:extLst>
            </p:cNvPr>
            <p:cNvSpPr/>
            <p:nvPr/>
          </p:nvSpPr>
          <p:spPr>
            <a:xfrm rot="5400000">
              <a:off x="3176070" y="2645460"/>
              <a:ext cx="280505" cy="163438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23">
            <a:extLst>
              <a:ext uri="{FF2B5EF4-FFF2-40B4-BE49-F238E27FC236}">
                <a16:creationId xmlns:a16="http://schemas.microsoft.com/office/drawing/2014/main" xmlns="" id="{E20B4180-AD4A-48CB-9BFB-10BE8A16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782" y="2133643"/>
            <a:ext cx="4514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&gt;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xmlns="" id="{4A7FB912-1B83-4441-985D-48DB1603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55" y="2055354"/>
            <a:ext cx="576262" cy="1582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latin typeface="Times New Roman" panose="02020603050405020304" pitchFamily="18" charset="0"/>
              </a:rPr>
              <a:t>&gt;  &lt;  =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13" name="图片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2. Điền dấu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xmlns="" id="{4A7FB912-1B83-4441-985D-48DB1603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55" y="2055354"/>
            <a:ext cx="576262" cy="1582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latin typeface="Times New Roman" panose="02020603050405020304" pitchFamily="18" charset="0"/>
              </a:rPr>
              <a:t>&gt;  &lt;  =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438400" y="2133643"/>
            <a:ext cx="8961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2m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5dm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  ….   5m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endParaRPr lang="en-US" altLang="en-US" sz="4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xmlns="" id="{E20B4180-AD4A-48CB-9BFB-10BE8A16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20" y="2133644"/>
            <a:ext cx="5159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8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C19CB98-E895-4671-B8D5-C02D37779AC0}"/>
              </a:ext>
            </a:extLst>
          </p:cNvPr>
          <p:cNvGrpSpPr/>
          <p:nvPr/>
        </p:nvGrpSpPr>
        <p:grpSpPr>
          <a:xfrm>
            <a:off x="2824401" y="2835300"/>
            <a:ext cx="3134438" cy="1464182"/>
            <a:chOff x="1773259" y="3322399"/>
            <a:chExt cx="3134438" cy="1464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xmlns="" id="{51C357E5-0A55-46DA-A9A8-D3EA1A6FE7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3259" y="3676790"/>
                  <a:ext cx="3134438" cy="11097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4400" b="1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      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vi-VN" altLang="en-US" sz="4400" b="1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m</a:t>
                  </a:r>
                  <a:r>
                    <a:rPr lang="vi-VN" altLang="en-US" sz="4400" b="1" baseline="30000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altLang="en-US" sz="4400" b="1" dirty="0">
                    <a:solidFill>
                      <a:srgbClr val="00B05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id="{51C357E5-0A55-46DA-A9A8-D3EA1A6FE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73259" y="3676790"/>
                  <a:ext cx="3134438" cy="1109791"/>
                </a:xfrm>
                <a:prstGeom prst="rect">
                  <a:avLst/>
                </a:prstGeom>
                <a:blipFill>
                  <a:blip r:embed="rId2"/>
                  <a:stretch>
                    <a:fillRect b="-934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xmlns="" id="{C11AA8CD-7B26-45CA-97D6-B7D15F1AD7B0}"/>
                </a:ext>
              </a:extLst>
            </p:cNvPr>
            <p:cNvSpPr/>
            <p:nvPr/>
          </p:nvSpPr>
          <p:spPr>
            <a:xfrm rot="5400000">
              <a:off x="3599599" y="2221931"/>
              <a:ext cx="207630" cy="2408566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12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7D42DC38-4BF4-41D3-8AD7-3382E3118A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3. Điền số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88301" y="2255994"/>
                <a:ext cx="66510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36dm</a:t>
                </a:r>
                <a:r>
                  <a:rPr lang="en-US" altLang="en-US" sz="44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 </a:t>
                </a:r>
                <a14:m>
                  <m:oMath xmlns:m="http://schemas.openxmlformats.org/officeDocument/2006/math">
                    <m:r>
                      <a:rPr lang="en-US" alt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…</m:t>
                    </m:r>
                    <m:r>
                      <a:rPr lang="en-US" altLang="en-US" sz="4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4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301" y="2255994"/>
                <a:ext cx="6651008" cy="769441"/>
              </a:xfrm>
              <a:prstGeom prst="rect">
                <a:avLst/>
              </a:prstGeom>
              <a:blipFill>
                <a:blip r:embed="rId2"/>
                <a:stretch>
                  <a:fillRect l="-3758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46320" y="1883831"/>
                <a:ext cx="1721893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320" y="1883831"/>
                <a:ext cx="1721893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8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C1888B8-1F0F-4A2E-89D3-7FA5FF85EF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236" r="17273" b="9764"/>
          <a:stretch/>
        </p:blipFill>
        <p:spPr>
          <a:xfrm>
            <a:off x="441959" y="1463040"/>
            <a:ext cx="5414151" cy="3688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9966" r="16395" b="10034"/>
          <a:stretch/>
        </p:blipFill>
        <p:spPr>
          <a:xfrm>
            <a:off x="441959" y="1319186"/>
            <a:ext cx="5943600" cy="3975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10235" r="16667" b="10034"/>
          <a:stretch/>
        </p:blipFill>
        <p:spPr>
          <a:xfrm>
            <a:off x="38099" y="1051559"/>
            <a:ext cx="6751320" cy="4511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9965" r="16060" b="107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742823">
            <a:off x="8014812" y="3841495"/>
            <a:ext cx="4247184" cy="3681663"/>
            <a:chOff x="8638326" y="1459408"/>
            <a:chExt cx="4247184" cy="36816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  <p:sp>
        <p:nvSpPr>
          <p:cNvPr id="8" name="Cloud Callout 7"/>
          <p:cNvSpPr/>
          <p:nvPr/>
        </p:nvSpPr>
        <p:spPr>
          <a:xfrm>
            <a:off x="7620000" y="1051559"/>
            <a:ext cx="4206240" cy="1813561"/>
          </a:xfrm>
          <a:prstGeom prst="cloudCallout">
            <a:avLst>
              <a:gd name="adj1" fmla="val 15036"/>
              <a:gd name="adj2" fmla="val 1179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Tư có rất nhiều gà, trâu, heo (lợn)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498041" y="1232909"/>
            <a:ext cx="4008120" cy="1667854"/>
          </a:xfrm>
          <a:prstGeom prst="cloudCallout">
            <a:avLst>
              <a:gd name="adj1" fmla="val 35821"/>
              <a:gd name="adj2" fmla="val 13011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có ruộng đất rất rộng.</a:t>
            </a:r>
          </a:p>
        </p:txBody>
      </p:sp>
    </p:spTree>
    <p:extLst>
      <p:ext uri="{BB962C8B-B14F-4D97-AF65-F5344CB8AC3E}">
        <p14:creationId xmlns:p14="http://schemas.microsoft.com/office/powerpoint/2010/main" val="3944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 rot="727345">
            <a:off x="8501166" y="3727132"/>
            <a:ext cx="4247184" cy="3681663"/>
            <a:chOff x="8638326" y="1459408"/>
            <a:chExt cx="4247184" cy="36816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289306" y="1790350"/>
            <a:ext cx="9335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ruộng đất người ta còn dùng một đơn vị khác. Đó là gì?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6834" y="1662165"/>
            <a:ext cx="7085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0" spc="5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lossalis" panose="02040603050506020204" pitchFamily="18" charset="0"/>
                <a:ea typeface="华康方圆体W7" pitchFamily="81" charset="-122"/>
              </a:rPr>
              <a:t>Héc-ta</a:t>
            </a:r>
            <a:endParaRPr lang="zh-CN" altLang="en-US" sz="11000" spc="5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lossalis" panose="02040603050506020204" pitchFamily="18" charset="0"/>
              <a:ea typeface="华康方圆体W7" pitchFamily="81" charset="-122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xmlns="" id="{8E9F9D5A-9088-48B1-B5CD-9EDDF12B611E}"/>
              </a:ext>
            </a:extLst>
          </p:cNvPr>
          <p:cNvSpPr/>
          <p:nvPr/>
        </p:nvSpPr>
        <p:spPr>
          <a:xfrm>
            <a:off x="5394993" y="943965"/>
            <a:ext cx="18244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8" y="3871187"/>
            <a:ext cx="2115137" cy="2791737"/>
          </a:xfrm>
          <a:prstGeom prst="rect">
            <a:avLst/>
          </a:prstGeom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44" y="6172200"/>
            <a:ext cx="6477398" cy="9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CA0E3E3-FBA3-4B63-946A-70E6B25FC809}"/>
              </a:ext>
            </a:extLst>
          </p:cNvPr>
          <p:cNvSpPr/>
          <p:nvPr/>
        </p:nvSpPr>
        <p:spPr>
          <a:xfrm>
            <a:off x="1271749" y="1278981"/>
            <a:ext cx="9553575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3560B39-4B21-44E0-9A1F-9F4AE6B74901}"/>
              </a:ext>
            </a:extLst>
          </p:cNvPr>
          <p:cNvSpPr/>
          <p:nvPr/>
        </p:nvSpPr>
        <p:spPr>
          <a:xfrm>
            <a:off x="1271750" y="1913286"/>
            <a:ext cx="345990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1ha = 1hm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9878" y="355758"/>
            <a:ext cx="7811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ruộng đất người ta còn dùng đơn vị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héc-ta.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8528" y="2564434"/>
            <a:ext cx="411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 ha =              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xmlns="" id="{A654A479-E089-4782-90A7-26AD2039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19" y="3626535"/>
            <a:ext cx="10426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6033" y="3672701"/>
            <a:ext cx="7444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E56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đo diện tích gấp bao nhiêu lần đơn vị bé hơn liền kề?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560B39-4B21-44E0-9A1F-9F4AE6B74901}"/>
              </a:ext>
            </a:extLst>
          </p:cNvPr>
          <p:cNvSpPr/>
          <p:nvPr/>
        </p:nvSpPr>
        <p:spPr>
          <a:xfrm>
            <a:off x="2482876" y="2475841"/>
            <a:ext cx="345990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</a:t>
            </a:r>
            <a:r>
              <a:rPr lang="en-US" sz="400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5" grpId="0"/>
      <p:bldP spid="2" grpId="0"/>
      <p:bldP spid="7" grpId="0"/>
      <p:bldP spid="7" grpId="1"/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6">
                <a:extLst>
                  <a:ext uri="{FF2B5EF4-FFF2-40B4-BE49-F238E27FC236}">
                    <a16:creationId xmlns:a16="http://schemas.microsoft.com/office/drawing/2014/main" xmlns="" id="{F6D9209E-1F3D-4DEF-81C5-5B25DD6E9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0582754"/>
                  </p:ext>
                </p:extLst>
              </p:nvPr>
            </p:nvGraphicFramePr>
            <p:xfrm>
              <a:off x="610777" y="1103368"/>
              <a:ext cx="10685779" cy="43517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54731">
                      <a:extLst>
                        <a:ext uri="{9D8B030D-6E8A-4147-A177-3AD203B41FA5}">
                          <a16:colId xmlns:a16="http://schemas.microsoft.com/office/drawing/2014/main" xmlns="" val="731047918"/>
                        </a:ext>
                      </a:extLst>
                    </a:gridCol>
                    <a:gridCol w="5431048">
                      <a:extLst>
                        <a:ext uri="{9D8B030D-6E8A-4147-A177-3AD203B41FA5}">
                          <a16:colId xmlns:a16="http://schemas.microsoft.com/office/drawing/2014/main" xmlns="" val="2332735801"/>
                        </a:ext>
                      </a:extLst>
                    </a:gridCol>
                  </a:tblGrid>
                  <a:tr h="9413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4ha =             m</a:t>
                          </a:r>
                          <a:r>
                            <a:rPr lang="en-US" sz="32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25435042"/>
                      </a:ext>
                    </a:extLst>
                  </a:tr>
                  <a:tr h="1108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20ha =     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92466681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i="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3600" b="1" i="0" smtClean="0">
                                      <a:latin typeface="Cambria Math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 =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4146936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>
                              <a:latin typeface="Times New Roman" pitchFamily="18" charset="0"/>
                              <a:cs typeface="Times New Roman" pitchFamily="18" charset="0"/>
                            </a:rPr>
                            <a:t>         </a:t>
                          </a:r>
                          <a:r>
                            <a:rPr lang="en-US" sz="3600" baseline="0">
                              <a:latin typeface="Times New Roman" pitchFamily="18" charset="0"/>
                              <a:cs typeface="Times New Roman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 =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sz="32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  <a:r>
                            <a:rPr lang="en-US" sz="36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4733246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6">
                <a:extLst>
                  <a:ext uri="{FF2B5EF4-FFF2-40B4-BE49-F238E27FC236}">
                    <a16:creationId xmlns:a16="http://schemas.microsoft.com/office/drawing/2014/main" id="{F6D9209E-1F3D-4DEF-81C5-5B25DD6E9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0582754"/>
                  </p:ext>
                </p:extLst>
              </p:nvPr>
            </p:nvGraphicFramePr>
            <p:xfrm>
              <a:off x="610777" y="1103368"/>
              <a:ext cx="10685779" cy="43517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54731">
                      <a:extLst>
                        <a:ext uri="{9D8B030D-6E8A-4147-A177-3AD203B41FA5}">
                          <a16:colId xmlns:a16="http://schemas.microsoft.com/office/drawing/2014/main" val="731047918"/>
                        </a:ext>
                      </a:extLst>
                    </a:gridCol>
                    <a:gridCol w="5431048">
                      <a:extLst>
                        <a:ext uri="{9D8B030D-6E8A-4147-A177-3AD203B41FA5}">
                          <a16:colId xmlns:a16="http://schemas.microsoft.com/office/drawing/2014/main" val="2332735801"/>
                        </a:ext>
                      </a:extLst>
                    </a:gridCol>
                  </a:tblGrid>
                  <a:tr h="9413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4ha =             m</a:t>
                          </a:r>
                          <a:r>
                            <a:rPr lang="en-US" sz="32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25435042"/>
                      </a:ext>
                    </a:extLst>
                  </a:tr>
                  <a:tr h="1108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20ha =     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2466681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8307" r="-1032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146936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78307" r="-103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  <a:r>
                            <a:rPr lang="en-US" sz="36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3246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C426C16-AEA5-4FC8-8338-00BC8ACB305C}"/>
              </a:ext>
            </a:extLst>
          </p:cNvPr>
          <p:cNvSpPr txBox="1"/>
          <p:nvPr/>
        </p:nvSpPr>
        <p:spPr>
          <a:xfrm>
            <a:off x="1955653" y="303633"/>
            <a:ext cx="7914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D09E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BD8CF482-FD09-482C-8364-1F1A405A59B9}"/>
              </a:ext>
            </a:extLst>
          </p:cNvPr>
          <p:cNvSpPr/>
          <p:nvPr/>
        </p:nvSpPr>
        <p:spPr>
          <a:xfrm>
            <a:off x="3139452" y="3497824"/>
            <a:ext cx="1113594" cy="261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1659DC36-4DE9-4EA9-A731-7F6188086735}"/>
              </a:ext>
            </a:extLst>
          </p:cNvPr>
          <p:cNvSpPr/>
          <p:nvPr/>
        </p:nvSpPr>
        <p:spPr>
          <a:xfrm>
            <a:off x="3228831" y="4566375"/>
            <a:ext cx="1080931" cy="590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5210FBDB-C5CC-4FCF-8D35-D9DE1C31C314}"/>
              </a:ext>
            </a:extLst>
          </p:cNvPr>
          <p:cNvSpPr/>
          <p:nvPr/>
        </p:nvSpPr>
        <p:spPr>
          <a:xfrm>
            <a:off x="3241043" y="1103368"/>
            <a:ext cx="944880" cy="29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C5E6BA5-3356-4582-AAC8-13362DEEBBBC}"/>
              </a:ext>
            </a:extLst>
          </p:cNvPr>
          <p:cNvSpPr/>
          <p:nvPr/>
        </p:nvSpPr>
        <p:spPr>
          <a:xfrm>
            <a:off x="2632829" y="1253228"/>
            <a:ext cx="2161308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0295EB0-D8FE-44C4-A5CB-85C9F974B9DF}"/>
              </a:ext>
            </a:extLst>
          </p:cNvPr>
          <p:cNvSpPr/>
          <p:nvPr/>
        </p:nvSpPr>
        <p:spPr>
          <a:xfrm>
            <a:off x="3062657" y="2278597"/>
            <a:ext cx="1646792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022B786-D12E-4C4D-A1A9-65512BCA2992}"/>
              </a:ext>
            </a:extLst>
          </p:cNvPr>
          <p:cNvSpPr/>
          <p:nvPr/>
        </p:nvSpPr>
        <p:spPr>
          <a:xfrm>
            <a:off x="2994397" y="3422486"/>
            <a:ext cx="1189451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79766CB-8862-4A4C-8002-6417CB1C7579}"/>
              </a:ext>
            </a:extLst>
          </p:cNvPr>
          <p:cNvSpPr/>
          <p:nvPr/>
        </p:nvSpPr>
        <p:spPr>
          <a:xfrm>
            <a:off x="3352527" y="4566375"/>
            <a:ext cx="868679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D525420C-0E9B-4462-8D3F-83995F9F7907}"/>
              </a:ext>
            </a:extLst>
          </p:cNvPr>
          <p:cNvSpPr/>
          <p:nvPr/>
        </p:nvSpPr>
        <p:spPr>
          <a:xfrm>
            <a:off x="5904950" y="1110224"/>
            <a:ext cx="5440679" cy="76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10 000 = 40 000 </a:t>
            </a:r>
            <a:endParaRPr lang="en-US" sz="2800" b="1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441F08F-ADE0-46F1-9B0D-260B87E33F05}"/>
              </a:ext>
            </a:extLst>
          </p:cNvPr>
          <p:cNvSpPr/>
          <p:nvPr/>
        </p:nvSpPr>
        <p:spPr>
          <a:xfrm>
            <a:off x="5856243" y="2182788"/>
            <a:ext cx="5440679" cy="76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10 000 = 200 000 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F573AF89-19EC-49DC-865A-51B68868B3AE}"/>
                  </a:ext>
                </a:extLst>
              </p:cNvPr>
              <p:cNvSpPr/>
              <p:nvPr/>
            </p:nvSpPr>
            <p:spPr>
              <a:xfrm>
                <a:off x="5953673" y="3445789"/>
                <a:ext cx="5459585" cy="7654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 : 2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5000 </a:t>
                </a:r>
              </a:p>
              <a:p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𝟓𝟎𝟎𝟎</m:t>
                    </m:r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573AF89-19EC-49DC-865A-51B68868B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673" y="3445789"/>
                <a:ext cx="5459585" cy="765412"/>
              </a:xfrm>
              <a:prstGeom prst="rect">
                <a:avLst/>
              </a:prstGeom>
              <a:blipFill>
                <a:blip r:embed="rId4"/>
                <a:stretch>
                  <a:fillRect l="-2905" t="-44444" b="-452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9145C17C-79B2-4E9C-98E9-74E7F1BBA7D8}"/>
                  </a:ext>
                </a:extLst>
              </p:cNvPr>
              <p:cNvSpPr/>
              <p:nvPr/>
            </p:nvSpPr>
            <p:spPr>
              <a:xfrm>
                <a:off x="5947317" y="4279474"/>
                <a:ext cx="5349239" cy="11078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 : 100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100</a:t>
                </a:r>
              </a:p>
              <a:p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145C17C-79B2-4E9C-98E9-74E7F1BBA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17" y="4279474"/>
                <a:ext cx="5349239" cy="1107876"/>
              </a:xfrm>
              <a:prstGeom prst="rect">
                <a:avLst/>
              </a:prstGeom>
              <a:blipFill>
                <a:blip r:embed="rId5"/>
                <a:stretch>
                  <a:fillRect l="-2965" t="-15385" b="-159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BCA4E265-B46F-40B2-83D6-59320795F362}"/>
              </a:ext>
            </a:extLst>
          </p:cNvPr>
          <p:cNvSpPr/>
          <p:nvPr/>
        </p:nvSpPr>
        <p:spPr>
          <a:xfrm>
            <a:off x="3016309" y="1267887"/>
            <a:ext cx="1505977" cy="450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CA4E265-B46F-40B2-83D6-59320795F362}"/>
              </a:ext>
            </a:extLst>
          </p:cNvPr>
          <p:cNvSpPr/>
          <p:nvPr/>
        </p:nvSpPr>
        <p:spPr>
          <a:xfrm>
            <a:off x="3202740" y="2342593"/>
            <a:ext cx="1505977" cy="29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6490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62" grpId="0"/>
      <p:bldP spid="63" grpId="0"/>
      <p:bldP spid="64" grpId="0"/>
      <p:bldP spid="65" grpId="0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F16BD50-2B08-4F4B-9DEB-CD42096B561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教育教学培训课件通用通用PPT模板2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999</TotalTime>
  <Words>386</Words>
  <Application>Microsoft Office PowerPoint</Application>
  <PresentationFormat>Widescreen</PresentationFormat>
  <Paragraphs>74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Sylfaen</vt:lpstr>
      <vt:lpstr>Cambria Math</vt:lpstr>
      <vt:lpstr>UTM Colossalis</vt:lpstr>
      <vt:lpstr>Arial</vt:lpstr>
      <vt:lpstr>Times New Roman</vt:lpstr>
      <vt:lpstr>华康方圆体W7</vt:lpstr>
      <vt:lpstr>Calibri Light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教育教学培训课件通用通用PPT模板2</dc:title>
  <dc:subject>9Slide.vn</dc:subject>
  <dc:creator>HP</dc:creator>
  <dc:description>9Slide.vn</dc:description>
  <cp:lastModifiedBy>Windows User</cp:lastModifiedBy>
  <cp:revision>114</cp:revision>
  <dcterms:created xsi:type="dcterms:W3CDTF">2015-08-08T12:00:40Z</dcterms:created>
  <dcterms:modified xsi:type="dcterms:W3CDTF">2021-10-12T15:06:22Z</dcterms:modified>
  <cp:category>9Slide.vn</cp:category>
</cp:coreProperties>
</file>