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332" r:id="rId4"/>
    <p:sldId id="324" r:id="rId5"/>
    <p:sldId id="286" r:id="rId6"/>
    <p:sldId id="257" r:id="rId7"/>
    <p:sldId id="325" r:id="rId8"/>
    <p:sldId id="323" r:id="rId9"/>
    <p:sldId id="326" r:id="rId10"/>
    <p:sldId id="287" r:id="rId11"/>
    <p:sldId id="291" r:id="rId12"/>
    <p:sldId id="327" r:id="rId13"/>
    <p:sldId id="259" r:id="rId14"/>
    <p:sldId id="328" r:id="rId15"/>
    <p:sldId id="290" r:id="rId16"/>
    <p:sldId id="270" r:id="rId17"/>
    <p:sldId id="329" r:id="rId18"/>
    <p:sldId id="330" r:id="rId19"/>
    <p:sldId id="331" r:id="rId20"/>
    <p:sldId id="258" r:id="rId21"/>
    <p:sldId id="260" r:id="rId22"/>
    <p:sldId id="261" r:id="rId23"/>
    <p:sldId id="262" r:id="rId24"/>
    <p:sldId id="284" r:id="rId25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3">
          <p15:clr>
            <a:srgbClr val="A4A3A4"/>
          </p15:clr>
        </p15:guide>
        <p15:guide id="2" pos="52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25"/>
  </p:normalViewPr>
  <p:slideViewPr>
    <p:cSldViewPr showGuides="1">
      <p:cViewPr>
        <p:scale>
          <a:sx n="33" d="100"/>
          <a:sy n="33" d="100"/>
        </p:scale>
        <p:origin x="-1662" y="-690"/>
      </p:cViewPr>
      <p:guideLst>
        <p:guide orient="horz" pos="2983"/>
        <p:guide pos="5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7282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7935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0236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74566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72992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3572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9242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428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81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3E1F-43A5-4F29-9EC7-547C3838D9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3124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603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5509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662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07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591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9369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8754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1305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264" y="-1382786"/>
            <a:ext cx="3600400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50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microsoft.com/office/2007/relationships/hdphoto" Target="../media/hdphoto4.wdp"/><Relationship Id="rId18" Type="http://schemas.openxmlformats.org/officeDocument/2006/relationships/image" Target="../media/image58.png"/><Relationship Id="rId3" Type="http://schemas.openxmlformats.org/officeDocument/2006/relationships/image" Target="../media/image53.png"/><Relationship Id="rId21" Type="http://schemas.microsoft.com/office/2007/relationships/hdphoto" Target="../media/hdphoto9.wdp"/><Relationship Id="rId7" Type="http://schemas.openxmlformats.org/officeDocument/2006/relationships/slide" Target="slide21.xml"/><Relationship Id="rId12" Type="http://schemas.openxmlformats.org/officeDocument/2006/relationships/image" Target="../media/image55.png"/><Relationship Id="rId17" Type="http://schemas.microsoft.com/office/2007/relationships/hdphoto" Target="../media/hdphoto7.wdp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microsoft.com/office/2007/relationships/hdphoto" Target="../media/hdphoto5.wdp"/><Relationship Id="rId24" Type="http://schemas.openxmlformats.org/officeDocument/2006/relationships/image" Target="../media/image61.gif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4.png"/><Relationship Id="rId19" Type="http://schemas.microsoft.com/office/2007/relationships/hdphoto" Target="../media/hdphoto8.wdp"/><Relationship Id="rId4" Type="http://schemas.openxmlformats.org/officeDocument/2006/relationships/image" Target="../media/image50.png"/><Relationship Id="rId9" Type="http://schemas.openxmlformats.org/officeDocument/2006/relationships/slide" Target="slide23.xml"/><Relationship Id="rId14" Type="http://schemas.openxmlformats.org/officeDocument/2006/relationships/image" Target="../media/image56.png"/><Relationship Id="rId2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1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microsoft.com/office/2007/relationships/hdphoto" Target="../media/hdphoto13.wdp"/><Relationship Id="rId5" Type="http://schemas.openxmlformats.org/officeDocument/2006/relationships/slide" Target="slide19.xml"/><Relationship Id="rId10" Type="http://schemas.openxmlformats.org/officeDocument/2006/relationships/image" Target="../media/image6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1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microsoft.com/office/2007/relationships/hdphoto" Target="../media/hdphoto13.wdp"/><Relationship Id="rId5" Type="http://schemas.openxmlformats.org/officeDocument/2006/relationships/slide" Target="slide19.xml"/><Relationship Id="rId10" Type="http://schemas.openxmlformats.org/officeDocument/2006/relationships/image" Target="../media/image6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1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microsoft.com/office/2007/relationships/hdphoto" Target="../media/hdphoto13.wdp"/><Relationship Id="rId5" Type="http://schemas.openxmlformats.org/officeDocument/2006/relationships/slide" Target="slide19.xml"/><Relationship Id="rId10" Type="http://schemas.openxmlformats.org/officeDocument/2006/relationships/image" Target="../media/image6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1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slide" Target="slide19.xml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98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" y="966325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4991100" y="5397726"/>
            <a:ext cx="67691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7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6156896" y="4009238"/>
            <a:ext cx="79927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 ĐỌC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68" y="706437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1550" y="-24198"/>
            <a:ext cx="17749838" cy="1071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PPT素材-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9513" y="763346"/>
            <a:ext cx="4978400" cy="929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80432" y="41741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476573">
            <a:off x="8219512" y="2528541"/>
            <a:ext cx="590604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21230416">
            <a:off x="543118" y="5353913"/>
            <a:ext cx="58271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ủ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" y="251197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0432" y="25119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932760" y="2289622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420592" y="3801790"/>
            <a:ext cx="11017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day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dứt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455700" y="4547966"/>
            <a:ext cx="1080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day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420592" y="6003445"/>
            <a:ext cx="1098211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ích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8047" y="6372805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5" y="1209502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437" y="6419752"/>
            <a:ext cx="4895850" cy="332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98502" y="287165"/>
            <a:ext cx="247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38176" y="962487"/>
            <a:ext cx="114741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731902" y="1277765"/>
            <a:ext cx="247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04815" y="2077865"/>
            <a:ext cx="115386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ủ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27102" y="3335165"/>
            <a:ext cx="247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887061" y="3746630"/>
            <a:ext cx="11532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60502" y="3487565"/>
            <a:ext cx="247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754835" y="4426944"/>
            <a:ext cx="117363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day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0432" y="25119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5581174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73025"/>
            <a:ext cx="14185900" cy="833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09717" y="1123703"/>
            <a:ext cx="217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200">
              <a:latin typeface="Times New Roman" panose="02020603050405020304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420592" y="1308055"/>
            <a:ext cx="67394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20592" y="1945075"/>
            <a:ext cx="10801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</a:p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chớ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muộn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/…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772805" y="3127860"/>
            <a:ext cx="11161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132845" y="4809564"/>
            <a:ext cx="10801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;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;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242917" y="5086103"/>
            <a:ext cx="217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20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2189" y="1674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TÌM HIỂU BÀI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7" y="3297734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5026025"/>
            <a:ext cx="4383087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04" y="0"/>
            <a:ext cx="12168609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30225" y="6349878"/>
            <a:ext cx="71262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day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35311" y="3177031"/>
            <a:ext cx="6958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59971" y="3911970"/>
            <a:ext cx="73090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87308" y="5660811"/>
            <a:ext cx="69063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88292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图片 75779" descr="PPT素材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363" y="488950"/>
            <a:ext cx="7908925" cy="869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75780" descr="PPT素材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0112" y="-533400"/>
            <a:ext cx="11088687" cy="1028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32560" y="416183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LUYỆN ĐỌC DIỄN CẢM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6" y="1877219"/>
            <a:ext cx="15695613" cy="672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788" y="1138238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826" y="502047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8763"/>
            <a:ext cx="4319588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7418" y="-67386"/>
            <a:ext cx="319881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0413" y="602731"/>
            <a:ext cx="13729041" cy="5181600"/>
          </a:xfrm>
          <a:prstGeom prst="rect">
            <a:avLst/>
          </a:prstGeom>
        </p:spPr>
        <p:txBody>
          <a:bodyPr/>
          <a:lstStyle>
            <a:lvl1pPr marL="561975" lvl="0" indent="-561975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5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lvl="1" indent="-46990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4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75155" lvl="2" indent="-37465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25725" lvl="3" indent="-37592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75025" lvl="4" indent="-37465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150050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rồi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chăn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ấm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gối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chăn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tôi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vơi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hú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về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hót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sớm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mai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vắt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chết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</a:rPr>
              <a:t>mèo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trứng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</a:rPr>
              <a:t> non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đời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tôi vừa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chợp mắt</a:t>
            </a: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lại rung lên tiếng đập cánh</a:t>
            </a: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quả trứng lại lăn vào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ngủ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lăn như đá lở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ngàn.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4408" y="17956"/>
            <a:ext cx="15397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vọng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778287" cy="959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/>
        </p:blipFill>
        <p:spPr bwMode="auto">
          <a:xfrm>
            <a:off x="6047253" y="-19144"/>
            <a:ext cx="8684670" cy="97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97" y="6576354"/>
            <a:ext cx="2421592" cy="280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183676" y="7754536"/>
            <a:ext cx="761458" cy="734393"/>
            <a:chOff x="2725503" y="6212581"/>
            <a:chExt cx="551097" cy="519584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36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763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32467" y="7754536"/>
            <a:ext cx="761458" cy="734393"/>
            <a:chOff x="2725503" y="6212581"/>
            <a:chExt cx="551097" cy="519584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36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763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04136" y="7742330"/>
            <a:ext cx="761458" cy="734393"/>
            <a:chOff x="2725503" y="6212581"/>
            <a:chExt cx="551097" cy="519584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36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763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52927" y="7742330"/>
            <a:ext cx="761458" cy="734393"/>
            <a:chOff x="2725503" y="6212581"/>
            <a:chExt cx="551097" cy="519584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/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36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763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2341934" y="7319493"/>
            <a:ext cx="2444945" cy="20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2071953" y="0"/>
            <a:ext cx="12634383" cy="1789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26344" tIns="63172" rIns="126344" bIns="63172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61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 NHẶT HẠT DẺ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2467" y="4876289"/>
            <a:ext cx="3973532" cy="45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1788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110"/>
            <a:ext cx="16778288" cy="959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9085" y="4215882"/>
            <a:ext cx="3800175" cy="4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/>
        </p:blipFill>
        <p:spPr bwMode="auto">
          <a:xfrm>
            <a:off x="6457477" y="1"/>
            <a:ext cx="8684670" cy="97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2341934" y="7319493"/>
            <a:ext cx="2444945" cy="20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741" y="6662983"/>
            <a:ext cx="2346752" cy="271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2341934" y="228637"/>
            <a:ext cx="6402305" cy="3053309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16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316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6744397" y="7198248"/>
            <a:ext cx="4803343" cy="2181180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ạ!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63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742967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1607" y="3948863"/>
            <a:ext cx="3800175" cy="4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098" y="5664686"/>
            <a:ext cx="2573918" cy="29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3706730" y="8737731"/>
            <a:ext cx="453434" cy="578458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6223509" y="8571703"/>
            <a:ext cx="453434" cy="578458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9853540" y="8538371"/>
            <a:ext cx="453434" cy="578458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Flowchart: Connector 31">
            <a:hlinkClick r:id="rId9" action="ppaction://hlinksldjump"/>
          </p:cNvPr>
          <p:cNvSpPr/>
          <p:nvPr/>
        </p:nvSpPr>
        <p:spPr>
          <a:xfrm>
            <a:off x="11632381" y="8936829"/>
            <a:ext cx="453434" cy="578458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3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4282970" y="8468642"/>
            <a:ext cx="761458" cy="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6790324" y="8408823"/>
            <a:ext cx="761458" cy="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10494875" y="8218913"/>
            <a:ext cx="761458" cy="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12150684" y="8644085"/>
            <a:ext cx="761458" cy="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7862030" y="5664687"/>
            <a:ext cx="2444945" cy="20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2808958" y="8827601"/>
            <a:ext cx="346634" cy="32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10603862" y="7115767"/>
            <a:ext cx="271741" cy="25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8202117" y="7998541"/>
            <a:ext cx="230782" cy="2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11467695" y="7661032"/>
            <a:ext cx="391403" cy="36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13971453" y="8860932"/>
            <a:ext cx="426210" cy="4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 flipH="1">
            <a:off x="8716961" y="9003043"/>
            <a:ext cx="391332" cy="36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30015"/>
            <a:ext cx="4061287" cy="39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56" y="737007"/>
            <a:ext cx="4061287" cy="39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37" y="330015"/>
            <a:ext cx="4061287" cy="39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78" y="737007"/>
            <a:ext cx="4061287" cy="39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89" y="1368726"/>
            <a:ext cx="4061287" cy="39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3708970" y="7859832"/>
            <a:ext cx="951174" cy="9757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5"/>
          </a:p>
        </p:txBody>
      </p:sp>
    </p:spTree>
    <p:extLst>
      <p:ext uri="{BB962C8B-B14F-4D97-AF65-F5344CB8AC3E}">
        <p14:creationId xmlns:p14="http://schemas.microsoft.com/office/powerpoint/2010/main" val="334896984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119" y="-1165225"/>
            <a:ext cx="8366125" cy="1064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17099" y="1390113"/>
            <a:ext cx="626039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ban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15213" y="3970948"/>
            <a:ext cx="68519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Thu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29104" y="5925321"/>
            <a:ext cx="67665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184553" y="4624711"/>
            <a:ext cx="1375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sz="4000"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81560" y="6645349"/>
            <a:ext cx="56937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Tình cảm yêu quý thiên nhiên của hai ông cháu.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6240" y="6652047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Khởi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động</a:t>
            </a:r>
            <a:endParaRPr lang="en-US" sz="4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809" y="4911298"/>
            <a:ext cx="3800175" cy="4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12917603" y="7737095"/>
            <a:ext cx="1769872" cy="14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595" y="4710400"/>
            <a:ext cx="2948023" cy="341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4306898" y="-143342"/>
            <a:ext cx="9159928" cy="39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5833840" y="6176949"/>
            <a:ext cx="5913422" cy="314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445" y="1405478"/>
            <a:ext cx="8130991" cy="14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0463" y="7363661"/>
            <a:ext cx="3800175" cy="7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4421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6322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809" y="4911298"/>
            <a:ext cx="3800175" cy="4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12917603" y="7737095"/>
            <a:ext cx="1769872" cy="14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595" y="4710400"/>
            <a:ext cx="2948023" cy="341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4306898" y="-143342"/>
            <a:ext cx="9159928" cy="39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5833840" y="6176949"/>
            <a:ext cx="5913422" cy="314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445" y="1405478"/>
            <a:ext cx="8130991" cy="14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2451" y="7023504"/>
            <a:ext cx="2866663" cy="14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day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endParaRPr lang="en-US" sz="4421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7847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809" y="4911298"/>
            <a:ext cx="3800175" cy="4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12917603" y="7737095"/>
            <a:ext cx="1769872" cy="14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595" y="4710400"/>
            <a:ext cx="2948023" cy="341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4306898" y="-143342"/>
            <a:ext cx="9159928" cy="39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/>
        </p:blipFill>
        <p:spPr bwMode="auto">
          <a:xfrm>
            <a:off x="5833840" y="6176949"/>
            <a:ext cx="5913422" cy="314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445" y="1405478"/>
            <a:ext cx="8130991" cy="14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5609" y="7345990"/>
            <a:ext cx="2866663" cy="77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4421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5384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809" y="4911298"/>
            <a:ext cx="3800175" cy="43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/>
        </p:blipFill>
        <p:spPr bwMode="auto">
          <a:xfrm>
            <a:off x="12917603" y="7737095"/>
            <a:ext cx="1769872" cy="14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595" y="4710400"/>
            <a:ext cx="2948023" cy="341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/>
        </p:blipFill>
        <p:spPr bwMode="auto">
          <a:xfrm>
            <a:off x="4306898" y="-143342"/>
            <a:ext cx="9159928" cy="39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3445" y="1405478"/>
            <a:ext cx="8130991" cy="14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chi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21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21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4421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7261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4895215" y="5457974"/>
            <a:ext cx="698627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b="7291"/>
          <a:stretch/>
        </p:blipFill>
        <p:spPr bwMode="auto">
          <a:xfrm>
            <a:off x="3791100" y="1458044"/>
            <a:ext cx="8496944" cy="801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5376" y="201389"/>
            <a:ext cx="4778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ambria" pitchFamily="18" charset="0"/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mbria" pitchFamily="18" charset="0"/>
              </a:rPr>
              <a:t>vọng</a:t>
            </a:r>
            <a:endParaRPr lang="vi-VN" sz="60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80087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98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39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4991100" y="5397726"/>
            <a:ext cx="67691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7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vọng</a:t>
            </a:r>
            <a:endParaRPr lang="en-US" altLang="zh-CN" sz="7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6639268" y="4179009"/>
            <a:ext cx="399637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368" y="706437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4"/>
          <p:cNvSpPr txBox="1"/>
          <p:nvPr/>
        </p:nvSpPr>
        <p:spPr>
          <a:xfrm>
            <a:off x="7885112" y="6755887"/>
            <a:ext cx="6769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NGUYỄN QUANG THIỀU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6656" y="3441750"/>
            <a:ext cx="100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602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713" y="2073275"/>
            <a:ext cx="7631112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946" y="4267087"/>
            <a:ext cx="7631112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3363" y="6329464"/>
            <a:ext cx="7631113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xmlns="" id="{49EEA855-E31E-4C64-A3F3-97BFD72129DD}"/>
              </a:ext>
            </a:extLst>
          </p:cNvPr>
          <p:cNvSpPr txBox="1"/>
          <p:nvPr/>
        </p:nvSpPr>
        <p:spPr>
          <a:xfrm>
            <a:off x="7793206" y="2466257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01</a:t>
            </a:r>
            <a:endParaRPr lang="zh-CN" altLang="en-US" sz="16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4" name="PA_图片 40">
            <a:extLst>
              <a:ext uri="{FF2B5EF4-FFF2-40B4-BE49-F238E27FC236}">
                <a16:creationId xmlns:a16="http://schemas.microsoft.com/office/drawing/2014/main" xmlns="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074" y="2436408"/>
            <a:ext cx="680514" cy="521361"/>
          </a:xfrm>
          <a:prstGeom prst="rect">
            <a:avLst/>
          </a:prstGeom>
        </p:spPr>
      </p:pic>
      <p:sp>
        <p:nvSpPr>
          <p:cNvPr id="15" name="文本框 48">
            <a:extLst>
              <a:ext uri="{FF2B5EF4-FFF2-40B4-BE49-F238E27FC236}">
                <a16:creationId xmlns:a16="http://schemas.microsoft.com/office/drawing/2014/main" xmlns="" id="{7E550D99-AC67-42E9-A716-7DC05D4FB54A}"/>
              </a:ext>
            </a:extLst>
          </p:cNvPr>
          <p:cNvSpPr txBox="1"/>
          <p:nvPr/>
        </p:nvSpPr>
        <p:spPr>
          <a:xfrm>
            <a:off x="7798541" y="4572942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02</a:t>
            </a:r>
            <a:endParaRPr lang="zh-CN" altLang="en-US" sz="16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6" name="PA_图片 51">
            <a:extLst>
              <a:ext uri="{FF2B5EF4-FFF2-40B4-BE49-F238E27FC236}">
                <a16:creationId xmlns:a16="http://schemas.microsoft.com/office/drawing/2014/main" xmlns="" id="{F2C80946-CD6C-419B-BD6F-3D8FB7E1F3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192" y="4513246"/>
            <a:ext cx="680514" cy="521361"/>
          </a:xfrm>
          <a:prstGeom prst="rect">
            <a:avLst/>
          </a:prstGeom>
        </p:spPr>
      </p:pic>
      <p:sp>
        <p:nvSpPr>
          <p:cNvPr id="17" name="文本框 54">
            <a:extLst>
              <a:ext uri="{FF2B5EF4-FFF2-40B4-BE49-F238E27FC236}">
                <a16:creationId xmlns:a16="http://schemas.microsoft.com/office/drawing/2014/main" xmlns="" id="{CBF182EA-E550-41BA-B3D0-B5DD64D6425E}"/>
              </a:ext>
            </a:extLst>
          </p:cNvPr>
          <p:cNvSpPr txBox="1"/>
          <p:nvPr/>
        </p:nvSpPr>
        <p:spPr>
          <a:xfrm>
            <a:off x="7771314" y="6740430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latin typeface="Impact" panose="020B0806030902050204" pitchFamily="34" charset="0"/>
                <a:ea typeface="造字工房悦黑演示版常规体" pitchFamily="50" charset="-122"/>
                <a:cs typeface="文泉驿微米黑" panose="020B0606030804020204" pitchFamily="34" charset="-122"/>
              </a:rPr>
              <a:t>03</a:t>
            </a:r>
            <a:endParaRPr lang="zh-CN" altLang="en-US" sz="1600" dirty="0">
              <a:solidFill>
                <a:srgbClr val="754C24"/>
              </a:solidFill>
              <a:latin typeface="Impact" panose="020B0806030902050204" pitchFamily="34" charset="0"/>
              <a:ea typeface="造字工房悦黑演示版常规体" pitchFamily="50" charset="-122"/>
              <a:cs typeface="文泉驿微米黑" panose="020B0606030804020204" pitchFamily="34" charset="-122"/>
            </a:endParaRPr>
          </a:p>
        </p:txBody>
      </p:sp>
      <p:pic>
        <p:nvPicPr>
          <p:cNvPr id="18" name="PA_图片 57">
            <a:extLst>
              <a:ext uri="{FF2B5EF4-FFF2-40B4-BE49-F238E27FC236}">
                <a16:creationId xmlns:a16="http://schemas.microsoft.com/office/drawing/2014/main" xmlns="" id="{78398B5A-D603-4C2F-BA60-CA942CDE25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192" y="6689016"/>
            <a:ext cx="680514" cy="5213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12730" y="2406638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85293" y="4572942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28742" y="6594925"/>
            <a:ext cx="4121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13" y="140656"/>
            <a:ext cx="451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NỘI DUNG CHÍNH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69775"/>
            <a:ext cx="14978063" cy="903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277" y="4161830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32560" y="269775"/>
            <a:ext cx="9307537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0000"/>
                </a:solidFill>
                <a:latin typeface="OpenSans"/>
              </a:rPr>
              <a:t>Tiếng vọng</a:t>
            </a:r>
            <a:endParaRPr lang="vi-VN" dirty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Con chim sẻ nhỏ chết rồi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Chết trong đêm cơn bão về gần sáng.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Đêm ấy tôi nằm trong chăn nghe cánh chim đập cửa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Sự ấm áp gối chăn đã giữ chặt tôi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Và tôi ngủ ngon lành đến lúc bão vơi.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Chiếc tổ cũ trong ống tre đầu nhà chiều gió hú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Không còn nghe tiếng cánh chim về,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Và tiếng hót mỗi sớm mai trong vắt.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Nó chết trước cửa nhà tôi lạnh ngắt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Một con mèo hàng xóm lại tha đi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Nó để lại trong tổ những quả trứng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Những con chim non mãi mãi chẳng ra đời.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 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Đêm đêm tôi vừa chợp mắt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Cánh cửa lại rung lên tiếng đập cánh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Những quả trứng lại lăn vào giấc ngủ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OpenSans"/>
              </a:rPr>
              <a:t>Tiếng lăn như đá lở trên ngàn.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OpenSans"/>
              </a:rPr>
              <a:t>                                                  </a:t>
            </a:r>
            <a:r>
              <a:rPr lang="vi-VN" sz="2400" b="1" dirty="0">
                <a:solidFill>
                  <a:srgbClr val="000000"/>
                </a:solidFill>
                <a:latin typeface="OpenSans"/>
              </a:rPr>
              <a:t>NGUYỄN QUANG THIỀU</a:t>
            </a:r>
            <a:endParaRPr lang="vi-VN" sz="2400" dirty="0">
              <a:solidFill>
                <a:srgbClr val="000000"/>
              </a:solidFill>
              <a:latin typeface="OpenSans"/>
            </a:endParaRP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87312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025" y="5276850"/>
            <a:ext cx="5148263" cy="442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18250" y="351063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75350" y="256448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7350" y="378368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82800" y="2653481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ĐOẠN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92800" y="3230721"/>
            <a:ext cx="82170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vơi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72225" y="626177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27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163" y="5129213"/>
            <a:ext cx="4937125" cy="434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图片 48135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513"/>
            <a:ext cx="6696075" cy="2968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7" name="组合 48136"/>
          <p:cNvGrpSpPr/>
          <p:nvPr/>
        </p:nvGrpSpPr>
        <p:grpSpPr>
          <a:xfrm>
            <a:off x="5081588" y="846138"/>
            <a:ext cx="7369175" cy="6627812"/>
            <a:chOff x="1657" y="716"/>
            <a:chExt cx="3527" cy="3172"/>
          </a:xfrm>
        </p:grpSpPr>
        <p:grpSp>
          <p:nvGrpSpPr>
            <p:cNvPr id="48138" name="组合 48137"/>
            <p:cNvGrpSpPr/>
            <p:nvPr/>
          </p:nvGrpSpPr>
          <p:grpSpPr>
            <a:xfrm>
              <a:off x="2016" y="1008"/>
              <a:ext cx="2777" cy="2784"/>
              <a:chOff x="2200" y="1298"/>
              <a:chExt cx="1230" cy="1232"/>
            </a:xfrm>
          </p:grpSpPr>
          <p:sp>
            <p:nvSpPr>
              <p:cNvPr id="48139" name="椭圆 48138"/>
              <p:cNvSpPr/>
              <p:nvPr/>
            </p:nvSpPr>
            <p:spPr>
              <a:xfrm>
                <a:off x="2200" y="1298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+mj-lt"/>
                </a:endParaRPr>
              </a:p>
            </p:txBody>
          </p:sp>
          <p:sp>
            <p:nvSpPr>
              <p:cNvPr id="48140" name="椭圆 48139"/>
              <p:cNvSpPr/>
              <p:nvPr/>
            </p:nvSpPr>
            <p:spPr>
              <a:xfrm>
                <a:off x="2215" y="1305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+mj-lt"/>
                </a:endParaRPr>
              </a:p>
            </p:txBody>
          </p:sp>
          <p:sp>
            <p:nvSpPr>
              <p:cNvPr id="48141" name="椭圆 48140"/>
              <p:cNvSpPr/>
              <p:nvPr/>
            </p:nvSpPr>
            <p:spPr>
              <a:xfrm>
                <a:off x="2227" y="1316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+mj-lt"/>
                </a:endParaRPr>
              </a:p>
            </p:txBody>
          </p:sp>
          <p:sp>
            <p:nvSpPr>
              <p:cNvPr id="48142" name="椭圆 48141"/>
              <p:cNvSpPr/>
              <p:nvPr/>
            </p:nvSpPr>
            <p:spPr>
              <a:xfrm>
                <a:off x="2294" y="1348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+mj-lt"/>
                </a:endParaRPr>
              </a:p>
            </p:txBody>
          </p:sp>
        </p:grpSp>
        <p:grpSp>
          <p:nvGrpSpPr>
            <p:cNvPr id="48143" name="组合 48142"/>
            <p:cNvGrpSpPr/>
            <p:nvPr/>
          </p:nvGrpSpPr>
          <p:grpSpPr>
            <a:xfrm>
              <a:off x="1657" y="716"/>
              <a:ext cx="3527" cy="3172"/>
              <a:chOff x="1225" y="694"/>
              <a:chExt cx="3527" cy="3172"/>
            </a:xfrm>
          </p:grpSpPr>
          <p:grpSp>
            <p:nvGrpSpPr>
              <p:cNvPr id="48144" name="组合 48143"/>
              <p:cNvGrpSpPr/>
              <p:nvPr/>
            </p:nvGrpSpPr>
            <p:grpSpPr>
              <a:xfrm>
                <a:off x="3817" y="1702"/>
                <a:ext cx="935" cy="938"/>
                <a:chOff x="590" y="1015"/>
                <a:chExt cx="696" cy="698"/>
              </a:xfrm>
            </p:grpSpPr>
            <p:sp>
              <p:nvSpPr>
                <p:cNvPr id="48145" name="椭圆 48144"/>
                <p:cNvSpPr/>
                <p:nvPr/>
              </p:nvSpPr>
              <p:spPr>
                <a:xfrm>
                  <a:off x="590" y="1015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46275"/>
                        <a:invGamma/>
                      </a:srgbClr>
                    </a:gs>
                    <a:gs pos="100000">
                      <a:srgbClr val="CCFF6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46" name="椭圆 48145"/>
                <p:cNvSpPr/>
                <p:nvPr/>
              </p:nvSpPr>
              <p:spPr>
                <a:xfrm>
                  <a:off x="598" y="1024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alpha val="0"/>
                      </a:srgbClr>
                    </a:gs>
                    <a:gs pos="100000">
                      <a:srgbClr val="CCFF66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47" name="椭圆 48146"/>
                <p:cNvSpPr/>
                <p:nvPr/>
              </p:nvSpPr>
              <p:spPr>
                <a:xfrm>
                  <a:off x="615" y="1046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shade val="79216"/>
                        <a:invGamma/>
                      </a:srgbClr>
                    </a:gs>
                    <a:gs pos="100000">
                      <a:srgbClr val="CCFF66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48" name="椭圆 48147"/>
                <p:cNvSpPr/>
                <p:nvPr/>
              </p:nvSpPr>
              <p:spPr>
                <a:xfrm>
                  <a:off x="651" y="1026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66">
                        <a:gamma/>
                        <a:tint val="0"/>
                        <a:invGamma/>
                      </a:srgbClr>
                    </a:gs>
                    <a:gs pos="100000">
                      <a:srgbClr val="CCFF66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</p:grpSp>
          <p:grpSp>
            <p:nvGrpSpPr>
              <p:cNvPr id="48149" name="组合 48148"/>
              <p:cNvGrpSpPr/>
              <p:nvPr/>
            </p:nvGrpSpPr>
            <p:grpSpPr>
              <a:xfrm>
                <a:off x="1657" y="2928"/>
                <a:ext cx="935" cy="938"/>
                <a:chOff x="54" y="2591"/>
                <a:chExt cx="696" cy="698"/>
              </a:xfrm>
            </p:grpSpPr>
            <p:sp>
              <p:nvSpPr>
                <p:cNvPr id="48150" name="椭圆 48149"/>
                <p:cNvSpPr/>
                <p:nvPr/>
              </p:nvSpPr>
              <p:spPr>
                <a:xfrm>
                  <a:off x="54" y="259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46275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51" name="椭圆 48150"/>
                <p:cNvSpPr/>
                <p:nvPr/>
              </p:nvSpPr>
              <p:spPr>
                <a:xfrm>
                  <a:off x="63" y="260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alpha val="0"/>
                      </a:srgbClr>
                    </a:gs>
                    <a:gs pos="100000">
                      <a:srgbClr val="FFCC0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52" name="椭圆 48151"/>
                <p:cNvSpPr/>
                <p:nvPr/>
              </p:nvSpPr>
              <p:spPr>
                <a:xfrm>
                  <a:off x="79" y="262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79216"/>
                        <a:invGamma/>
                      </a:srgbClr>
                    </a:gs>
                    <a:gs pos="100000">
                      <a:srgbClr val="FFCC00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53" name="椭圆 48152"/>
                <p:cNvSpPr/>
                <p:nvPr/>
              </p:nvSpPr>
              <p:spPr>
                <a:xfrm>
                  <a:off x="115" y="2597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tint val="0"/>
                        <a:invGamma/>
                      </a:srgbClr>
                    </a:gs>
                    <a:gs pos="100000">
                      <a:srgbClr val="FFCC00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</p:grpSp>
          <p:grpSp>
            <p:nvGrpSpPr>
              <p:cNvPr id="48154" name="组合 48153"/>
              <p:cNvGrpSpPr/>
              <p:nvPr/>
            </p:nvGrpSpPr>
            <p:grpSpPr>
              <a:xfrm>
                <a:off x="3385" y="2928"/>
                <a:ext cx="935" cy="938"/>
                <a:chOff x="166" y="1752"/>
                <a:chExt cx="696" cy="698"/>
              </a:xfrm>
            </p:grpSpPr>
            <p:sp>
              <p:nvSpPr>
                <p:cNvPr id="48155" name="椭圆 48154"/>
                <p:cNvSpPr/>
                <p:nvPr/>
              </p:nvSpPr>
              <p:spPr>
                <a:xfrm>
                  <a:off x="166" y="1752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46275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56" name="椭圆 48155"/>
                <p:cNvSpPr/>
                <p:nvPr/>
              </p:nvSpPr>
              <p:spPr>
                <a:xfrm>
                  <a:off x="174" y="1761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alpha val="0"/>
                      </a:srgbClr>
                    </a:gs>
                    <a:gs pos="100000">
                      <a:srgbClr val="0099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57" name="椭圆 48156"/>
                <p:cNvSpPr/>
                <p:nvPr/>
              </p:nvSpPr>
              <p:spPr>
                <a:xfrm>
                  <a:off x="191" y="1783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shade val="79216"/>
                        <a:invGamma/>
                      </a:srgbClr>
                    </a:gs>
                    <a:gs pos="100000">
                      <a:srgbClr val="0099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58" name="椭圆 48157"/>
                <p:cNvSpPr/>
                <p:nvPr/>
              </p:nvSpPr>
              <p:spPr>
                <a:xfrm>
                  <a:off x="227" y="1762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99FF">
                        <a:gamma/>
                        <a:tint val="0"/>
                        <a:invGamma/>
                      </a:srgbClr>
                    </a:gs>
                    <a:gs pos="100000">
                      <a:srgbClr val="0099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</p:grpSp>
          <p:grpSp>
            <p:nvGrpSpPr>
              <p:cNvPr id="48159" name="组合 48158"/>
              <p:cNvGrpSpPr/>
              <p:nvPr/>
            </p:nvGrpSpPr>
            <p:grpSpPr>
              <a:xfrm>
                <a:off x="2496" y="694"/>
                <a:ext cx="935" cy="938"/>
                <a:chOff x="823" y="740"/>
                <a:chExt cx="696" cy="698"/>
              </a:xfrm>
            </p:grpSpPr>
            <p:sp>
              <p:nvSpPr>
                <p:cNvPr id="48160" name="椭圆 48159"/>
                <p:cNvSpPr/>
                <p:nvPr/>
              </p:nvSpPr>
              <p:spPr>
                <a:xfrm>
                  <a:off x="823" y="740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46275"/>
                        <a:invGamma/>
                      </a:srgbClr>
                    </a:gs>
                    <a:gs pos="100000">
                      <a:srgbClr val="FF33CC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61" name="椭圆 48160"/>
                <p:cNvSpPr/>
                <p:nvPr/>
              </p:nvSpPr>
              <p:spPr>
                <a:xfrm>
                  <a:off x="831" y="749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alpha val="0"/>
                      </a:srgbClr>
                    </a:gs>
                    <a:gs pos="100000">
                      <a:srgbClr val="FF33CC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62" name="椭圆 48161"/>
                <p:cNvSpPr/>
                <p:nvPr/>
              </p:nvSpPr>
              <p:spPr>
                <a:xfrm>
                  <a:off x="848" y="770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shade val="79216"/>
                        <a:invGamma/>
                      </a:srgbClr>
                    </a:gs>
                    <a:gs pos="100000">
                      <a:srgbClr val="FF33CC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63" name="椭圆 48162"/>
                <p:cNvSpPr/>
                <p:nvPr/>
              </p:nvSpPr>
              <p:spPr>
                <a:xfrm>
                  <a:off x="884" y="754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CC">
                        <a:gamma/>
                        <a:tint val="0"/>
                        <a:invGamma/>
                      </a:srgbClr>
                    </a:gs>
                    <a:gs pos="100000">
                      <a:srgbClr val="FF33CC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</p:grpSp>
          <p:grpSp>
            <p:nvGrpSpPr>
              <p:cNvPr id="48164" name="组合 48163"/>
              <p:cNvGrpSpPr/>
              <p:nvPr/>
            </p:nvGrpSpPr>
            <p:grpSpPr>
              <a:xfrm>
                <a:off x="1225" y="1702"/>
                <a:ext cx="935" cy="938"/>
                <a:chOff x="869" y="971"/>
                <a:chExt cx="696" cy="698"/>
              </a:xfrm>
            </p:grpSpPr>
            <p:sp>
              <p:nvSpPr>
                <p:cNvPr id="48165" name="椭圆 48164"/>
                <p:cNvSpPr/>
                <p:nvPr/>
              </p:nvSpPr>
              <p:spPr>
                <a:xfrm>
                  <a:off x="869" y="971"/>
                  <a:ext cx="696" cy="6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46275"/>
                        <a:invGamma/>
                      </a:srgbClr>
                    </a:gs>
                    <a:gs pos="100000">
                      <a:srgbClr val="6666F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66" name="椭圆 48165"/>
                <p:cNvSpPr/>
                <p:nvPr/>
              </p:nvSpPr>
              <p:spPr>
                <a:xfrm>
                  <a:off x="878" y="980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alpha val="0"/>
                      </a:srgbClr>
                    </a:gs>
                    <a:gs pos="100000">
                      <a:srgbClr val="6666FF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67" name="椭圆 48166"/>
                <p:cNvSpPr/>
                <p:nvPr/>
              </p:nvSpPr>
              <p:spPr>
                <a:xfrm>
                  <a:off x="894" y="1002"/>
                  <a:ext cx="64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shade val="79216"/>
                        <a:invGamma/>
                      </a:srgbClr>
                    </a:gs>
                    <a:gs pos="100000">
                      <a:srgbClr val="6666FF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  <p:sp>
              <p:nvSpPr>
                <p:cNvPr id="48168" name="椭圆 48167"/>
                <p:cNvSpPr/>
                <p:nvPr/>
              </p:nvSpPr>
              <p:spPr>
                <a:xfrm>
                  <a:off x="930" y="981"/>
                  <a:ext cx="576" cy="5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66FF">
                        <a:gamma/>
                        <a:tint val="0"/>
                        <a:invGamma/>
                      </a:srgbClr>
                    </a:gs>
                    <a:gs pos="100000">
                      <a:srgbClr val="6666FF">
                        <a:alpha val="3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2800">
                    <a:latin typeface="+mj-lt"/>
                  </a:endParaRPr>
                </a:p>
              </p:txBody>
            </p:sp>
          </p:grpSp>
        </p:grpSp>
        <p:pic>
          <p:nvPicPr>
            <p:cNvPr id="48169" name="图片 48168" descr="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" y="1218"/>
              <a:ext cx="2049" cy="24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171" name="矩形 48170"/>
          <p:cNvSpPr/>
          <p:nvPr/>
        </p:nvSpPr>
        <p:spPr>
          <a:xfrm>
            <a:off x="7644760" y="1414422"/>
            <a:ext cx="2138362" cy="60939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altLang="zh-C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sẻ</a:t>
            </a:r>
            <a:endParaRPr lang="zh-CN" altLang="en-US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172" name="矩形 48171"/>
          <p:cNvSpPr/>
          <p:nvPr/>
        </p:nvSpPr>
        <p:spPr>
          <a:xfrm>
            <a:off x="4960083" y="3640086"/>
            <a:ext cx="2138363" cy="60939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2800" b="1" dirty="0" err="1">
                <a:solidFill>
                  <a:srgbClr val="0000CC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Gió</a:t>
            </a:r>
            <a:r>
              <a:rPr lang="en-US" altLang="zh-CN" sz="2800" b="1" dirty="0">
                <a:solidFill>
                  <a:srgbClr val="0000CC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hú</a:t>
            </a:r>
            <a:endParaRPr lang="en-US" altLang="zh-CN" sz="2800" b="1" dirty="0">
              <a:solidFill>
                <a:srgbClr val="0000CC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173" name="矩形 48172"/>
          <p:cNvSpPr/>
          <p:nvPr/>
        </p:nvSpPr>
        <p:spPr>
          <a:xfrm>
            <a:off x="5870837" y="6286228"/>
            <a:ext cx="2138362" cy="60939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Lạnh</a:t>
            </a:r>
            <a:r>
              <a:rPr lang="en-US" altLang="zh-C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ngắt</a:t>
            </a:r>
            <a:endParaRPr lang="zh-CN" altLang="en-US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174" name="矩形 48173"/>
          <p:cNvSpPr/>
          <p:nvPr/>
        </p:nvSpPr>
        <p:spPr>
          <a:xfrm>
            <a:off x="9505432" y="6233620"/>
            <a:ext cx="2138363" cy="60939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zh-C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vắt</a:t>
            </a:r>
            <a:endParaRPr lang="zh-CN" altLang="en-US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175" name="矩形 48174"/>
          <p:cNvSpPr/>
          <p:nvPr/>
        </p:nvSpPr>
        <p:spPr>
          <a:xfrm>
            <a:off x="10499725" y="3548164"/>
            <a:ext cx="2138363" cy="60939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lnSpc>
                <a:spcPct val="120000"/>
              </a:lnSpc>
              <a:buClr>
                <a:srgbClr val="000000"/>
              </a:buClr>
            </a:pP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Giấc</a:t>
            </a:r>
            <a:r>
              <a:rPr lang="en-US" altLang="zh-C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  <a:sym typeface="+mn-ea"/>
              </a:rPr>
              <a:t>ngủ</a:t>
            </a:r>
            <a:endParaRPr lang="zh-CN" altLang="en-US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14266" y="4145329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ĐỌC ĐÚNG</a:t>
            </a:r>
          </a:p>
        </p:txBody>
      </p:sp>
      <p:grpSp>
        <p:nvGrpSpPr>
          <p:cNvPr id="44" name="Group 24"/>
          <p:cNvGrpSpPr>
            <a:grpSpLocks/>
          </p:cNvGrpSpPr>
          <p:nvPr/>
        </p:nvGrpSpPr>
        <p:grpSpPr bwMode="auto">
          <a:xfrm>
            <a:off x="599807" y="8039872"/>
            <a:ext cx="9897404" cy="1816099"/>
            <a:chOff x="48" y="3445"/>
            <a:chExt cx="5664" cy="1144"/>
          </a:xfrm>
        </p:grpSpPr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48" y="3445"/>
              <a:ext cx="5664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Đêm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ấy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tôi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nằm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chăn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cánh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chim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đập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cửa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ấm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áp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gối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chăn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giữ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chặt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tôi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flipH="1">
              <a:off x="879" y="3516"/>
              <a:ext cx="134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flipH="1">
              <a:off x="1951" y="4017"/>
              <a:ext cx="133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 flipH="1">
              <a:off x="2931" y="3516"/>
              <a:ext cx="133" cy="2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7.40741E-7 C 0.22292 -0.13102 0.3908 -0.26181 0.2809 -0.30695 C 0.17083 -0.35208 -0.56111 -0.24167 -0.60556 -0.27083 C -0.65 -0.3 -0.31806 -0.39097 0.01406 -0.48195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1" grpId="0"/>
      <p:bldP spid="48172" grpId="0"/>
      <p:bldP spid="48173" grpId="0"/>
      <p:bldP spid="48174" grpId="0"/>
      <p:bldP spid="4817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663" y="201613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225" y="920750"/>
            <a:ext cx="5040313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75" y="471488"/>
            <a:ext cx="3600450" cy="354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838" y="2073275"/>
            <a:ext cx="7356475" cy="724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tieng v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0467" y="3297734"/>
            <a:ext cx="4882499" cy="4691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Ghế tổ chim và khả năng kích thích sự sáng tạo cho trẻ nh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21" y="1504289"/>
            <a:ext cx="3798621" cy="3798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động vật đút mồi cho 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6" y="791754"/>
            <a:ext cx="2739568" cy="2810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654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1034</Words>
  <Application>Microsoft Office PowerPoint</Application>
  <PresentationFormat>Custom</PresentationFormat>
  <Paragraphs>131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hong</cp:lastModifiedBy>
  <cp:revision>40</cp:revision>
  <dcterms:created xsi:type="dcterms:W3CDTF">2015-09-14T06:10:00Z</dcterms:created>
  <dcterms:modified xsi:type="dcterms:W3CDTF">2021-11-14T07:48:59Z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