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23"/>
  </p:notesMasterIdLst>
  <p:sldIdLst>
    <p:sldId id="282" r:id="rId2"/>
    <p:sldId id="360" r:id="rId3"/>
    <p:sldId id="285" r:id="rId4"/>
    <p:sldId id="284" r:id="rId5"/>
    <p:sldId id="352" r:id="rId6"/>
    <p:sldId id="353" r:id="rId7"/>
    <p:sldId id="354" r:id="rId8"/>
    <p:sldId id="355" r:id="rId9"/>
    <p:sldId id="356" r:id="rId10"/>
    <p:sldId id="357" r:id="rId11"/>
    <p:sldId id="358" r:id="rId12"/>
    <p:sldId id="361" r:id="rId13"/>
    <p:sldId id="363" r:id="rId14"/>
    <p:sldId id="365" r:id="rId15"/>
    <p:sldId id="366" r:id="rId16"/>
    <p:sldId id="367" r:id="rId17"/>
    <p:sldId id="305" r:id="rId18"/>
    <p:sldId id="368" r:id="rId19"/>
    <p:sldId id="346" r:id="rId20"/>
    <p:sldId id="370" r:id="rId21"/>
    <p:sldId id="283" r:id="rId22"/>
  </p:sldIdLst>
  <p:sldSz cx="12192000" cy="6858000"/>
  <p:notesSz cx="6858000" cy="9144000"/>
  <p:embeddedFontLst>
    <p:embeddedFont>
      <p:font typeface="微软雅黑" panose="020B0503020204020204" pitchFamily="34" charset="-122"/>
      <p:regular r:id="rId24"/>
      <p:bold r:id="rId25"/>
    </p:embeddedFont>
    <p:embeddedFont>
      <p:font typeface="#9Slide06 SVNJonitha Script" panose="020B0604020202020204" charset="0"/>
      <p:regular r:id="rId26"/>
    </p:embeddedFont>
    <p:embeddedFont>
      <p:font typeface="UTM Akashi" panose="02040603050506020204" pitchFamily="18" charset="0"/>
      <p:regular r:id="rId27"/>
    </p:embeddedFont>
    <p:embeddedFont>
      <p:font typeface="UTM Brewers KT" panose="02040603050506020204" pitchFamily="18" charset="0"/>
      <p:bold r:id="rId28"/>
    </p:embeddedFont>
  </p:embeddedFontLst>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FDDB7C"/>
    <a:srgbClr val="CCFF99"/>
    <a:srgbClr val="80C6D2"/>
    <a:srgbClr val="FBB693"/>
    <a:srgbClr val="FAA579"/>
    <a:srgbClr val="9FB436"/>
    <a:srgbClr val="7E902B"/>
    <a:srgbClr val="96969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02" autoAdjust="0"/>
    <p:restoredTop sz="94660"/>
  </p:normalViewPr>
  <p:slideViewPr>
    <p:cSldViewPr snapToGrid="0">
      <p:cViewPr varScale="1">
        <p:scale>
          <a:sx n="70" d="100"/>
          <a:sy n="70" d="100"/>
        </p:scale>
        <p:origin x="780" y="4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5D13BBE5-0BEA-4494-9BEF-C8C2F48C9E2D}" type="datetimeFigureOut">
              <a:rPr lang="zh-CN" altLang="en-US" smtClean="0"/>
              <a:pPr/>
              <a:t>2021/12/5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F1CB8912-F0BA-4AD8-8415-DA1F26BCB09F}" type="slidenum">
              <a:rPr lang="zh-CN" altLang="en-US" smtClean="0"/>
              <a:pPr/>
              <a:t>‹#›</a:t>
            </a:fld>
            <a:endParaRPr lang="zh-CN" altLang="en-US" dirty="0"/>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1808847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17</a:t>
            </a:fld>
            <a:endParaRPr lang="zh-CN" altLang="en-US"/>
          </a:p>
        </p:txBody>
      </p:sp>
    </p:spTree>
    <p:extLst>
      <p:ext uri="{BB962C8B-B14F-4D97-AF65-F5344CB8AC3E}">
        <p14:creationId xmlns:p14="http://schemas.microsoft.com/office/powerpoint/2010/main" val="60461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17988820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050182F-BFA4-424E-864D-41ABB8DA25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6288"/>
          </a:xfrm>
          <a:prstGeom prst="rect">
            <a:avLst/>
          </a:prstGeom>
        </p:spPr>
      </p:pic>
    </p:spTree>
    <p:extLst>
      <p:ext uri="{BB962C8B-B14F-4D97-AF65-F5344CB8AC3E}">
        <p14:creationId xmlns:p14="http://schemas.microsoft.com/office/powerpoint/2010/main" val="2489559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9AD8AF-7602-42EF-97FD-C09C75B35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 y="-38101"/>
            <a:ext cx="12382500" cy="6979003"/>
          </a:xfrm>
          <a:prstGeom prst="rect">
            <a:avLst/>
          </a:prstGeom>
        </p:spPr>
      </p:pic>
    </p:spTree>
    <p:extLst>
      <p:ext uri="{BB962C8B-B14F-4D97-AF65-F5344CB8AC3E}">
        <p14:creationId xmlns:p14="http://schemas.microsoft.com/office/powerpoint/2010/main" val="3692960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E01CFD-559C-40CD-B9EA-C44575E37F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56" y="-43542"/>
            <a:ext cx="12373429" cy="7024914"/>
          </a:xfrm>
          <a:prstGeom prst="rect">
            <a:avLst/>
          </a:prstGeom>
        </p:spPr>
      </p:pic>
    </p:spTree>
    <p:extLst>
      <p:ext uri="{BB962C8B-B14F-4D97-AF65-F5344CB8AC3E}">
        <p14:creationId xmlns:p14="http://schemas.microsoft.com/office/powerpoint/2010/main" val="169778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85C05DD-EE02-4A5B-8572-F9592D2B52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42" y="-43542"/>
            <a:ext cx="12268728" cy="6901542"/>
          </a:xfrm>
          <a:prstGeom prst="rect">
            <a:avLst/>
          </a:prstGeom>
        </p:spPr>
      </p:pic>
    </p:spTree>
    <p:extLst>
      <p:ext uri="{BB962C8B-B14F-4D97-AF65-F5344CB8AC3E}">
        <p14:creationId xmlns:p14="http://schemas.microsoft.com/office/powerpoint/2010/main" val="160519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7DE357-9C72-494F-B76D-DF08781E84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44" y="-29029"/>
            <a:ext cx="12235544" cy="6951737"/>
          </a:xfrm>
          <a:prstGeom prst="rect">
            <a:avLst/>
          </a:prstGeom>
        </p:spPr>
      </p:pic>
    </p:spTree>
    <p:extLst>
      <p:ext uri="{BB962C8B-B14F-4D97-AF65-F5344CB8AC3E}">
        <p14:creationId xmlns:p14="http://schemas.microsoft.com/office/powerpoint/2010/main" val="141497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9D996E-B412-45B4-AD1B-05D08263988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153856" y="0"/>
            <a:ext cx="1352756" cy="1082153"/>
          </a:xfrm>
          <a:prstGeom prst="rect">
            <a:avLst/>
          </a:prstGeom>
        </p:spPr>
      </p:pic>
      <p:pic>
        <p:nvPicPr>
          <p:cNvPr id="7" name="Picture 6">
            <a:extLst>
              <a:ext uri="{FF2B5EF4-FFF2-40B4-BE49-F238E27FC236}">
                <a16:creationId xmlns:a16="http://schemas.microsoft.com/office/drawing/2014/main" id="{45A08021-AE17-4CF3-AEA9-84D1C43F38C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173744" y="6316923"/>
            <a:ext cx="1352756" cy="1082153"/>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 id="2147483656"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41">
          <p15:clr>
            <a:srgbClr val="F26B43"/>
          </p15:clr>
        </p15:guide>
        <p15:guide id="2" pos="3840">
          <p15:clr>
            <a:srgbClr val="F26B43"/>
          </p15:clr>
        </p15:guide>
        <p15:guide id="3" pos="642">
          <p15:clr>
            <a:srgbClr val="F26B43"/>
          </p15:clr>
        </p15:guide>
        <p15:guide id="4" pos="7038">
          <p15:clr>
            <a:srgbClr val="F26B43"/>
          </p15:clr>
        </p15:guide>
        <p15:guide id="5" orient="horz" pos="709">
          <p15:clr>
            <a:srgbClr val="F26B43"/>
          </p15:clr>
        </p15:guide>
        <p15:guide id="6" orient="horz" pos="3974">
          <p15:clr>
            <a:srgbClr val="F26B43"/>
          </p15:clr>
        </p15:guide>
        <p15:guide id="7" orient="horz" pos="1797">
          <p15:clr>
            <a:srgbClr val="F26B43"/>
          </p15:clr>
        </p15:guide>
        <p15:guide id="8" orient="horz" pos="2886">
          <p15:clr>
            <a:srgbClr val="F26B43"/>
          </p15:clr>
        </p15:guide>
        <p15:guide id="9" pos="2774">
          <p15:clr>
            <a:srgbClr val="F26B43"/>
          </p15:clr>
        </p15:guide>
        <p15:guide id="10" pos="4906">
          <p15:clr>
            <a:srgbClr val="F26B43"/>
          </p15:clr>
        </p15:guide>
        <p15:guide id="11" orient="horz" pos="1253">
          <p15:clr>
            <a:srgbClr val="F26B43"/>
          </p15:clr>
        </p15:guide>
        <p15:guide id="12" orient="horz" pos="3430">
          <p15:clr>
            <a:srgbClr val="F26B43"/>
          </p15:clr>
        </p15:guide>
        <p15:guide id="13" pos="1708">
          <p15:clr>
            <a:srgbClr val="F26B43"/>
          </p15:clr>
        </p15:guide>
        <p15:guide id="14" pos="59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2.gif"/><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2.gif"/><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4.emf"/><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225BB0E6-822B-4A17-88D6-EA9AC61CBF3E}"/>
              </a:ext>
            </a:extLst>
          </p:cNvPr>
          <p:cNvGrpSpPr/>
          <p:nvPr/>
        </p:nvGrpSpPr>
        <p:grpSpPr>
          <a:xfrm>
            <a:off x="1813322" y="1641992"/>
            <a:ext cx="8131507" cy="3903668"/>
            <a:chOff x="-10221362" y="-4611324"/>
            <a:chExt cx="8131507" cy="3903668"/>
          </a:xfrm>
        </p:grpSpPr>
        <p:sp>
          <p:nvSpPr>
            <p:cNvPr id="23" name="Freeform: Shape 22">
              <a:extLst>
                <a:ext uri="{FF2B5EF4-FFF2-40B4-BE49-F238E27FC236}">
                  <a16:creationId xmlns:a16="http://schemas.microsoft.com/office/drawing/2014/main" id="{2F0D926E-BFE5-4203-BE05-8F0B34FB182F}"/>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572404F-7966-4623-8352-FC836E986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sp>
        <p:nvSpPr>
          <p:cNvPr id="25" name="TextBox 24">
            <a:extLst>
              <a:ext uri="{FF2B5EF4-FFF2-40B4-BE49-F238E27FC236}">
                <a16:creationId xmlns:a16="http://schemas.microsoft.com/office/drawing/2014/main" id="{1B329896-AF05-4DCA-AF3A-31682F1D80DA}"/>
              </a:ext>
            </a:extLst>
          </p:cNvPr>
          <p:cNvSpPr txBox="1"/>
          <p:nvPr/>
        </p:nvSpPr>
        <p:spPr>
          <a:xfrm>
            <a:off x="2060712" y="2796211"/>
            <a:ext cx="8143462" cy="1400383"/>
          </a:xfrm>
          <a:prstGeom prst="rect">
            <a:avLst/>
          </a:prstGeom>
          <a:noFill/>
        </p:spPr>
        <p:txBody>
          <a:bodyPr wrap="square" rtlCol="0">
            <a:spAutoFit/>
          </a:bodyPr>
          <a:lstStyle/>
          <a:p>
            <a:r>
              <a:rPr lang="en-US" sz="8500" dirty="0" err="1">
                <a:solidFill>
                  <a:schemeClr val="tx2">
                    <a:lumMod val="75000"/>
                  </a:schemeClr>
                </a:solidFill>
                <a:latin typeface="UTM Akashi" panose="02040603050506020204" pitchFamily="18" charset="0"/>
              </a:rPr>
              <a:t>Chú</a:t>
            </a:r>
            <a:r>
              <a:rPr lang="en-US" sz="8500" dirty="0">
                <a:solidFill>
                  <a:schemeClr val="tx2">
                    <a:lumMod val="75000"/>
                  </a:schemeClr>
                </a:solidFill>
                <a:latin typeface="UTM Akashi" panose="02040603050506020204" pitchFamily="18" charset="0"/>
              </a:rPr>
              <a:t> </a:t>
            </a:r>
            <a:r>
              <a:rPr lang="en-US" sz="8500" dirty="0" err="1">
                <a:solidFill>
                  <a:schemeClr val="tx2">
                    <a:lumMod val="75000"/>
                  </a:schemeClr>
                </a:solidFill>
                <a:latin typeface="UTM Akashi" panose="02040603050506020204" pitchFamily="18" charset="0"/>
              </a:rPr>
              <a:t>Đất</a:t>
            </a:r>
            <a:r>
              <a:rPr lang="en-US" sz="8500" dirty="0">
                <a:solidFill>
                  <a:schemeClr val="tx2">
                    <a:lumMod val="75000"/>
                  </a:schemeClr>
                </a:solidFill>
                <a:latin typeface="UTM Akashi" panose="02040603050506020204" pitchFamily="18" charset="0"/>
              </a:rPr>
              <a:t> </a:t>
            </a:r>
            <a:r>
              <a:rPr lang="en-US" sz="8500" dirty="0" err="1">
                <a:solidFill>
                  <a:schemeClr val="tx2">
                    <a:lumMod val="75000"/>
                  </a:schemeClr>
                </a:solidFill>
                <a:latin typeface="UTM Akashi" panose="02040603050506020204" pitchFamily="18" charset="0"/>
              </a:rPr>
              <a:t>Nung</a:t>
            </a:r>
            <a:endParaRPr lang="en-US" sz="8500" dirty="0">
              <a:solidFill>
                <a:schemeClr val="tx2">
                  <a:lumMod val="75000"/>
                </a:schemeClr>
              </a:solidFill>
              <a:latin typeface="UTM Akashi" panose="02040603050506020204" pitchFamily="18" charset="0"/>
            </a:endParaRPr>
          </a:p>
        </p:txBody>
      </p:sp>
      <p:sp>
        <p:nvSpPr>
          <p:cNvPr id="26" name="TextBox 25">
            <a:extLst>
              <a:ext uri="{FF2B5EF4-FFF2-40B4-BE49-F238E27FC236}">
                <a16:creationId xmlns:a16="http://schemas.microsoft.com/office/drawing/2014/main" id="{9F0B7F8E-E7FB-4E98-8A29-A8CA3DD352ED}"/>
              </a:ext>
            </a:extLst>
          </p:cNvPr>
          <p:cNvSpPr txBox="1"/>
          <p:nvPr/>
        </p:nvSpPr>
        <p:spPr>
          <a:xfrm>
            <a:off x="3296065" y="1749287"/>
            <a:ext cx="4903304" cy="938719"/>
          </a:xfrm>
          <a:prstGeom prst="rect">
            <a:avLst/>
          </a:prstGeom>
          <a:noFill/>
        </p:spPr>
        <p:txBody>
          <a:bodyPr wrap="square" rtlCol="0">
            <a:spAutoFit/>
          </a:bodyPr>
          <a:lstStyle/>
          <a:p>
            <a:pPr algn="ctr"/>
            <a:r>
              <a:rPr lang="en-US" sz="5500">
                <a:solidFill>
                  <a:schemeClr val="accent3">
                    <a:lumMod val="75000"/>
                  </a:schemeClr>
                </a:solidFill>
                <a:effectLst>
                  <a:reflection blurRad="6350" stA="55000" endA="300" endPos="45500" dir="5400000" sy="-100000" algn="bl" rotWithShape="0"/>
                </a:effectLst>
                <a:latin typeface="#9Slide06 SVNJonitha Script" panose="02000000000000000000" pitchFamily="2" charset="0"/>
              </a:rPr>
              <a:t>Tập đọc</a:t>
            </a:r>
            <a:endParaRPr lang="en-US" sz="5500" dirty="0">
              <a:solidFill>
                <a:schemeClr val="accent3">
                  <a:lumMod val="75000"/>
                </a:schemeClr>
              </a:solidFill>
              <a:effectLst>
                <a:reflection blurRad="6350" stA="55000" endA="300" endPos="45500" dir="5400000" sy="-100000" algn="bl" rotWithShape="0"/>
              </a:effectLst>
              <a:latin typeface="#9Slide06 SVNJonitha Script" panose="02000000000000000000" pitchFamily="2" charset="0"/>
            </a:endParaRPr>
          </a:p>
        </p:txBody>
      </p:sp>
      <p:sp>
        <p:nvSpPr>
          <p:cNvPr id="27" name="TextBox 26">
            <a:extLst>
              <a:ext uri="{FF2B5EF4-FFF2-40B4-BE49-F238E27FC236}">
                <a16:creationId xmlns:a16="http://schemas.microsoft.com/office/drawing/2014/main" id="{61A578F8-7F5A-4718-93A9-356E6B910A74}"/>
              </a:ext>
            </a:extLst>
          </p:cNvPr>
          <p:cNvSpPr txBox="1"/>
          <p:nvPr/>
        </p:nvSpPr>
        <p:spPr>
          <a:xfrm>
            <a:off x="2014330" y="2736576"/>
            <a:ext cx="8143462" cy="1400383"/>
          </a:xfrm>
          <a:prstGeom prst="rect">
            <a:avLst/>
          </a:prstGeom>
          <a:noFill/>
        </p:spPr>
        <p:txBody>
          <a:bodyPr wrap="square" rtlCol="0">
            <a:spAutoFit/>
          </a:bodyPr>
          <a:lstStyle/>
          <a:p>
            <a:r>
              <a:rPr lang="en-US" sz="8500" dirty="0" err="1">
                <a:solidFill>
                  <a:srgbClr val="993300"/>
                </a:solidFill>
                <a:latin typeface="UTM Akashi" panose="02040603050506020204" pitchFamily="18" charset="0"/>
              </a:rPr>
              <a:t>Chú</a:t>
            </a:r>
            <a:r>
              <a:rPr lang="en-US" sz="8500" dirty="0">
                <a:solidFill>
                  <a:srgbClr val="993300"/>
                </a:solidFill>
                <a:latin typeface="UTM Akashi" panose="02040603050506020204" pitchFamily="18" charset="0"/>
              </a:rPr>
              <a:t> </a:t>
            </a:r>
            <a:r>
              <a:rPr lang="en-US" sz="8500" dirty="0" err="1">
                <a:solidFill>
                  <a:srgbClr val="993300"/>
                </a:solidFill>
                <a:latin typeface="UTM Akashi" panose="02040603050506020204" pitchFamily="18" charset="0"/>
              </a:rPr>
              <a:t>Đất</a:t>
            </a:r>
            <a:r>
              <a:rPr lang="en-US" sz="8500" dirty="0">
                <a:solidFill>
                  <a:srgbClr val="993300"/>
                </a:solidFill>
                <a:latin typeface="UTM Akashi" panose="02040603050506020204" pitchFamily="18" charset="0"/>
              </a:rPr>
              <a:t> </a:t>
            </a:r>
            <a:r>
              <a:rPr lang="en-US" sz="8500" dirty="0" err="1">
                <a:solidFill>
                  <a:srgbClr val="993300"/>
                </a:solidFill>
                <a:latin typeface="UTM Akashi" panose="02040603050506020204" pitchFamily="18" charset="0"/>
              </a:rPr>
              <a:t>Nung</a:t>
            </a:r>
            <a:endParaRPr lang="en-US" sz="8500" dirty="0">
              <a:solidFill>
                <a:srgbClr val="993300"/>
              </a:solidFill>
              <a:latin typeface="UTM Akashi" panose="02040603050506020204" pitchFamily="18" charset="0"/>
            </a:endParaRPr>
          </a:p>
        </p:txBody>
      </p:sp>
      <p:pic>
        <p:nvPicPr>
          <p:cNvPr id="29" name="Picture 28">
            <a:extLst>
              <a:ext uri="{FF2B5EF4-FFF2-40B4-BE49-F238E27FC236}">
                <a16:creationId xmlns:a16="http://schemas.microsoft.com/office/drawing/2014/main" id="{3BC40955-17FF-4246-BDF6-16C585E79D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179" b="45121"/>
          <a:stretch/>
        </p:blipFill>
        <p:spPr>
          <a:xfrm rot="1149782">
            <a:off x="1472549" y="1064385"/>
            <a:ext cx="1876724" cy="1693374"/>
          </a:xfrm>
          <a:prstGeom prst="rect">
            <a:avLst/>
          </a:prstGeom>
        </p:spPr>
      </p:pic>
      <p:pic>
        <p:nvPicPr>
          <p:cNvPr id="31" name="Picture 30">
            <a:extLst>
              <a:ext uri="{FF2B5EF4-FFF2-40B4-BE49-F238E27FC236}">
                <a16:creationId xmlns:a16="http://schemas.microsoft.com/office/drawing/2014/main" id="{A6228D41-9849-4C33-8AC8-64BAA86C22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092" t="44058" r="1884" b="15363"/>
          <a:stretch/>
        </p:blipFill>
        <p:spPr>
          <a:xfrm rot="1298000">
            <a:off x="8805285" y="4443005"/>
            <a:ext cx="1599911" cy="1441980"/>
          </a:xfrm>
          <a:prstGeom prst="rect">
            <a:avLst/>
          </a:prstGeom>
        </p:spPr>
      </p:pic>
      <p:sp>
        <p:nvSpPr>
          <p:cNvPr id="32" name="TextBox 31">
            <a:extLst>
              <a:ext uri="{FF2B5EF4-FFF2-40B4-BE49-F238E27FC236}">
                <a16:creationId xmlns:a16="http://schemas.microsoft.com/office/drawing/2014/main" id="{80ACC58A-9708-40D4-AD49-5A363C978326}"/>
              </a:ext>
            </a:extLst>
          </p:cNvPr>
          <p:cNvSpPr txBox="1"/>
          <p:nvPr/>
        </p:nvSpPr>
        <p:spPr>
          <a:xfrm>
            <a:off x="3756990" y="4373216"/>
            <a:ext cx="5665305" cy="1015663"/>
          </a:xfrm>
          <a:prstGeom prst="rect">
            <a:avLst/>
          </a:prstGeom>
          <a:noFill/>
        </p:spPr>
        <p:txBody>
          <a:bodyPr wrap="square" rtlCol="0">
            <a:spAutoFit/>
          </a:bodyPr>
          <a:lstStyle/>
          <a:p>
            <a:r>
              <a:rPr lang="en-US" sz="6000" dirty="0">
                <a:solidFill>
                  <a:schemeClr val="tx2">
                    <a:lumMod val="75000"/>
                  </a:schemeClr>
                </a:solidFill>
                <a:latin typeface="UTM Akashi" panose="02040603050506020204" pitchFamily="18" charset="0"/>
              </a:rPr>
              <a:t>(</a:t>
            </a:r>
            <a:r>
              <a:rPr lang="en-US" sz="6000" dirty="0" err="1">
                <a:solidFill>
                  <a:schemeClr val="tx2">
                    <a:lumMod val="75000"/>
                  </a:schemeClr>
                </a:solidFill>
                <a:latin typeface="UTM Akashi" panose="02040603050506020204" pitchFamily="18" charset="0"/>
              </a:rPr>
              <a:t>tiếp</a:t>
            </a:r>
            <a:r>
              <a:rPr lang="en-US" sz="6000" dirty="0">
                <a:solidFill>
                  <a:schemeClr val="tx2">
                    <a:lumMod val="75000"/>
                  </a:schemeClr>
                </a:solidFill>
                <a:latin typeface="UTM Akashi" panose="02040603050506020204" pitchFamily="18" charset="0"/>
              </a:rPr>
              <a:t> </a:t>
            </a:r>
            <a:r>
              <a:rPr lang="en-US" sz="6000" dirty="0" err="1">
                <a:solidFill>
                  <a:schemeClr val="tx2">
                    <a:lumMod val="75000"/>
                  </a:schemeClr>
                </a:solidFill>
                <a:latin typeface="UTM Akashi" panose="02040603050506020204" pitchFamily="18" charset="0"/>
              </a:rPr>
              <a:t>theo</a:t>
            </a:r>
            <a:r>
              <a:rPr lang="en-US" sz="6000" dirty="0">
                <a:solidFill>
                  <a:schemeClr val="tx2">
                    <a:lumMod val="75000"/>
                  </a:schemeClr>
                </a:solidFill>
                <a:latin typeface="UTM Akashi" panose="02040603050506020204" pitchFamily="18" charset="0"/>
              </a:rPr>
              <a:t>)</a:t>
            </a:r>
          </a:p>
        </p:txBody>
      </p:sp>
      <p:sp>
        <p:nvSpPr>
          <p:cNvPr id="33" name="TextBox 32">
            <a:extLst>
              <a:ext uri="{FF2B5EF4-FFF2-40B4-BE49-F238E27FC236}">
                <a16:creationId xmlns:a16="http://schemas.microsoft.com/office/drawing/2014/main" id="{8E6593A3-A6D9-4B82-8242-9F2E863B6C4F}"/>
              </a:ext>
            </a:extLst>
          </p:cNvPr>
          <p:cNvSpPr txBox="1"/>
          <p:nvPr/>
        </p:nvSpPr>
        <p:spPr>
          <a:xfrm>
            <a:off x="3710608" y="4340086"/>
            <a:ext cx="4508273" cy="1015663"/>
          </a:xfrm>
          <a:prstGeom prst="rect">
            <a:avLst/>
          </a:prstGeom>
          <a:noFill/>
        </p:spPr>
        <p:txBody>
          <a:bodyPr wrap="square" rtlCol="0">
            <a:spAutoFit/>
          </a:bodyPr>
          <a:lstStyle/>
          <a:p>
            <a:r>
              <a:rPr lang="en-US" sz="6000" dirty="0">
                <a:solidFill>
                  <a:srgbClr val="FF5925"/>
                </a:solidFill>
                <a:latin typeface="UTM Akashi" panose="02040603050506020204" pitchFamily="18" charset="0"/>
              </a:rPr>
              <a:t>(</a:t>
            </a:r>
            <a:r>
              <a:rPr lang="en-US" sz="6000" dirty="0" err="1">
                <a:solidFill>
                  <a:srgbClr val="FF5925"/>
                </a:solidFill>
                <a:latin typeface="UTM Akashi" panose="02040603050506020204" pitchFamily="18" charset="0"/>
              </a:rPr>
              <a:t>tiếp</a:t>
            </a:r>
            <a:r>
              <a:rPr lang="en-US" sz="6000" dirty="0">
                <a:solidFill>
                  <a:srgbClr val="FF5925"/>
                </a:solidFill>
                <a:latin typeface="UTM Akashi" panose="02040603050506020204" pitchFamily="18" charset="0"/>
              </a:rPr>
              <a:t> </a:t>
            </a:r>
            <a:r>
              <a:rPr lang="en-US" sz="6000" dirty="0" err="1">
                <a:solidFill>
                  <a:srgbClr val="FF5925"/>
                </a:solidFill>
                <a:latin typeface="UTM Akashi" panose="02040603050506020204" pitchFamily="18" charset="0"/>
              </a:rPr>
              <a:t>theo</a:t>
            </a:r>
            <a:r>
              <a:rPr lang="en-US" sz="6000" dirty="0">
                <a:solidFill>
                  <a:srgbClr val="FF5925"/>
                </a:solidFill>
                <a:latin typeface="UTM Akashi" panose="02040603050506020204" pitchFamily="18" charset="0"/>
              </a:rPr>
              <a:t>)</a:t>
            </a:r>
          </a:p>
        </p:txBody>
      </p:sp>
    </p:spTree>
    <p:extLst>
      <p:ext uri="{BB962C8B-B14F-4D97-AF65-F5344CB8AC3E}">
        <p14:creationId xmlns:p14="http://schemas.microsoft.com/office/powerpoint/2010/main" val="327775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1+#ppt_w/2"/>
                                          </p:val>
                                        </p:tav>
                                        <p:tav tm="100000">
                                          <p:val>
                                            <p:strVal val="#ppt_x"/>
                                          </p:val>
                                        </p:tav>
                                      </p:tavLst>
                                    </p:anim>
                                    <p:anim calcmode="lin" valueType="num">
                                      <p:cBhvr additive="base">
                                        <p:cTn id="13" dur="500" fill="hold"/>
                                        <p:tgtEl>
                                          <p:spTgt spid="25"/>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1+#ppt_w/2"/>
                                          </p:val>
                                        </p:tav>
                                        <p:tav tm="100000">
                                          <p:val>
                                            <p:strVal val="#ppt_x"/>
                                          </p:val>
                                        </p:tav>
                                      </p:tavLst>
                                    </p:anim>
                                    <p:anim calcmode="lin" valueType="num">
                                      <p:cBhvr additive="base">
                                        <p:cTn id="17" dur="500" fill="hold"/>
                                        <p:tgtEl>
                                          <p:spTgt spid="2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0-#ppt_w/2"/>
                                          </p:val>
                                        </p:tav>
                                        <p:tav tm="100000">
                                          <p:val>
                                            <p:strVal val="#ppt_x"/>
                                          </p:val>
                                        </p:tav>
                                      </p:tavLst>
                                    </p:anim>
                                    <p:anim calcmode="lin" valueType="num">
                                      <p:cBhvr additive="base">
                                        <p:cTn id="26" dur="500" fill="hold"/>
                                        <p:tgtEl>
                                          <p:spTgt spid="33"/>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32" presetClass="emph" presetSubtype="0" fill="hold" nodeType="afterEffect">
                                  <p:stCondLst>
                                    <p:cond delay="0"/>
                                  </p:stCondLst>
                                  <p:childTnLst>
                                    <p:animRot by="120000">
                                      <p:cBhvr>
                                        <p:cTn id="29" dur="100" fill="hold">
                                          <p:stCondLst>
                                            <p:cond delay="0"/>
                                          </p:stCondLst>
                                        </p:cTn>
                                        <p:tgtEl>
                                          <p:spTgt spid="29"/>
                                        </p:tgtEl>
                                        <p:attrNameLst>
                                          <p:attrName>r</p:attrName>
                                        </p:attrNameLst>
                                      </p:cBhvr>
                                    </p:animRot>
                                    <p:animRot by="-240000">
                                      <p:cBhvr>
                                        <p:cTn id="30" dur="200" fill="hold">
                                          <p:stCondLst>
                                            <p:cond delay="200"/>
                                          </p:stCondLst>
                                        </p:cTn>
                                        <p:tgtEl>
                                          <p:spTgt spid="29"/>
                                        </p:tgtEl>
                                        <p:attrNameLst>
                                          <p:attrName>r</p:attrName>
                                        </p:attrNameLst>
                                      </p:cBhvr>
                                    </p:animRot>
                                    <p:animRot by="240000">
                                      <p:cBhvr>
                                        <p:cTn id="31" dur="200" fill="hold">
                                          <p:stCondLst>
                                            <p:cond delay="400"/>
                                          </p:stCondLst>
                                        </p:cTn>
                                        <p:tgtEl>
                                          <p:spTgt spid="29"/>
                                        </p:tgtEl>
                                        <p:attrNameLst>
                                          <p:attrName>r</p:attrName>
                                        </p:attrNameLst>
                                      </p:cBhvr>
                                    </p:animRot>
                                    <p:animRot by="-240000">
                                      <p:cBhvr>
                                        <p:cTn id="32" dur="200" fill="hold">
                                          <p:stCondLst>
                                            <p:cond delay="600"/>
                                          </p:stCondLst>
                                        </p:cTn>
                                        <p:tgtEl>
                                          <p:spTgt spid="29"/>
                                        </p:tgtEl>
                                        <p:attrNameLst>
                                          <p:attrName>r</p:attrName>
                                        </p:attrNameLst>
                                      </p:cBhvr>
                                    </p:animRot>
                                    <p:animRot by="120000">
                                      <p:cBhvr>
                                        <p:cTn id="33" dur="200" fill="hold">
                                          <p:stCondLst>
                                            <p:cond delay="800"/>
                                          </p:stCondLst>
                                        </p:cTn>
                                        <p:tgtEl>
                                          <p:spTgt spid="29"/>
                                        </p:tgtEl>
                                        <p:attrNameLst>
                                          <p:attrName>r</p:attrName>
                                        </p:attrNameLst>
                                      </p:cBhvr>
                                    </p:animRot>
                                  </p:childTnLst>
                                </p:cTn>
                              </p:par>
                              <p:par>
                                <p:cTn id="34" presetID="32" presetClass="emph" presetSubtype="0" fill="hold" nodeType="withEffect">
                                  <p:stCondLst>
                                    <p:cond delay="0"/>
                                  </p:stCondLst>
                                  <p:childTnLst>
                                    <p:animRot by="120000">
                                      <p:cBhvr>
                                        <p:cTn id="35" dur="100" fill="hold">
                                          <p:stCondLst>
                                            <p:cond delay="0"/>
                                          </p:stCondLst>
                                        </p:cTn>
                                        <p:tgtEl>
                                          <p:spTgt spid="31"/>
                                        </p:tgtEl>
                                        <p:attrNameLst>
                                          <p:attrName>r</p:attrName>
                                        </p:attrNameLst>
                                      </p:cBhvr>
                                    </p:animRot>
                                    <p:animRot by="-240000">
                                      <p:cBhvr>
                                        <p:cTn id="36" dur="200" fill="hold">
                                          <p:stCondLst>
                                            <p:cond delay="200"/>
                                          </p:stCondLst>
                                        </p:cTn>
                                        <p:tgtEl>
                                          <p:spTgt spid="31"/>
                                        </p:tgtEl>
                                        <p:attrNameLst>
                                          <p:attrName>r</p:attrName>
                                        </p:attrNameLst>
                                      </p:cBhvr>
                                    </p:animRot>
                                    <p:animRot by="240000">
                                      <p:cBhvr>
                                        <p:cTn id="37" dur="200" fill="hold">
                                          <p:stCondLst>
                                            <p:cond delay="400"/>
                                          </p:stCondLst>
                                        </p:cTn>
                                        <p:tgtEl>
                                          <p:spTgt spid="31"/>
                                        </p:tgtEl>
                                        <p:attrNameLst>
                                          <p:attrName>r</p:attrName>
                                        </p:attrNameLst>
                                      </p:cBhvr>
                                    </p:animRot>
                                    <p:animRot by="-240000">
                                      <p:cBhvr>
                                        <p:cTn id="38" dur="200" fill="hold">
                                          <p:stCondLst>
                                            <p:cond delay="600"/>
                                          </p:stCondLst>
                                        </p:cTn>
                                        <p:tgtEl>
                                          <p:spTgt spid="31"/>
                                        </p:tgtEl>
                                        <p:attrNameLst>
                                          <p:attrName>r</p:attrName>
                                        </p:attrNameLst>
                                      </p:cBhvr>
                                    </p:animRot>
                                    <p:animRot by="120000">
                                      <p:cBhvr>
                                        <p:cTn id="39"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32" grpId="0"/>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B74474-172C-4027-BCC1-13CFB5947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3307974"/>
            <a:ext cx="12322629" cy="5183465"/>
          </a:xfrm>
          <a:prstGeom prst="rect">
            <a:avLst/>
          </a:prstGeom>
        </p:spPr>
      </p:pic>
      <p:grpSp>
        <p:nvGrpSpPr>
          <p:cNvPr id="2" name="Group 1">
            <a:extLst>
              <a:ext uri="{FF2B5EF4-FFF2-40B4-BE49-F238E27FC236}">
                <a16:creationId xmlns:a16="http://schemas.microsoft.com/office/drawing/2014/main" id="{7464000C-C379-493B-A5FB-1BF92E188169}"/>
              </a:ext>
            </a:extLst>
          </p:cNvPr>
          <p:cNvGrpSpPr/>
          <p:nvPr/>
        </p:nvGrpSpPr>
        <p:grpSpPr>
          <a:xfrm>
            <a:off x="565094" y="1253672"/>
            <a:ext cx="10886702" cy="5566228"/>
            <a:chOff x="-10221362" y="-4611324"/>
            <a:chExt cx="8131507" cy="3903668"/>
          </a:xfrm>
        </p:grpSpPr>
        <p:sp>
          <p:nvSpPr>
            <p:cNvPr id="3" name="Freeform: Shape 2">
              <a:extLst>
                <a:ext uri="{FF2B5EF4-FFF2-40B4-BE49-F238E27FC236}">
                  <a16:creationId xmlns:a16="http://schemas.microsoft.com/office/drawing/2014/main" id="{323D000B-50CE-4C64-8408-F97AC905FABB}"/>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C88FF2E-6E0A-46A1-BF1C-190FD3393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pic>
        <p:nvPicPr>
          <p:cNvPr id="6" name="Picture 5">
            <a:extLst>
              <a:ext uri="{FF2B5EF4-FFF2-40B4-BE49-F238E27FC236}">
                <a16:creationId xmlns:a16="http://schemas.microsoft.com/office/drawing/2014/main" id="{8669D616-98B7-48E2-8137-C27ABB1DF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56" y="827314"/>
            <a:ext cx="1531257" cy="1531257"/>
          </a:xfrm>
          <a:prstGeom prst="rect">
            <a:avLst/>
          </a:prstGeom>
        </p:spPr>
      </p:pic>
      <p:pic>
        <p:nvPicPr>
          <p:cNvPr id="9" name="Picture 8">
            <a:extLst>
              <a:ext uri="{FF2B5EF4-FFF2-40B4-BE49-F238E27FC236}">
                <a16:creationId xmlns:a16="http://schemas.microsoft.com/office/drawing/2014/main" id="{10C1BAE0-B7F4-4584-8D1E-1A3112E629A3}"/>
              </a:ext>
            </a:extLst>
          </p:cNvPr>
          <p:cNvPicPr>
            <a:picLocks noChangeAspect="1"/>
          </p:cNvPicPr>
          <p:nvPr/>
        </p:nvPicPr>
        <p:blipFill rotWithShape="1">
          <a:blip r:embed="rId5">
            <a:extLst>
              <a:ext uri="{28A0092B-C50C-407E-A947-70E740481C1C}">
                <a14:useLocalDpi xmlns:a14="http://schemas.microsoft.com/office/drawing/2010/main" val="0"/>
              </a:ext>
            </a:extLst>
          </a:blip>
          <a:srcRect t="20833" b="26667"/>
          <a:stretch/>
        </p:blipFill>
        <p:spPr>
          <a:xfrm>
            <a:off x="7358743" y="-812960"/>
            <a:ext cx="5404757" cy="2070259"/>
          </a:xfrm>
          <a:prstGeom prst="rect">
            <a:avLst/>
          </a:prstGeom>
        </p:spPr>
      </p:pic>
      <p:sp>
        <p:nvSpPr>
          <p:cNvPr id="10" name="TextBox 9">
            <a:extLst>
              <a:ext uri="{FF2B5EF4-FFF2-40B4-BE49-F238E27FC236}">
                <a16:creationId xmlns:a16="http://schemas.microsoft.com/office/drawing/2014/main" id="{AC64F699-6CB3-4CD6-B477-D1C59307E006}"/>
              </a:ext>
            </a:extLst>
          </p:cNvPr>
          <p:cNvSpPr txBox="1"/>
          <p:nvPr/>
        </p:nvSpPr>
        <p:spPr>
          <a:xfrm>
            <a:off x="8046357" y="58056"/>
            <a:ext cx="4145643" cy="630942"/>
          </a:xfrm>
          <a:prstGeom prst="rect">
            <a:avLst/>
          </a:prstGeom>
          <a:noFill/>
        </p:spPr>
        <p:txBody>
          <a:bodyPr wrap="square" rtlCol="0">
            <a:spAutoFit/>
          </a:bodyPr>
          <a:lstStyle/>
          <a:p>
            <a:pPr algn="ctr"/>
            <a:r>
              <a:rPr lang="en-US" sz="3500" b="1" dirty="0" err="1"/>
              <a:t>Luyện</a:t>
            </a:r>
            <a:r>
              <a:rPr lang="en-US" sz="3500" b="1" dirty="0"/>
              <a:t> </a:t>
            </a:r>
            <a:r>
              <a:rPr lang="en-US" sz="3500" b="1" dirty="0" err="1"/>
              <a:t>đọc</a:t>
            </a:r>
            <a:r>
              <a:rPr lang="en-US" sz="3500" b="1" dirty="0"/>
              <a:t> </a:t>
            </a:r>
            <a:r>
              <a:rPr lang="en-US" sz="3500" b="1" dirty="0" err="1"/>
              <a:t>đoạn</a:t>
            </a:r>
            <a:r>
              <a:rPr lang="en-US" sz="3500" b="1" dirty="0"/>
              <a:t> 4</a:t>
            </a:r>
          </a:p>
        </p:txBody>
      </p:sp>
      <p:sp>
        <p:nvSpPr>
          <p:cNvPr id="12" name="TextBox 11">
            <a:extLst>
              <a:ext uri="{FF2B5EF4-FFF2-40B4-BE49-F238E27FC236}">
                <a16:creationId xmlns:a16="http://schemas.microsoft.com/office/drawing/2014/main" id="{270E0E2A-5989-438C-A08D-D9A94EB6FC20}"/>
              </a:ext>
            </a:extLst>
          </p:cNvPr>
          <p:cNvSpPr txBox="1"/>
          <p:nvPr/>
        </p:nvSpPr>
        <p:spPr>
          <a:xfrm>
            <a:off x="647700" y="1743761"/>
            <a:ext cx="10477500" cy="4708981"/>
          </a:xfrm>
          <a:prstGeom prst="rect">
            <a:avLst/>
          </a:prstGeom>
          <a:noFill/>
        </p:spPr>
        <p:txBody>
          <a:bodyPr wrap="square">
            <a:spAutoFit/>
          </a:bodyPr>
          <a:lstStyle/>
          <a:p>
            <a:pPr algn="just"/>
            <a:r>
              <a:rPr lang="en-US" sz="3000" dirty="0">
                <a:solidFill>
                  <a:srgbClr val="000000"/>
                </a:solidFill>
              </a:rPr>
              <a:t>		</a:t>
            </a:r>
            <a:r>
              <a:rPr lang="vi-VN" sz="3000" dirty="0">
                <a:solidFill>
                  <a:srgbClr val="000000"/>
                </a:solidFill>
              </a:rPr>
              <a:t>Hai người bột tỉnh dần, nhận ra bạn cũ thì lạ quá, kêu lên:</a:t>
            </a:r>
          </a:p>
          <a:p>
            <a:pPr algn="just"/>
            <a:r>
              <a:rPr lang="en-US" sz="3000" dirty="0">
                <a:solidFill>
                  <a:srgbClr val="000000"/>
                </a:solidFill>
              </a:rPr>
              <a:t>		</a:t>
            </a:r>
            <a:r>
              <a:rPr lang="vi-VN" sz="3000" dirty="0">
                <a:solidFill>
                  <a:srgbClr val="000000"/>
                </a:solidFill>
              </a:rPr>
              <a:t>- Ôi, chính anh đã cứu chúng tôi đấy ư? Sao </a:t>
            </a:r>
            <a:r>
              <a:rPr lang="vi-VN" sz="3000" b="1" dirty="0">
                <a:solidFill>
                  <a:srgbClr val="000000"/>
                </a:solidFill>
              </a:rPr>
              <a:t>trông</a:t>
            </a:r>
            <a:r>
              <a:rPr lang="vi-VN" sz="3000" dirty="0">
                <a:solidFill>
                  <a:srgbClr val="000000"/>
                </a:solidFill>
              </a:rPr>
              <a:t> anh khác thế?</a:t>
            </a:r>
          </a:p>
          <a:p>
            <a:pPr algn="just"/>
            <a:r>
              <a:rPr lang="en-US" sz="3000" dirty="0">
                <a:solidFill>
                  <a:srgbClr val="000000"/>
                </a:solidFill>
              </a:rPr>
              <a:t>		</a:t>
            </a:r>
            <a:r>
              <a:rPr lang="vi-VN" sz="3000" dirty="0">
                <a:solidFill>
                  <a:srgbClr val="000000"/>
                </a:solidFill>
              </a:rPr>
              <a:t>- Có gì đâu, tại tớ nung trong lửa. Bây giờ có thể phơi nắng, phơi mưa hàng đời người.</a:t>
            </a:r>
          </a:p>
          <a:p>
            <a:pPr algn="just"/>
            <a:r>
              <a:rPr lang="en-US" sz="3000" dirty="0">
                <a:solidFill>
                  <a:srgbClr val="000000"/>
                </a:solidFill>
              </a:rPr>
              <a:t>		</a:t>
            </a:r>
            <a:r>
              <a:rPr lang="vi-VN" sz="3000" dirty="0">
                <a:solidFill>
                  <a:srgbClr val="000000"/>
                </a:solidFill>
              </a:rPr>
              <a:t>Nàng công chúa phục quá, thì thào với chàng kị sĩ:</a:t>
            </a:r>
          </a:p>
          <a:p>
            <a:pPr algn="just"/>
            <a:r>
              <a:rPr lang="en-US" sz="3000" dirty="0">
                <a:solidFill>
                  <a:srgbClr val="000000"/>
                </a:solidFill>
              </a:rPr>
              <a:t>		</a:t>
            </a:r>
            <a:r>
              <a:rPr lang="vi-VN" sz="3000" dirty="0">
                <a:solidFill>
                  <a:srgbClr val="000000"/>
                </a:solidFill>
              </a:rPr>
              <a:t>- Thế mà chúng mình mới chìm xuống nước đã </a:t>
            </a:r>
            <a:r>
              <a:rPr lang="vi-VN" sz="3000" b="1" dirty="0">
                <a:solidFill>
                  <a:srgbClr val="000000"/>
                </a:solidFill>
              </a:rPr>
              <a:t>vữa</a:t>
            </a:r>
            <a:r>
              <a:rPr lang="vi-VN" sz="3000" dirty="0">
                <a:solidFill>
                  <a:srgbClr val="000000"/>
                </a:solidFill>
              </a:rPr>
              <a:t> ra.</a:t>
            </a:r>
          </a:p>
          <a:p>
            <a:pPr lvl="1" algn="just"/>
            <a:r>
              <a:rPr lang="en-US" sz="3000" dirty="0">
                <a:solidFill>
                  <a:srgbClr val="000000"/>
                </a:solidFill>
              </a:rPr>
              <a:t>	</a:t>
            </a:r>
            <a:r>
              <a:rPr lang="vi-VN" sz="3000" dirty="0">
                <a:solidFill>
                  <a:srgbClr val="000000"/>
                </a:solidFill>
              </a:rPr>
              <a:t>Đất Nung đánh một câu </a:t>
            </a:r>
            <a:r>
              <a:rPr lang="vi-VN" sz="3000" b="1" dirty="0">
                <a:solidFill>
                  <a:srgbClr val="000000"/>
                </a:solidFill>
              </a:rPr>
              <a:t>cộc tuếch</a:t>
            </a:r>
            <a:r>
              <a:rPr lang="vi-VN" sz="3000" dirty="0">
                <a:solidFill>
                  <a:srgbClr val="000000"/>
                </a:solidFill>
              </a:rPr>
              <a:t>:</a:t>
            </a:r>
          </a:p>
          <a:p>
            <a:pPr algn="just"/>
            <a:r>
              <a:rPr lang="en-US" sz="3000" dirty="0">
                <a:solidFill>
                  <a:srgbClr val="000000"/>
                </a:solidFill>
              </a:rPr>
              <a:t>		</a:t>
            </a:r>
            <a:r>
              <a:rPr lang="vi-VN" sz="3000" dirty="0">
                <a:solidFill>
                  <a:srgbClr val="000000"/>
                </a:solidFill>
              </a:rPr>
              <a:t>- Vì các đằng ấy đựng trong lọ thủy tinh mà.</a:t>
            </a:r>
          </a:p>
        </p:txBody>
      </p:sp>
    </p:spTree>
    <p:extLst>
      <p:ext uri="{BB962C8B-B14F-4D97-AF65-F5344CB8AC3E}">
        <p14:creationId xmlns:p14="http://schemas.microsoft.com/office/powerpoint/2010/main" val="374801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35E7BA6-055C-49ED-B37C-D247AE0CCCAC}"/>
              </a:ext>
            </a:extLst>
          </p:cNvPr>
          <p:cNvSpPr/>
          <p:nvPr/>
        </p:nvSpPr>
        <p:spPr>
          <a:xfrm>
            <a:off x="562427" y="1524000"/>
            <a:ext cx="10903859" cy="376555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294EADF-C795-42CF-9A77-E9F3B25A532C}"/>
              </a:ext>
            </a:extLst>
          </p:cNvPr>
          <p:cNvSpPr txBox="1"/>
          <p:nvPr/>
        </p:nvSpPr>
        <p:spPr>
          <a:xfrm>
            <a:off x="-116115" y="0"/>
            <a:ext cx="3200400" cy="630942"/>
          </a:xfrm>
          <a:prstGeom prst="rect">
            <a:avLst/>
          </a:prstGeom>
          <a:noFill/>
        </p:spPr>
        <p:txBody>
          <a:bodyPr wrap="square" rtlCol="0">
            <a:spAutoFit/>
          </a:bodyPr>
          <a:lstStyle/>
          <a:p>
            <a:pPr algn="ctr"/>
            <a:r>
              <a:rPr lang="en-US" sz="3500" b="1" dirty="0" err="1"/>
              <a:t>Giải</a:t>
            </a:r>
            <a:r>
              <a:rPr lang="en-US" sz="3500" b="1" dirty="0"/>
              <a:t> </a:t>
            </a:r>
            <a:r>
              <a:rPr lang="en-US" sz="3500" b="1" dirty="0" err="1"/>
              <a:t>nghĩa</a:t>
            </a:r>
            <a:r>
              <a:rPr lang="en-US" sz="3500" b="1" dirty="0"/>
              <a:t> </a:t>
            </a:r>
            <a:r>
              <a:rPr lang="en-US" sz="3500" b="1" dirty="0" err="1"/>
              <a:t>từ</a:t>
            </a:r>
            <a:endParaRPr lang="en-US" sz="3500" b="1" dirty="0"/>
          </a:p>
        </p:txBody>
      </p:sp>
      <p:sp>
        <p:nvSpPr>
          <p:cNvPr id="4" name="Rectangle 3">
            <a:extLst>
              <a:ext uri="{FF2B5EF4-FFF2-40B4-BE49-F238E27FC236}">
                <a16:creationId xmlns:a16="http://schemas.microsoft.com/office/drawing/2014/main" id="{AD37F94F-1B97-4418-BD10-784AA3263A4C}"/>
              </a:ext>
            </a:extLst>
          </p:cNvPr>
          <p:cNvSpPr/>
          <p:nvPr/>
        </p:nvSpPr>
        <p:spPr>
          <a:xfrm>
            <a:off x="640190" y="1722914"/>
            <a:ext cx="10942210" cy="3323987"/>
          </a:xfrm>
          <a:prstGeom prst="rect">
            <a:avLst/>
          </a:prstGeom>
        </p:spPr>
        <p:txBody>
          <a:bodyPr wrap="square">
            <a:spAutoFit/>
          </a:bodyPr>
          <a:lstStyle/>
          <a:p>
            <a:r>
              <a:rPr lang="vi-VN" sz="3500" b="1" dirty="0">
                <a:solidFill>
                  <a:srgbClr val="000000"/>
                </a:solidFill>
              </a:rPr>
              <a:t>Buồn tênh</a:t>
            </a:r>
            <a:r>
              <a:rPr lang="vi-VN" sz="3500" dirty="0">
                <a:solidFill>
                  <a:srgbClr val="000000"/>
                </a:solidFill>
              </a:rPr>
              <a:t>: buồn vì có cảm giác thiếu vắng một cái gì đó.</a:t>
            </a:r>
          </a:p>
          <a:p>
            <a:r>
              <a:rPr lang="vi-VN" sz="3500" b="1" dirty="0">
                <a:solidFill>
                  <a:srgbClr val="000000"/>
                </a:solidFill>
              </a:rPr>
              <a:t>Hoảng hốt</a:t>
            </a:r>
            <a:r>
              <a:rPr lang="vi-VN" sz="3500" dirty="0">
                <a:solidFill>
                  <a:srgbClr val="000000"/>
                </a:solidFill>
              </a:rPr>
              <a:t>: đột ngột mất tự chủ do bị đe dọa bất ngờ.</a:t>
            </a:r>
          </a:p>
          <a:p>
            <a:r>
              <a:rPr lang="vi-VN" sz="3500" b="1" dirty="0">
                <a:solidFill>
                  <a:srgbClr val="000000"/>
                </a:solidFill>
              </a:rPr>
              <a:t>Nhũn</a:t>
            </a:r>
            <a:r>
              <a:rPr lang="vi-VN" sz="3500" dirty="0">
                <a:solidFill>
                  <a:srgbClr val="000000"/>
                </a:solidFill>
              </a:rPr>
              <a:t>: quá mềm, gần như bị nhão ra.</a:t>
            </a:r>
          </a:p>
          <a:p>
            <a:r>
              <a:rPr lang="vi-VN" sz="3500" b="1" dirty="0">
                <a:solidFill>
                  <a:srgbClr val="000000"/>
                </a:solidFill>
              </a:rPr>
              <a:t>Se</a:t>
            </a:r>
            <a:r>
              <a:rPr lang="vi-VN" sz="3500" dirty="0">
                <a:solidFill>
                  <a:srgbClr val="000000"/>
                </a:solidFill>
              </a:rPr>
              <a:t>: không còn thấm nhiều nước, hơi khô đi.</a:t>
            </a:r>
          </a:p>
          <a:p>
            <a:r>
              <a:rPr lang="vi-VN" sz="3500" b="1" dirty="0">
                <a:solidFill>
                  <a:srgbClr val="000000"/>
                </a:solidFill>
              </a:rPr>
              <a:t>Cộc tuếch</a:t>
            </a:r>
            <a:r>
              <a:rPr lang="vi-VN" sz="3500" dirty="0">
                <a:solidFill>
                  <a:srgbClr val="000000"/>
                </a:solidFill>
              </a:rPr>
              <a:t>: ngắn gọn, không đưa đẩy, màu mè.</a:t>
            </a:r>
          </a:p>
        </p:txBody>
      </p:sp>
      <p:pic>
        <p:nvPicPr>
          <p:cNvPr id="9" name="Picture 8">
            <a:extLst>
              <a:ext uri="{FF2B5EF4-FFF2-40B4-BE49-F238E27FC236}">
                <a16:creationId xmlns:a16="http://schemas.microsoft.com/office/drawing/2014/main" id="{2B2B9F78-90AC-415F-835F-FF90402737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933322" flipH="1">
            <a:off x="-3298377" y="4107199"/>
            <a:ext cx="3142353" cy="3142353"/>
          </a:xfrm>
          <a:prstGeom prst="rect">
            <a:avLst/>
          </a:prstGeom>
        </p:spPr>
      </p:pic>
    </p:spTree>
    <p:extLst>
      <p:ext uri="{BB962C8B-B14F-4D97-AF65-F5344CB8AC3E}">
        <p14:creationId xmlns:p14="http://schemas.microsoft.com/office/powerpoint/2010/main" val="1535052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500"/>
                            </p:stCondLst>
                            <p:childTnLst>
                              <p:par>
                                <p:cTn id="18" presetID="60" presetClass="path" presetSubtype="0" accel="50000" decel="50000" fill="hold" nodeType="afterEffect">
                                  <p:stCondLst>
                                    <p:cond delay="0"/>
                                  </p:stCondLst>
                                  <p:childTnLst>
                                    <p:animMotion origin="layout" path="M -3.33333E-6 -2.59259E-6 C 0.00795 -0.03657 0.028 -0.08842 0.09922 -0.08796 C 0.20222 -0.08796 0.2099 0.08658 0.33282 0.08658 C 0.44362 0.08658 0.38451 -0.06574 0.49141 -0.06504 C 0.60235 -0.06504 0.54258 0.04537 0.66224 0.04537 C 0.76914 0.04537 0.70977 -0.0287 0.80482 -0.0287 C 0.89623 -0.0287 0.84805 0.02801 0.93177 0.02801 C 0.9793 0.02801 0.98334 0.01227 0.98698 -2.59259E-6 " pathEditMode="relative" rAng="0" ptsTypes="AAAAAAAA">
                                      <p:cBhvr>
                                        <p:cTn id="19" dur="3000" fill="hold"/>
                                        <p:tgtEl>
                                          <p:spTgt spid="9"/>
                                        </p:tgtEl>
                                        <p:attrNameLst>
                                          <p:attrName>ppt_x</p:attrName>
                                          <p:attrName>ppt_y</p:attrName>
                                        </p:attrNameLst>
                                      </p:cBhvr>
                                      <p:rCtr x="4934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F9A68D-0E2B-451A-B1E8-AEFE6F60A965}"/>
              </a:ext>
            </a:extLst>
          </p:cNvPr>
          <p:cNvGrpSpPr/>
          <p:nvPr/>
        </p:nvGrpSpPr>
        <p:grpSpPr>
          <a:xfrm>
            <a:off x="0" y="-1219200"/>
            <a:ext cx="12192000" cy="8077200"/>
            <a:chOff x="0" y="-1219200"/>
            <a:chExt cx="12192000" cy="8077200"/>
          </a:xfrm>
        </p:grpSpPr>
        <p:sp>
          <p:nvSpPr>
            <p:cNvPr id="4" name="Rectangle 3">
              <a:extLst>
                <a:ext uri="{FF2B5EF4-FFF2-40B4-BE49-F238E27FC236}">
                  <a16:creationId xmlns:a16="http://schemas.microsoft.com/office/drawing/2014/main" id="{9126E0F8-24ED-48DE-93DD-9FC0B80F23B7}"/>
                </a:ext>
              </a:extLst>
            </p:cNvPr>
            <p:cNvSpPr/>
            <p:nvPr/>
          </p:nvSpPr>
          <p:spPr>
            <a:xfrm>
              <a:off x="0" y="2686050"/>
              <a:ext cx="12192000" cy="417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05D1328-C0FD-4A2C-B4AC-B566EC31AD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900" y="-1219200"/>
              <a:ext cx="8077200" cy="8077200"/>
            </a:xfrm>
            <a:prstGeom prst="rect">
              <a:avLst/>
            </a:prstGeom>
          </p:spPr>
        </p:pic>
      </p:grpSp>
      <p:sp>
        <p:nvSpPr>
          <p:cNvPr id="5" name="TextBox 4">
            <a:extLst>
              <a:ext uri="{FF2B5EF4-FFF2-40B4-BE49-F238E27FC236}">
                <a16:creationId xmlns:a16="http://schemas.microsoft.com/office/drawing/2014/main" id="{443406E8-6C82-48C7-BB86-BD49DD57617C}"/>
              </a:ext>
            </a:extLst>
          </p:cNvPr>
          <p:cNvSpPr txBox="1"/>
          <p:nvPr/>
        </p:nvSpPr>
        <p:spPr>
          <a:xfrm>
            <a:off x="1123950" y="3810000"/>
            <a:ext cx="9944100" cy="1938992"/>
          </a:xfrm>
          <a:prstGeom prst="rect">
            <a:avLst/>
          </a:prstGeom>
          <a:noFill/>
        </p:spPr>
        <p:txBody>
          <a:bodyPr wrap="square" rtlCol="0">
            <a:spAutoFit/>
          </a:bodyPr>
          <a:lstStyle/>
          <a:p>
            <a:r>
              <a:rPr lang="en-US" sz="12000" dirty="0">
                <a:solidFill>
                  <a:srgbClr val="993300"/>
                </a:solidFill>
                <a:effectLst>
                  <a:glow rad="101600">
                    <a:srgbClr val="FFC000">
                      <a:alpha val="60000"/>
                    </a:srgbClr>
                  </a:glow>
                </a:effectLst>
                <a:latin typeface="UTM Akashi" panose="02040603050506020204" pitchFamily="18" charset="0"/>
              </a:rPr>
              <a:t>TÌM HIỂU BÀI</a:t>
            </a:r>
          </a:p>
        </p:txBody>
      </p:sp>
    </p:spTree>
    <p:extLst>
      <p:ext uri="{BB962C8B-B14F-4D97-AF65-F5344CB8AC3E}">
        <p14:creationId xmlns:p14="http://schemas.microsoft.com/office/powerpoint/2010/main" val="2275532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CEE548-80F6-4537-9ECD-0AF8AEE18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28" y="209025"/>
            <a:ext cx="11793932" cy="6438204"/>
          </a:xfrm>
          <a:prstGeom prst="rect">
            <a:avLst/>
          </a:prstGeom>
        </p:spPr>
      </p:pic>
      <p:sp>
        <p:nvSpPr>
          <p:cNvPr id="16" name="Rectangle: Rounded Corners 15">
            <a:extLst>
              <a:ext uri="{FF2B5EF4-FFF2-40B4-BE49-F238E27FC236}">
                <a16:creationId xmlns:a16="http://schemas.microsoft.com/office/drawing/2014/main" id="{24BD5984-3635-4563-B872-89EA3A576615}"/>
              </a:ext>
            </a:extLst>
          </p:cNvPr>
          <p:cNvSpPr/>
          <p:nvPr/>
        </p:nvSpPr>
        <p:spPr>
          <a:xfrm>
            <a:off x="912314" y="3358189"/>
            <a:ext cx="1350616"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7" name="Rectangle: Rounded Corners 6">
            <a:extLst>
              <a:ext uri="{FF2B5EF4-FFF2-40B4-BE49-F238E27FC236}">
                <a16:creationId xmlns:a16="http://schemas.microsoft.com/office/drawing/2014/main" id="{5CA95179-E7DA-4B89-A554-DBB2EEF7BA18}"/>
              </a:ext>
            </a:extLst>
          </p:cNvPr>
          <p:cNvSpPr/>
          <p:nvPr/>
        </p:nvSpPr>
        <p:spPr>
          <a:xfrm>
            <a:off x="6875873" y="943428"/>
            <a:ext cx="4692013"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1" name="Rectangle: Rounded Corners 30">
            <a:extLst>
              <a:ext uri="{FF2B5EF4-FFF2-40B4-BE49-F238E27FC236}">
                <a16:creationId xmlns:a16="http://schemas.microsoft.com/office/drawing/2014/main" id="{ACDF7A69-A477-4623-94AC-F65F316A6EE4}"/>
              </a:ext>
            </a:extLst>
          </p:cNvPr>
          <p:cNvSpPr/>
          <p:nvPr/>
        </p:nvSpPr>
        <p:spPr>
          <a:xfrm>
            <a:off x="429078" y="1262743"/>
            <a:ext cx="1895022"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2" name="Rectangle: Rounded Corners 31">
            <a:extLst>
              <a:ext uri="{FF2B5EF4-FFF2-40B4-BE49-F238E27FC236}">
                <a16:creationId xmlns:a16="http://schemas.microsoft.com/office/drawing/2014/main" id="{C662862F-B801-4FB1-8EB9-265AD9DE834E}"/>
              </a:ext>
            </a:extLst>
          </p:cNvPr>
          <p:cNvSpPr/>
          <p:nvPr/>
        </p:nvSpPr>
        <p:spPr>
          <a:xfrm>
            <a:off x="9885136" y="1281793"/>
            <a:ext cx="1691822"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3" name="Rectangle: Rounded Corners 32">
            <a:extLst>
              <a:ext uri="{FF2B5EF4-FFF2-40B4-BE49-F238E27FC236}">
                <a16:creationId xmlns:a16="http://schemas.microsoft.com/office/drawing/2014/main" id="{DBDB4CB8-0E0D-47C0-B731-D3CB97B9D4AE}"/>
              </a:ext>
            </a:extLst>
          </p:cNvPr>
          <p:cNvSpPr/>
          <p:nvPr/>
        </p:nvSpPr>
        <p:spPr>
          <a:xfrm>
            <a:off x="422727" y="1591995"/>
            <a:ext cx="7520270"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4" name="Rectangle: Rounded Corners 33">
            <a:extLst>
              <a:ext uri="{FF2B5EF4-FFF2-40B4-BE49-F238E27FC236}">
                <a16:creationId xmlns:a16="http://schemas.microsoft.com/office/drawing/2014/main" id="{266BE66F-EAD3-4169-96A7-6B6C3A17C952}"/>
              </a:ext>
            </a:extLst>
          </p:cNvPr>
          <p:cNvSpPr/>
          <p:nvPr/>
        </p:nvSpPr>
        <p:spPr>
          <a:xfrm>
            <a:off x="3530600" y="3377252"/>
            <a:ext cx="1751084"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5" name="Rectangle: Rounded Corners 34">
            <a:extLst>
              <a:ext uri="{FF2B5EF4-FFF2-40B4-BE49-F238E27FC236}">
                <a16:creationId xmlns:a16="http://schemas.microsoft.com/office/drawing/2014/main" id="{1A3D6FB8-D72F-4EC8-9C40-13CB405654A6}"/>
              </a:ext>
            </a:extLst>
          </p:cNvPr>
          <p:cNvSpPr/>
          <p:nvPr/>
        </p:nvSpPr>
        <p:spPr>
          <a:xfrm>
            <a:off x="8496300" y="3704798"/>
            <a:ext cx="3090649"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6" name="Rectangle: Rounded Corners 35">
            <a:extLst>
              <a:ext uri="{FF2B5EF4-FFF2-40B4-BE49-F238E27FC236}">
                <a16:creationId xmlns:a16="http://schemas.microsoft.com/office/drawing/2014/main" id="{F1CE8FE7-B95E-4A7E-9849-EF9959D1F093}"/>
              </a:ext>
            </a:extLst>
          </p:cNvPr>
          <p:cNvSpPr/>
          <p:nvPr/>
        </p:nvSpPr>
        <p:spPr>
          <a:xfrm>
            <a:off x="437241" y="3996817"/>
            <a:ext cx="2688095"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pic>
        <p:nvPicPr>
          <p:cNvPr id="12" name="Picture 11">
            <a:extLst>
              <a:ext uri="{FF2B5EF4-FFF2-40B4-BE49-F238E27FC236}">
                <a16:creationId xmlns:a16="http://schemas.microsoft.com/office/drawing/2014/main" id="{6E3C8A3D-11AE-4312-8E39-70FAABC407C7}"/>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711200" y="-199576"/>
            <a:ext cx="7024914" cy="1070433"/>
          </a:xfrm>
          <a:prstGeom prst="rect">
            <a:avLst/>
          </a:prstGeom>
        </p:spPr>
      </p:pic>
      <p:pic>
        <p:nvPicPr>
          <p:cNvPr id="3" name="Picture 2">
            <a:extLst>
              <a:ext uri="{FF2B5EF4-FFF2-40B4-BE49-F238E27FC236}">
                <a16:creationId xmlns:a16="http://schemas.microsoft.com/office/drawing/2014/main" id="{492022C8-FD7F-4288-84D8-1FC1C1630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3150" y="4819650"/>
            <a:ext cx="2476500" cy="2476500"/>
          </a:xfrm>
          <a:prstGeom prst="rect">
            <a:avLst/>
          </a:prstGeom>
        </p:spPr>
      </p:pic>
      <p:pic>
        <p:nvPicPr>
          <p:cNvPr id="11" name="Picture 10">
            <a:extLst>
              <a:ext uri="{FF2B5EF4-FFF2-40B4-BE49-F238E27FC236}">
                <a16:creationId xmlns:a16="http://schemas.microsoft.com/office/drawing/2014/main" id="{86AF64E0-EC3E-4072-AA56-3D57035A7C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004" y="4982339"/>
            <a:ext cx="1115193" cy="718820"/>
          </a:xfrm>
          <a:prstGeom prst="rect">
            <a:avLst/>
          </a:prstGeom>
        </p:spPr>
      </p:pic>
      <p:sp>
        <p:nvSpPr>
          <p:cNvPr id="37" name="Rectangle 36">
            <a:extLst>
              <a:ext uri="{FF2B5EF4-FFF2-40B4-BE49-F238E27FC236}">
                <a16:creationId xmlns:a16="http://schemas.microsoft.com/office/drawing/2014/main" id="{D9F55A76-4909-4E53-A643-80CAA7F5526C}"/>
              </a:ext>
            </a:extLst>
          </p:cNvPr>
          <p:cNvSpPr/>
          <p:nvPr/>
        </p:nvSpPr>
        <p:spPr>
          <a:xfrm>
            <a:off x="1607263" y="4678740"/>
            <a:ext cx="8743228" cy="1323439"/>
          </a:xfrm>
          <a:prstGeom prst="rect">
            <a:avLst/>
          </a:prstGeom>
        </p:spPr>
        <p:txBody>
          <a:bodyPr wrap="square">
            <a:spAutoFit/>
          </a:bodyPr>
          <a:lstStyle/>
          <a:p>
            <a:pPr algn="just"/>
            <a:r>
              <a:rPr lang="vi-VN" sz="2000" b="1" dirty="0">
                <a:solidFill>
                  <a:srgbClr val="993300"/>
                </a:solidFill>
              </a:rPr>
              <a:t>Chàng kị sĩ và nàng công chúa đang sống trong lọ thủy tinh thì bị </a:t>
            </a:r>
            <a:r>
              <a:rPr lang="en-US" sz="2000" b="1" dirty="0">
                <a:solidFill>
                  <a:srgbClr val="993300"/>
                </a:solidFill>
              </a:rPr>
              <a:t>c</a:t>
            </a:r>
            <a:r>
              <a:rPr lang="vi-VN" sz="2000" b="1" dirty="0">
                <a:solidFill>
                  <a:srgbClr val="993300"/>
                </a:solidFill>
              </a:rPr>
              <a:t>huột cạy nắp lọ, tha nàng công chúa vào cống. Chàng kị sĩ đi tìm công chúa cũng bị chuột lừa vào cống. Hai người bột này cùng chạy trốn, thuyền lật</a:t>
            </a:r>
            <a:r>
              <a:rPr lang="en-US" sz="2000" b="1" dirty="0">
                <a:solidFill>
                  <a:srgbClr val="993300"/>
                </a:solidFill>
              </a:rPr>
              <a:t>,</a:t>
            </a:r>
            <a:r>
              <a:rPr lang="vi-VN" sz="2000" b="1" dirty="0">
                <a:solidFill>
                  <a:srgbClr val="993300"/>
                </a:solidFill>
              </a:rPr>
              <a:t> đều bị ngấm nước, nhũn hết chân tay.</a:t>
            </a:r>
            <a:endParaRPr lang="en-US" sz="2000" b="1" dirty="0">
              <a:solidFill>
                <a:srgbClr val="993300"/>
              </a:solidFill>
            </a:endParaRPr>
          </a:p>
        </p:txBody>
      </p:sp>
      <p:sp>
        <p:nvSpPr>
          <p:cNvPr id="41" name="TextBox 40">
            <a:extLst>
              <a:ext uri="{FF2B5EF4-FFF2-40B4-BE49-F238E27FC236}">
                <a16:creationId xmlns:a16="http://schemas.microsoft.com/office/drawing/2014/main" id="{283ACE6E-7939-4981-8920-711940343ACE}"/>
              </a:ext>
            </a:extLst>
          </p:cNvPr>
          <p:cNvSpPr txBox="1"/>
          <p:nvPr/>
        </p:nvSpPr>
        <p:spPr>
          <a:xfrm>
            <a:off x="1049564" y="188684"/>
            <a:ext cx="6018893" cy="553998"/>
          </a:xfrm>
          <a:prstGeom prst="rect">
            <a:avLst/>
          </a:prstGeom>
          <a:noFill/>
        </p:spPr>
        <p:txBody>
          <a:bodyPr wrap="square" rtlCol="0">
            <a:spAutoFit/>
          </a:bodyPr>
          <a:lstStyle/>
          <a:p>
            <a:pPr algn="ctr"/>
            <a:r>
              <a:rPr lang="vi-VN" sz="3000" b="1" dirty="0"/>
              <a:t>Kể lại tai nạn của hai người bột</a:t>
            </a:r>
          </a:p>
        </p:txBody>
      </p:sp>
      <p:sp>
        <p:nvSpPr>
          <p:cNvPr id="8" name="Rectangle 7">
            <a:extLst>
              <a:ext uri="{FF2B5EF4-FFF2-40B4-BE49-F238E27FC236}">
                <a16:creationId xmlns:a16="http://schemas.microsoft.com/office/drawing/2014/main" id="{3BD24125-82E6-4FCA-8569-B60F426D77E0}"/>
              </a:ext>
            </a:extLst>
          </p:cNvPr>
          <p:cNvSpPr/>
          <p:nvPr/>
        </p:nvSpPr>
        <p:spPr>
          <a:xfrm>
            <a:off x="330200" y="928002"/>
            <a:ext cx="11324987" cy="3477875"/>
          </a:xfrm>
          <a:prstGeom prst="rect">
            <a:avLst/>
          </a:prstGeom>
        </p:spPr>
        <p:txBody>
          <a:bodyPr wrap="square">
            <a:spAutoFit/>
          </a:bodyPr>
          <a:lstStyle/>
          <a:p>
            <a:pPr algn="just"/>
            <a:r>
              <a:rPr lang="en-US" sz="2000" dirty="0">
                <a:solidFill>
                  <a:srgbClr val="000000"/>
                </a:solidFill>
              </a:rPr>
              <a:t>	</a:t>
            </a:r>
            <a:r>
              <a:rPr lang="vi-VN" sz="2000" dirty="0"/>
              <a:t>Hai người bột trong lọ buồn tênh. Bỗng một đêm, có con chuột cạy nắp lọ, tha nàng công chúa và cái lầu đi mất. Chàng kị sĩ sợ quá, thúc ngựa chạy vọt ra, chạy đến miệng cống. Một con chuột già phục sẵn. Nó bảo chàng để ngựa lại, xuống thuyền vào cống tìm công chúa. Gặp công chúa trong cái hang tối, chàng hỏi:</a:t>
            </a:r>
            <a:endParaRPr lang="en-US" sz="2000" dirty="0"/>
          </a:p>
          <a:p>
            <a:pPr algn="just"/>
            <a:r>
              <a:rPr lang="en-US" sz="2000" dirty="0"/>
              <a:t>	</a:t>
            </a:r>
            <a:r>
              <a:rPr lang="vi-VN" sz="2000" dirty="0"/>
              <a:t>- Kẻ nào đã bắt nàng tới đây?</a:t>
            </a:r>
          </a:p>
          <a:p>
            <a:pPr algn="just"/>
            <a:r>
              <a:rPr lang="en-US" sz="2000" dirty="0"/>
              <a:t>	</a:t>
            </a:r>
            <a:r>
              <a:rPr lang="vi-VN" sz="2000" dirty="0"/>
              <a:t>- Chuột.</a:t>
            </a:r>
          </a:p>
          <a:p>
            <a:pPr algn="just"/>
            <a:r>
              <a:rPr lang="en-US" sz="2000" dirty="0"/>
              <a:t>	</a:t>
            </a:r>
            <a:r>
              <a:rPr lang="vi-VN" sz="2000" dirty="0"/>
              <a:t>- Lầu son của nàng đâu?</a:t>
            </a:r>
          </a:p>
          <a:p>
            <a:pPr algn="just"/>
            <a:r>
              <a:rPr lang="en-US" sz="2000" dirty="0"/>
              <a:t>	</a:t>
            </a:r>
            <a:r>
              <a:rPr lang="vi-VN" sz="2000" dirty="0"/>
              <a:t>- Chuột ăn rồi!</a:t>
            </a:r>
          </a:p>
          <a:p>
            <a:pPr algn="just"/>
            <a:r>
              <a:rPr lang="en-US" sz="2000" dirty="0"/>
              <a:t>	</a:t>
            </a:r>
            <a:r>
              <a:rPr lang="vi-VN" sz="2000" dirty="0"/>
              <a:t>Chàng kị sĩ hoảng hốt, biết mình bị lừa, vội dìu công chúa chạy trốn.</a:t>
            </a:r>
            <a:endParaRPr lang="en-US" sz="2000" dirty="0"/>
          </a:p>
          <a:p>
            <a:pPr algn="just"/>
            <a:r>
              <a:rPr lang="en-US" sz="2000" dirty="0">
                <a:solidFill>
                  <a:srgbClr val="000000"/>
                </a:solidFill>
              </a:rPr>
              <a:t>	</a:t>
            </a:r>
            <a:r>
              <a:rPr lang="vi-VN" sz="2000" dirty="0"/>
              <a:t>Chiếc thuyền mảnh trôi qua cống ra con ngòi. Gặp nước xoáy, thuyền lật, cả hai bị ngấm nước, nhũn cả chân tay.</a:t>
            </a:r>
          </a:p>
        </p:txBody>
      </p:sp>
    </p:spTree>
    <p:extLst>
      <p:ext uri="{BB962C8B-B14F-4D97-AF65-F5344CB8AC3E}">
        <p14:creationId xmlns:p14="http://schemas.microsoft.com/office/powerpoint/2010/main" val="3311638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500"/>
                                        <p:tgtEl>
                                          <p:spTgt spid="4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left)">
                                      <p:cBhvr>
                                        <p:cTn id="39" dur="500"/>
                                        <p:tgtEl>
                                          <p:spTgt spid="34"/>
                                        </p:tgtEl>
                                      </p:cBhvr>
                                    </p:animEffec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left)">
                                      <p:cBhvr>
                                        <p:cTn id="5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P spid="31" grpId="0" animBg="1"/>
      <p:bldP spid="32" grpId="0" animBg="1"/>
      <p:bldP spid="33" grpId="0" animBg="1"/>
      <p:bldP spid="34" grpId="0" animBg="1"/>
      <p:bldP spid="35" grpId="0" animBg="1"/>
      <p:bldP spid="36" grpId="0" animBg="1"/>
      <p:bldP spid="37" grpId="0"/>
      <p:bldP spid="41"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CEE548-80F6-4537-9ECD-0AF8AEE18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28" y="209025"/>
            <a:ext cx="11793932" cy="6438204"/>
          </a:xfrm>
          <a:prstGeom prst="rect">
            <a:avLst/>
          </a:prstGeom>
        </p:spPr>
      </p:pic>
      <p:sp>
        <p:nvSpPr>
          <p:cNvPr id="7" name="Rectangle: Rounded Corners 6">
            <a:extLst>
              <a:ext uri="{FF2B5EF4-FFF2-40B4-BE49-F238E27FC236}">
                <a16:creationId xmlns:a16="http://schemas.microsoft.com/office/drawing/2014/main" id="{5CA95179-E7DA-4B89-A554-DBB2EEF7BA18}"/>
              </a:ext>
            </a:extLst>
          </p:cNvPr>
          <p:cNvSpPr/>
          <p:nvPr/>
        </p:nvSpPr>
        <p:spPr>
          <a:xfrm>
            <a:off x="9791699" y="970642"/>
            <a:ext cx="1822545"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31" name="Rectangle: Rounded Corners 30">
            <a:extLst>
              <a:ext uri="{FF2B5EF4-FFF2-40B4-BE49-F238E27FC236}">
                <a16:creationId xmlns:a16="http://schemas.microsoft.com/office/drawing/2014/main" id="{ACDF7A69-A477-4623-94AC-F65F316A6EE4}"/>
              </a:ext>
            </a:extLst>
          </p:cNvPr>
          <p:cNvSpPr/>
          <p:nvPr/>
        </p:nvSpPr>
        <p:spPr>
          <a:xfrm>
            <a:off x="418273" y="1338943"/>
            <a:ext cx="5538027"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pic>
        <p:nvPicPr>
          <p:cNvPr id="12" name="Picture 11">
            <a:extLst>
              <a:ext uri="{FF2B5EF4-FFF2-40B4-BE49-F238E27FC236}">
                <a16:creationId xmlns:a16="http://schemas.microsoft.com/office/drawing/2014/main" id="{6E3C8A3D-11AE-4312-8E39-70FAABC407C7}"/>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377371" y="-199576"/>
            <a:ext cx="11132458" cy="1070433"/>
          </a:xfrm>
          <a:prstGeom prst="rect">
            <a:avLst/>
          </a:prstGeom>
        </p:spPr>
      </p:pic>
      <p:pic>
        <p:nvPicPr>
          <p:cNvPr id="3" name="Picture 2">
            <a:extLst>
              <a:ext uri="{FF2B5EF4-FFF2-40B4-BE49-F238E27FC236}">
                <a16:creationId xmlns:a16="http://schemas.microsoft.com/office/drawing/2014/main" id="{492022C8-FD7F-4288-84D8-1FC1C1630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3150" y="4819650"/>
            <a:ext cx="2476500" cy="2476500"/>
          </a:xfrm>
          <a:prstGeom prst="rect">
            <a:avLst/>
          </a:prstGeom>
        </p:spPr>
      </p:pic>
      <p:pic>
        <p:nvPicPr>
          <p:cNvPr id="11" name="Picture 10">
            <a:extLst>
              <a:ext uri="{FF2B5EF4-FFF2-40B4-BE49-F238E27FC236}">
                <a16:creationId xmlns:a16="http://schemas.microsoft.com/office/drawing/2014/main" id="{86AF64E0-EC3E-4072-AA56-3D57035A7C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154" y="5172839"/>
            <a:ext cx="1115193" cy="718820"/>
          </a:xfrm>
          <a:prstGeom prst="rect">
            <a:avLst/>
          </a:prstGeom>
        </p:spPr>
      </p:pic>
      <p:sp>
        <p:nvSpPr>
          <p:cNvPr id="37" name="Rectangle 36">
            <a:extLst>
              <a:ext uri="{FF2B5EF4-FFF2-40B4-BE49-F238E27FC236}">
                <a16:creationId xmlns:a16="http://schemas.microsoft.com/office/drawing/2014/main" id="{D9F55A76-4909-4E53-A643-80CAA7F5526C}"/>
              </a:ext>
            </a:extLst>
          </p:cNvPr>
          <p:cNvSpPr/>
          <p:nvPr/>
        </p:nvSpPr>
        <p:spPr>
          <a:xfrm>
            <a:off x="1593616" y="5204463"/>
            <a:ext cx="8587615" cy="800219"/>
          </a:xfrm>
          <a:prstGeom prst="rect">
            <a:avLst/>
          </a:prstGeom>
        </p:spPr>
        <p:txBody>
          <a:bodyPr wrap="square">
            <a:spAutoFit/>
          </a:bodyPr>
          <a:lstStyle/>
          <a:p>
            <a:r>
              <a:rPr lang="vi-VN" sz="2300" b="1" dirty="0">
                <a:solidFill>
                  <a:srgbClr val="993300"/>
                </a:solidFill>
              </a:rPr>
              <a:t>Khi thấy hai người bột bị nạn, Đất Nung liền nhảy xuống, vớt cả hai lên bờ phơi nắng cho se bột lại.</a:t>
            </a:r>
            <a:endParaRPr lang="en-US" sz="2300" b="1" dirty="0">
              <a:solidFill>
                <a:srgbClr val="993300"/>
              </a:solidFill>
            </a:endParaRPr>
          </a:p>
        </p:txBody>
      </p:sp>
      <p:sp>
        <p:nvSpPr>
          <p:cNvPr id="41" name="TextBox 40">
            <a:extLst>
              <a:ext uri="{FF2B5EF4-FFF2-40B4-BE49-F238E27FC236}">
                <a16:creationId xmlns:a16="http://schemas.microsoft.com/office/drawing/2014/main" id="{283ACE6E-7939-4981-8920-711940343ACE}"/>
              </a:ext>
            </a:extLst>
          </p:cNvPr>
          <p:cNvSpPr txBox="1"/>
          <p:nvPr/>
        </p:nvSpPr>
        <p:spPr>
          <a:xfrm>
            <a:off x="1006022" y="159655"/>
            <a:ext cx="9574893" cy="553998"/>
          </a:xfrm>
          <a:prstGeom prst="rect">
            <a:avLst/>
          </a:prstGeom>
          <a:noFill/>
        </p:spPr>
        <p:txBody>
          <a:bodyPr wrap="square" rtlCol="0">
            <a:spAutoFit/>
          </a:bodyPr>
          <a:lstStyle/>
          <a:p>
            <a:pPr algn="ctr"/>
            <a:r>
              <a:rPr lang="vi-VN" sz="3000" b="1" dirty="0"/>
              <a:t>Đất Nung đã làm gì khi thấy hai người bột gặp nạn?</a:t>
            </a:r>
          </a:p>
        </p:txBody>
      </p:sp>
      <p:pic>
        <p:nvPicPr>
          <p:cNvPr id="16" name="Picture 15">
            <a:extLst>
              <a:ext uri="{FF2B5EF4-FFF2-40B4-BE49-F238E27FC236}">
                <a16:creationId xmlns:a16="http://schemas.microsoft.com/office/drawing/2014/main" id="{6F1747D1-B988-40DA-9DE4-4B0C194B9E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154" y="5021668"/>
            <a:ext cx="1115193" cy="718820"/>
          </a:xfrm>
          <a:prstGeom prst="rect">
            <a:avLst/>
          </a:prstGeom>
        </p:spPr>
      </p:pic>
      <p:sp>
        <p:nvSpPr>
          <p:cNvPr id="17" name="Rectangle 16">
            <a:extLst>
              <a:ext uri="{FF2B5EF4-FFF2-40B4-BE49-F238E27FC236}">
                <a16:creationId xmlns:a16="http://schemas.microsoft.com/office/drawing/2014/main" id="{04BAD279-4404-49E1-9BEC-75E083075E2A}"/>
              </a:ext>
            </a:extLst>
          </p:cNvPr>
          <p:cNvSpPr/>
          <p:nvPr/>
        </p:nvSpPr>
        <p:spPr>
          <a:xfrm>
            <a:off x="1593616" y="5053292"/>
            <a:ext cx="8464784" cy="1154162"/>
          </a:xfrm>
          <a:prstGeom prst="rect">
            <a:avLst/>
          </a:prstGeom>
        </p:spPr>
        <p:txBody>
          <a:bodyPr wrap="square">
            <a:spAutoFit/>
          </a:bodyPr>
          <a:lstStyle/>
          <a:p>
            <a:pPr algn="just"/>
            <a:r>
              <a:rPr lang="en-US" sz="2300" b="1" dirty="0" err="1">
                <a:solidFill>
                  <a:srgbClr val="993300"/>
                </a:solidFill>
              </a:rPr>
              <a:t>Vì</a:t>
            </a:r>
            <a:r>
              <a:rPr lang="en-US" sz="2300" b="1" dirty="0">
                <a:solidFill>
                  <a:srgbClr val="993300"/>
                </a:solidFill>
              </a:rPr>
              <a:t> </a:t>
            </a:r>
            <a:r>
              <a:rPr lang="en-US" sz="2300" b="1" dirty="0" err="1">
                <a:solidFill>
                  <a:srgbClr val="993300"/>
                </a:solidFill>
              </a:rPr>
              <a:t>Đất</a:t>
            </a:r>
            <a:r>
              <a:rPr lang="en-US" sz="2300" b="1" dirty="0">
                <a:solidFill>
                  <a:srgbClr val="993300"/>
                </a:solidFill>
              </a:rPr>
              <a:t> </a:t>
            </a:r>
            <a:r>
              <a:rPr lang="en-US" sz="2300" b="1" dirty="0" err="1">
                <a:solidFill>
                  <a:srgbClr val="993300"/>
                </a:solidFill>
              </a:rPr>
              <a:t>Nung</a:t>
            </a:r>
            <a:r>
              <a:rPr lang="en-US" sz="2300" b="1" dirty="0">
                <a:solidFill>
                  <a:srgbClr val="993300"/>
                </a:solidFill>
              </a:rPr>
              <a:t> </a:t>
            </a:r>
            <a:r>
              <a:rPr lang="en-US" sz="2300" b="1" dirty="0" err="1">
                <a:solidFill>
                  <a:srgbClr val="993300"/>
                </a:solidFill>
              </a:rPr>
              <a:t>đã</a:t>
            </a:r>
            <a:r>
              <a:rPr lang="en-US" sz="2300" b="1" dirty="0">
                <a:solidFill>
                  <a:srgbClr val="993300"/>
                </a:solidFill>
              </a:rPr>
              <a:t> </a:t>
            </a:r>
            <a:r>
              <a:rPr lang="en-US" sz="2300" b="1" dirty="0" err="1">
                <a:solidFill>
                  <a:srgbClr val="993300"/>
                </a:solidFill>
              </a:rPr>
              <a:t>được</a:t>
            </a:r>
            <a:r>
              <a:rPr lang="en-US" sz="2300" b="1" dirty="0">
                <a:solidFill>
                  <a:srgbClr val="993300"/>
                </a:solidFill>
              </a:rPr>
              <a:t> </a:t>
            </a:r>
            <a:r>
              <a:rPr lang="en-US" sz="2300" b="1" dirty="0" err="1">
                <a:solidFill>
                  <a:srgbClr val="993300"/>
                </a:solidFill>
              </a:rPr>
              <a:t>nung</a:t>
            </a:r>
            <a:r>
              <a:rPr lang="en-US" sz="2300" b="1" dirty="0">
                <a:solidFill>
                  <a:srgbClr val="993300"/>
                </a:solidFill>
              </a:rPr>
              <a:t> </a:t>
            </a:r>
            <a:r>
              <a:rPr lang="en-US" sz="2300" b="1" dirty="0" err="1">
                <a:solidFill>
                  <a:srgbClr val="993300"/>
                </a:solidFill>
              </a:rPr>
              <a:t>trong</a:t>
            </a:r>
            <a:r>
              <a:rPr lang="en-US" sz="2300" b="1" dirty="0">
                <a:solidFill>
                  <a:srgbClr val="993300"/>
                </a:solidFill>
              </a:rPr>
              <a:t> </a:t>
            </a:r>
            <a:r>
              <a:rPr lang="en-US" sz="2300" b="1" dirty="0" err="1">
                <a:solidFill>
                  <a:srgbClr val="993300"/>
                </a:solidFill>
              </a:rPr>
              <a:t>lửa</a:t>
            </a:r>
            <a:r>
              <a:rPr lang="en-US" sz="2300" b="1" dirty="0">
                <a:solidFill>
                  <a:srgbClr val="993300"/>
                </a:solidFill>
              </a:rPr>
              <a:t>, </a:t>
            </a:r>
            <a:r>
              <a:rPr lang="en-US" sz="2300" b="1" dirty="0" err="1">
                <a:solidFill>
                  <a:srgbClr val="993300"/>
                </a:solidFill>
              </a:rPr>
              <a:t>chịu</a:t>
            </a:r>
            <a:r>
              <a:rPr lang="en-US" sz="2300" b="1" dirty="0">
                <a:solidFill>
                  <a:srgbClr val="993300"/>
                </a:solidFill>
              </a:rPr>
              <a:t> </a:t>
            </a:r>
            <a:r>
              <a:rPr lang="en-US" sz="2300" b="1" dirty="0" err="1">
                <a:solidFill>
                  <a:srgbClr val="993300"/>
                </a:solidFill>
              </a:rPr>
              <a:t>được</a:t>
            </a:r>
            <a:r>
              <a:rPr lang="en-US" sz="2300" b="1" dirty="0">
                <a:solidFill>
                  <a:srgbClr val="993300"/>
                </a:solidFill>
              </a:rPr>
              <a:t> </a:t>
            </a:r>
            <a:r>
              <a:rPr lang="en-US" sz="2300" b="1" dirty="0" err="1">
                <a:solidFill>
                  <a:srgbClr val="993300"/>
                </a:solidFill>
              </a:rPr>
              <a:t>nắng</a:t>
            </a:r>
            <a:r>
              <a:rPr lang="en-US" sz="2300" b="1" dirty="0">
                <a:solidFill>
                  <a:srgbClr val="993300"/>
                </a:solidFill>
              </a:rPr>
              <a:t>, </a:t>
            </a:r>
            <a:r>
              <a:rPr lang="en-US" sz="2300" b="1" dirty="0" err="1">
                <a:solidFill>
                  <a:srgbClr val="993300"/>
                </a:solidFill>
              </a:rPr>
              <a:t>mưa</a:t>
            </a:r>
            <a:r>
              <a:rPr lang="en-US" sz="2300" b="1" dirty="0">
                <a:solidFill>
                  <a:srgbClr val="993300"/>
                </a:solidFill>
              </a:rPr>
              <a:t> </a:t>
            </a:r>
            <a:r>
              <a:rPr lang="en-US" sz="2300" b="1" dirty="0" err="1">
                <a:solidFill>
                  <a:srgbClr val="993300"/>
                </a:solidFill>
              </a:rPr>
              <a:t>nên</a:t>
            </a:r>
            <a:r>
              <a:rPr lang="en-US" sz="2300" b="1" dirty="0">
                <a:solidFill>
                  <a:srgbClr val="993300"/>
                </a:solidFill>
              </a:rPr>
              <a:t> </a:t>
            </a:r>
            <a:r>
              <a:rPr lang="en-US" sz="2300" b="1" dirty="0" err="1">
                <a:solidFill>
                  <a:srgbClr val="993300"/>
                </a:solidFill>
              </a:rPr>
              <a:t>không</a:t>
            </a:r>
            <a:r>
              <a:rPr lang="en-US" sz="2300" b="1" dirty="0">
                <a:solidFill>
                  <a:srgbClr val="993300"/>
                </a:solidFill>
              </a:rPr>
              <a:t> </a:t>
            </a:r>
            <a:r>
              <a:rPr lang="en-US" sz="2300" b="1" dirty="0" err="1">
                <a:solidFill>
                  <a:srgbClr val="993300"/>
                </a:solidFill>
              </a:rPr>
              <a:t>sợ</a:t>
            </a:r>
            <a:r>
              <a:rPr lang="en-US" sz="2300" b="1" dirty="0">
                <a:solidFill>
                  <a:srgbClr val="993300"/>
                </a:solidFill>
              </a:rPr>
              <a:t> </a:t>
            </a:r>
            <a:r>
              <a:rPr lang="en-US" sz="2300" b="1" dirty="0" err="1">
                <a:solidFill>
                  <a:srgbClr val="993300"/>
                </a:solidFill>
              </a:rPr>
              <a:t>nước</a:t>
            </a:r>
            <a:r>
              <a:rPr lang="en-US" sz="2300" b="1" dirty="0">
                <a:solidFill>
                  <a:srgbClr val="993300"/>
                </a:solidFill>
              </a:rPr>
              <a:t>, </a:t>
            </a:r>
            <a:r>
              <a:rPr lang="en-US" sz="2300" b="1" dirty="0" err="1">
                <a:solidFill>
                  <a:srgbClr val="993300"/>
                </a:solidFill>
              </a:rPr>
              <a:t>không</a:t>
            </a:r>
            <a:r>
              <a:rPr lang="en-US" sz="2300" b="1" dirty="0">
                <a:solidFill>
                  <a:srgbClr val="993300"/>
                </a:solidFill>
              </a:rPr>
              <a:t> </a:t>
            </a:r>
            <a:r>
              <a:rPr lang="en-US" sz="2300" b="1" dirty="0" err="1">
                <a:solidFill>
                  <a:srgbClr val="993300"/>
                </a:solidFill>
              </a:rPr>
              <a:t>sợ</a:t>
            </a:r>
            <a:r>
              <a:rPr lang="en-US" sz="2300" b="1" dirty="0">
                <a:solidFill>
                  <a:srgbClr val="993300"/>
                </a:solidFill>
              </a:rPr>
              <a:t> </a:t>
            </a:r>
            <a:r>
              <a:rPr lang="en-US" sz="2300" b="1" dirty="0" err="1">
                <a:solidFill>
                  <a:srgbClr val="993300"/>
                </a:solidFill>
              </a:rPr>
              <a:t>nhũn</a:t>
            </a:r>
            <a:r>
              <a:rPr lang="en-US" sz="2300" b="1" dirty="0">
                <a:solidFill>
                  <a:srgbClr val="993300"/>
                </a:solidFill>
              </a:rPr>
              <a:t> </a:t>
            </a:r>
            <a:r>
              <a:rPr lang="en-US" sz="2300" b="1" dirty="0" err="1">
                <a:solidFill>
                  <a:srgbClr val="993300"/>
                </a:solidFill>
              </a:rPr>
              <a:t>tay</a:t>
            </a:r>
            <a:r>
              <a:rPr lang="en-US" sz="2300" b="1" dirty="0">
                <a:solidFill>
                  <a:srgbClr val="993300"/>
                </a:solidFill>
              </a:rPr>
              <a:t> </a:t>
            </a:r>
            <a:r>
              <a:rPr lang="en-US" sz="2300" b="1" dirty="0" err="1">
                <a:solidFill>
                  <a:srgbClr val="993300"/>
                </a:solidFill>
              </a:rPr>
              <a:t>chân</a:t>
            </a:r>
            <a:r>
              <a:rPr lang="en-US" sz="2300" b="1" dirty="0">
                <a:solidFill>
                  <a:srgbClr val="993300"/>
                </a:solidFill>
              </a:rPr>
              <a:t> </a:t>
            </a:r>
            <a:r>
              <a:rPr lang="en-US" sz="2300" b="1" dirty="0" err="1">
                <a:solidFill>
                  <a:srgbClr val="993300"/>
                </a:solidFill>
              </a:rPr>
              <a:t>như</a:t>
            </a:r>
            <a:r>
              <a:rPr lang="en-US" sz="2300" b="1" dirty="0">
                <a:solidFill>
                  <a:srgbClr val="993300"/>
                </a:solidFill>
              </a:rPr>
              <a:t> </a:t>
            </a:r>
            <a:r>
              <a:rPr lang="en-US" sz="2300" b="1" dirty="0" err="1">
                <a:solidFill>
                  <a:srgbClr val="993300"/>
                </a:solidFill>
              </a:rPr>
              <a:t>hai</a:t>
            </a:r>
            <a:r>
              <a:rPr lang="en-US" sz="2300" b="1" dirty="0">
                <a:solidFill>
                  <a:srgbClr val="993300"/>
                </a:solidFill>
              </a:rPr>
              <a:t> </a:t>
            </a:r>
            <a:r>
              <a:rPr lang="en-US" sz="2300" b="1" dirty="0" err="1">
                <a:solidFill>
                  <a:srgbClr val="993300"/>
                </a:solidFill>
              </a:rPr>
              <a:t>người</a:t>
            </a:r>
            <a:r>
              <a:rPr lang="en-US" sz="2300" b="1" dirty="0">
                <a:solidFill>
                  <a:srgbClr val="993300"/>
                </a:solidFill>
              </a:rPr>
              <a:t> </a:t>
            </a:r>
            <a:r>
              <a:rPr lang="en-US" sz="2300" b="1" dirty="0" err="1">
                <a:solidFill>
                  <a:srgbClr val="993300"/>
                </a:solidFill>
              </a:rPr>
              <a:t>bột</a:t>
            </a:r>
            <a:r>
              <a:rPr lang="en-US" sz="2300" b="1" dirty="0">
                <a:solidFill>
                  <a:srgbClr val="993300"/>
                </a:solidFill>
              </a:rPr>
              <a:t>.</a:t>
            </a:r>
          </a:p>
        </p:txBody>
      </p:sp>
      <p:pic>
        <p:nvPicPr>
          <p:cNvPr id="18" name="Picture 17">
            <a:extLst>
              <a:ext uri="{FF2B5EF4-FFF2-40B4-BE49-F238E27FC236}">
                <a16:creationId xmlns:a16="http://schemas.microsoft.com/office/drawing/2014/main" id="{10794418-8DE2-4EEF-83CA-0E796126CBF0}"/>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396421" y="-180526"/>
            <a:ext cx="11132458" cy="1070433"/>
          </a:xfrm>
          <a:prstGeom prst="rect">
            <a:avLst/>
          </a:prstGeom>
        </p:spPr>
      </p:pic>
      <p:sp>
        <p:nvSpPr>
          <p:cNvPr id="19" name="TextBox 18">
            <a:extLst>
              <a:ext uri="{FF2B5EF4-FFF2-40B4-BE49-F238E27FC236}">
                <a16:creationId xmlns:a16="http://schemas.microsoft.com/office/drawing/2014/main" id="{910FA717-1553-4A33-A542-FFD9B2ED1C55}"/>
              </a:ext>
            </a:extLst>
          </p:cNvPr>
          <p:cNvSpPr txBox="1"/>
          <p:nvPr/>
        </p:nvSpPr>
        <p:spPr>
          <a:xfrm>
            <a:off x="1025072" y="178705"/>
            <a:ext cx="9776278" cy="553998"/>
          </a:xfrm>
          <a:prstGeom prst="rect">
            <a:avLst/>
          </a:prstGeom>
          <a:noFill/>
        </p:spPr>
        <p:txBody>
          <a:bodyPr wrap="square" rtlCol="0">
            <a:spAutoFit/>
          </a:bodyPr>
          <a:lstStyle/>
          <a:p>
            <a:pPr algn="ctr"/>
            <a:r>
              <a:rPr lang="en-US" sz="3000" b="1" dirty="0" err="1"/>
              <a:t>Tại</a:t>
            </a:r>
            <a:r>
              <a:rPr lang="en-US" sz="3000" b="1" dirty="0"/>
              <a:t> </a:t>
            </a:r>
            <a:r>
              <a:rPr lang="en-US" sz="3000" b="1" dirty="0" err="1"/>
              <a:t>sao</a:t>
            </a:r>
            <a:r>
              <a:rPr lang="en-US" sz="3000" b="1" dirty="0"/>
              <a:t> </a:t>
            </a:r>
            <a:r>
              <a:rPr lang="en-US" sz="3000" b="1" dirty="0" err="1"/>
              <a:t>Đất</a:t>
            </a:r>
            <a:r>
              <a:rPr lang="en-US" sz="3000" b="1" dirty="0"/>
              <a:t> </a:t>
            </a:r>
            <a:r>
              <a:rPr lang="en-US" sz="3000" b="1" dirty="0" err="1"/>
              <a:t>Nung</a:t>
            </a:r>
            <a:r>
              <a:rPr lang="en-US" sz="3000" b="1" dirty="0"/>
              <a:t> </a:t>
            </a:r>
            <a:r>
              <a:rPr lang="en-US" sz="3000" b="1" dirty="0" err="1"/>
              <a:t>có</a:t>
            </a:r>
            <a:r>
              <a:rPr lang="en-US" sz="3000" b="1" dirty="0"/>
              <a:t> </a:t>
            </a:r>
            <a:r>
              <a:rPr lang="en-US" sz="3000" b="1" dirty="0" err="1"/>
              <a:t>thể</a:t>
            </a:r>
            <a:r>
              <a:rPr lang="en-US" sz="3000" b="1" dirty="0"/>
              <a:t> </a:t>
            </a:r>
            <a:r>
              <a:rPr lang="en-US" sz="3000" b="1" dirty="0" err="1"/>
              <a:t>nhảy</a:t>
            </a:r>
            <a:r>
              <a:rPr lang="en-US" sz="3000" b="1" dirty="0"/>
              <a:t> </a:t>
            </a:r>
            <a:r>
              <a:rPr lang="en-US" sz="3000" b="1" dirty="0" err="1"/>
              <a:t>xuống</a:t>
            </a:r>
            <a:r>
              <a:rPr lang="en-US" sz="3000" b="1" dirty="0"/>
              <a:t> </a:t>
            </a:r>
            <a:r>
              <a:rPr lang="en-US" sz="3000" b="1" dirty="0" err="1"/>
              <a:t>nước</a:t>
            </a:r>
            <a:r>
              <a:rPr lang="en-US" sz="3000" b="1" dirty="0"/>
              <a:t> </a:t>
            </a:r>
            <a:r>
              <a:rPr lang="en-US" sz="3000" b="1" dirty="0" err="1"/>
              <a:t>cứu</a:t>
            </a:r>
            <a:r>
              <a:rPr lang="en-US" sz="3000" b="1" dirty="0"/>
              <a:t> </a:t>
            </a:r>
            <a:r>
              <a:rPr lang="en-US" sz="3000" b="1" dirty="0" err="1"/>
              <a:t>bạn</a:t>
            </a:r>
            <a:r>
              <a:rPr lang="en-US" sz="3000" b="1" dirty="0"/>
              <a:t>?</a:t>
            </a:r>
            <a:endParaRPr lang="vi-VN" sz="3000" b="1" dirty="0"/>
          </a:p>
        </p:txBody>
      </p:sp>
      <p:sp>
        <p:nvSpPr>
          <p:cNvPr id="21" name="Rectangle: Rounded Corners 20">
            <a:extLst>
              <a:ext uri="{FF2B5EF4-FFF2-40B4-BE49-F238E27FC236}">
                <a16:creationId xmlns:a16="http://schemas.microsoft.com/office/drawing/2014/main" id="{2B9A9203-FAC3-4A1A-9407-F7CC37B0BE8E}"/>
              </a:ext>
            </a:extLst>
          </p:cNvPr>
          <p:cNvSpPr/>
          <p:nvPr/>
        </p:nvSpPr>
        <p:spPr>
          <a:xfrm>
            <a:off x="2533677" y="2403467"/>
            <a:ext cx="9066920"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22" name="Rectangle: Rounded Corners 21">
            <a:extLst>
              <a:ext uri="{FF2B5EF4-FFF2-40B4-BE49-F238E27FC236}">
                <a16:creationId xmlns:a16="http://schemas.microsoft.com/office/drawing/2014/main" id="{CAA70D3B-1247-4B15-8EE6-82BCFBE7CA9C}"/>
              </a:ext>
            </a:extLst>
          </p:cNvPr>
          <p:cNvSpPr/>
          <p:nvPr/>
        </p:nvSpPr>
        <p:spPr>
          <a:xfrm>
            <a:off x="445571" y="2731013"/>
            <a:ext cx="783154"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8" name="Rectangle 7">
            <a:extLst>
              <a:ext uri="{FF2B5EF4-FFF2-40B4-BE49-F238E27FC236}">
                <a16:creationId xmlns:a16="http://schemas.microsoft.com/office/drawing/2014/main" id="{3BD24125-82E6-4FCA-8569-B60F426D77E0}"/>
              </a:ext>
            </a:extLst>
          </p:cNvPr>
          <p:cNvSpPr/>
          <p:nvPr/>
        </p:nvSpPr>
        <p:spPr>
          <a:xfrm>
            <a:off x="341195" y="928002"/>
            <a:ext cx="11371834" cy="3985706"/>
          </a:xfrm>
          <a:prstGeom prst="rect">
            <a:avLst/>
          </a:prstGeom>
        </p:spPr>
        <p:txBody>
          <a:bodyPr wrap="square">
            <a:spAutoFit/>
          </a:bodyPr>
          <a:lstStyle/>
          <a:p>
            <a:pPr algn="just"/>
            <a:r>
              <a:rPr lang="en-US" sz="2300" dirty="0">
                <a:solidFill>
                  <a:srgbClr val="000000"/>
                </a:solidFill>
              </a:rPr>
              <a:t>	</a:t>
            </a:r>
            <a:r>
              <a:rPr lang="vi-VN" sz="2300" dirty="0"/>
              <a:t>Lúc ấy, Đất Nung đang đi dọc bờ con ngòi. Thấy hai người bị nạn, chú liền nhảy xuống, vớt lên bờ phơi nắng cho se bột lại.</a:t>
            </a:r>
          </a:p>
          <a:p>
            <a:pPr algn="just"/>
            <a:r>
              <a:rPr lang="vi-VN" sz="2300" dirty="0"/>
              <a:t>	Hai người bột tỉnh dần, nhận ra bạn cũ thì lạ quá, kêu lên:</a:t>
            </a:r>
          </a:p>
          <a:p>
            <a:pPr algn="just"/>
            <a:r>
              <a:rPr lang="vi-VN" sz="2300" dirty="0"/>
              <a:t>	- Ôi, chính anh đã cứu chúng tôi đấy ư? Sao trông anh khác thế?</a:t>
            </a:r>
          </a:p>
          <a:p>
            <a:pPr algn="just"/>
            <a:r>
              <a:rPr lang="vi-VN" sz="2300" dirty="0"/>
              <a:t>	- Có gì đâu, tại tớ nung trong lửa. Bây giờ có thể phơi nắng, phơi mưa hàng đời người.</a:t>
            </a:r>
          </a:p>
          <a:p>
            <a:pPr algn="just"/>
            <a:r>
              <a:rPr lang="vi-VN" sz="2300" dirty="0"/>
              <a:t>	Nàng công chúa phục quá, thì thào với chàng kị sĩ:</a:t>
            </a:r>
          </a:p>
          <a:p>
            <a:pPr algn="just"/>
            <a:r>
              <a:rPr lang="vi-VN" sz="2300" dirty="0"/>
              <a:t>	- Thế mà chúng mình mới chìm xuống nước đã vữa ra.</a:t>
            </a:r>
          </a:p>
          <a:p>
            <a:pPr algn="just"/>
            <a:r>
              <a:rPr lang="en-US" sz="2300" dirty="0"/>
              <a:t>	</a:t>
            </a:r>
            <a:r>
              <a:rPr lang="vi-VN" sz="2300" dirty="0"/>
              <a:t>Đất Nung đánh một câu cộc tuếch:</a:t>
            </a:r>
          </a:p>
          <a:p>
            <a:pPr algn="just"/>
            <a:r>
              <a:rPr lang="vi-VN" sz="2300" dirty="0"/>
              <a:t>	- Vì các đằng ấy đựng trong lọ thủy tinh mà.</a:t>
            </a:r>
          </a:p>
          <a:p>
            <a:pPr algn="just"/>
            <a:r>
              <a:rPr lang="vi-VN" sz="2300" dirty="0"/>
              <a:t>															(Theo NGUYỄN KIÊN)</a:t>
            </a:r>
          </a:p>
        </p:txBody>
      </p:sp>
    </p:spTree>
    <p:extLst>
      <p:ext uri="{BB962C8B-B14F-4D97-AF65-F5344CB8AC3E}">
        <p14:creationId xmlns:p14="http://schemas.microsoft.com/office/powerpoint/2010/main" val="3053924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500"/>
                                        <p:tgtEl>
                                          <p:spTgt spid="4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41"/>
                                        </p:tgtEl>
                                      </p:cBhvr>
                                    </p:animEffect>
                                    <p:set>
                                      <p:cBhvr>
                                        <p:cTn id="40" dur="1" fill="hold">
                                          <p:stCondLst>
                                            <p:cond delay="499"/>
                                          </p:stCondLst>
                                        </p:cTn>
                                        <p:tgtEl>
                                          <p:spTgt spid="4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37"/>
                                        </p:tgtEl>
                                      </p:cBhvr>
                                    </p:animEffect>
                                    <p:set>
                                      <p:cBhvr>
                                        <p:cTn id="46" dur="1" fill="hold">
                                          <p:stCondLst>
                                            <p:cond delay="499"/>
                                          </p:stCondLst>
                                        </p:cTn>
                                        <p:tgtEl>
                                          <p:spTgt spid="3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left)">
                                      <p:cBhvr>
                                        <p:cTn id="65" dur="500"/>
                                        <p:tgtEl>
                                          <p:spTgt spid="21"/>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left)">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wipe(left)">
                                      <p:cBhvr>
                                        <p:cTn id="7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31" grpId="0" animBg="1"/>
      <p:bldP spid="31" grpId="1" animBg="1"/>
      <p:bldP spid="37" grpId="0"/>
      <p:bldP spid="37" grpId="1"/>
      <p:bldP spid="41" grpId="0"/>
      <p:bldP spid="41" grpId="1"/>
      <p:bldP spid="17" grpId="0"/>
      <p:bldP spid="19" grpId="0"/>
      <p:bldP spid="21" grpId="0" animBg="1"/>
      <p:bldP spid="22"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BC6536-650A-461F-AB4B-4B9D5D9D3FFA}"/>
              </a:ext>
            </a:extLst>
          </p:cNvPr>
          <p:cNvGrpSpPr/>
          <p:nvPr/>
        </p:nvGrpSpPr>
        <p:grpSpPr>
          <a:xfrm>
            <a:off x="2005781" y="648929"/>
            <a:ext cx="9810650" cy="5692878"/>
            <a:chOff x="2005781" y="648929"/>
            <a:chExt cx="9810650" cy="5692878"/>
          </a:xfrm>
        </p:grpSpPr>
        <p:sp>
          <p:nvSpPr>
            <p:cNvPr id="6" name="Freeform: Shape 5">
              <a:extLst>
                <a:ext uri="{FF2B5EF4-FFF2-40B4-BE49-F238E27FC236}">
                  <a16:creationId xmlns:a16="http://schemas.microsoft.com/office/drawing/2014/main" id="{C42D6D2C-A882-4D0E-8F31-B90C6AEB747E}"/>
                </a:ext>
              </a:extLst>
            </p:cNvPr>
            <p:cNvSpPr/>
            <p:nvPr/>
          </p:nvSpPr>
          <p:spPr>
            <a:xfrm>
              <a:off x="2418735" y="855406"/>
              <a:ext cx="9173497" cy="5279923"/>
            </a:xfrm>
            <a:custGeom>
              <a:avLst/>
              <a:gdLst>
                <a:gd name="connsiteX0" fmla="*/ 0 w 9173497"/>
                <a:gd name="connsiteY0" fmla="*/ 88491 h 5279923"/>
                <a:gd name="connsiteX1" fmla="*/ 8967020 w 9173497"/>
                <a:gd name="connsiteY1" fmla="*/ 0 h 5279923"/>
                <a:gd name="connsiteX2" fmla="*/ 8967020 w 9173497"/>
                <a:gd name="connsiteY2" fmla="*/ 2123768 h 5279923"/>
                <a:gd name="connsiteX3" fmla="*/ 8967020 w 9173497"/>
                <a:gd name="connsiteY3" fmla="*/ 3598607 h 5279923"/>
                <a:gd name="connsiteX4" fmla="*/ 9055510 w 9173497"/>
                <a:gd name="connsiteY4" fmla="*/ 4660491 h 5279923"/>
                <a:gd name="connsiteX5" fmla="*/ 9173497 w 9173497"/>
                <a:gd name="connsiteY5" fmla="*/ 5073446 h 5279923"/>
                <a:gd name="connsiteX6" fmla="*/ 8790039 w 9173497"/>
                <a:gd name="connsiteY6" fmla="*/ 5279923 h 5279923"/>
                <a:gd name="connsiteX7" fmla="*/ 383459 w 9173497"/>
                <a:gd name="connsiteY7" fmla="*/ 5279923 h 5279923"/>
                <a:gd name="connsiteX8" fmla="*/ 29497 w 9173497"/>
                <a:gd name="connsiteY8" fmla="*/ 5279923 h 5279923"/>
                <a:gd name="connsiteX9" fmla="*/ 58994 w 9173497"/>
                <a:gd name="connsiteY9" fmla="*/ 3362633 h 5279923"/>
                <a:gd name="connsiteX10" fmla="*/ 29497 w 9173497"/>
                <a:gd name="connsiteY10" fmla="*/ 2035278 h 5279923"/>
                <a:gd name="connsiteX11" fmla="*/ 0 w 9173497"/>
                <a:gd name="connsiteY11" fmla="*/ 88491 h 527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3497" h="5279923">
                  <a:moveTo>
                    <a:pt x="0" y="88491"/>
                  </a:moveTo>
                  <a:lnTo>
                    <a:pt x="8967020" y="0"/>
                  </a:lnTo>
                  <a:lnTo>
                    <a:pt x="8967020" y="2123768"/>
                  </a:lnTo>
                  <a:lnTo>
                    <a:pt x="8967020" y="3598607"/>
                  </a:lnTo>
                  <a:lnTo>
                    <a:pt x="9055510" y="4660491"/>
                  </a:lnTo>
                  <a:lnTo>
                    <a:pt x="9173497" y="5073446"/>
                  </a:lnTo>
                  <a:lnTo>
                    <a:pt x="8790039" y="5279923"/>
                  </a:lnTo>
                  <a:lnTo>
                    <a:pt x="383459" y="5279923"/>
                  </a:lnTo>
                  <a:lnTo>
                    <a:pt x="29497" y="5279923"/>
                  </a:lnTo>
                  <a:lnTo>
                    <a:pt x="58994" y="3362633"/>
                  </a:lnTo>
                  <a:lnTo>
                    <a:pt x="29497" y="2035278"/>
                  </a:lnTo>
                  <a:lnTo>
                    <a:pt x="0" y="8849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DE2EE3B-B722-486C-AD90-210A439D5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781" y="648929"/>
              <a:ext cx="9810650" cy="5692878"/>
            </a:xfrm>
            <a:prstGeom prst="rect">
              <a:avLst/>
            </a:prstGeom>
          </p:spPr>
        </p:pic>
      </p:grpSp>
      <p:pic>
        <p:nvPicPr>
          <p:cNvPr id="10" name="Picture 9">
            <a:extLst>
              <a:ext uri="{FF2B5EF4-FFF2-40B4-BE49-F238E27FC236}">
                <a16:creationId xmlns:a16="http://schemas.microsoft.com/office/drawing/2014/main" id="{5AB2762E-D653-45C6-ADA3-A02E5D0B6B43}"/>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2861187" y="862309"/>
            <a:ext cx="8318090" cy="1615420"/>
          </a:xfrm>
          <a:prstGeom prst="rect">
            <a:avLst/>
          </a:prstGeom>
        </p:spPr>
      </p:pic>
      <p:pic>
        <p:nvPicPr>
          <p:cNvPr id="5" name="Picture 4">
            <a:extLst>
              <a:ext uri="{FF2B5EF4-FFF2-40B4-BE49-F238E27FC236}">
                <a16:creationId xmlns:a16="http://schemas.microsoft.com/office/drawing/2014/main" id="{6872651D-F627-4409-A38C-BB1742D71D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2593257"/>
            <a:ext cx="4530213" cy="4530213"/>
          </a:xfrm>
          <a:prstGeom prst="rect">
            <a:avLst/>
          </a:prstGeom>
        </p:spPr>
      </p:pic>
      <p:sp>
        <p:nvSpPr>
          <p:cNvPr id="8" name="TextBox 7">
            <a:extLst>
              <a:ext uri="{FF2B5EF4-FFF2-40B4-BE49-F238E27FC236}">
                <a16:creationId xmlns:a16="http://schemas.microsoft.com/office/drawing/2014/main" id="{32272A8B-499A-4E6E-A0A3-6756A1AB4946}"/>
              </a:ext>
            </a:extLst>
          </p:cNvPr>
          <p:cNvSpPr txBox="1"/>
          <p:nvPr/>
        </p:nvSpPr>
        <p:spPr>
          <a:xfrm>
            <a:off x="3149456" y="1233828"/>
            <a:ext cx="7308994" cy="1169551"/>
          </a:xfrm>
          <a:prstGeom prst="rect">
            <a:avLst/>
          </a:prstGeom>
          <a:noFill/>
        </p:spPr>
        <p:txBody>
          <a:bodyPr wrap="square" rtlCol="0">
            <a:spAutoFit/>
          </a:bodyPr>
          <a:lstStyle/>
          <a:p>
            <a:pPr algn="ctr">
              <a:spcBef>
                <a:spcPct val="50000"/>
              </a:spcBef>
            </a:pPr>
            <a:r>
              <a:rPr lang="en-US" sz="3500" b="1" dirty="0"/>
              <a:t>Theo </a:t>
            </a:r>
            <a:r>
              <a:rPr lang="en-US" sz="3500" b="1" dirty="0" err="1"/>
              <a:t>em</a:t>
            </a:r>
            <a:r>
              <a:rPr lang="en-US" sz="3500" b="1" dirty="0"/>
              <a:t>, </a:t>
            </a:r>
            <a:r>
              <a:rPr lang="en-US" sz="3500" b="1" dirty="0" err="1"/>
              <a:t>câu</a:t>
            </a:r>
            <a:r>
              <a:rPr lang="en-US" sz="3500" b="1" dirty="0"/>
              <a:t> </a:t>
            </a:r>
            <a:r>
              <a:rPr lang="en-US" sz="3500" b="1" dirty="0" err="1"/>
              <a:t>nói</a:t>
            </a:r>
            <a:r>
              <a:rPr lang="en-US" sz="3500" b="1" dirty="0"/>
              <a:t> </a:t>
            </a:r>
            <a:r>
              <a:rPr lang="en-US" sz="3500" b="1" dirty="0" err="1"/>
              <a:t>cộc</a:t>
            </a:r>
            <a:r>
              <a:rPr lang="en-US" sz="3500" b="1" dirty="0"/>
              <a:t> </a:t>
            </a:r>
            <a:r>
              <a:rPr lang="en-US" sz="3500" b="1" dirty="0" err="1"/>
              <a:t>tuếch</a:t>
            </a:r>
            <a:r>
              <a:rPr lang="en-US" sz="3500" b="1" dirty="0"/>
              <a:t> </a:t>
            </a:r>
            <a:r>
              <a:rPr lang="en-US" sz="3500" b="1" dirty="0" err="1"/>
              <a:t>của</a:t>
            </a:r>
            <a:r>
              <a:rPr lang="en-US" sz="3500" b="1" dirty="0"/>
              <a:t> </a:t>
            </a:r>
            <a:r>
              <a:rPr lang="en-US" sz="3500" b="1" dirty="0" err="1"/>
              <a:t>Đất</a:t>
            </a:r>
            <a:r>
              <a:rPr lang="en-US" sz="3500" b="1" dirty="0"/>
              <a:t> </a:t>
            </a:r>
            <a:r>
              <a:rPr lang="en-US" sz="3500" b="1" dirty="0" err="1"/>
              <a:t>Nung</a:t>
            </a:r>
            <a:r>
              <a:rPr lang="en-US" sz="3500" b="1" dirty="0"/>
              <a:t> </a:t>
            </a:r>
            <a:r>
              <a:rPr lang="en-US" sz="3500" b="1" dirty="0" err="1"/>
              <a:t>có</a:t>
            </a:r>
            <a:r>
              <a:rPr lang="en-US" sz="3500" b="1" dirty="0"/>
              <a:t> ý </a:t>
            </a:r>
            <a:r>
              <a:rPr lang="en-US" sz="3500" b="1" dirty="0" err="1"/>
              <a:t>nghĩa</a:t>
            </a:r>
            <a:r>
              <a:rPr lang="en-US" sz="3500" b="1" dirty="0"/>
              <a:t> </a:t>
            </a:r>
            <a:r>
              <a:rPr lang="en-US" sz="3500" b="1" dirty="0" err="1"/>
              <a:t>gì</a:t>
            </a:r>
            <a:r>
              <a:rPr lang="en-US" sz="3500" b="1" dirty="0"/>
              <a:t>?</a:t>
            </a:r>
            <a:endParaRPr lang="en-US" sz="3500" b="1" dirty="0">
              <a:solidFill>
                <a:schemeClr val="bg1"/>
              </a:solidFill>
            </a:endParaRPr>
          </a:p>
        </p:txBody>
      </p:sp>
      <p:sp>
        <p:nvSpPr>
          <p:cNvPr id="9" name="Rectangle 8">
            <a:extLst>
              <a:ext uri="{FF2B5EF4-FFF2-40B4-BE49-F238E27FC236}">
                <a16:creationId xmlns:a16="http://schemas.microsoft.com/office/drawing/2014/main" id="{DAAECD1A-B9A8-48D6-A2A9-71A368C202ED}"/>
              </a:ext>
            </a:extLst>
          </p:cNvPr>
          <p:cNvSpPr/>
          <p:nvPr/>
        </p:nvSpPr>
        <p:spPr>
          <a:xfrm>
            <a:off x="3143250" y="2727370"/>
            <a:ext cx="7600950" cy="2785378"/>
          </a:xfrm>
          <a:prstGeom prst="rect">
            <a:avLst/>
          </a:prstGeom>
        </p:spPr>
        <p:txBody>
          <a:bodyPr wrap="square">
            <a:spAutoFit/>
          </a:bodyPr>
          <a:lstStyle/>
          <a:p>
            <a:pPr algn="just"/>
            <a:r>
              <a:rPr lang="en-US" sz="3500" dirty="0">
                <a:solidFill>
                  <a:srgbClr val="000000"/>
                </a:solidFill>
              </a:rPr>
              <a:t>	</a:t>
            </a:r>
            <a:r>
              <a:rPr lang="vi-VN" sz="3500" dirty="0">
                <a:solidFill>
                  <a:srgbClr val="000000"/>
                </a:solidFill>
              </a:rPr>
              <a:t>Câu nói cộc tuếch của Đất Nung ở cuối truyện có nghĩa là cần phải chịu rèn luyện, thử thách khó khăn thì mới cứng rắn, chịu được nắng mưa mới trở thành người hữu ích được.</a:t>
            </a:r>
            <a:endParaRPr lang="en-US" sz="3500" dirty="0"/>
          </a:p>
        </p:txBody>
      </p:sp>
    </p:spTree>
    <p:extLst>
      <p:ext uri="{BB962C8B-B14F-4D97-AF65-F5344CB8AC3E}">
        <p14:creationId xmlns:p14="http://schemas.microsoft.com/office/powerpoint/2010/main" val="2755894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BC6536-650A-461F-AB4B-4B9D5D9D3FFA}"/>
              </a:ext>
            </a:extLst>
          </p:cNvPr>
          <p:cNvGrpSpPr/>
          <p:nvPr/>
        </p:nvGrpSpPr>
        <p:grpSpPr>
          <a:xfrm>
            <a:off x="2005781" y="648929"/>
            <a:ext cx="9810650" cy="5692878"/>
            <a:chOff x="2005781" y="648929"/>
            <a:chExt cx="9810650" cy="5692878"/>
          </a:xfrm>
        </p:grpSpPr>
        <p:sp>
          <p:nvSpPr>
            <p:cNvPr id="6" name="Freeform: Shape 5">
              <a:extLst>
                <a:ext uri="{FF2B5EF4-FFF2-40B4-BE49-F238E27FC236}">
                  <a16:creationId xmlns:a16="http://schemas.microsoft.com/office/drawing/2014/main" id="{C42D6D2C-A882-4D0E-8F31-B90C6AEB747E}"/>
                </a:ext>
              </a:extLst>
            </p:cNvPr>
            <p:cNvSpPr/>
            <p:nvPr/>
          </p:nvSpPr>
          <p:spPr>
            <a:xfrm>
              <a:off x="2418735" y="855406"/>
              <a:ext cx="9173497" cy="5279923"/>
            </a:xfrm>
            <a:custGeom>
              <a:avLst/>
              <a:gdLst>
                <a:gd name="connsiteX0" fmla="*/ 0 w 9173497"/>
                <a:gd name="connsiteY0" fmla="*/ 88491 h 5279923"/>
                <a:gd name="connsiteX1" fmla="*/ 8967020 w 9173497"/>
                <a:gd name="connsiteY1" fmla="*/ 0 h 5279923"/>
                <a:gd name="connsiteX2" fmla="*/ 8967020 w 9173497"/>
                <a:gd name="connsiteY2" fmla="*/ 2123768 h 5279923"/>
                <a:gd name="connsiteX3" fmla="*/ 8967020 w 9173497"/>
                <a:gd name="connsiteY3" fmla="*/ 3598607 h 5279923"/>
                <a:gd name="connsiteX4" fmla="*/ 9055510 w 9173497"/>
                <a:gd name="connsiteY4" fmla="*/ 4660491 h 5279923"/>
                <a:gd name="connsiteX5" fmla="*/ 9173497 w 9173497"/>
                <a:gd name="connsiteY5" fmla="*/ 5073446 h 5279923"/>
                <a:gd name="connsiteX6" fmla="*/ 8790039 w 9173497"/>
                <a:gd name="connsiteY6" fmla="*/ 5279923 h 5279923"/>
                <a:gd name="connsiteX7" fmla="*/ 383459 w 9173497"/>
                <a:gd name="connsiteY7" fmla="*/ 5279923 h 5279923"/>
                <a:gd name="connsiteX8" fmla="*/ 29497 w 9173497"/>
                <a:gd name="connsiteY8" fmla="*/ 5279923 h 5279923"/>
                <a:gd name="connsiteX9" fmla="*/ 58994 w 9173497"/>
                <a:gd name="connsiteY9" fmla="*/ 3362633 h 5279923"/>
                <a:gd name="connsiteX10" fmla="*/ 29497 w 9173497"/>
                <a:gd name="connsiteY10" fmla="*/ 2035278 h 5279923"/>
                <a:gd name="connsiteX11" fmla="*/ 0 w 9173497"/>
                <a:gd name="connsiteY11" fmla="*/ 88491 h 527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3497" h="5279923">
                  <a:moveTo>
                    <a:pt x="0" y="88491"/>
                  </a:moveTo>
                  <a:lnTo>
                    <a:pt x="8967020" y="0"/>
                  </a:lnTo>
                  <a:lnTo>
                    <a:pt x="8967020" y="2123768"/>
                  </a:lnTo>
                  <a:lnTo>
                    <a:pt x="8967020" y="3598607"/>
                  </a:lnTo>
                  <a:lnTo>
                    <a:pt x="9055510" y="4660491"/>
                  </a:lnTo>
                  <a:lnTo>
                    <a:pt x="9173497" y="5073446"/>
                  </a:lnTo>
                  <a:lnTo>
                    <a:pt x="8790039" y="5279923"/>
                  </a:lnTo>
                  <a:lnTo>
                    <a:pt x="383459" y="5279923"/>
                  </a:lnTo>
                  <a:lnTo>
                    <a:pt x="29497" y="5279923"/>
                  </a:lnTo>
                  <a:lnTo>
                    <a:pt x="58994" y="3362633"/>
                  </a:lnTo>
                  <a:lnTo>
                    <a:pt x="29497" y="2035278"/>
                  </a:lnTo>
                  <a:lnTo>
                    <a:pt x="0" y="8849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DE2EE3B-B722-486C-AD90-210A439D5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781" y="648929"/>
              <a:ext cx="9810650" cy="5692878"/>
            </a:xfrm>
            <a:prstGeom prst="rect">
              <a:avLst/>
            </a:prstGeom>
          </p:spPr>
        </p:pic>
      </p:grpSp>
      <p:pic>
        <p:nvPicPr>
          <p:cNvPr id="13" name="Picture 12">
            <a:extLst>
              <a:ext uri="{FF2B5EF4-FFF2-40B4-BE49-F238E27FC236}">
                <a16:creationId xmlns:a16="http://schemas.microsoft.com/office/drawing/2014/main" id="{968839A8-8197-402A-9F5E-53A2EC6EB7B7}"/>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2861187" y="862309"/>
            <a:ext cx="8318090" cy="1172968"/>
          </a:xfrm>
          <a:prstGeom prst="rect">
            <a:avLst/>
          </a:prstGeom>
        </p:spPr>
      </p:pic>
      <p:pic>
        <p:nvPicPr>
          <p:cNvPr id="5" name="Picture 4">
            <a:extLst>
              <a:ext uri="{FF2B5EF4-FFF2-40B4-BE49-F238E27FC236}">
                <a16:creationId xmlns:a16="http://schemas.microsoft.com/office/drawing/2014/main" id="{6872651D-F627-4409-A38C-BB1742D71D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2593257"/>
            <a:ext cx="4530213" cy="4530213"/>
          </a:xfrm>
          <a:prstGeom prst="rect">
            <a:avLst/>
          </a:prstGeom>
        </p:spPr>
      </p:pic>
      <p:sp>
        <p:nvSpPr>
          <p:cNvPr id="8" name="TextBox 7">
            <a:extLst>
              <a:ext uri="{FF2B5EF4-FFF2-40B4-BE49-F238E27FC236}">
                <a16:creationId xmlns:a16="http://schemas.microsoft.com/office/drawing/2014/main" id="{32272A8B-499A-4E6E-A0A3-6756A1AB4946}"/>
              </a:ext>
            </a:extLst>
          </p:cNvPr>
          <p:cNvSpPr txBox="1"/>
          <p:nvPr/>
        </p:nvSpPr>
        <p:spPr>
          <a:xfrm>
            <a:off x="3149456" y="1233828"/>
            <a:ext cx="7308994" cy="630942"/>
          </a:xfrm>
          <a:prstGeom prst="rect">
            <a:avLst/>
          </a:prstGeom>
          <a:noFill/>
        </p:spPr>
        <p:txBody>
          <a:bodyPr wrap="square" rtlCol="0">
            <a:spAutoFit/>
          </a:bodyPr>
          <a:lstStyle/>
          <a:p>
            <a:pPr algn="ctr">
              <a:spcBef>
                <a:spcPct val="50000"/>
              </a:spcBef>
            </a:pPr>
            <a:r>
              <a:rPr lang="en-US" sz="3500" b="1" dirty="0" err="1"/>
              <a:t>Đặt</a:t>
            </a:r>
            <a:r>
              <a:rPr lang="en-US" sz="3500" b="1" dirty="0"/>
              <a:t> </a:t>
            </a:r>
            <a:r>
              <a:rPr lang="en-US" sz="3500" b="1" dirty="0" err="1"/>
              <a:t>thêm</a:t>
            </a:r>
            <a:r>
              <a:rPr lang="en-US" sz="3500" b="1" dirty="0"/>
              <a:t> </a:t>
            </a:r>
            <a:r>
              <a:rPr lang="en-US" sz="3500" b="1" dirty="0" err="1"/>
              <a:t>tên</a:t>
            </a:r>
            <a:r>
              <a:rPr lang="en-US" sz="3500" b="1" dirty="0"/>
              <a:t> </a:t>
            </a:r>
            <a:r>
              <a:rPr lang="en-US" sz="3500" b="1" dirty="0" err="1"/>
              <a:t>khác</a:t>
            </a:r>
            <a:r>
              <a:rPr lang="en-US" sz="3500" b="1" dirty="0"/>
              <a:t> </a:t>
            </a:r>
            <a:r>
              <a:rPr lang="en-US" sz="3500" b="1" dirty="0" err="1"/>
              <a:t>cho</a:t>
            </a:r>
            <a:r>
              <a:rPr lang="en-US" sz="3500" b="1" dirty="0"/>
              <a:t> </a:t>
            </a:r>
            <a:r>
              <a:rPr lang="en-US" sz="3500" b="1" dirty="0" err="1"/>
              <a:t>truyện</a:t>
            </a:r>
            <a:endParaRPr lang="en-US" sz="3500" b="1" dirty="0">
              <a:solidFill>
                <a:schemeClr val="bg1"/>
              </a:solidFill>
            </a:endParaRPr>
          </a:p>
        </p:txBody>
      </p:sp>
      <p:sp>
        <p:nvSpPr>
          <p:cNvPr id="9" name="Rectangle 8">
            <a:extLst>
              <a:ext uri="{FF2B5EF4-FFF2-40B4-BE49-F238E27FC236}">
                <a16:creationId xmlns:a16="http://schemas.microsoft.com/office/drawing/2014/main" id="{DAAECD1A-B9A8-48D6-A2A9-71A368C202ED}"/>
              </a:ext>
            </a:extLst>
          </p:cNvPr>
          <p:cNvSpPr/>
          <p:nvPr/>
        </p:nvSpPr>
        <p:spPr>
          <a:xfrm>
            <a:off x="2438400" y="2022520"/>
            <a:ext cx="7600950" cy="646331"/>
          </a:xfrm>
          <a:prstGeom prst="rect">
            <a:avLst/>
          </a:prstGeom>
        </p:spPr>
        <p:txBody>
          <a:bodyPr wrap="square">
            <a:spAutoFit/>
          </a:bodyPr>
          <a:lstStyle/>
          <a:p>
            <a:pPr algn="just"/>
            <a:r>
              <a:rPr lang="en-US" sz="3500" dirty="0">
                <a:solidFill>
                  <a:srgbClr val="000000"/>
                </a:solidFill>
              </a:rPr>
              <a:t>	</a:t>
            </a:r>
            <a:r>
              <a:rPr lang="en-US" sz="3600" dirty="0" err="1">
                <a:solidFill>
                  <a:srgbClr val="000000"/>
                </a:solidFill>
              </a:rPr>
              <a:t>Hãy</a:t>
            </a:r>
            <a:r>
              <a:rPr lang="en-US" sz="3600" dirty="0">
                <a:solidFill>
                  <a:srgbClr val="000000"/>
                </a:solidFill>
              </a:rPr>
              <a:t> </a:t>
            </a:r>
            <a:r>
              <a:rPr lang="en-US" sz="3600" dirty="0" err="1">
                <a:solidFill>
                  <a:srgbClr val="000000"/>
                </a:solidFill>
              </a:rPr>
              <a:t>tôi</a:t>
            </a:r>
            <a:r>
              <a:rPr lang="en-US" sz="3600" dirty="0">
                <a:solidFill>
                  <a:srgbClr val="000000"/>
                </a:solidFill>
              </a:rPr>
              <a:t> </a:t>
            </a:r>
            <a:r>
              <a:rPr lang="en-US" sz="3600" dirty="0" err="1">
                <a:solidFill>
                  <a:srgbClr val="000000"/>
                </a:solidFill>
              </a:rPr>
              <a:t>luyện</a:t>
            </a:r>
            <a:r>
              <a:rPr lang="en-US" sz="3600" dirty="0">
                <a:solidFill>
                  <a:srgbClr val="000000"/>
                </a:solidFill>
              </a:rPr>
              <a:t> </a:t>
            </a:r>
            <a:r>
              <a:rPr lang="en-US" sz="3600" dirty="0" err="1">
                <a:solidFill>
                  <a:srgbClr val="000000"/>
                </a:solidFill>
              </a:rPr>
              <a:t>trong</a:t>
            </a:r>
            <a:r>
              <a:rPr lang="en-US" sz="3600" dirty="0">
                <a:solidFill>
                  <a:srgbClr val="000000"/>
                </a:solidFill>
              </a:rPr>
              <a:t> </a:t>
            </a:r>
            <a:r>
              <a:rPr lang="en-US" sz="3600" dirty="0" err="1">
                <a:solidFill>
                  <a:srgbClr val="000000"/>
                </a:solidFill>
              </a:rPr>
              <a:t>lửa</a:t>
            </a:r>
            <a:r>
              <a:rPr lang="en-US" sz="3600" dirty="0">
                <a:solidFill>
                  <a:srgbClr val="000000"/>
                </a:solidFill>
              </a:rPr>
              <a:t> </a:t>
            </a:r>
            <a:r>
              <a:rPr lang="en-US" sz="3600" dirty="0" err="1">
                <a:solidFill>
                  <a:srgbClr val="000000"/>
                </a:solidFill>
              </a:rPr>
              <a:t>đỏ</a:t>
            </a:r>
            <a:endParaRPr lang="en-US" sz="3600" dirty="0">
              <a:solidFill>
                <a:srgbClr val="000000"/>
              </a:solidFill>
            </a:endParaRPr>
          </a:p>
        </p:txBody>
      </p:sp>
      <p:sp>
        <p:nvSpPr>
          <p:cNvPr id="10" name="Rectangle 9">
            <a:extLst>
              <a:ext uri="{FF2B5EF4-FFF2-40B4-BE49-F238E27FC236}">
                <a16:creationId xmlns:a16="http://schemas.microsoft.com/office/drawing/2014/main" id="{46EE666C-3435-4E12-B062-ED992E64ECAC}"/>
              </a:ext>
            </a:extLst>
          </p:cNvPr>
          <p:cNvSpPr/>
          <p:nvPr/>
        </p:nvSpPr>
        <p:spPr>
          <a:xfrm>
            <a:off x="2305050" y="2917870"/>
            <a:ext cx="8801100" cy="646331"/>
          </a:xfrm>
          <a:prstGeom prst="rect">
            <a:avLst/>
          </a:prstGeom>
        </p:spPr>
        <p:txBody>
          <a:bodyPr wrap="square">
            <a:spAutoFit/>
          </a:bodyPr>
          <a:lstStyle/>
          <a:p>
            <a:pPr algn="just"/>
            <a:r>
              <a:rPr lang="en-US" sz="3500" dirty="0">
                <a:solidFill>
                  <a:srgbClr val="000000"/>
                </a:solidFill>
              </a:rPr>
              <a:t>	</a:t>
            </a:r>
            <a:r>
              <a:rPr lang="en-US" sz="3600" dirty="0">
                <a:solidFill>
                  <a:srgbClr val="000000"/>
                </a:solidFill>
              </a:rPr>
              <a:t> </a:t>
            </a:r>
            <a:r>
              <a:rPr lang="en-US" sz="3600" dirty="0" err="1">
                <a:solidFill>
                  <a:srgbClr val="000000"/>
                </a:solidFill>
              </a:rPr>
              <a:t>Có</a:t>
            </a:r>
            <a:r>
              <a:rPr lang="en-US" sz="3600" dirty="0">
                <a:solidFill>
                  <a:srgbClr val="000000"/>
                </a:solidFill>
              </a:rPr>
              <a:t> </a:t>
            </a:r>
            <a:r>
              <a:rPr lang="en-US" sz="3600" dirty="0" err="1">
                <a:solidFill>
                  <a:srgbClr val="000000"/>
                </a:solidFill>
              </a:rPr>
              <a:t>chịu</a:t>
            </a:r>
            <a:r>
              <a:rPr lang="en-US" sz="3600" dirty="0">
                <a:solidFill>
                  <a:srgbClr val="000000"/>
                </a:solidFill>
              </a:rPr>
              <a:t> </a:t>
            </a:r>
            <a:r>
              <a:rPr lang="en-US" sz="3600" dirty="0" err="1">
                <a:solidFill>
                  <a:srgbClr val="000000"/>
                </a:solidFill>
              </a:rPr>
              <a:t>rèn</a:t>
            </a:r>
            <a:r>
              <a:rPr lang="en-US" sz="3600" dirty="0">
                <a:solidFill>
                  <a:srgbClr val="000000"/>
                </a:solidFill>
              </a:rPr>
              <a:t> </a:t>
            </a:r>
            <a:r>
              <a:rPr lang="en-US" sz="3600" dirty="0" err="1">
                <a:solidFill>
                  <a:srgbClr val="000000"/>
                </a:solidFill>
              </a:rPr>
              <a:t>luyện</a:t>
            </a:r>
            <a:r>
              <a:rPr lang="en-US" sz="3600" dirty="0">
                <a:solidFill>
                  <a:srgbClr val="000000"/>
                </a:solidFill>
              </a:rPr>
              <a:t> </a:t>
            </a:r>
            <a:r>
              <a:rPr lang="en-US" sz="3600" dirty="0" err="1">
                <a:solidFill>
                  <a:srgbClr val="000000"/>
                </a:solidFill>
              </a:rPr>
              <a:t>mới</a:t>
            </a:r>
            <a:r>
              <a:rPr lang="en-US" sz="3600" dirty="0">
                <a:solidFill>
                  <a:srgbClr val="000000"/>
                </a:solidFill>
              </a:rPr>
              <a:t> </a:t>
            </a:r>
            <a:r>
              <a:rPr lang="en-US" sz="3600" dirty="0" err="1">
                <a:solidFill>
                  <a:srgbClr val="000000"/>
                </a:solidFill>
              </a:rPr>
              <a:t>trở</a:t>
            </a:r>
            <a:r>
              <a:rPr lang="en-US" sz="3600" dirty="0">
                <a:solidFill>
                  <a:srgbClr val="000000"/>
                </a:solidFill>
              </a:rPr>
              <a:t> </a:t>
            </a:r>
            <a:r>
              <a:rPr lang="en-US" sz="3600" dirty="0" err="1">
                <a:solidFill>
                  <a:srgbClr val="000000"/>
                </a:solidFill>
              </a:rPr>
              <a:t>nên</a:t>
            </a:r>
            <a:r>
              <a:rPr lang="en-US" sz="3600" dirty="0">
                <a:solidFill>
                  <a:srgbClr val="000000"/>
                </a:solidFill>
              </a:rPr>
              <a:t> </a:t>
            </a:r>
            <a:r>
              <a:rPr lang="en-US" sz="3600" dirty="0" err="1">
                <a:solidFill>
                  <a:srgbClr val="000000"/>
                </a:solidFill>
              </a:rPr>
              <a:t>hữu</a:t>
            </a:r>
            <a:r>
              <a:rPr lang="en-US" sz="3600" dirty="0">
                <a:solidFill>
                  <a:srgbClr val="000000"/>
                </a:solidFill>
              </a:rPr>
              <a:t> </a:t>
            </a:r>
            <a:r>
              <a:rPr lang="en-US" sz="3600" dirty="0" err="1">
                <a:solidFill>
                  <a:srgbClr val="000000"/>
                </a:solidFill>
              </a:rPr>
              <a:t>ích</a:t>
            </a:r>
            <a:endParaRPr lang="en-US" sz="3600" dirty="0">
              <a:solidFill>
                <a:srgbClr val="000000"/>
              </a:solidFill>
            </a:endParaRPr>
          </a:p>
        </p:txBody>
      </p:sp>
      <p:sp>
        <p:nvSpPr>
          <p:cNvPr id="11" name="Rectangle 10">
            <a:extLst>
              <a:ext uri="{FF2B5EF4-FFF2-40B4-BE49-F238E27FC236}">
                <a16:creationId xmlns:a16="http://schemas.microsoft.com/office/drawing/2014/main" id="{BA7138D3-172E-4902-985F-AEC1F5211FFB}"/>
              </a:ext>
            </a:extLst>
          </p:cNvPr>
          <p:cNvSpPr/>
          <p:nvPr/>
        </p:nvSpPr>
        <p:spPr>
          <a:xfrm>
            <a:off x="2438400" y="3813220"/>
            <a:ext cx="7600950" cy="646331"/>
          </a:xfrm>
          <a:prstGeom prst="rect">
            <a:avLst/>
          </a:prstGeom>
        </p:spPr>
        <p:txBody>
          <a:bodyPr wrap="square">
            <a:spAutoFit/>
          </a:bodyPr>
          <a:lstStyle/>
          <a:p>
            <a:pPr algn="just"/>
            <a:r>
              <a:rPr lang="en-US" sz="3500" dirty="0">
                <a:solidFill>
                  <a:srgbClr val="000000"/>
                </a:solidFill>
              </a:rPr>
              <a:t>	</a:t>
            </a:r>
            <a:r>
              <a:rPr lang="en-US" sz="3600" dirty="0" err="1">
                <a:solidFill>
                  <a:srgbClr val="000000"/>
                </a:solidFill>
              </a:rPr>
              <a:t>Lửa</a:t>
            </a:r>
            <a:r>
              <a:rPr lang="en-US" sz="3600" dirty="0">
                <a:solidFill>
                  <a:srgbClr val="000000"/>
                </a:solidFill>
              </a:rPr>
              <a:t> </a:t>
            </a:r>
            <a:r>
              <a:rPr lang="en-US" sz="3600" dirty="0" err="1">
                <a:solidFill>
                  <a:srgbClr val="000000"/>
                </a:solidFill>
              </a:rPr>
              <a:t>thử</a:t>
            </a:r>
            <a:r>
              <a:rPr lang="en-US" sz="3600" dirty="0">
                <a:solidFill>
                  <a:srgbClr val="000000"/>
                </a:solidFill>
              </a:rPr>
              <a:t> </a:t>
            </a:r>
            <a:r>
              <a:rPr lang="en-US" sz="3600" dirty="0" err="1">
                <a:solidFill>
                  <a:srgbClr val="000000"/>
                </a:solidFill>
              </a:rPr>
              <a:t>vàng</a:t>
            </a:r>
            <a:r>
              <a:rPr lang="en-US" sz="3600" dirty="0">
                <a:solidFill>
                  <a:srgbClr val="000000"/>
                </a:solidFill>
              </a:rPr>
              <a:t>, </a:t>
            </a:r>
            <a:r>
              <a:rPr lang="en-US" sz="3600" dirty="0" err="1">
                <a:solidFill>
                  <a:srgbClr val="000000"/>
                </a:solidFill>
              </a:rPr>
              <a:t>gian</a:t>
            </a:r>
            <a:r>
              <a:rPr lang="en-US" sz="3600" dirty="0">
                <a:solidFill>
                  <a:srgbClr val="000000"/>
                </a:solidFill>
              </a:rPr>
              <a:t> nan </a:t>
            </a:r>
            <a:r>
              <a:rPr lang="en-US" sz="3600" dirty="0" err="1">
                <a:solidFill>
                  <a:srgbClr val="000000"/>
                </a:solidFill>
              </a:rPr>
              <a:t>thử</a:t>
            </a:r>
            <a:r>
              <a:rPr lang="en-US" sz="3600" dirty="0">
                <a:solidFill>
                  <a:srgbClr val="000000"/>
                </a:solidFill>
              </a:rPr>
              <a:t> </a:t>
            </a:r>
            <a:r>
              <a:rPr lang="en-US" sz="3600" dirty="0" err="1">
                <a:solidFill>
                  <a:srgbClr val="000000"/>
                </a:solidFill>
              </a:rPr>
              <a:t>sức</a:t>
            </a:r>
            <a:endParaRPr lang="en-US" sz="3600" dirty="0">
              <a:solidFill>
                <a:srgbClr val="000000"/>
              </a:solidFill>
            </a:endParaRPr>
          </a:p>
        </p:txBody>
      </p:sp>
      <p:sp>
        <p:nvSpPr>
          <p:cNvPr id="12" name="Rectangle 11">
            <a:extLst>
              <a:ext uri="{FF2B5EF4-FFF2-40B4-BE49-F238E27FC236}">
                <a16:creationId xmlns:a16="http://schemas.microsoft.com/office/drawing/2014/main" id="{B7E5BBCC-5FCD-48DE-A605-E7B9DD524FC4}"/>
              </a:ext>
            </a:extLst>
          </p:cNvPr>
          <p:cNvSpPr/>
          <p:nvPr/>
        </p:nvSpPr>
        <p:spPr>
          <a:xfrm>
            <a:off x="2305050" y="4708570"/>
            <a:ext cx="8801100" cy="646331"/>
          </a:xfrm>
          <a:prstGeom prst="rect">
            <a:avLst/>
          </a:prstGeom>
        </p:spPr>
        <p:txBody>
          <a:bodyPr wrap="square">
            <a:spAutoFit/>
          </a:bodyPr>
          <a:lstStyle/>
          <a:p>
            <a:pPr algn="just"/>
            <a:r>
              <a:rPr lang="en-US" sz="3500" dirty="0">
                <a:solidFill>
                  <a:srgbClr val="000000"/>
                </a:solidFill>
              </a:rPr>
              <a:t>	</a:t>
            </a:r>
            <a:r>
              <a:rPr lang="en-US" sz="3600" dirty="0">
                <a:solidFill>
                  <a:srgbClr val="000000"/>
                </a:solidFill>
              </a:rPr>
              <a:t> </a:t>
            </a:r>
            <a:r>
              <a:rPr lang="en-US" sz="3600" dirty="0" err="1">
                <a:solidFill>
                  <a:srgbClr val="000000"/>
                </a:solidFill>
              </a:rPr>
              <a:t>Vào</a:t>
            </a:r>
            <a:r>
              <a:rPr lang="en-US" sz="3600" dirty="0">
                <a:solidFill>
                  <a:srgbClr val="000000"/>
                </a:solidFill>
              </a:rPr>
              <a:t> </a:t>
            </a:r>
            <a:r>
              <a:rPr lang="en-US" sz="3600" dirty="0" err="1">
                <a:solidFill>
                  <a:srgbClr val="000000"/>
                </a:solidFill>
              </a:rPr>
              <a:t>đời</a:t>
            </a:r>
            <a:r>
              <a:rPr lang="en-US" sz="3600" dirty="0">
                <a:solidFill>
                  <a:srgbClr val="000000"/>
                </a:solidFill>
              </a:rPr>
              <a:t> </a:t>
            </a:r>
            <a:r>
              <a:rPr lang="en-US" sz="3600" dirty="0" err="1">
                <a:solidFill>
                  <a:srgbClr val="000000"/>
                </a:solidFill>
              </a:rPr>
              <a:t>mới</a:t>
            </a:r>
            <a:r>
              <a:rPr lang="en-US" sz="3600" dirty="0">
                <a:solidFill>
                  <a:srgbClr val="000000"/>
                </a:solidFill>
              </a:rPr>
              <a:t> </a:t>
            </a:r>
            <a:r>
              <a:rPr lang="en-US" sz="3600" dirty="0" err="1">
                <a:solidFill>
                  <a:srgbClr val="000000"/>
                </a:solidFill>
              </a:rPr>
              <a:t>biết</a:t>
            </a:r>
            <a:r>
              <a:rPr lang="en-US" sz="3600" dirty="0">
                <a:solidFill>
                  <a:srgbClr val="000000"/>
                </a:solidFill>
              </a:rPr>
              <a:t> ai </a:t>
            </a:r>
            <a:r>
              <a:rPr lang="en-US" sz="3600" dirty="0" err="1">
                <a:solidFill>
                  <a:srgbClr val="000000"/>
                </a:solidFill>
              </a:rPr>
              <a:t>hơn</a:t>
            </a:r>
            <a:r>
              <a:rPr lang="en-US" sz="3600" dirty="0">
                <a:solidFill>
                  <a:srgbClr val="000000"/>
                </a:solidFill>
              </a:rPr>
              <a:t> ai</a:t>
            </a:r>
          </a:p>
        </p:txBody>
      </p:sp>
    </p:spTree>
    <p:extLst>
      <p:ext uri="{BB962C8B-B14F-4D97-AF65-F5344CB8AC3E}">
        <p14:creationId xmlns:p14="http://schemas.microsoft.com/office/powerpoint/2010/main" val="356947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900" decel="100000" fill="hold"/>
                                        <p:tgtEl>
                                          <p:spTgt spid="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900" decel="100000" fill="hold"/>
                                        <p:tgtEl>
                                          <p:spTgt spid="1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900" decel="100000" fill="hold"/>
                                        <p:tgtEl>
                                          <p:spTgt spid="11"/>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7"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900" decel="100000" fill="hold"/>
                                        <p:tgtEl>
                                          <p:spTgt spid="12"/>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828B04-2A7D-4F2E-A1DA-C474A4A205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486400"/>
            <a:ext cx="12192000" cy="12192000"/>
          </a:xfrm>
          <a:prstGeom prst="rect">
            <a:avLst/>
          </a:prstGeom>
        </p:spPr>
      </p:pic>
      <p:pic>
        <p:nvPicPr>
          <p:cNvPr id="9" name="Picture 8">
            <a:extLst>
              <a:ext uri="{FF2B5EF4-FFF2-40B4-BE49-F238E27FC236}">
                <a16:creationId xmlns:a16="http://schemas.microsoft.com/office/drawing/2014/main" id="{858FA214-7F69-46EF-8F46-B5B937C9B8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180" y="-2212258"/>
            <a:ext cx="10252588" cy="10252588"/>
          </a:xfrm>
          <a:prstGeom prst="rect">
            <a:avLst/>
          </a:prstGeom>
        </p:spPr>
      </p:pic>
      <p:sp>
        <p:nvSpPr>
          <p:cNvPr id="7" name="Rectangle 6"/>
          <p:cNvSpPr/>
          <p:nvPr/>
        </p:nvSpPr>
        <p:spPr>
          <a:xfrm>
            <a:off x="1592826" y="3004184"/>
            <a:ext cx="8789417" cy="3323987"/>
          </a:xfrm>
          <a:prstGeom prst="rect">
            <a:avLst/>
          </a:prstGeom>
        </p:spPr>
        <p:txBody>
          <a:bodyPr wrap="square">
            <a:spAutoFit/>
          </a:bodyPr>
          <a:lstStyle/>
          <a:p>
            <a:pPr algn="just"/>
            <a:r>
              <a:rPr lang="vi-VN" sz="3500" b="1" dirty="0"/>
              <a:t>Muốn làm một người có ích phải biết rèn luyện, không sợ gian khổ, khó khăn. Chú Đất Nung nhờ dám nung mình trong lửa nên đã trở thành người hữu ích, chịu được nắng mưa, cứu sống được hai người bột yếu đuối.</a:t>
            </a:r>
            <a:endParaRPr lang="en-US" sz="3500" b="1" dirty="0"/>
          </a:p>
        </p:txBody>
      </p:sp>
      <p:grpSp>
        <p:nvGrpSpPr>
          <p:cNvPr id="12" name="Group 11">
            <a:extLst>
              <a:ext uri="{FF2B5EF4-FFF2-40B4-BE49-F238E27FC236}">
                <a16:creationId xmlns:a16="http://schemas.microsoft.com/office/drawing/2014/main" id="{1CC1366F-4894-4DC8-84AD-51E56DB7B30F}"/>
              </a:ext>
            </a:extLst>
          </p:cNvPr>
          <p:cNvGrpSpPr/>
          <p:nvPr/>
        </p:nvGrpSpPr>
        <p:grpSpPr>
          <a:xfrm>
            <a:off x="323851" y="1282923"/>
            <a:ext cx="4743450" cy="745986"/>
            <a:chOff x="323851" y="1282923"/>
            <a:chExt cx="4743450" cy="745986"/>
          </a:xfrm>
        </p:grpSpPr>
        <p:sp>
          <p:nvSpPr>
            <p:cNvPr id="16" name="Rectangle 15">
              <a:extLst>
                <a:ext uri="{FF2B5EF4-FFF2-40B4-BE49-F238E27FC236}">
                  <a16:creationId xmlns:a16="http://schemas.microsoft.com/office/drawing/2014/main" id="{CA1DCCB3-5B97-408B-A9C3-36FE9E25F17A}"/>
                </a:ext>
              </a:extLst>
            </p:cNvPr>
            <p:cNvSpPr/>
            <p:nvPr/>
          </p:nvSpPr>
          <p:spPr>
            <a:xfrm>
              <a:off x="381001" y="1321023"/>
              <a:ext cx="4686300" cy="707886"/>
            </a:xfrm>
            <a:prstGeom prst="rect">
              <a:avLst/>
            </a:prstGeom>
          </p:spPr>
          <p:txBody>
            <a:bodyPr wrap="square">
              <a:spAutoFit/>
            </a:bodyPr>
            <a:lstStyle/>
            <a:p>
              <a:pPr algn="just"/>
              <a:r>
                <a:rPr lang="en-US" sz="4000" b="1" dirty="0">
                  <a:solidFill>
                    <a:schemeClr val="bg1"/>
                  </a:solidFill>
                </a:rPr>
                <a:t>NỘI DUNG BÀI</a:t>
              </a:r>
            </a:p>
          </p:txBody>
        </p:sp>
        <p:sp>
          <p:nvSpPr>
            <p:cNvPr id="19" name="Rectangle 18">
              <a:extLst>
                <a:ext uri="{FF2B5EF4-FFF2-40B4-BE49-F238E27FC236}">
                  <a16:creationId xmlns:a16="http://schemas.microsoft.com/office/drawing/2014/main" id="{B6644E26-B476-4CBA-B10E-D426AD29332D}"/>
                </a:ext>
              </a:extLst>
            </p:cNvPr>
            <p:cNvSpPr/>
            <p:nvPr/>
          </p:nvSpPr>
          <p:spPr>
            <a:xfrm>
              <a:off x="323851" y="1282923"/>
              <a:ext cx="4686300" cy="707886"/>
            </a:xfrm>
            <a:prstGeom prst="rect">
              <a:avLst/>
            </a:prstGeom>
          </p:spPr>
          <p:txBody>
            <a:bodyPr wrap="square">
              <a:spAutoFit/>
            </a:bodyPr>
            <a:lstStyle/>
            <a:p>
              <a:pPr algn="just"/>
              <a:r>
                <a:rPr lang="en-US" sz="4000" b="1" dirty="0">
                  <a:solidFill>
                    <a:srgbClr val="993300"/>
                  </a:solidFill>
                </a:rPr>
                <a:t>NỘI DUNG BÀI</a:t>
              </a:r>
            </a:p>
          </p:txBody>
        </p:sp>
      </p:grpSp>
    </p:spTree>
    <p:custDataLst>
      <p:tags r:id="rId1"/>
    </p:custDataLst>
    <p:extLst>
      <p:ext uri="{BB962C8B-B14F-4D97-AF65-F5344CB8AC3E}">
        <p14:creationId xmlns:p14="http://schemas.microsoft.com/office/powerpoint/2010/main" val="1765842947"/>
      </p:ext>
    </p:extLst>
  </p:cSld>
  <p:clrMapOvr>
    <a:masterClrMapping/>
  </p:clrMapOvr>
  <mc:AlternateContent xmlns:mc="http://schemas.openxmlformats.org/markup-compatibility/2006" xmlns:p14="http://schemas.microsoft.com/office/powerpoint/2010/main">
    <mc:Choice Requires="p14">
      <p:transition spd="slow" p14:dur="1500" advTm="24617">
        <p:random/>
      </p:transition>
    </mc:Choice>
    <mc:Fallback xmlns="">
      <p:transition spd="slow" advTm="2461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 calcmode="lin" valueType="num">
                                      <p:cBhvr>
                                        <p:cTn id="13" dur="500" fill="hold"/>
                                        <p:tgtEl>
                                          <p:spTgt spid="12"/>
                                        </p:tgtEl>
                                        <p:attrNameLst>
                                          <p:attrName>style.rotation</p:attrName>
                                        </p:attrNameLst>
                                      </p:cBhvr>
                                      <p:tavLst>
                                        <p:tav tm="0">
                                          <p:val>
                                            <p:fltVal val="360"/>
                                          </p:val>
                                        </p:tav>
                                        <p:tav tm="100000">
                                          <p:val>
                                            <p:fltVal val="0"/>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F9A68D-0E2B-451A-B1E8-AEFE6F60A965}"/>
              </a:ext>
            </a:extLst>
          </p:cNvPr>
          <p:cNvGrpSpPr/>
          <p:nvPr/>
        </p:nvGrpSpPr>
        <p:grpSpPr>
          <a:xfrm>
            <a:off x="0" y="-1219200"/>
            <a:ext cx="12192000" cy="8077200"/>
            <a:chOff x="0" y="-1219200"/>
            <a:chExt cx="12192000" cy="8077200"/>
          </a:xfrm>
        </p:grpSpPr>
        <p:sp>
          <p:nvSpPr>
            <p:cNvPr id="4" name="Rectangle 3">
              <a:extLst>
                <a:ext uri="{FF2B5EF4-FFF2-40B4-BE49-F238E27FC236}">
                  <a16:creationId xmlns:a16="http://schemas.microsoft.com/office/drawing/2014/main" id="{9126E0F8-24ED-48DE-93DD-9FC0B80F23B7}"/>
                </a:ext>
              </a:extLst>
            </p:cNvPr>
            <p:cNvSpPr/>
            <p:nvPr/>
          </p:nvSpPr>
          <p:spPr>
            <a:xfrm>
              <a:off x="0" y="2686050"/>
              <a:ext cx="12192000" cy="417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05D1328-C0FD-4A2C-B4AC-B566EC31AD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900" y="-1219200"/>
              <a:ext cx="8077200" cy="8077200"/>
            </a:xfrm>
            <a:prstGeom prst="rect">
              <a:avLst/>
            </a:prstGeom>
          </p:spPr>
        </p:pic>
      </p:grpSp>
      <p:sp>
        <p:nvSpPr>
          <p:cNvPr id="5" name="TextBox 4">
            <a:extLst>
              <a:ext uri="{FF2B5EF4-FFF2-40B4-BE49-F238E27FC236}">
                <a16:creationId xmlns:a16="http://schemas.microsoft.com/office/drawing/2014/main" id="{443406E8-6C82-48C7-BB86-BD49DD57617C}"/>
              </a:ext>
            </a:extLst>
          </p:cNvPr>
          <p:cNvSpPr txBox="1"/>
          <p:nvPr/>
        </p:nvSpPr>
        <p:spPr>
          <a:xfrm>
            <a:off x="457200" y="3072348"/>
            <a:ext cx="11182350" cy="3785652"/>
          </a:xfrm>
          <a:prstGeom prst="rect">
            <a:avLst/>
          </a:prstGeom>
          <a:noFill/>
        </p:spPr>
        <p:txBody>
          <a:bodyPr wrap="square" rtlCol="0">
            <a:spAutoFit/>
          </a:bodyPr>
          <a:lstStyle/>
          <a:p>
            <a:pPr algn="ctr"/>
            <a:r>
              <a:rPr lang="en-US" sz="12000" dirty="0">
                <a:solidFill>
                  <a:srgbClr val="993300"/>
                </a:solidFill>
                <a:effectLst>
                  <a:glow rad="101600">
                    <a:srgbClr val="FFC000">
                      <a:alpha val="60000"/>
                    </a:srgbClr>
                  </a:glow>
                </a:effectLst>
                <a:latin typeface="UTM Akashi" panose="02040603050506020204" pitchFamily="18" charset="0"/>
              </a:rPr>
              <a:t>LUYỆN ĐỌC DIỄN CẢM</a:t>
            </a:r>
          </a:p>
        </p:txBody>
      </p:sp>
    </p:spTree>
    <p:extLst>
      <p:ext uri="{BB962C8B-B14F-4D97-AF65-F5344CB8AC3E}">
        <p14:creationId xmlns:p14="http://schemas.microsoft.com/office/powerpoint/2010/main" val="191314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13EE66-B7D4-45FD-8CCD-009050AC6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2192000"/>
          </a:xfrm>
          <a:prstGeom prst="rect">
            <a:avLst/>
          </a:prstGeom>
        </p:spPr>
      </p:pic>
      <p:pic>
        <p:nvPicPr>
          <p:cNvPr id="15" name="Picture 14">
            <a:extLst>
              <a:ext uri="{FF2B5EF4-FFF2-40B4-BE49-F238E27FC236}">
                <a16:creationId xmlns:a16="http://schemas.microsoft.com/office/drawing/2014/main" id="{8D1F0C68-DB76-48D1-9866-84086EC649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687739" y="-516051"/>
            <a:ext cx="9550532" cy="8081218"/>
          </a:xfrm>
          <a:prstGeom prst="rect">
            <a:avLst/>
          </a:prstGeom>
        </p:spPr>
      </p:pic>
      <p:sp>
        <p:nvSpPr>
          <p:cNvPr id="2" name="Rectangle 16"/>
          <p:cNvSpPr>
            <a:spLocks noChangeArrowheads="1"/>
          </p:cNvSpPr>
          <p:nvPr/>
        </p:nvSpPr>
        <p:spPr bwMode="auto">
          <a:xfrm>
            <a:off x="3628103" y="1884055"/>
            <a:ext cx="5928853" cy="1708160"/>
          </a:xfrm>
          <a:prstGeom prst="rect">
            <a:avLst/>
          </a:prstGeom>
          <a:noFill/>
          <a:ln w="9525">
            <a:noFill/>
            <a:miter lim="800000"/>
            <a:headEnd/>
            <a:tailEnd/>
          </a:ln>
        </p:spPr>
        <p:txBody>
          <a:bodyPr wrap="square">
            <a:spAutoFit/>
          </a:bodyPr>
          <a:lstStyle/>
          <a:p>
            <a:pPr algn="l" eaLnBrk="1" hangingPunct="1">
              <a:spcBef>
                <a:spcPct val="20000"/>
              </a:spcBef>
              <a:buClr>
                <a:schemeClr val="hlink"/>
              </a:buClr>
            </a:pPr>
            <a:r>
              <a:rPr lang="en-US" sz="3500" dirty="0"/>
              <a:t>	</a:t>
            </a:r>
            <a:r>
              <a:rPr lang="en-US" sz="3500" dirty="0" err="1"/>
              <a:t>Chuyển</a:t>
            </a:r>
            <a:r>
              <a:rPr lang="en-US" sz="3500" dirty="0"/>
              <a:t> </a:t>
            </a:r>
            <a:r>
              <a:rPr lang="en-US" sz="3500" dirty="0" err="1"/>
              <a:t>giọng</a:t>
            </a:r>
            <a:r>
              <a:rPr lang="en-US" sz="3500" dirty="0"/>
              <a:t> </a:t>
            </a:r>
            <a:r>
              <a:rPr lang="en-US" sz="3500" dirty="0" err="1"/>
              <a:t>linh</a:t>
            </a:r>
            <a:r>
              <a:rPr lang="en-US" sz="3500" dirty="0"/>
              <a:t> </a:t>
            </a:r>
            <a:r>
              <a:rPr lang="en-US" sz="3500" dirty="0" err="1"/>
              <a:t>hoạt</a:t>
            </a:r>
            <a:r>
              <a:rPr lang="en-US" sz="3500" dirty="0"/>
              <a:t> </a:t>
            </a:r>
            <a:r>
              <a:rPr lang="en-US" sz="3500" dirty="0" err="1"/>
              <a:t>phù</a:t>
            </a:r>
            <a:r>
              <a:rPr lang="en-US" sz="3500" dirty="0"/>
              <a:t> </a:t>
            </a:r>
            <a:r>
              <a:rPr lang="en-US" sz="3500" dirty="0" err="1"/>
              <a:t>hợp</a:t>
            </a:r>
            <a:r>
              <a:rPr lang="en-US" sz="3500" dirty="0"/>
              <a:t> </a:t>
            </a:r>
            <a:r>
              <a:rPr lang="en-US" sz="3500" dirty="0" err="1"/>
              <a:t>với</a:t>
            </a:r>
            <a:r>
              <a:rPr lang="en-US" sz="3500" dirty="0"/>
              <a:t> </a:t>
            </a:r>
            <a:r>
              <a:rPr lang="en-US" sz="3500" dirty="0" err="1"/>
              <a:t>diễn</a:t>
            </a:r>
            <a:r>
              <a:rPr lang="en-US" sz="3500" dirty="0"/>
              <a:t> </a:t>
            </a:r>
            <a:r>
              <a:rPr lang="en-US" sz="3500" dirty="0" err="1"/>
              <a:t>biến</a:t>
            </a:r>
            <a:r>
              <a:rPr lang="en-US" sz="3500" dirty="0"/>
              <a:t> </a:t>
            </a:r>
            <a:r>
              <a:rPr lang="en-US" sz="3500" dirty="0" err="1"/>
              <a:t>của</a:t>
            </a:r>
            <a:r>
              <a:rPr lang="en-US" sz="3500" dirty="0"/>
              <a:t> </a:t>
            </a:r>
            <a:r>
              <a:rPr lang="en-US" sz="3500" dirty="0" err="1"/>
              <a:t>truyện</a:t>
            </a:r>
            <a:r>
              <a:rPr lang="en-US" sz="3500" dirty="0"/>
              <a:t>.</a:t>
            </a:r>
          </a:p>
        </p:txBody>
      </p:sp>
      <p:sp>
        <p:nvSpPr>
          <p:cNvPr id="3" name="Rectangle 17"/>
          <p:cNvSpPr>
            <a:spLocks noChangeArrowheads="1"/>
          </p:cNvSpPr>
          <p:nvPr/>
        </p:nvSpPr>
        <p:spPr bwMode="auto">
          <a:xfrm>
            <a:off x="3728792" y="3910944"/>
            <a:ext cx="6123131" cy="1169551"/>
          </a:xfrm>
          <a:prstGeom prst="rect">
            <a:avLst/>
          </a:prstGeom>
          <a:noFill/>
          <a:ln w="9525">
            <a:noFill/>
            <a:miter lim="800000"/>
            <a:headEnd/>
            <a:tailEnd/>
          </a:ln>
        </p:spPr>
        <p:txBody>
          <a:bodyPr wrap="square">
            <a:spAutoFit/>
          </a:bodyPr>
          <a:lstStyle/>
          <a:p>
            <a:pPr algn="l" eaLnBrk="1" hangingPunct="1">
              <a:spcBef>
                <a:spcPct val="20000"/>
              </a:spcBef>
              <a:buClr>
                <a:schemeClr val="hlink"/>
              </a:buClr>
            </a:pPr>
            <a:r>
              <a:rPr lang="en-US" sz="3500" dirty="0" err="1"/>
              <a:t>Đọc</a:t>
            </a:r>
            <a:r>
              <a:rPr lang="en-US" sz="3500" dirty="0"/>
              <a:t> </a:t>
            </a:r>
            <a:r>
              <a:rPr lang="en-US" sz="3500" dirty="0" err="1"/>
              <a:t>phân</a:t>
            </a:r>
            <a:r>
              <a:rPr lang="en-US" sz="3500" dirty="0"/>
              <a:t> </a:t>
            </a:r>
            <a:r>
              <a:rPr lang="en-US" sz="3500" dirty="0" err="1"/>
              <a:t>biệt</a:t>
            </a:r>
            <a:r>
              <a:rPr lang="en-US" sz="3500" dirty="0"/>
              <a:t> </a:t>
            </a:r>
            <a:r>
              <a:rPr lang="en-US" sz="3500" dirty="0" err="1"/>
              <a:t>lời</a:t>
            </a:r>
            <a:r>
              <a:rPr lang="en-US" sz="3500" dirty="0"/>
              <a:t> </a:t>
            </a:r>
            <a:r>
              <a:rPr lang="en-US" sz="3500" dirty="0" err="1"/>
              <a:t>người</a:t>
            </a:r>
            <a:r>
              <a:rPr lang="en-US" sz="3500" dirty="0"/>
              <a:t> </a:t>
            </a:r>
            <a:r>
              <a:rPr lang="en-US" sz="3500" dirty="0" err="1"/>
              <a:t>kể</a:t>
            </a:r>
            <a:r>
              <a:rPr lang="en-US" sz="3500" dirty="0"/>
              <a:t> </a:t>
            </a:r>
            <a:r>
              <a:rPr lang="en-US" sz="3500" dirty="0" err="1"/>
              <a:t>chuyện</a:t>
            </a:r>
            <a:r>
              <a:rPr lang="en-US" sz="3500" dirty="0"/>
              <a:t> </a:t>
            </a:r>
            <a:r>
              <a:rPr lang="en-US" sz="3500" dirty="0" err="1"/>
              <a:t>với</a:t>
            </a:r>
            <a:r>
              <a:rPr lang="en-US" sz="3500" dirty="0"/>
              <a:t> </a:t>
            </a:r>
            <a:r>
              <a:rPr lang="en-US" sz="3500" dirty="0" err="1"/>
              <a:t>lời</a:t>
            </a:r>
            <a:r>
              <a:rPr lang="en-US" sz="3500" dirty="0"/>
              <a:t> </a:t>
            </a:r>
            <a:r>
              <a:rPr lang="en-US" sz="3500" dirty="0" err="1"/>
              <a:t>các</a:t>
            </a:r>
            <a:r>
              <a:rPr lang="en-US" sz="3500" dirty="0"/>
              <a:t> </a:t>
            </a:r>
            <a:r>
              <a:rPr lang="en-US" sz="3500" dirty="0" err="1"/>
              <a:t>nhân</a:t>
            </a:r>
            <a:r>
              <a:rPr lang="en-US" sz="3500" dirty="0"/>
              <a:t> </a:t>
            </a:r>
            <a:r>
              <a:rPr lang="en-US" sz="3500" dirty="0" err="1"/>
              <a:t>vật</a:t>
            </a:r>
            <a:r>
              <a:rPr lang="en-US" sz="3500" dirty="0"/>
              <a:t>.</a:t>
            </a:r>
          </a:p>
        </p:txBody>
      </p:sp>
      <p:pic>
        <p:nvPicPr>
          <p:cNvPr id="11" name="Picture 10">
            <a:extLst>
              <a:ext uri="{FF2B5EF4-FFF2-40B4-BE49-F238E27FC236}">
                <a16:creationId xmlns:a16="http://schemas.microsoft.com/office/drawing/2014/main" id="{7E08BA7D-AFF4-43D9-A2C9-C0F23133B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891" y="2634431"/>
            <a:ext cx="5000936" cy="5000936"/>
          </a:xfrm>
          <a:prstGeom prst="rect">
            <a:avLst/>
          </a:prstGeom>
        </p:spPr>
      </p:pic>
      <p:pic>
        <p:nvPicPr>
          <p:cNvPr id="8" name="Picture 7">
            <a:extLst>
              <a:ext uri="{FF2B5EF4-FFF2-40B4-BE49-F238E27FC236}">
                <a16:creationId xmlns:a16="http://schemas.microsoft.com/office/drawing/2014/main" id="{2FE0D5E2-EDAF-48A9-AF3B-AF97CD2E8CD1}"/>
              </a:ext>
            </a:extLst>
          </p:cNvPr>
          <p:cNvPicPr>
            <a:picLocks noChangeAspect="1"/>
          </p:cNvPicPr>
          <p:nvPr/>
        </p:nvPicPr>
        <p:blipFill rotWithShape="1">
          <a:blip r:embed="rId6">
            <a:extLst>
              <a:ext uri="{28A0092B-C50C-407E-A947-70E740481C1C}">
                <a14:useLocalDpi xmlns:a14="http://schemas.microsoft.com/office/drawing/2010/main" val="0"/>
              </a:ext>
            </a:extLst>
          </a:blip>
          <a:srcRect r="19841" b="70734"/>
          <a:stretch/>
        </p:blipFill>
        <p:spPr>
          <a:xfrm>
            <a:off x="1592826" y="-140581"/>
            <a:ext cx="8701549" cy="1172968"/>
          </a:xfrm>
          <a:prstGeom prst="rect">
            <a:avLst/>
          </a:prstGeom>
        </p:spPr>
      </p:pic>
      <p:sp>
        <p:nvSpPr>
          <p:cNvPr id="4" name="文本框 9">
            <a:extLst>
              <a:ext uri="{FF2B5EF4-FFF2-40B4-BE49-F238E27FC236}">
                <a16:creationId xmlns:a16="http://schemas.microsoft.com/office/drawing/2014/main" id="{49EEA855-E31E-4C64-A3F3-97BFD72129DD}"/>
              </a:ext>
            </a:extLst>
          </p:cNvPr>
          <p:cNvSpPr txBox="1"/>
          <p:nvPr/>
        </p:nvSpPr>
        <p:spPr>
          <a:xfrm>
            <a:off x="2012281" y="272409"/>
            <a:ext cx="7746879" cy="5847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3200" b="1" dirty="0">
                <a:ea typeface="造字工房悦黑演示版常规体" pitchFamily="50" charset="-122"/>
                <a:cs typeface="文泉驿微米黑" panose="020B0606030804020204" pitchFamily="34" charset="-122"/>
              </a:rPr>
              <a:t>HƯỚNG DẪN LUYỆN ĐỌC DIỄN CẢM:</a:t>
            </a:r>
            <a:endParaRPr lang="zh-CN" altLang="en-US" sz="1600" b="1" dirty="0">
              <a:ea typeface="造字工房悦黑演示版常规体" pitchFamily="50" charset="-122"/>
              <a:cs typeface="文泉驿微米黑" panose="020B0606030804020204" pitchFamily="34" charset="-122"/>
            </a:endParaRPr>
          </a:p>
        </p:txBody>
      </p:sp>
    </p:spTree>
    <p:custDataLst>
      <p:tags r:id="rId1"/>
    </p:custDataLst>
    <p:extLst>
      <p:ext uri="{BB962C8B-B14F-4D97-AF65-F5344CB8AC3E}">
        <p14:creationId xmlns:p14="http://schemas.microsoft.com/office/powerpoint/2010/main" val="3104085357"/>
      </p:ext>
    </p:extLst>
  </p:cSld>
  <p:clrMapOvr>
    <a:masterClrMapping/>
  </p:clrMapOvr>
  <mc:AlternateContent xmlns:mc="http://schemas.openxmlformats.org/markup-compatibility/2006" xmlns:p14="http://schemas.microsoft.com/office/powerpoint/2010/main">
    <mc:Choice Requires="p14">
      <p:transition spd="slow" p14:dur="1500" advTm="14263">
        <p:random/>
      </p:transition>
    </mc:Choice>
    <mc:Fallback xmlns="">
      <p:transition spd="slow" advTm="1426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F9A68D-0E2B-451A-B1E8-AEFE6F60A965}"/>
              </a:ext>
            </a:extLst>
          </p:cNvPr>
          <p:cNvGrpSpPr/>
          <p:nvPr/>
        </p:nvGrpSpPr>
        <p:grpSpPr>
          <a:xfrm>
            <a:off x="0" y="-1219200"/>
            <a:ext cx="12192000" cy="8077200"/>
            <a:chOff x="0" y="-1219200"/>
            <a:chExt cx="12192000" cy="8077200"/>
          </a:xfrm>
        </p:grpSpPr>
        <p:sp>
          <p:nvSpPr>
            <p:cNvPr id="4" name="Rectangle 3">
              <a:extLst>
                <a:ext uri="{FF2B5EF4-FFF2-40B4-BE49-F238E27FC236}">
                  <a16:creationId xmlns:a16="http://schemas.microsoft.com/office/drawing/2014/main" id="{9126E0F8-24ED-48DE-93DD-9FC0B80F23B7}"/>
                </a:ext>
              </a:extLst>
            </p:cNvPr>
            <p:cNvSpPr/>
            <p:nvPr/>
          </p:nvSpPr>
          <p:spPr>
            <a:xfrm>
              <a:off x="0" y="2686050"/>
              <a:ext cx="12192000" cy="417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05D1328-C0FD-4A2C-B4AC-B566EC31AD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900" y="-1219200"/>
              <a:ext cx="8077200" cy="8077200"/>
            </a:xfrm>
            <a:prstGeom prst="rect">
              <a:avLst/>
            </a:prstGeom>
          </p:spPr>
        </p:pic>
      </p:grpSp>
      <p:sp>
        <p:nvSpPr>
          <p:cNvPr id="5" name="TextBox 4">
            <a:extLst>
              <a:ext uri="{FF2B5EF4-FFF2-40B4-BE49-F238E27FC236}">
                <a16:creationId xmlns:a16="http://schemas.microsoft.com/office/drawing/2014/main" id="{443406E8-6C82-48C7-BB86-BD49DD57617C}"/>
              </a:ext>
            </a:extLst>
          </p:cNvPr>
          <p:cNvSpPr txBox="1"/>
          <p:nvPr/>
        </p:nvSpPr>
        <p:spPr>
          <a:xfrm>
            <a:off x="1847850" y="3638550"/>
            <a:ext cx="9220200" cy="1938992"/>
          </a:xfrm>
          <a:prstGeom prst="rect">
            <a:avLst/>
          </a:prstGeom>
          <a:noFill/>
        </p:spPr>
        <p:txBody>
          <a:bodyPr wrap="square" rtlCol="0">
            <a:spAutoFit/>
          </a:bodyPr>
          <a:lstStyle/>
          <a:p>
            <a:r>
              <a:rPr lang="en-US" sz="12000" dirty="0">
                <a:solidFill>
                  <a:srgbClr val="993300"/>
                </a:solidFill>
                <a:effectLst>
                  <a:glow rad="101600">
                    <a:srgbClr val="FFC000">
                      <a:alpha val="60000"/>
                    </a:srgbClr>
                  </a:glow>
                </a:effectLst>
                <a:latin typeface="UTM Akashi" panose="02040603050506020204" pitchFamily="18" charset="0"/>
              </a:rPr>
              <a:t>LUYỆN ĐỌC</a:t>
            </a:r>
          </a:p>
        </p:txBody>
      </p:sp>
    </p:spTree>
    <p:extLst>
      <p:ext uri="{BB962C8B-B14F-4D97-AF65-F5344CB8AC3E}">
        <p14:creationId xmlns:p14="http://schemas.microsoft.com/office/powerpoint/2010/main" val="569959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B74474-172C-4027-BCC1-13CFB5947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3307974"/>
            <a:ext cx="12322629" cy="5183465"/>
          </a:xfrm>
          <a:prstGeom prst="rect">
            <a:avLst/>
          </a:prstGeom>
        </p:spPr>
      </p:pic>
      <p:grpSp>
        <p:nvGrpSpPr>
          <p:cNvPr id="2" name="Group 1">
            <a:extLst>
              <a:ext uri="{FF2B5EF4-FFF2-40B4-BE49-F238E27FC236}">
                <a16:creationId xmlns:a16="http://schemas.microsoft.com/office/drawing/2014/main" id="{7464000C-C379-493B-A5FB-1BF92E188169}"/>
              </a:ext>
            </a:extLst>
          </p:cNvPr>
          <p:cNvGrpSpPr/>
          <p:nvPr/>
        </p:nvGrpSpPr>
        <p:grpSpPr>
          <a:xfrm>
            <a:off x="565094" y="1253672"/>
            <a:ext cx="10886702" cy="5566228"/>
            <a:chOff x="-10221362" y="-4611324"/>
            <a:chExt cx="8131507" cy="3903668"/>
          </a:xfrm>
        </p:grpSpPr>
        <p:sp>
          <p:nvSpPr>
            <p:cNvPr id="3" name="Freeform: Shape 2">
              <a:extLst>
                <a:ext uri="{FF2B5EF4-FFF2-40B4-BE49-F238E27FC236}">
                  <a16:creationId xmlns:a16="http://schemas.microsoft.com/office/drawing/2014/main" id="{323D000B-50CE-4C64-8408-F97AC905FABB}"/>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C88FF2E-6E0A-46A1-BF1C-190FD3393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pic>
        <p:nvPicPr>
          <p:cNvPr id="6" name="Picture 5">
            <a:extLst>
              <a:ext uri="{FF2B5EF4-FFF2-40B4-BE49-F238E27FC236}">
                <a16:creationId xmlns:a16="http://schemas.microsoft.com/office/drawing/2014/main" id="{8669D616-98B7-48E2-8137-C27ABB1DF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56" y="827314"/>
            <a:ext cx="1531257" cy="1531257"/>
          </a:xfrm>
          <a:prstGeom prst="rect">
            <a:avLst/>
          </a:prstGeom>
        </p:spPr>
      </p:pic>
      <p:pic>
        <p:nvPicPr>
          <p:cNvPr id="9" name="Picture 8">
            <a:extLst>
              <a:ext uri="{FF2B5EF4-FFF2-40B4-BE49-F238E27FC236}">
                <a16:creationId xmlns:a16="http://schemas.microsoft.com/office/drawing/2014/main" id="{10C1BAE0-B7F4-4584-8D1E-1A3112E629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833" b="26667"/>
          <a:stretch/>
        </p:blipFill>
        <p:spPr>
          <a:xfrm>
            <a:off x="8267700" y="-812960"/>
            <a:ext cx="4495800" cy="2070259"/>
          </a:xfrm>
          <a:prstGeom prst="rect">
            <a:avLst/>
          </a:prstGeom>
        </p:spPr>
      </p:pic>
      <p:sp>
        <p:nvSpPr>
          <p:cNvPr id="10" name="TextBox 9">
            <a:extLst>
              <a:ext uri="{FF2B5EF4-FFF2-40B4-BE49-F238E27FC236}">
                <a16:creationId xmlns:a16="http://schemas.microsoft.com/office/drawing/2014/main" id="{AC64F699-6CB3-4CD6-B477-D1C59307E006}"/>
              </a:ext>
            </a:extLst>
          </p:cNvPr>
          <p:cNvSpPr txBox="1"/>
          <p:nvPr/>
        </p:nvSpPr>
        <p:spPr>
          <a:xfrm>
            <a:off x="8724899" y="58056"/>
            <a:ext cx="3467101" cy="630942"/>
          </a:xfrm>
          <a:prstGeom prst="rect">
            <a:avLst/>
          </a:prstGeom>
          <a:noFill/>
        </p:spPr>
        <p:txBody>
          <a:bodyPr wrap="square" rtlCol="0">
            <a:spAutoFit/>
          </a:bodyPr>
          <a:lstStyle/>
          <a:p>
            <a:pPr algn="ctr"/>
            <a:r>
              <a:rPr lang="en-US" sz="3500" b="1" dirty="0" err="1"/>
              <a:t>Đọc</a:t>
            </a:r>
            <a:r>
              <a:rPr lang="en-US" sz="3500" b="1" dirty="0"/>
              <a:t> </a:t>
            </a:r>
            <a:r>
              <a:rPr lang="en-US" sz="3500" b="1" dirty="0" err="1"/>
              <a:t>phân</a:t>
            </a:r>
            <a:r>
              <a:rPr lang="en-US" sz="3500" b="1" dirty="0"/>
              <a:t> </a:t>
            </a:r>
            <a:r>
              <a:rPr lang="en-US" sz="3500" b="1" dirty="0" err="1"/>
              <a:t>vai</a:t>
            </a:r>
            <a:endParaRPr lang="en-US" sz="3500" b="1" dirty="0"/>
          </a:p>
        </p:txBody>
      </p:sp>
      <p:sp>
        <p:nvSpPr>
          <p:cNvPr id="12" name="TextBox 11">
            <a:extLst>
              <a:ext uri="{FF2B5EF4-FFF2-40B4-BE49-F238E27FC236}">
                <a16:creationId xmlns:a16="http://schemas.microsoft.com/office/drawing/2014/main" id="{270E0E2A-5989-438C-A08D-D9A94EB6FC20}"/>
              </a:ext>
            </a:extLst>
          </p:cNvPr>
          <p:cNvSpPr txBox="1"/>
          <p:nvPr/>
        </p:nvSpPr>
        <p:spPr>
          <a:xfrm>
            <a:off x="647700" y="1743761"/>
            <a:ext cx="10477500" cy="4708981"/>
          </a:xfrm>
          <a:prstGeom prst="rect">
            <a:avLst/>
          </a:prstGeom>
          <a:noFill/>
        </p:spPr>
        <p:txBody>
          <a:bodyPr wrap="square">
            <a:spAutoFit/>
          </a:bodyPr>
          <a:lstStyle/>
          <a:p>
            <a:pPr algn="just"/>
            <a:r>
              <a:rPr lang="en-US" sz="3000" dirty="0">
                <a:solidFill>
                  <a:srgbClr val="000000"/>
                </a:solidFill>
              </a:rPr>
              <a:t>		</a:t>
            </a:r>
            <a:r>
              <a:rPr lang="vi-VN" sz="3000" dirty="0">
                <a:solidFill>
                  <a:srgbClr val="000000"/>
                </a:solidFill>
              </a:rPr>
              <a:t>Hai người bột tỉnh dần, nhận ra bạn cũ thì </a:t>
            </a:r>
            <a:r>
              <a:rPr lang="vi-VN" sz="3000" b="1" i="1" dirty="0">
                <a:solidFill>
                  <a:srgbClr val="000000"/>
                </a:solidFill>
              </a:rPr>
              <a:t>lạ quá</a:t>
            </a:r>
            <a:r>
              <a:rPr lang="vi-VN" sz="3000" dirty="0">
                <a:solidFill>
                  <a:srgbClr val="000000"/>
                </a:solidFill>
              </a:rPr>
              <a:t>, kêu lên:</a:t>
            </a:r>
          </a:p>
          <a:p>
            <a:pPr algn="just"/>
            <a:r>
              <a:rPr lang="en-US" sz="3000" dirty="0">
                <a:solidFill>
                  <a:srgbClr val="000000"/>
                </a:solidFill>
              </a:rPr>
              <a:t>		</a:t>
            </a:r>
            <a:r>
              <a:rPr lang="vi-VN" sz="3000" dirty="0">
                <a:solidFill>
                  <a:srgbClr val="000000"/>
                </a:solidFill>
              </a:rPr>
              <a:t>- Ôi, chính anh đã cứu chúng tôi đấy ư? Sao trông anh </a:t>
            </a:r>
            <a:r>
              <a:rPr lang="vi-VN" sz="3000" b="1" i="1" dirty="0">
                <a:solidFill>
                  <a:srgbClr val="000000"/>
                </a:solidFill>
              </a:rPr>
              <a:t>khác thế</a:t>
            </a:r>
            <a:r>
              <a:rPr lang="vi-VN" sz="3000" dirty="0">
                <a:solidFill>
                  <a:srgbClr val="000000"/>
                </a:solidFill>
              </a:rPr>
              <a:t>?</a:t>
            </a:r>
          </a:p>
          <a:p>
            <a:pPr algn="just"/>
            <a:r>
              <a:rPr lang="en-US" sz="3000" dirty="0">
                <a:solidFill>
                  <a:srgbClr val="000000"/>
                </a:solidFill>
              </a:rPr>
              <a:t>		</a:t>
            </a:r>
            <a:r>
              <a:rPr lang="vi-VN" sz="3000" dirty="0">
                <a:solidFill>
                  <a:srgbClr val="000000"/>
                </a:solidFill>
              </a:rPr>
              <a:t>- Có gì đâu, tại tớ nung trong lửa. Bây giờ có thể phơi nắng, phơi mưa hàng đời người.</a:t>
            </a:r>
          </a:p>
          <a:p>
            <a:pPr algn="just"/>
            <a:r>
              <a:rPr lang="en-US" sz="3000" dirty="0">
                <a:solidFill>
                  <a:srgbClr val="000000"/>
                </a:solidFill>
              </a:rPr>
              <a:t>		</a:t>
            </a:r>
            <a:r>
              <a:rPr lang="vi-VN" sz="3000" dirty="0">
                <a:solidFill>
                  <a:srgbClr val="000000"/>
                </a:solidFill>
              </a:rPr>
              <a:t>Nàng công chúa </a:t>
            </a:r>
            <a:r>
              <a:rPr lang="vi-VN" sz="3000" b="1" i="1" dirty="0">
                <a:solidFill>
                  <a:srgbClr val="000000"/>
                </a:solidFill>
              </a:rPr>
              <a:t>phục quá</a:t>
            </a:r>
            <a:r>
              <a:rPr lang="vi-VN" sz="3000" dirty="0">
                <a:solidFill>
                  <a:srgbClr val="000000"/>
                </a:solidFill>
              </a:rPr>
              <a:t>, thì thào với chàng kị sĩ:</a:t>
            </a:r>
          </a:p>
          <a:p>
            <a:pPr algn="just"/>
            <a:r>
              <a:rPr lang="en-US" sz="3000" dirty="0">
                <a:solidFill>
                  <a:srgbClr val="000000"/>
                </a:solidFill>
              </a:rPr>
              <a:t>		</a:t>
            </a:r>
            <a:r>
              <a:rPr lang="vi-VN" sz="3000" dirty="0">
                <a:solidFill>
                  <a:srgbClr val="000000"/>
                </a:solidFill>
              </a:rPr>
              <a:t>- Thế mà chúng mình mới chìm xuống nước đã </a:t>
            </a:r>
            <a:r>
              <a:rPr lang="vi-VN" sz="3000" b="1" i="1" dirty="0">
                <a:solidFill>
                  <a:srgbClr val="000000"/>
                </a:solidFill>
              </a:rPr>
              <a:t>vữa ra</a:t>
            </a:r>
            <a:r>
              <a:rPr lang="vi-VN" sz="3000" dirty="0">
                <a:solidFill>
                  <a:srgbClr val="000000"/>
                </a:solidFill>
              </a:rPr>
              <a:t>.</a:t>
            </a:r>
          </a:p>
          <a:p>
            <a:pPr lvl="1" algn="just"/>
            <a:r>
              <a:rPr lang="en-US" sz="3000" dirty="0">
                <a:solidFill>
                  <a:srgbClr val="000000"/>
                </a:solidFill>
              </a:rPr>
              <a:t>	</a:t>
            </a:r>
            <a:r>
              <a:rPr lang="vi-VN" sz="3000" dirty="0">
                <a:solidFill>
                  <a:srgbClr val="000000"/>
                </a:solidFill>
              </a:rPr>
              <a:t>Đất Nung đánh một câu </a:t>
            </a:r>
            <a:r>
              <a:rPr lang="vi-VN" sz="3000" b="1" i="1" dirty="0">
                <a:solidFill>
                  <a:srgbClr val="000000"/>
                </a:solidFill>
              </a:rPr>
              <a:t>cộc tuếch</a:t>
            </a:r>
            <a:r>
              <a:rPr lang="vi-VN" sz="3000" dirty="0">
                <a:solidFill>
                  <a:srgbClr val="000000"/>
                </a:solidFill>
              </a:rPr>
              <a:t>:</a:t>
            </a:r>
          </a:p>
          <a:p>
            <a:pPr algn="just"/>
            <a:r>
              <a:rPr lang="en-US" sz="3000" dirty="0">
                <a:solidFill>
                  <a:srgbClr val="000000"/>
                </a:solidFill>
              </a:rPr>
              <a:t>		</a:t>
            </a:r>
            <a:r>
              <a:rPr lang="vi-VN" sz="3000" dirty="0">
                <a:solidFill>
                  <a:srgbClr val="000000"/>
                </a:solidFill>
              </a:rPr>
              <a:t>- Vì các đằng ấy đựng trong </a:t>
            </a:r>
            <a:r>
              <a:rPr lang="vi-VN" sz="3000" b="1" i="1" dirty="0">
                <a:solidFill>
                  <a:srgbClr val="000000"/>
                </a:solidFill>
              </a:rPr>
              <a:t>lọ thủy tinh </a:t>
            </a:r>
            <a:r>
              <a:rPr lang="vi-VN" sz="3000" dirty="0">
                <a:solidFill>
                  <a:srgbClr val="000000"/>
                </a:solidFill>
              </a:rPr>
              <a:t>mà.</a:t>
            </a:r>
          </a:p>
        </p:txBody>
      </p:sp>
    </p:spTree>
    <p:extLst>
      <p:ext uri="{BB962C8B-B14F-4D97-AF65-F5344CB8AC3E}">
        <p14:creationId xmlns:p14="http://schemas.microsoft.com/office/powerpoint/2010/main" val="716478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C9577E9-807D-4F55-BCF8-1394A0338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873" y="1663747"/>
            <a:ext cx="8132769" cy="3907875"/>
          </a:xfrm>
          <a:prstGeom prst="rect">
            <a:avLst/>
          </a:prstGeom>
        </p:spPr>
      </p:pic>
      <p:grpSp>
        <p:nvGrpSpPr>
          <p:cNvPr id="17" name="组合 16">
            <a:extLst>
              <a:ext uri="{FF2B5EF4-FFF2-40B4-BE49-F238E27FC236}">
                <a16:creationId xmlns:a16="http://schemas.microsoft.com/office/drawing/2014/main" id="{2B7A7B18-21FE-4649-B0BA-FCF5DC139144}"/>
              </a:ext>
            </a:extLst>
          </p:cNvPr>
          <p:cNvGrpSpPr/>
          <p:nvPr/>
        </p:nvGrpSpPr>
        <p:grpSpPr>
          <a:xfrm>
            <a:off x="1612901" y="1364481"/>
            <a:ext cx="1918048" cy="2606396"/>
            <a:chOff x="1816101" y="1573731"/>
            <a:chExt cx="1918048" cy="2606396"/>
          </a:xfrm>
        </p:grpSpPr>
        <p:pic>
          <p:nvPicPr>
            <p:cNvPr id="3" name="图片 2">
              <a:extLst>
                <a:ext uri="{FF2B5EF4-FFF2-40B4-BE49-F238E27FC236}">
                  <a16:creationId xmlns:a16="http://schemas.microsoft.com/office/drawing/2014/main" id="{F31242BD-189D-4F7A-BD4B-51F34475F69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118722">
              <a:off x="1816101" y="1573731"/>
              <a:ext cx="1911753" cy="2562929"/>
            </a:xfrm>
            <a:prstGeom prst="rect">
              <a:avLst/>
            </a:prstGeom>
          </p:spPr>
        </p:pic>
        <p:sp>
          <p:nvSpPr>
            <p:cNvPr id="11" name="文本框 10">
              <a:extLst>
                <a:ext uri="{FF2B5EF4-FFF2-40B4-BE49-F238E27FC236}">
                  <a16:creationId xmlns:a16="http://schemas.microsoft.com/office/drawing/2014/main" id="{CACD1119-45DF-410E-9FC7-A1F13165361C}"/>
                </a:ext>
              </a:extLst>
            </p:cNvPr>
            <p:cNvSpPr txBox="1"/>
            <p:nvPr/>
          </p:nvSpPr>
          <p:spPr>
            <a:xfrm>
              <a:off x="2015846" y="2733577"/>
              <a:ext cx="1715534" cy="1446550"/>
            </a:xfrm>
            <a:prstGeom prst="rect">
              <a:avLst/>
            </a:prstGeom>
            <a:noFill/>
          </p:spPr>
          <p:txBody>
            <a:bodyPr wrap="none" rtlCol="0">
              <a:spAutoFit/>
              <a:scene3d>
                <a:camera prst="orthographicFront"/>
                <a:lightRig rig="threePt" dir="t"/>
              </a:scene3d>
              <a:sp3d contourW="12700"/>
            </a:bodyPr>
            <a:lstStyle/>
            <a:p>
              <a:r>
                <a:rPr lang="en-US" altLang="zh-CN"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rPr>
                <a:t>Go</a:t>
              </a:r>
              <a:endParaRPr lang="zh-CN" altLang="en-US"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endParaRPr>
            </a:p>
          </p:txBody>
        </p:sp>
        <p:sp>
          <p:nvSpPr>
            <p:cNvPr id="7" name="文本框 6">
              <a:extLst>
                <a:ext uri="{FF2B5EF4-FFF2-40B4-BE49-F238E27FC236}">
                  <a16:creationId xmlns:a16="http://schemas.microsoft.com/office/drawing/2014/main" id="{0F4DCA3A-263F-4DD7-B102-6DDABDA68037}"/>
                </a:ext>
              </a:extLst>
            </p:cNvPr>
            <p:cNvSpPr txBox="1"/>
            <p:nvPr/>
          </p:nvSpPr>
          <p:spPr>
            <a:xfrm>
              <a:off x="1943274" y="2659743"/>
              <a:ext cx="1790875" cy="1446550"/>
            </a:xfrm>
            <a:prstGeom prst="rect">
              <a:avLst/>
            </a:prstGeom>
            <a:noFill/>
          </p:spPr>
          <p:txBody>
            <a:bodyPr wrap="none" rtlCol="0">
              <a:spAutoFit/>
              <a:scene3d>
                <a:camera prst="orthographicFront"/>
                <a:lightRig rig="threePt" dir="t"/>
              </a:scene3d>
              <a:sp3d contourW="12700"/>
            </a:bodyPr>
            <a:lstStyle/>
            <a:p>
              <a:r>
                <a:rPr lang="en-US" altLang="zh-CN" sz="8800" b="1" dirty="0">
                  <a:gradFill>
                    <a:gsLst>
                      <a:gs pos="73000">
                        <a:srgbClr val="8DC63F"/>
                      </a:gs>
                      <a:gs pos="39000">
                        <a:srgbClr val="D7DF23"/>
                      </a:gs>
                      <a:gs pos="39000">
                        <a:srgbClr val="8DC63F"/>
                      </a:gs>
                      <a:gs pos="0">
                        <a:srgbClr val="D7DF23"/>
                      </a:gs>
                      <a:gs pos="73000">
                        <a:srgbClr val="D7DF23"/>
                      </a:gs>
                      <a:gs pos="100000">
                        <a:srgbClr val="D7DF23"/>
                      </a:gs>
                    </a:gsLst>
                    <a:lin ang="5400000" scaled="1"/>
                  </a:gradFill>
                  <a:latin typeface="印品黑体" panose="00000500000000000000" pitchFamily="2" charset="-122"/>
                  <a:ea typeface="印品黑体" panose="00000500000000000000" pitchFamily="2" charset="-122"/>
                  <a:cs typeface="义启紫水晶体" panose="02000500000000000000" pitchFamily="2" charset="-128"/>
                </a:rPr>
                <a:t>Go</a:t>
              </a:r>
              <a:endParaRPr lang="zh-CN" altLang="en-US" sz="8800" b="1" dirty="0">
                <a:gradFill>
                  <a:gsLst>
                    <a:gs pos="73000">
                      <a:srgbClr val="8DC63F"/>
                    </a:gs>
                    <a:gs pos="39000">
                      <a:srgbClr val="D7DF23"/>
                    </a:gs>
                    <a:gs pos="39000">
                      <a:srgbClr val="8DC63F"/>
                    </a:gs>
                    <a:gs pos="0">
                      <a:srgbClr val="D7DF23"/>
                    </a:gs>
                    <a:gs pos="73000">
                      <a:srgbClr val="D7DF23"/>
                    </a:gs>
                    <a:gs pos="100000">
                      <a:srgbClr val="D7DF23"/>
                    </a:gs>
                  </a:gsLst>
                  <a:lin ang="5400000" scaled="1"/>
                </a:gradFill>
                <a:latin typeface="印品黑体" panose="00000500000000000000" pitchFamily="2" charset="-122"/>
                <a:ea typeface="印品黑体" panose="00000500000000000000" pitchFamily="2" charset="-122"/>
                <a:cs typeface="义启紫水晶体" panose="02000500000000000000" pitchFamily="2" charset="-128"/>
              </a:endParaRPr>
            </a:p>
          </p:txBody>
        </p:sp>
      </p:grpSp>
      <p:grpSp>
        <p:nvGrpSpPr>
          <p:cNvPr id="18" name="组合 17">
            <a:extLst>
              <a:ext uri="{FF2B5EF4-FFF2-40B4-BE49-F238E27FC236}">
                <a16:creationId xmlns:a16="http://schemas.microsoft.com/office/drawing/2014/main" id="{225AE83C-999F-4060-BD67-52F14B3E048B}"/>
              </a:ext>
            </a:extLst>
          </p:cNvPr>
          <p:cNvGrpSpPr/>
          <p:nvPr/>
        </p:nvGrpSpPr>
        <p:grpSpPr>
          <a:xfrm>
            <a:off x="3393626" y="1374080"/>
            <a:ext cx="1911754" cy="2584721"/>
            <a:chOff x="3930655" y="1568816"/>
            <a:chExt cx="1911754" cy="2584721"/>
          </a:xfrm>
        </p:grpSpPr>
        <p:pic>
          <p:nvPicPr>
            <p:cNvPr id="4" name="图片 3">
              <a:extLst>
                <a:ext uri="{FF2B5EF4-FFF2-40B4-BE49-F238E27FC236}">
                  <a16:creationId xmlns:a16="http://schemas.microsoft.com/office/drawing/2014/main" id="{562A13D8-C84B-4445-B876-2444B744C2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04325">
              <a:off x="3930655" y="1568816"/>
              <a:ext cx="1911754" cy="2567843"/>
            </a:xfrm>
            <a:prstGeom prst="rect">
              <a:avLst/>
            </a:prstGeom>
          </p:spPr>
        </p:pic>
        <p:sp>
          <p:nvSpPr>
            <p:cNvPr id="12" name="文本框 11">
              <a:extLst>
                <a:ext uri="{FF2B5EF4-FFF2-40B4-BE49-F238E27FC236}">
                  <a16:creationId xmlns:a16="http://schemas.microsoft.com/office/drawing/2014/main" id="{08DF8BC1-DA8F-4733-AA08-78A99444E97A}"/>
                </a:ext>
              </a:extLst>
            </p:cNvPr>
            <p:cNvSpPr txBox="1"/>
            <p:nvPr/>
          </p:nvSpPr>
          <p:spPr>
            <a:xfrm>
              <a:off x="4159256" y="2706987"/>
              <a:ext cx="1545616" cy="1446550"/>
            </a:xfrm>
            <a:prstGeom prst="rect">
              <a:avLst/>
            </a:prstGeom>
            <a:noFill/>
          </p:spPr>
          <p:txBody>
            <a:bodyPr wrap="none" rtlCol="0">
              <a:spAutoFit/>
              <a:scene3d>
                <a:camera prst="orthographicFront"/>
                <a:lightRig rig="threePt" dir="t"/>
              </a:scene3d>
              <a:sp3d contourW="12700"/>
            </a:bodyPr>
            <a:lstStyle/>
            <a:p>
              <a:r>
                <a:rPr lang="en-US" altLang="zh-CN"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rPr>
                <a:t>od</a:t>
              </a:r>
              <a:endParaRPr lang="zh-CN" altLang="en-US"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endParaRPr>
            </a:p>
          </p:txBody>
        </p:sp>
        <p:sp>
          <p:nvSpPr>
            <p:cNvPr id="8" name="文本框 7">
              <a:extLst>
                <a:ext uri="{FF2B5EF4-FFF2-40B4-BE49-F238E27FC236}">
                  <a16:creationId xmlns:a16="http://schemas.microsoft.com/office/drawing/2014/main" id="{E8C3E5FF-30B6-47DF-A0AA-93513DBFE345}"/>
                </a:ext>
              </a:extLst>
            </p:cNvPr>
            <p:cNvSpPr txBox="1"/>
            <p:nvPr/>
          </p:nvSpPr>
          <p:spPr>
            <a:xfrm>
              <a:off x="4086686" y="2633154"/>
              <a:ext cx="1677062" cy="1446550"/>
            </a:xfrm>
            <a:prstGeom prst="rect">
              <a:avLst/>
            </a:prstGeom>
            <a:noFill/>
          </p:spPr>
          <p:txBody>
            <a:bodyPr wrap="square" rtlCol="0">
              <a:spAutoFit/>
              <a:scene3d>
                <a:camera prst="orthographicFront"/>
                <a:lightRig rig="threePt" dir="t"/>
              </a:scene3d>
              <a:sp3d contourW="12700"/>
            </a:bodyPr>
            <a:lstStyle>
              <a:defPPr>
                <a:defRPr lang="en-US"/>
              </a:defPPr>
              <a:lvl1pPr>
                <a:defRPr sz="8800" b="1">
                  <a:gradFill>
                    <a:gsLst>
                      <a:gs pos="73000">
                        <a:srgbClr val="8DC63F"/>
                      </a:gs>
                      <a:gs pos="39000">
                        <a:srgbClr val="D7DF23"/>
                      </a:gs>
                      <a:gs pos="39000">
                        <a:srgbClr val="8DC63F"/>
                      </a:gs>
                      <a:gs pos="0">
                        <a:srgbClr val="D7DF23"/>
                      </a:gs>
                      <a:gs pos="73000">
                        <a:srgbClr val="D7DF23"/>
                      </a:gs>
                      <a:gs pos="100000">
                        <a:srgbClr val="D7DF23"/>
                      </a:gs>
                    </a:gsLst>
                    <a:lin ang="5400000" scaled="1"/>
                  </a:gradFill>
                  <a:latin typeface="义启紫水晶体" panose="02000500000000000000" pitchFamily="2" charset="-128"/>
                  <a:ea typeface="义启紫水晶体" panose="02000500000000000000" pitchFamily="2" charset="-128"/>
                  <a:cs typeface="义启紫水晶体" panose="02000500000000000000" pitchFamily="2" charset="-128"/>
                </a:defRPr>
              </a:lvl1pPr>
            </a:lstStyle>
            <a:p>
              <a:r>
                <a:rPr lang="en-US" altLang="zh-CN" dirty="0">
                  <a:gradFill>
                    <a:gsLst>
                      <a:gs pos="73000">
                        <a:srgbClr val="00BD9B"/>
                      </a:gs>
                      <a:gs pos="39000">
                        <a:srgbClr val="00A081"/>
                      </a:gs>
                      <a:gs pos="39000">
                        <a:srgbClr val="00BD9B"/>
                      </a:gs>
                      <a:gs pos="0">
                        <a:srgbClr val="00A081"/>
                      </a:gs>
                      <a:gs pos="73000">
                        <a:srgbClr val="00A081"/>
                      </a:gs>
                      <a:gs pos="100000">
                        <a:srgbClr val="00A081"/>
                      </a:gs>
                    </a:gsLst>
                    <a:lin ang="5400000" scaled="1"/>
                  </a:gradFill>
                  <a:latin typeface="印品黑体" panose="00000500000000000000" pitchFamily="2" charset="-122"/>
                  <a:ea typeface="印品黑体" panose="00000500000000000000" pitchFamily="2" charset="-122"/>
                </a:rPr>
                <a:t>od</a:t>
              </a:r>
              <a:endParaRPr lang="zh-CN" altLang="en-US" dirty="0">
                <a:gradFill>
                  <a:gsLst>
                    <a:gs pos="73000">
                      <a:srgbClr val="00BD9B"/>
                    </a:gs>
                    <a:gs pos="39000">
                      <a:srgbClr val="00A081"/>
                    </a:gs>
                    <a:gs pos="39000">
                      <a:srgbClr val="00BD9B"/>
                    </a:gs>
                    <a:gs pos="0">
                      <a:srgbClr val="00A081"/>
                    </a:gs>
                    <a:gs pos="73000">
                      <a:srgbClr val="00A081"/>
                    </a:gs>
                    <a:gs pos="100000">
                      <a:srgbClr val="00A081"/>
                    </a:gs>
                  </a:gsLst>
                  <a:lin ang="5400000" scaled="1"/>
                </a:gradFill>
                <a:latin typeface="印品黑体" panose="00000500000000000000" pitchFamily="2" charset="-122"/>
                <a:ea typeface="印品黑体" panose="00000500000000000000" pitchFamily="2" charset="-122"/>
              </a:endParaRPr>
            </a:p>
          </p:txBody>
        </p:sp>
      </p:grpSp>
      <p:grpSp>
        <p:nvGrpSpPr>
          <p:cNvPr id="19" name="组合 18">
            <a:extLst>
              <a:ext uri="{FF2B5EF4-FFF2-40B4-BE49-F238E27FC236}">
                <a16:creationId xmlns:a16="http://schemas.microsoft.com/office/drawing/2014/main" id="{7A7540B5-93A7-40BB-B481-AC8C9689DDC4}"/>
              </a:ext>
            </a:extLst>
          </p:cNvPr>
          <p:cNvGrpSpPr/>
          <p:nvPr/>
        </p:nvGrpSpPr>
        <p:grpSpPr>
          <a:xfrm>
            <a:off x="6350009" y="2516289"/>
            <a:ext cx="2033695" cy="2441635"/>
            <a:chOff x="6045209" y="1695023"/>
            <a:chExt cx="2033695" cy="2441635"/>
          </a:xfrm>
        </p:grpSpPr>
        <p:pic>
          <p:nvPicPr>
            <p:cNvPr id="5" name="图片 4">
              <a:extLst>
                <a:ext uri="{FF2B5EF4-FFF2-40B4-BE49-F238E27FC236}">
                  <a16:creationId xmlns:a16="http://schemas.microsoft.com/office/drawing/2014/main" id="{F1C7078E-775B-4936-9FFA-D0A3C05A3D50}"/>
                </a:ext>
              </a:extLst>
            </p:cNvPr>
            <p:cNvPicPr>
              <a:picLocks noChangeAspect="1"/>
            </p:cNvPicPr>
            <p:nvPr/>
          </p:nvPicPr>
          <p:blipFill>
            <a:blip r:embed="rId6"/>
            <a:stretch>
              <a:fillRect/>
            </a:stretch>
          </p:blipFill>
          <p:spPr>
            <a:xfrm rot="21207259">
              <a:off x="6045209" y="1695023"/>
              <a:ext cx="2033695" cy="2441635"/>
            </a:xfrm>
            <a:prstGeom prst="rect">
              <a:avLst/>
            </a:prstGeom>
          </p:spPr>
        </p:pic>
        <p:sp>
          <p:nvSpPr>
            <p:cNvPr id="13" name="文本框 12">
              <a:extLst>
                <a:ext uri="{FF2B5EF4-FFF2-40B4-BE49-F238E27FC236}">
                  <a16:creationId xmlns:a16="http://schemas.microsoft.com/office/drawing/2014/main" id="{5DED4572-30E2-48CD-9F46-D6A4D446DD44}"/>
                </a:ext>
              </a:extLst>
            </p:cNvPr>
            <p:cNvSpPr txBox="1"/>
            <p:nvPr/>
          </p:nvSpPr>
          <p:spPr>
            <a:xfrm>
              <a:off x="6960246" y="2590248"/>
              <a:ext cx="875561" cy="1446550"/>
            </a:xfrm>
            <a:prstGeom prst="rect">
              <a:avLst/>
            </a:prstGeom>
            <a:noFill/>
          </p:spPr>
          <p:txBody>
            <a:bodyPr wrap="none" rtlCol="0">
              <a:spAutoFit/>
              <a:scene3d>
                <a:camera prst="orthographicFront"/>
                <a:lightRig rig="threePt" dir="t"/>
              </a:scene3d>
              <a:sp3d contourW="12700"/>
            </a:bodyPr>
            <a:lstStyle/>
            <a:p>
              <a:r>
                <a:rPr lang="en-US" altLang="zh-CN"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rPr>
                <a:t>b</a:t>
              </a:r>
              <a:endParaRPr lang="zh-CN" altLang="en-US"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endParaRPr>
            </a:p>
          </p:txBody>
        </p:sp>
        <p:sp>
          <p:nvSpPr>
            <p:cNvPr id="9" name="文本框 8">
              <a:extLst>
                <a:ext uri="{FF2B5EF4-FFF2-40B4-BE49-F238E27FC236}">
                  <a16:creationId xmlns:a16="http://schemas.microsoft.com/office/drawing/2014/main" id="{B4ABEBC6-9532-47F0-AB61-447765D6A414}"/>
                </a:ext>
              </a:extLst>
            </p:cNvPr>
            <p:cNvSpPr txBox="1"/>
            <p:nvPr/>
          </p:nvSpPr>
          <p:spPr>
            <a:xfrm>
              <a:off x="6945732" y="2516414"/>
              <a:ext cx="936475" cy="1446550"/>
            </a:xfrm>
            <a:prstGeom prst="rect">
              <a:avLst/>
            </a:prstGeom>
            <a:noFill/>
          </p:spPr>
          <p:txBody>
            <a:bodyPr wrap="none" rtlCol="0">
              <a:spAutoFit/>
              <a:scene3d>
                <a:camera prst="orthographicFront"/>
                <a:lightRig rig="threePt" dir="t"/>
              </a:scene3d>
              <a:sp3d contourW="12700"/>
            </a:bodyPr>
            <a:lstStyle>
              <a:defPPr>
                <a:defRPr lang="en-US"/>
              </a:defPPr>
              <a:lvl1pPr>
                <a:defRPr sz="8800" b="1">
                  <a:gradFill>
                    <a:gsLst>
                      <a:gs pos="73000">
                        <a:srgbClr val="8DC63F"/>
                      </a:gs>
                      <a:gs pos="39000">
                        <a:srgbClr val="D7DF23"/>
                      </a:gs>
                      <a:gs pos="39000">
                        <a:srgbClr val="8DC63F"/>
                      </a:gs>
                      <a:gs pos="0">
                        <a:srgbClr val="D7DF23"/>
                      </a:gs>
                      <a:gs pos="73000">
                        <a:srgbClr val="D7DF23"/>
                      </a:gs>
                      <a:gs pos="100000">
                        <a:srgbClr val="D7DF23"/>
                      </a:gs>
                    </a:gsLst>
                    <a:lin ang="5400000" scaled="1"/>
                  </a:gradFill>
                  <a:latin typeface="义启紫水晶体" panose="02000500000000000000" pitchFamily="2" charset="-128"/>
                  <a:ea typeface="义启紫水晶体" panose="02000500000000000000" pitchFamily="2" charset="-128"/>
                  <a:cs typeface="义启紫水晶体" panose="02000500000000000000" pitchFamily="2" charset="-128"/>
                </a:defRPr>
              </a:lvl1pPr>
            </a:lstStyle>
            <a:p>
              <a:r>
                <a:rPr lang="en-US" altLang="zh-CN" dirty="0">
                  <a:gradFill>
                    <a:gsLst>
                      <a:gs pos="73000">
                        <a:srgbClr val="BF3737"/>
                      </a:gs>
                      <a:gs pos="39000">
                        <a:srgbClr val="F94442"/>
                      </a:gs>
                      <a:gs pos="39000">
                        <a:srgbClr val="BF3737"/>
                      </a:gs>
                      <a:gs pos="0">
                        <a:srgbClr val="F94442"/>
                      </a:gs>
                      <a:gs pos="73000">
                        <a:srgbClr val="F94442"/>
                      </a:gs>
                      <a:gs pos="100000">
                        <a:srgbClr val="F94442"/>
                      </a:gs>
                    </a:gsLst>
                    <a:lin ang="5400000" scaled="1"/>
                  </a:gradFill>
                  <a:latin typeface="印品黑体" panose="00000500000000000000" pitchFamily="2" charset="-122"/>
                  <a:ea typeface="印品黑体" panose="00000500000000000000" pitchFamily="2" charset="-122"/>
                </a:rPr>
                <a:t>b</a:t>
              </a:r>
              <a:endParaRPr lang="zh-CN" altLang="en-US" dirty="0">
                <a:gradFill>
                  <a:gsLst>
                    <a:gs pos="73000">
                      <a:srgbClr val="BF3737"/>
                    </a:gs>
                    <a:gs pos="39000">
                      <a:srgbClr val="F94442"/>
                    </a:gs>
                    <a:gs pos="39000">
                      <a:srgbClr val="BF3737"/>
                    </a:gs>
                    <a:gs pos="0">
                      <a:srgbClr val="F94442"/>
                    </a:gs>
                    <a:gs pos="73000">
                      <a:srgbClr val="F94442"/>
                    </a:gs>
                    <a:gs pos="100000">
                      <a:srgbClr val="F94442"/>
                    </a:gs>
                  </a:gsLst>
                  <a:lin ang="5400000" scaled="1"/>
                </a:gradFill>
                <a:latin typeface="印品黑体" panose="00000500000000000000" pitchFamily="2" charset="-122"/>
                <a:ea typeface="印品黑体" panose="00000500000000000000" pitchFamily="2" charset="-122"/>
              </a:endParaRPr>
            </a:p>
          </p:txBody>
        </p:sp>
      </p:grpSp>
      <p:grpSp>
        <p:nvGrpSpPr>
          <p:cNvPr id="20" name="组合 19">
            <a:extLst>
              <a:ext uri="{FF2B5EF4-FFF2-40B4-BE49-F238E27FC236}">
                <a16:creationId xmlns:a16="http://schemas.microsoft.com/office/drawing/2014/main" id="{6A298435-41A1-4CDF-A66A-E10A8C180DAB}"/>
              </a:ext>
            </a:extLst>
          </p:cNvPr>
          <p:cNvGrpSpPr/>
          <p:nvPr/>
        </p:nvGrpSpPr>
        <p:grpSpPr>
          <a:xfrm>
            <a:off x="8105719" y="2763032"/>
            <a:ext cx="2094195" cy="2441636"/>
            <a:chOff x="8294406" y="1695023"/>
            <a:chExt cx="2094195" cy="2441636"/>
          </a:xfrm>
        </p:grpSpPr>
        <p:pic>
          <p:nvPicPr>
            <p:cNvPr id="6" name="图片 5">
              <a:extLst>
                <a:ext uri="{FF2B5EF4-FFF2-40B4-BE49-F238E27FC236}">
                  <a16:creationId xmlns:a16="http://schemas.microsoft.com/office/drawing/2014/main" id="{B6C9AB76-4239-4F9A-A4D8-68BD3CF81960}"/>
                </a:ext>
              </a:extLst>
            </p:cNvPr>
            <p:cNvPicPr>
              <a:picLocks noChangeAspect="1"/>
            </p:cNvPicPr>
            <p:nvPr/>
          </p:nvPicPr>
          <p:blipFill>
            <a:blip r:embed="rId7"/>
            <a:stretch>
              <a:fillRect/>
            </a:stretch>
          </p:blipFill>
          <p:spPr>
            <a:xfrm rot="673884">
              <a:off x="8294406" y="1695023"/>
              <a:ext cx="2094195" cy="2441636"/>
            </a:xfrm>
            <a:prstGeom prst="rect">
              <a:avLst/>
            </a:prstGeom>
          </p:spPr>
        </p:pic>
        <p:sp>
          <p:nvSpPr>
            <p:cNvPr id="14" name="文本框 13">
              <a:extLst>
                <a:ext uri="{FF2B5EF4-FFF2-40B4-BE49-F238E27FC236}">
                  <a16:creationId xmlns:a16="http://schemas.microsoft.com/office/drawing/2014/main" id="{C581D315-47E8-4DF0-939A-C0400FD56B29}"/>
                </a:ext>
              </a:extLst>
            </p:cNvPr>
            <p:cNvSpPr txBox="1"/>
            <p:nvPr/>
          </p:nvSpPr>
          <p:spPr>
            <a:xfrm>
              <a:off x="8538146" y="2617462"/>
              <a:ext cx="1449436" cy="1446550"/>
            </a:xfrm>
            <a:prstGeom prst="rect">
              <a:avLst/>
            </a:prstGeom>
            <a:noFill/>
          </p:spPr>
          <p:txBody>
            <a:bodyPr wrap="none" rtlCol="0">
              <a:spAutoFit/>
              <a:scene3d>
                <a:camera prst="orthographicFront"/>
                <a:lightRig rig="threePt" dir="t"/>
              </a:scene3d>
              <a:sp3d contourW="12700"/>
            </a:bodyPr>
            <a:lstStyle/>
            <a:p>
              <a:r>
                <a:rPr lang="en-US" altLang="zh-CN"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rPr>
                <a:t>ye</a:t>
              </a:r>
              <a:endParaRPr lang="zh-CN" altLang="en-US"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endParaRPr>
            </a:p>
          </p:txBody>
        </p:sp>
        <p:sp>
          <p:nvSpPr>
            <p:cNvPr id="10" name="文本框 9">
              <a:extLst>
                <a:ext uri="{FF2B5EF4-FFF2-40B4-BE49-F238E27FC236}">
                  <a16:creationId xmlns:a16="http://schemas.microsoft.com/office/drawing/2014/main" id="{15A79AF4-3936-4529-A2E3-11737026DC24}"/>
                </a:ext>
              </a:extLst>
            </p:cNvPr>
            <p:cNvSpPr txBox="1"/>
            <p:nvPr/>
          </p:nvSpPr>
          <p:spPr>
            <a:xfrm>
              <a:off x="8465575" y="2500086"/>
              <a:ext cx="1477392" cy="1446550"/>
            </a:xfrm>
            <a:prstGeom prst="rect">
              <a:avLst/>
            </a:prstGeom>
            <a:noFill/>
          </p:spPr>
          <p:txBody>
            <a:bodyPr wrap="square" rtlCol="0">
              <a:spAutoFit/>
              <a:scene3d>
                <a:camera prst="orthographicFront"/>
                <a:lightRig rig="threePt" dir="t"/>
              </a:scene3d>
              <a:sp3d contourW="12700"/>
            </a:bodyPr>
            <a:lstStyle>
              <a:defPPr>
                <a:defRPr lang="en-US"/>
              </a:defPPr>
              <a:lvl1pPr>
                <a:defRPr sz="8800" b="1">
                  <a:gradFill>
                    <a:gsLst>
                      <a:gs pos="73000">
                        <a:srgbClr val="8DC63F"/>
                      </a:gs>
                      <a:gs pos="39000">
                        <a:srgbClr val="D7DF23"/>
                      </a:gs>
                      <a:gs pos="39000">
                        <a:srgbClr val="8DC63F"/>
                      </a:gs>
                      <a:gs pos="0">
                        <a:srgbClr val="D7DF23"/>
                      </a:gs>
                      <a:gs pos="73000">
                        <a:srgbClr val="D7DF23"/>
                      </a:gs>
                      <a:gs pos="100000">
                        <a:srgbClr val="D7DF23"/>
                      </a:gs>
                    </a:gsLst>
                    <a:lin ang="5400000" scaled="1"/>
                  </a:gradFill>
                  <a:latin typeface="义启紫水晶体" panose="02000500000000000000" pitchFamily="2" charset="-128"/>
                  <a:ea typeface="义启紫水晶体" panose="02000500000000000000" pitchFamily="2" charset="-128"/>
                  <a:cs typeface="义启紫水晶体" panose="02000500000000000000" pitchFamily="2" charset="-128"/>
                </a:defRPr>
              </a:lvl1pPr>
            </a:lstStyle>
            <a:p>
              <a:r>
                <a:rPr lang="en-US" altLang="zh-CN" dirty="0">
                  <a:gradFill>
                    <a:gsLst>
                      <a:gs pos="73000">
                        <a:srgbClr val="F8CB00"/>
                      </a:gs>
                      <a:gs pos="39000">
                        <a:srgbClr val="FBB040"/>
                      </a:gs>
                      <a:gs pos="39000">
                        <a:srgbClr val="F8CB00"/>
                      </a:gs>
                      <a:gs pos="0">
                        <a:srgbClr val="FBB040"/>
                      </a:gs>
                      <a:gs pos="73000">
                        <a:srgbClr val="FBB040"/>
                      </a:gs>
                      <a:gs pos="100000">
                        <a:srgbClr val="FBB040"/>
                      </a:gs>
                    </a:gsLst>
                    <a:lin ang="5400000" scaled="1"/>
                  </a:gradFill>
                  <a:latin typeface="印品黑体" panose="00000500000000000000" pitchFamily="2" charset="-122"/>
                  <a:ea typeface="印品黑体" panose="00000500000000000000" pitchFamily="2" charset="-122"/>
                </a:rPr>
                <a:t>ye</a:t>
              </a:r>
              <a:endParaRPr lang="zh-CN" altLang="en-US" dirty="0">
                <a:gradFill>
                  <a:gsLst>
                    <a:gs pos="73000">
                      <a:srgbClr val="F8CB00"/>
                    </a:gs>
                    <a:gs pos="39000">
                      <a:srgbClr val="FBB040"/>
                    </a:gs>
                    <a:gs pos="39000">
                      <a:srgbClr val="F8CB00"/>
                    </a:gs>
                    <a:gs pos="0">
                      <a:srgbClr val="FBB040"/>
                    </a:gs>
                    <a:gs pos="73000">
                      <a:srgbClr val="FBB040"/>
                    </a:gs>
                    <a:gs pos="100000">
                      <a:srgbClr val="FBB040"/>
                    </a:gs>
                  </a:gsLst>
                  <a:lin ang="5400000" scaled="1"/>
                </a:gradFill>
                <a:latin typeface="印品黑体" panose="00000500000000000000" pitchFamily="2" charset="-122"/>
                <a:ea typeface="印品黑体" panose="00000500000000000000" pitchFamily="2" charset="-122"/>
              </a:endParaRPr>
            </a:p>
          </p:txBody>
        </p:sp>
      </p:grpSp>
    </p:spTree>
    <p:extLst>
      <p:ext uri="{BB962C8B-B14F-4D97-AF65-F5344CB8AC3E}">
        <p14:creationId xmlns:p14="http://schemas.microsoft.com/office/powerpoint/2010/main" val="117620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4657E2-365B-4953-87FB-4D53C9DB457C}"/>
              </a:ext>
            </a:extLst>
          </p:cNvPr>
          <p:cNvPicPr>
            <a:picLocks noChangeAspect="1"/>
          </p:cNvPicPr>
          <p:nvPr/>
        </p:nvPicPr>
        <p:blipFill>
          <a:blip r:embed="rId2"/>
          <a:stretch>
            <a:fillRect/>
          </a:stretch>
        </p:blipFill>
        <p:spPr>
          <a:xfrm>
            <a:off x="507999" y="411544"/>
            <a:ext cx="11248573" cy="4675773"/>
          </a:xfrm>
          <a:prstGeom prst="rect">
            <a:avLst/>
          </a:prstGeom>
        </p:spPr>
      </p:pic>
      <p:sp>
        <p:nvSpPr>
          <p:cNvPr id="4" name="TextBox 3">
            <a:extLst>
              <a:ext uri="{FF2B5EF4-FFF2-40B4-BE49-F238E27FC236}">
                <a16:creationId xmlns:a16="http://schemas.microsoft.com/office/drawing/2014/main" id="{8E5D085D-EFAC-4407-886C-203C7779E13B}"/>
              </a:ext>
            </a:extLst>
          </p:cNvPr>
          <p:cNvSpPr txBox="1"/>
          <p:nvPr/>
        </p:nvSpPr>
        <p:spPr>
          <a:xfrm>
            <a:off x="3546612" y="5253661"/>
            <a:ext cx="8143462" cy="1400383"/>
          </a:xfrm>
          <a:prstGeom prst="rect">
            <a:avLst/>
          </a:prstGeom>
          <a:noFill/>
        </p:spPr>
        <p:txBody>
          <a:bodyPr wrap="square" rtlCol="0">
            <a:spAutoFit/>
          </a:bodyPr>
          <a:lstStyle/>
          <a:p>
            <a:r>
              <a:rPr lang="en-US" sz="8500" dirty="0" err="1">
                <a:solidFill>
                  <a:schemeClr val="tx2">
                    <a:lumMod val="75000"/>
                  </a:schemeClr>
                </a:solidFill>
                <a:latin typeface="UTM Akashi" panose="02040603050506020204" pitchFamily="18" charset="0"/>
              </a:rPr>
              <a:t>Chú</a:t>
            </a:r>
            <a:r>
              <a:rPr lang="en-US" sz="8500" dirty="0">
                <a:solidFill>
                  <a:schemeClr val="tx2">
                    <a:lumMod val="75000"/>
                  </a:schemeClr>
                </a:solidFill>
                <a:latin typeface="UTM Akashi" panose="02040603050506020204" pitchFamily="18" charset="0"/>
              </a:rPr>
              <a:t> </a:t>
            </a:r>
            <a:r>
              <a:rPr lang="en-US" sz="8500" dirty="0" err="1">
                <a:solidFill>
                  <a:schemeClr val="tx2">
                    <a:lumMod val="75000"/>
                  </a:schemeClr>
                </a:solidFill>
                <a:latin typeface="UTM Akashi" panose="02040603050506020204" pitchFamily="18" charset="0"/>
              </a:rPr>
              <a:t>Đất</a:t>
            </a:r>
            <a:r>
              <a:rPr lang="en-US" sz="8500" dirty="0">
                <a:solidFill>
                  <a:schemeClr val="tx2">
                    <a:lumMod val="75000"/>
                  </a:schemeClr>
                </a:solidFill>
                <a:latin typeface="UTM Akashi" panose="02040603050506020204" pitchFamily="18" charset="0"/>
              </a:rPr>
              <a:t> </a:t>
            </a:r>
            <a:r>
              <a:rPr lang="en-US" sz="8500" dirty="0" err="1">
                <a:solidFill>
                  <a:schemeClr val="tx2">
                    <a:lumMod val="75000"/>
                  </a:schemeClr>
                </a:solidFill>
                <a:latin typeface="UTM Akashi" panose="02040603050506020204" pitchFamily="18" charset="0"/>
              </a:rPr>
              <a:t>Nung</a:t>
            </a:r>
            <a:endParaRPr lang="en-US" sz="8500" dirty="0">
              <a:solidFill>
                <a:schemeClr val="tx2">
                  <a:lumMod val="75000"/>
                </a:schemeClr>
              </a:solidFill>
              <a:latin typeface="UTM Akashi" panose="02040603050506020204" pitchFamily="18" charset="0"/>
            </a:endParaRPr>
          </a:p>
        </p:txBody>
      </p:sp>
      <p:sp>
        <p:nvSpPr>
          <p:cNvPr id="5" name="TextBox 4">
            <a:extLst>
              <a:ext uri="{FF2B5EF4-FFF2-40B4-BE49-F238E27FC236}">
                <a16:creationId xmlns:a16="http://schemas.microsoft.com/office/drawing/2014/main" id="{97443174-FFC9-4537-BF2C-8EA81A5F635A}"/>
              </a:ext>
            </a:extLst>
          </p:cNvPr>
          <p:cNvSpPr txBox="1"/>
          <p:nvPr/>
        </p:nvSpPr>
        <p:spPr>
          <a:xfrm>
            <a:off x="3500230" y="5194026"/>
            <a:ext cx="8143462" cy="1400383"/>
          </a:xfrm>
          <a:prstGeom prst="rect">
            <a:avLst/>
          </a:prstGeom>
          <a:noFill/>
        </p:spPr>
        <p:txBody>
          <a:bodyPr wrap="square" rtlCol="0">
            <a:spAutoFit/>
          </a:bodyPr>
          <a:lstStyle/>
          <a:p>
            <a:r>
              <a:rPr lang="en-US" sz="8500" dirty="0" err="1">
                <a:solidFill>
                  <a:srgbClr val="993300"/>
                </a:solidFill>
                <a:latin typeface="UTM Akashi" panose="02040603050506020204" pitchFamily="18" charset="0"/>
              </a:rPr>
              <a:t>Chú</a:t>
            </a:r>
            <a:r>
              <a:rPr lang="en-US" sz="8500" dirty="0">
                <a:solidFill>
                  <a:srgbClr val="993300"/>
                </a:solidFill>
                <a:latin typeface="UTM Akashi" panose="02040603050506020204" pitchFamily="18" charset="0"/>
              </a:rPr>
              <a:t> </a:t>
            </a:r>
            <a:r>
              <a:rPr lang="en-US" sz="8500" dirty="0" err="1">
                <a:solidFill>
                  <a:srgbClr val="993300"/>
                </a:solidFill>
                <a:latin typeface="UTM Akashi" panose="02040603050506020204" pitchFamily="18" charset="0"/>
              </a:rPr>
              <a:t>Đất</a:t>
            </a:r>
            <a:r>
              <a:rPr lang="en-US" sz="8500" dirty="0">
                <a:solidFill>
                  <a:srgbClr val="993300"/>
                </a:solidFill>
                <a:latin typeface="UTM Akashi" panose="02040603050506020204" pitchFamily="18" charset="0"/>
              </a:rPr>
              <a:t> </a:t>
            </a:r>
            <a:r>
              <a:rPr lang="en-US" sz="8500" dirty="0" err="1">
                <a:solidFill>
                  <a:srgbClr val="993300"/>
                </a:solidFill>
                <a:latin typeface="UTM Akashi" panose="02040603050506020204" pitchFamily="18" charset="0"/>
              </a:rPr>
              <a:t>Nung</a:t>
            </a:r>
            <a:endParaRPr lang="en-US" sz="8500" dirty="0">
              <a:solidFill>
                <a:srgbClr val="993300"/>
              </a:solidFill>
              <a:latin typeface="UTM Akashi" panose="02040603050506020204" pitchFamily="18" charset="0"/>
            </a:endParaRPr>
          </a:p>
        </p:txBody>
      </p:sp>
      <p:pic>
        <p:nvPicPr>
          <p:cNvPr id="7" name="Picture 6">
            <a:extLst>
              <a:ext uri="{FF2B5EF4-FFF2-40B4-BE49-F238E27FC236}">
                <a16:creationId xmlns:a16="http://schemas.microsoft.com/office/drawing/2014/main" id="{7DA1B535-C991-44FF-9454-ECC84AE61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43042"/>
            <a:ext cx="3562349" cy="2317732"/>
          </a:xfrm>
          <a:prstGeom prst="rect">
            <a:avLst/>
          </a:prstGeom>
        </p:spPr>
      </p:pic>
    </p:spTree>
    <p:extLst>
      <p:ext uri="{BB962C8B-B14F-4D97-AF65-F5344CB8AC3E}">
        <p14:creationId xmlns:p14="http://schemas.microsoft.com/office/powerpoint/2010/main" val="3857571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CEE548-80F6-4537-9ECD-0AF8AEE18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28" y="209025"/>
            <a:ext cx="11793932" cy="6438204"/>
          </a:xfrm>
          <a:prstGeom prst="rect">
            <a:avLst/>
          </a:prstGeom>
        </p:spPr>
      </p:pic>
      <p:sp>
        <p:nvSpPr>
          <p:cNvPr id="8" name="Rectangle 7">
            <a:extLst>
              <a:ext uri="{FF2B5EF4-FFF2-40B4-BE49-F238E27FC236}">
                <a16:creationId xmlns:a16="http://schemas.microsoft.com/office/drawing/2014/main" id="{3BD24125-82E6-4FCA-8569-B60F426D77E0}"/>
              </a:ext>
            </a:extLst>
          </p:cNvPr>
          <p:cNvSpPr/>
          <p:nvPr/>
        </p:nvSpPr>
        <p:spPr>
          <a:xfrm>
            <a:off x="362857" y="851802"/>
            <a:ext cx="11321143" cy="5601533"/>
          </a:xfrm>
          <a:prstGeom prst="rect">
            <a:avLst/>
          </a:prstGeom>
        </p:spPr>
        <p:txBody>
          <a:bodyPr wrap="square">
            <a:spAutoFit/>
          </a:bodyPr>
          <a:lstStyle/>
          <a:p>
            <a:pPr algn="just"/>
            <a:r>
              <a:rPr lang="en-US" dirty="0">
                <a:solidFill>
                  <a:srgbClr val="000000"/>
                </a:solidFill>
              </a:rPr>
              <a:t>	</a:t>
            </a:r>
            <a:r>
              <a:rPr lang="vi-VN" dirty="0">
                <a:solidFill>
                  <a:srgbClr val="000000"/>
                </a:solidFill>
              </a:rPr>
              <a:t>Hai người bột trong lọ buồn tênh. Bỗng một đêm, có con chuột cạy nắp lọ, tha nàng công chúa và cái lầu đi mất. Chàng kị sĩ sợ quá, thúc ngựa chạy vọt ra, chạy đến miệng cống. Một con chuột già phục sẵn. Nó bảo chàng để ngựa lại, xuống thuyền vào cống tìm công chúa. Gặp công chúa trong cái hang tối, chàng hỏi:</a:t>
            </a:r>
          </a:p>
          <a:p>
            <a:pPr algn="just"/>
            <a:r>
              <a:rPr lang="en-US" dirty="0">
                <a:solidFill>
                  <a:srgbClr val="000000"/>
                </a:solidFill>
              </a:rPr>
              <a:t>	</a:t>
            </a:r>
            <a:r>
              <a:rPr lang="vi-VN" dirty="0">
                <a:solidFill>
                  <a:srgbClr val="000000"/>
                </a:solidFill>
              </a:rPr>
              <a:t>- Kẻ nào đã bắt nàng tới đây?</a:t>
            </a:r>
          </a:p>
          <a:p>
            <a:pPr algn="just"/>
            <a:r>
              <a:rPr lang="en-US" dirty="0">
                <a:solidFill>
                  <a:srgbClr val="000000"/>
                </a:solidFill>
              </a:rPr>
              <a:t>	</a:t>
            </a:r>
            <a:r>
              <a:rPr lang="vi-VN" dirty="0">
                <a:solidFill>
                  <a:srgbClr val="000000"/>
                </a:solidFill>
              </a:rPr>
              <a:t>- Chuột.</a:t>
            </a:r>
          </a:p>
          <a:p>
            <a:pPr algn="just"/>
            <a:r>
              <a:rPr lang="en-US" dirty="0">
                <a:solidFill>
                  <a:srgbClr val="000000"/>
                </a:solidFill>
              </a:rPr>
              <a:t>	</a:t>
            </a:r>
            <a:r>
              <a:rPr lang="vi-VN" dirty="0">
                <a:solidFill>
                  <a:srgbClr val="000000"/>
                </a:solidFill>
              </a:rPr>
              <a:t>- Lầu son của nàng đâu?</a:t>
            </a:r>
          </a:p>
          <a:p>
            <a:pPr algn="just"/>
            <a:r>
              <a:rPr lang="en-US" dirty="0">
                <a:solidFill>
                  <a:srgbClr val="000000"/>
                </a:solidFill>
              </a:rPr>
              <a:t>	</a:t>
            </a:r>
            <a:r>
              <a:rPr lang="vi-VN" dirty="0">
                <a:solidFill>
                  <a:srgbClr val="000000"/>
                </a:solidFill>
              </a:rPr>
              <a:t>- Chuột ăn rồi!</a:t>
            </a:r>
          </a:p>
          <a:p>
            <a:pPr algn="just"/>
            <a:r>
              <a:rPr lang="en-US" dirty="0">
                <a:solidFill>
                  <a:srgbClr val="000000"/>
                </a:solidFill>
              </a:rPr>
              <a:t>	</a:t>
            </a:r>
            <a:r>
              <a:rPr lang="vi-VN" dirty="0">
                <a:solidFill>
                  <a:srgbClr val="000000"/>
                </a:solidFill>
              </a:rPr>
              <a:t>Chàng kị sĩ hoảng hốt, biết mình bị lừa, vội dìu công chúa chạy trốn.</a:t>
            </a:r>
            <a:endParaRPr lang="en-US" dirty="0">
              <a:solidFill>
                <a:srgbClr val="000000"/>
              </a:solidFill>
            </a:endParaRPr>
          </a:p>
          <a:p>
            <a:pPr algn="just"/>
            <a:r>
              <a:rPr lang="en-US" dirty="0">
                <a:solidFill>
                  <a:srgbClr val="000000"/>
                </a:solidFill>
              </a:rPr>
              <a:t>	</a:t>
            </a:r>
            <a:r>
              <a:rPr lang="vi-VN" dirty="0">
                <a:solidFill>
                  <a:srgbClr val="000000"/>
                </a:solidFill>
              </a:rPr>
              <a:t>Chiếc thuyền mảnh trôi qua cống ra con ngòi. Gặp nước xoáy, thuyền lật, cả hai bị ngấm nước, nhũn cả chân tay.</a:t>
            </a:r>
          </a:p>
          <a:p>
            <a:pPr algn="just"/>
            <a:r>
              <a:rPr lang="en-US" dirty="0">
                <a:solidFill>
                  <a:srgbClr val="000000"/>
                </a:solidFill>
              </a:rPr>
              <a:t>	</a:t>
            </a:r>
            <a:r>
              <a:rPr lang="vi-VN" dirty="0">
                <a:solidFill>
                  <a:srgbClr val="000000"/>
                </a:solidFill>
              </a:rPr>
              <a:t>Lúc ấy, Đất Nung đang đi dọc bờ con ngòi. Thấy hai người bị nạn, chú liền nhảy xuống, vớt lên bờ phơi nắng cho se bột lại.</a:t>
            </a:r>
            <a:endParaRPr lang="en-US" dirty="0">
              <a:solidFill>
                <a:srgbClr val="000000"/>
              </a:solidFill>
            </a:endParaRPr>
          </a:p>
          <a:p>
            <a:pPr algn="just"/>
            <a:r>
              <a:rPr lang="en-US" dirty="0">
                <a:solidFill>
                  <a:srgbClr val="000000"/>
                </a:solidFill>
              </a:rPr>
              <a:t>	</a:t>
            </a:r>
            <a:r>
              <a:rPr lang="vi-VN" dirty="0">
                <a:solidFill>
                  <a:srgbClr val="000000"/>
                </a:solidFill>
              </a:rPr>
              <a:t>Hai người bột tỉnh dần, nhận ra bạn cũ thì lạ quá, kêu lên:</a:t>
            </a:r>
          </a:p>
          <a:p>
            <a:pPr algn="just"/>
            <a:r>
              <a:rPr lang="en-US" dirty="0">
                <a:solidFill>
                  <a:srgbClr val="000000"/>
                </a:solidFill>
              </a:rPr>
              <a:t>	</a:t>
            </a:r>
            <a:r>
              <a:rPr lang="vi-VN" dirty="0">
                <a:solidFill>
                  <a:srgbClr val="000000"/>
                </a:solidFill>
              </a:rPr>
              <a:t>- Ôi, chính anh đã cứu chúng tôi đấy ư? Sao trông anh khác thế?</a:t>
            </a:r>
          </a:p>
          <a:p>
            <a:pPr algn="just"/>
            <a:r>
              <a:rPr lang="en-US" dirty="0">
                <a:solidFill>
                  <a:srgbClr val="000000"/>
                </a:solidFill>
              </a:rPr>
              <a:t>	</a:t>
            </a:r>
            <a:r>
              <a:rPr lang="vi-VN" dirty="0">
                <a:solidFill>
                  <a:srgbClr val="000000"/>
                </a:solidFill>
              </a:rPr>
              <a:t>- Có gì đâu, tại tớ nung trong lửa. Bây giờ có thể phơi nắng, phơi mưa hàng đời người.</a:t>
            </a:r>
          </a:p>
          <a:p>
            <a:pPr algn="just"/>
            <a:r>
              <a:rPr lang="en-US" dirty="0">
                <a:solidFill>
                  <a:srgbClr val="000000"/>
                </a:solidFill>
              </a:rPr>
              <a:t>	</a:t>
            </a:r>
            <a:r>
              <a:rPr lang="vi-VN" dirty="0">
                <a:solidFill>
                  <a:srgbClr val="000000"/>
                </a:solidFill>
              </a:rPr>
              <a:t>Nàng công chúa phục quá, thì thào với chàng kị sĩ:</a:t>
            </a:r>
          </a:p>
          <a:p>
            <a:pPr algn="just"/>
            <a:r>
              <a:rPr lang="en-US" dirty="0">
                <a:solidFill>
                  <a:srgbClr val="000000"/>
                </a:solidFill>
              </a:rPr>
              <a:t>	</a:t>
            </a:r>
            <a:r>
              <a:rPr lang="vi-VN" dirty="0">
                <a:solidFill>
                  <a:srgbClr val="000000"/>
                </a:solidFill>
              </a:rPr>
              <a:t>- Thế mà chúng mình mới chìm xuống nước đã vữa ra.</a:t>
            </a:r>
          </a:p>
          <a:p>
            <a:pPr lvl="1" algn="just"/>
            <a:r>
              <a:rPr lang="vi-VN" dirty="0">
                <a:solidFill>
                  <a:srgbClr val="000000"/>
                </a:solidFill>
              </a:rPr>
              <a:t>Đất Nung đánh một câu cộc tuếch:</a:t>
            </a:r>
          </a:p>
          <a:p>
            <a:pPr algn="just"/>
            <a:r>
              <a:rPr lang="en-US" dirty="0">
                <a:solidFill>
                  <a:srgbClr val="000000"/>
                </a:solidFill>
              </a:rPr>
              <a:t>	</a:t>
            </a:r>
            <a:r>
              <a:rPr lang="vi-VN" dirty="0">
                <a:solidFill>
                  <a:srgbClr val="000000"/>
                </a:solidFill>
              </a:rPr>
              <a:t>- Vì các đằng ấy đựng trong lọ thủy tinh mà.</a:t>
            </a:r>
            <a:endParaRPr lang="en-US" dirty="0">
              <a:solidFill>
                <a:srgbClr val="000000"/>
              </a:solidFill>
            </a:endParaRPr>
          </a:p>
          <a:p>
            <a:pPr algn="just"/>
            <a:r>
              <a:rPr lang="en-US" sz="1600" dirty="0">
                <a:solidFill>
                  <a:srgbClr val="000000"/>
                </a:solidFill>
              </a:rPr>
              <a:t>															</a:t>
            </a:r>
            <a:r>
              <a:rPr lang="vi-VN" sz="1600" dirty="0">
                <a:solidFill>
                  <a:srgbClr val="000000"/>
                </a:solidFill>
              </a:rPr>
              <a:t>(Theo </a:t>
            </a:r>
            <a:r>
              <a:rPr lang="vi-VN" sz="1600" b="1" dirty="0">
                <a:solidFill>
                  <a:srgbClr val="000000"/>
                </a:solidFill>
              </a:rPr>
              <a:t>NGUYỄN KIÊN</a:t>
            </a:r>
            <a:r>
              <a:rPr lang="vi-VN" sz="1600" dirty="0">
                <a:solidFill>
                  <a:srgbClr val="000000"/>
                </a:solidFill>
              </a:rPr>
              <a:t>)</a:t>
            </a:r>
            <a:endParaRPr lang="en-US" sz="1600" dirty="0"/>
          </a:p>
        </p:txBody>
      </p:sp>
      <p:pic>
        <p:nvPicPr>
          <p:cNvPr id="12" name="Picture 11">
            <a:extLst>
              <a:ext uri="{FF2B5EF4-FFF2-40B4-BE49-F238E27FC236}">
                <a16:creationId xmlns:a16="http://schemas.microsoft.com/office/drawing/2014/main" id="{6E3C8A3D-11AE-4312-8E39-70FAABC407C7}"/>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2830286" y="-170547"/>
            <a:ext cx="6429828" cy="1070433"/>
          </a:xfrm>
          <a:prstGeom prst="rect">
            <a:avLst/>
          </a:prstGeom>
        </p:spPr>
      </p:pic>
      <p:grpSp>
        <p:nvGrpSpPr>
          <p:cNvPr id="15" name="Group 14">
            <a:extLst>
              <a:ext uri="{FF2B5EF4-FFF2-40B4-BE49-F238E27FC236}">
                <a16:creationId xmlns:a16="http://schemas.microsoft.com/office/drawing/2014/main" id="{3F48E5E0-4BA2-40AF-8711-C60AC557EF8B}"/>
              </a:ext>
            </a:extLst>
          </p:cNvPr>
          <p:cNvGrpSpPr/>
          <p:nvPr/>
        </p:nvGrpSpPr>
        <p:grpSpPr>
          <a:xfrm>
            <a:off x="3142343" y="195941"/>
            <a:ext cx="5769429" cy="575770"/>
            <a:chOff x="3142343" y="195941"/>
            <a:chExt cx="5769429" cy="575770"/>
          </a:xfrm>
        </p:grpSpPr>
        <p:sp>
          <p:nvSpPr>
            <p:cNvPr id="13" name="TextBox 12">
              <a:extLst>
                <a:ext uri="{FF2B5EF4-FFF2-40B4-BE49-F238E27FC236}">
                  <a16:creationId xmlns:a16="http://schemas.microsoft.com/office/drawing/2014/main" id="{FE617E97-F2AE-45CA-BC6E-89B43F8D97D3}"/>
                </a:ext>
              </a:extLst>
            </p:cNvPr>
            <p:cNvSpPr txBox="1"/>
            <p:nvPr/>
          </p:nvSpPr>
          <p:spPr>
            <a:xfrm>
              <a:off x="3193142" y="217713"/>
              <a:ext cx="5718630" cy="553998"/>
            </a:xfrm>
            <a:prstGeom prst="rect">
              <a:avLst/>
            </a:prstGeom>
            <a:noFill/>
          </p:spPr>
          <p:txBody>
            <a:bodyPr wrap="square" rtlCol="0">
              <a:spAutoFit/>
            </a:bodyPr>
            <a:lstStyle/>
            <a:p>
              <a:r>
                <a:rPr lang="en-US" sz="3000" dirty="0">
                  <a:solidFill>
                    <a:srgbClr val="FDDB7C"/>
                  </a:solidFill>
                  <a:latin typeface="UTM Brewers KT" panose="02040603050506020204" pitchFamily="18" charset="0"/>
                </a:rPr>
                <a:t>CHÚ ĐẤT NUNG (</a:t>
              </a:r>
              <a:r>
                <a:rPr lang="en-US" sz="3000" dirty="0" err="1">
                  <a:solidFill>
                    <a:srgbClr val="FDDB7C"/>
                  </a:solidFill>
                  <a:latin typeface="UTM Brewers KT" panose="02040603050506020204" pitchFamily="18" charset="0"/>
                </a:rPr>
                <a:t>tt</a:t>
              </a:r>
              <a:r>
                <a:rPr lang="en-US" sz="3000" dirty="0">
                  <a:solidFill>
                    <a:srgbClr val="FDDB7C"/>
                  </a:solidFill>
                  <a:latin typeface="UTM Brewers KT" panose="02040603050506020204" pitchFamily="18" charset="0"/>
                </a:rPr>
                <a:t>)</a:t>
              </a:r>
            </a:p>
          </p:txBody>
        </p:sp>
        <p:sp>
          <p:nvSpPr>
            <p:cNvPr id="14" name="TextBox 13">
              <a:extLst>
                <a:ext uri="{FF2B5EF4-FFF2-40B4-BE49-F238E27FC236}">
                  <a16:creationId xmlns:a16="http://schemas.microsoft.com/office/drawing/2014/main" id="{CAC886D2-17BC-4B8C-8F0E-FFE3A8D9B6DC}"/>
                </a:ext>
              </a:extLst>
            </p:cNvPr>
            <p:cNvSpPr txBox="1"/>
            <p:nvPr/>
          </p:nvSpPr>
          <p:spPr>
            <a:xfrm>
              <a:off x="3142343" y="195941"/>
              <a:ext cx="5718630" cy="553998"/>
            </a:xfrm>
            <a:prstGeom prst="rect">
              <a:avLst/>
            </a:prstGeom>
            <a:noFill/>
          </p:spPr>
          <p:txBody>
            <a:bodyPr wrap="square" rtlCol="0">
              <a:spAutoFit/>
            </a:bodyPr>
            <a:lstStyle/>
            <a:p>
              <a:r>
                <a:rPr lang="en-US" sz="3000" dirty="0">
                  <a:solidFill>
                    <a:srgbClr val="CC3300"/>
                  </a:solidFill>
                  <a:latin typeface="UTM Brewers KT" panose="02040603050506020204" pitchFamily="18" charset="0"/>
                </a:rPr>
                <a:t>CHÚ ĐẤT NUNG (</a:t>
              </a:r>
              <a:r>
                <a:rPr lang="en-US" sz="3000" dirty="0" err="1">
                  <a:solidFill>
                    <a:srgbClr val="CC3300"/>
                  </a:solidFill>
                  <a:latin typeface="UTM Brewers KT" panose="02040603050506020204" pitchFamily="18" charset="0"/>
                </a:rPr>
                <a:t>tt</a:t>
              </a:r>
              <a:r>
                <a:rPr lang="en-US" sz="3000" dirty="0">
                  <a:solidFill>
                    <a:srgbClr val="CC3300"/>
                  </a:solidFill>
                  <a:latin typeface="UTM Brewers KT" panose="02040603050506020204" pitchFamily="18" charset="0"/>
                </a:rPr>
                <a:t>)</a:t>
              </a:r>
            </a:p>
          </p:txBody>
        </p:sp>
      </p:grpSp>
      <p:pic>
        <p:nvPicPr>
          <p:cNvPr id="17" name="Picture 16">
            <a:extLst>
              <a:ext uri="{FF2B5EF4-FFF2-40B4-BE49-F238E27FC236}">
                <a16:creationId xmlns:a16="http://schemas.microsoft.com/office/drawing/2014/main" id="{D6F13008-684F-4AD4-8738-175CFB0A88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5050" y="4552950"/>
            <a:ext cx="2362200" cy="2362200"/>
          </a:xfrm>
          <a:prstGeom prst="rect">
            <a:avLst/>
          </a:prstGeom>
        </p:spPr>
      </p:pic>
      <p:pic>
        <p:nvPicPr>
          <p:cNvPr id="19" name="Picture 18">
            <a:extLst>
              <a:ext uri="{FF2B5EF4-FFF2-40B4-BE49-F238E27FC236}">
                <a16:creationId xmlns:a16="http://schemas.microsoft.com/office/drawing/2014/main" id="{0717FDE9-DB95-4E3A-A036-B534F890FC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056" t="36389"/>
          <a:stretch/>
        </p:blipFill>
        <p:spPr>
          <a:xfrm>
            <a:off x="133350" y="365670"/>
            <a:ext cx="723900" cy="800212"/>
          </a:xfrm>
          <a:prstGeom prst="rect">
            <a:avLst/>
          </a:prstGeom>
        </p:spPr>
      </p:pic>
    </p:spTree>
    <p:extLst>
      <p:ext uri="{BB962C8B-B14F-4D97-AF65-F5344CB8AC3E}">
        <p14:creationId xmlns:p14="http://schemas.microsoft.com/office/powerpoint/2010/main" val="3666819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9D746160-3A26-468B-965B-55F8F5FA93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833" b="26667"/>
          <a:stretch/>
        </p:blipFill>
        <p:spPr>
          <a:xfrm>
            <a:off x="8820150" y="-812960"/>
            <a:ext cx="3943350" cy="2070259"/>
          </a:xfrm>
          <a:prstGeom prst="rect">
            <a:avLst/>
          </a:prstGeom>
        </p:spPr>
      </p:pic>
      <p:grpSp>
        <p:nvGrpSpPr>
          <p:cNvPr id="25" name="Group 24">
            <a:extLst>
              <a:ext uri="{FF2B5EF4-FFF2-40B4-BE49-F238E27FC236}">
                <a16:creationId xmlns:a16="http://schemas.microsoft.com/office/drawing/2014/main" id="{5403460B-5B27-4544-9D45-8BC20A2E38EC}"/>
              </a:ext>
            </a:extLst>
          </p:cNvPr>
          <p:cNvGrpSpPr/>
          <p:nvPr/>
        </p:nvGrpSpPr>
        <p:grpSpPr>
          <a:xfrm>
            <a:off x="742950" y="781050"/>
            <a:ext cx="1726392" cy="5505450"/>
            <a:chOff x="742950" y="781050"/>
            <a:chExt cx="1726392" cy="5505450"/>
          </a:xfrm>
        </p:grpSpPr>
        <p:sp>
          <p:nvSpPr>
            <p:cNvPr id="2" name="Rectangle: Rounded Corners 1">
              <a:extLst>
                <a:ext uri="{FF2B5EF4-FFF2-40B4-BE49-F238E27FC236}">
                  <a16:creationId xmlns:a16="http://schemas.microsoft.com/office/drawing/2014/main" id="{FCC5C8E0-43DB-43B2-965E-727BF59CC575}"/>
                </a:ext>
              </a:extLst>
            </p:cNvPr>
            <p:cNvSpPr/>
            <p:nvPr/>
          </p:nvSpPr>
          <p:spPr>
            <a:xfrm>
              <a:off x="838200" y="2628900"/>
              <a:ext cx="1543050" cy="365760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A0E95EA-FBEE-4787-83EF-2FE3B5C384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78" t="2500" r="52500" b="49444"/>
            <a:stretch/>
          </p:blipFill>
          <p:spPr>
            <a:xfrm>
              <a:off x="742950" y="781050"/>
              <a:ext cx="1726392" cy="2228850"/>
            </a:xfrm>
            <a:prstGeom prst="rect">
              <a:avLst/>
            </a:prstGeom>
          </p:spPr>
        </p:pic>
        <p:sp>
          <p:nvSpPr>
            <p:cNvPr id="10" name="TextBox 9">
              <a:extLst>
                <a:ext uri="{FF2B5EF4-FFF2-40B4-BE49-F238E27FC236}">
                  <a16:creationId xmlns:a16="http://schemas.microsoft.com/office/drawing/2014/main" id="{6030AC76-0FF4-44EC-9E14-653E16A4CFC6}"/>
                </a:ext>
              </a:extLst>
            </p:cNvPr>
            <p:cNvSpPr txBox="1"/>
            <p:nvPr/>
          </p:nvSpPr>
          <p:spPr>
            <a:xfrm>
              <a:off x="821859" y="2979125"/>
              <a:ext cx="1502241" cy="3108543"/>
            </a:xfrm>
            <a:prstGeom prst="rect">
              <a:avLst/>
            </a:prstGeom>
            <a:noFill/>
          </p:spPr>
          <p:txBody>
            <a:bodyPr wrap="square" rtlCol="0">
              <a:spAutoFit/>
            </a:bodyPr>
            <a:lstStyle/>
            <a:p>
              <a:pPr algn="ctr"/>
              <a:r>
                <a:rPr lang="en-US" sz="2800" b="1" dirty="0" err="1"/>
                <a:t>Đoạn</a:t>
              </a:r>
              <a:r>
                <a:rPr lang="en-US" sz="2800" b="1" dirty="0"/>
                <a:t> 1: Hai </a:t>
              </a:r>
              <a:r>
                <a:rPr lang="en-US" sz="2800" b="1" dirty="0" err="1"/>
                <a:t>người</a:t>
              </a:r>
              <a:r>
                <a:rPr lang="en-US" sz="2800" b="1" dirty="0"/>
                <a:t>… </a:t>
              </a:r>
            </a:p>
            <a:p>
              <a:pPr algn="ctr"/>
              <a:r>
                <a:rPr lang="en-US" sz="2800" b="1" dirty="0" err="1"/>
                <a:t>tìm</a:t>
              </a:r>
              <a:r>
                <a:rPr lang="en-US" sz="2800" b="1" dirty="0"/>
                <a:t> </a:t>
              </a:r>
              <a:r>
                <a:rPr lang="en-US" sz="2800" b="1" dirty="0" err="1"/>
                <a:t>công</a:t>
              </a:r>
              <a:r>
                <a:rPr lang="en-US" sz="2800" b="1" dirty="0"/>
                <a:t> </a:t>
              </a:r>
              <a:r>
                <a:rPr lang="en-US" sz="2800" b="1" dirty="0" err="1"/>
                <a:t>chúa</a:t>
              </a:r>
              <a:r>
                <a:rPr lang="en-US" sz="2800" b="1" dirty="0"/>
                <a:t>.</a:t>
              </a:r>
            </a:p>
          </p:txBody>
        </p:sp>
      </p:grpSp>
      <p:grpSp>
        <p:nvGrpSpPr>
          <p:cNvPr id="24" name="Group 23">
            <a:extLst>
              <a:ext uri="{FF2B5EF4-FFF2-40B4-BE49-F238E27FC236}">
                <a16:creationId xmlns:a16="http://schemas.microsoft.com/office/drawing/2014/main" id="{C8B79E00-E292-4AFE-8461-0BE031A9DD56}"/>
              </a:ext>
            </a:extLst>
          </p:cNvPr>
          <p:cNvGrpSpPr/>
          <p:nvPr/>
        </p:nvGrpSpPr>
        <p:grpSpPr>
          <a:xfrm>
            <a:off x="3638550" y="-152400"/>
            <a:ext cx="1555787" cy="5505450"/>
            <a:chOff x="3638550" y="-152400"/>
            <a:chExt cx="1555787" cy="5505450"/>
          </a:xfrm>
        </p:grpSpPr>
        <p:sp>
          <p:nvSpPr>
            <p:cNvPr id="18" name="Rectangle: Rounded Corners 17">
              <a:extLst>
                <a:ext uri="{FF2B5EF4-FFF2-40B4-BE49-F238E27FC236}">
                  <a16:creationId xmlns:a16="http://schemas.microsoft.com/office/drawing/2014/main" id="{153CC794-4A0C-46EE-90E5-E0AF6044788F}"/>
                </a:ext>
              </a:extLst>
            </p:cNvPr>
            <p:cNvSpPr/>
            <p:nvPr/>
          </p:nvSpPr>
          <p:spPr>
            <a:xfrm>
              <a:off x="3638550" y="1695450"/>
              <a:ext cx="1543050" cy="365760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1707159-66EB-4768-AA51-E5DA333967E6}"/>
                </a:ext>
              </a:extLst>
            </p:cNvPr>
            <p:cNvSpPr txBox="1"/>
            <p:nvPr/>
          </p:nvSpPr>
          <p:spPr>
            <a:xfrm>
              <a:off x="3665984" y="2004039"/>
              <a:ext cx="1515616" cy="3108543"/>
            </a:xfrm>
            <a:prstGeom prst="rect">
              <a:avLst/>
            </a:prstGeom>
            <a:noFill/>
          </p:spPr>
          <p:txBody>
            <a:bodyPr wrap="square" rtlCol="0">
              <a:spAutoFit/>
            </a:bodyPr>
            <a:lstStyle/>
            <a:p>
              <a:pPr algn="ctr"/>
              <a:r>
                <a:rPr lang="en-US" sz="2800" b="1" dirty="0" err="1"/>
                <a:t>Đoạn</a:t>
              </a:r>
              <a:r>
                <a:rPr lang="en-US" sz="2800" b="1" dirty="0"/>
                <a:t> 2:</a:t>
              </a:r>
            </a:p>
            <a:p>
              <a:pPr algn="ctr"/>
              <a:r>
                <a:rPr lang="en-US" sz="2800" b="1" dirty="0" err="1"/>
                <a:t>Gặp</a:t>
              </a:r>
              <a:r>
                <a:rPr lang="en-US" sz="2800" b="1" dirty="0"/>
                <a:t> </a:t>
              </a:r>
              <a:r>
                <a:rPr lang="en-US" sz="2800" b="1" dirty="0" err="1"/>
                <a:t>công</a:t>
              </a:r>
              <a:r>
                <a:rPr lang="en-US" sz="2800" b="1" dirty="0"/>
                <a:t> </a:t>
              </a:r>
              <a:r>
                <a:rPr lang="en-US" sz="2800" b="1" dirty="0" err="1"/>
                <a:t>chúa</a:t>
              </a:r>
              <a:r>
                <a:rPr lang="en-US" sz="2800" b="1" dirty="0"/>
                <a:t> </a:t>
              </a:r>
            </a:p>
            <a:p>
              <a:pPr algn="ctr"/>
              <a:r>
                <a:rPr lang="en-US" sz="2800" b="1" dirty="0"/>
                <a:t>… </a:t>
              </a:r>
            </a:p>
            <a:p>
              <a:pPr algn="ctr"/>
              <a:r>
                <a:rPr lang="en-US" sz="2800" b="1" dirty="0" err="1"/>
                <a:t>chạy</a:t>
              </a:r>
              <a:r>
                <a:rPr lang="en-US" sz="2800" b="1" dirty="0"/>
                <a:t> </a:t>
              </a:r>
              <a:r>
                <a:rPr lang="en-US" sz="2800" b="1" dirty="0" err="1"/>
                <a:t>trốn</a:t>
              </a:r>
              <a:r>
                <a:rPr lang="en-US" sz="2800" b="1" dirty="0"/>
                <a:t>.</a:t>
              </a:r>
            </a:p>
          </p:txBody>
        </p:sp>
        <p:pic>
          <p:nvPicPr>
            <p:cNvPr id="15" name="Picture 14">
              <a:extLst>
                <a:ext uri="{FF2B5EF4-FFF2-40B4-BE49-F238E27FC236}">
                  <a16:creationId xmlns:a16="http://schemas.microsoft.com/office/drawing/2014/main" id="{83E09FD1-862B-4BC0-91D0-1C27A47285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778" r="12500" b="52222"/>
            <a:stretch/>
          </p:blipFill>
          <p:spPr>
            <a:xfrm>
              <a:off x="3657600" y="-152400"/>
              <a:ext cx="1536737" cy="2095500"/>
            </a:xfrm>
            <a:prstGeom prst="rect">
              <a:avLst/>
            </a:prstGeom>
          </p:spPr>
        </p:pic>
      </p:grpSp>
      <p:grpSp>
        <p:nvGrpSpPr>
          <p:cNvPr id="22" name="Group 21">
            <a:extLst>
              <a:ext uri="{FF2B5EF4-FFF2-40B4-BE49-F238E27FC236}">
                <a16:creationId xmlns:a16="http://schemas.microsoft.com/office/drawing/2014/main" id="{6CA21C55-EDC0-4554-B7B6-49CC3B9A8597}"/>
              </a:ext>
            </a:extLst>
          </p:cNvPr>
          <p:cNvGrpSpPr/>
          <p:nvPr/>
        </p:nvGrpSpPr>
        <p:grpSpPr>
          <a:xfrm>
            <a:off x="9906000" y="1352550"/>
            <a:ext cx="1581150" cy="3886200"/>
            <a:chOff x="9906000" y="1352550"/>
            <a:chExt cx="1581150" cy="3886200"/>
          </a:xfrm>
        </p:grpSpPr>
        <p:sp>
          <p:nvSpPr>
            <p:cNvPr id="21" name="Rectangle: Rounded Corners 20">
              <a:extLst>
                <a:ext uri="{FF2B5EF4-FFF2-40B4-BE49-F238E27FC236}">
                  <a16:creationId xmlns:a16="http://schemas.microsoft.com/office/drawing/2014/main" id="{208819DA-E1B4-4ACC-B787-4BD05475D1EE}"/>
                </a:ext>
              </a:extLst>
            </p:cNvPr>
            <p:cNvSpPr/>
            <p:nvPr/>
          </p:nvSpPr>
          <p:spPr>
            <a:xfrm>
              <a:off x="9944100" y="3105150"/>
              <a:ext cx="1543050" cy="213360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BCF8DF9-D626-495F-B35B-18CD9E2A6F96}"/>
                </a:ext>
              </a:extLst>
            </p:cNvPr>
            <p:cNvSpPr txBox="1"/>
            <p:nvPr/>
          </p:nvSpPr>
          <p:spPr>
            <a:xfrm>
              <a:off x="9963150" y="3386061"/>
              <a:ext cx="1504950" cy="1815882"/>
            </a:xfrm>
            <a:prstGeom prst="rect">
              <a:avLst/>
            </a:prstGeom>
            <a:noFill/>
          </p:spPr>
          <p:txBody>
            <a:bodyPr wrap="square" rtlCol="0">
              <a:spAutoFit/>
            </a:bodyPr>
            <a:lstStyle/>
            <a:p>
              <a:pPr algn="ctr"/>
              <a:r>
                <a:rPr lang="en-US" sz="2800" b="1" dirty="0" err="1"/>
                <a:t>Đoạn</a:t>
              </a:r>
              <a:r>
                <a:rPr lang="en-US" sz="2800" b="1" dirty="0"/>
                <a:t> 4:</a:t>
              </a:r>
            </a:p>
            <a:p>
              <a:pPr algn="ctr"/>
              <a:r>
                <a:rPr lang="en-US" sz="2800" b="1" dirty="0" err="1"/>
                <a:t>Phần</a:t>
              </a:r>
              <a:r>
                <a:rPr lang="en-US" sz="2800" b="1" dirty="0"/>
                <a:t> </a:t>
              </a:r>
              <a:r>
                <a:rPr lang="en-US" sz="2800" b="1" dirty="0" err="1"/>
                <a:t>còn</a:t>
              </a:r>
              <a:endParaRPr lang="en-US" sz="2800" b="1" dirty="0"/>
            </a:p>
            <a:p>
              <a:pPr algn="ctr"/>
              <a:r>
                <a:rPr lang="en-US" sz="2800" b="1" dirty="0" err="1"/>
                <a:t>lại</a:t>
              </a:r>
              <a:endParaRPr lang="en-US" sz="2800" b="1" dirty="0"/>
            </a:p>
          </p:txBody>
        </p:sp>
        <p:pic>
          <p:nvPicPr>
            <p:cNvPr id="16" name="Picture 15">
              <a:extLst>
                <a:ext uri="{FF2B5EF4-FFF2-40B4-BE49-F238E27FC236}">
                  <a16:creationId xmlns:a16="http://schemas.microsoft.com/office/drawing/2014/main" id="{17A16A34-1971-43A9-9B44-C369C3D193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11" t="47778" r="54167" b="4166"/>
            <a:stretch/>
          </p:blipFill>
          <p:spPr>
            <a:xfrm>
              <a:off x="9906000" y="1352550"/>
              <a:ext cx="1564083" cy="2019300"/>
            </a:xfrm>
            <a:prstGeom prst="rect">
              <a:avLst/>
            </a:prstGeom>
          </p:spPr>
        </p:pic>
      </p:grpSp>
      <p:grpSp>
        <p:nvGrpSpPr>
          <p:cNvPr id="23" name="Group 22">
            <a:extLst>
              <a:ext uri="{FF2B5EF4-FFF2-40B4-BE49-F238E27FC236}">
                <a16:creationId xmlns:a16="http://schemas.microsoft.com/office/drawing/2014/main" id="{9D1A3B7E-B04B-4FC6-ACAE-7EDF24385DBE}"/>
              </a:ext>
            </a:extLst>
          </p:cNvPr>
          <p:cNvGrpSpPr/>
          <p:nvPr/>
        </p:nvGrpSpPr>
        <p:grpSpPr>
          <a:xfrm>
            <a:off x="6591300" y="1200150"/>
            <a:ext cx="1676400" cy="5143500"/>
            <a:chOff x="6591300" y="1200150"/>
            <a:chExt cx="1676400" cy="5143500"/>
          </a:xfrm>
        </p:grpSpPr>
        <p:sp>
          <p:nvSpPr>
            <p:cNvPr id="20" name="Rectangle: Rounded Corners 19">
              <a:extLst>
                <a:ext uri="{FF2B5EF4-FFF2-40B4-BE49-F238E27FC236}">
                  <a16:creationId xmlns:a16="http://schemas.microsoft.com/office/drawing/2014/main" id="{45921C00-ED6E-4C09-9F87-7AF5812069B4}"/>
                </a:ext>
              </a:extLst>
            </p:cNvPr>
            <p:cNvSpPr/>
            <p:nvPr/>
          </p:nvSpPr>
          <p:spPr>
            <a:xfrm>
              <a:off x="6705600" y="2686050"/>
              <a:ext cx="1543050" cy="365760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77B6E9B-E06F-42DC-B201-E2724E4C6AEA}"/>
                </a:ext>
              </a:extLst>
            </p:cNvPr>
            <p:cNvSpPr txBox="1"/>
            <p:nvPr/>
          </p:nvSpPr>
          <p:spPr>
            <a:xfrm>
              <a:off x="6715523" y="3067429"/>
              <a:ext cx="1552177" cy="3108543"/>
            </a:xfrm>
            <a:prstGeom prst="rect">
              <a:avLst/>
            </a:prstGeom>
            <a:noFill/>
          </p:spPr>
          <p:txBody>
            <a:bodyPr wrap="square" rtlCol="0">
              <a:spAutoFit/>
            </a:bodyPr>
            <a:lstStyle/>
            <a:p>
              <a:pPr algn="ctr"/>
              <a:r>
                <a:rPr lang="en-US" sz="2800" b="1" dirty="0" err="1"/>
                <a:t>Đoạn</a:t>
              </a:r>
              <a:r>
                <a:rPr lang="en-US" sz="2800" b="1" dirty="0"/>
                <a:t> 3:</a:t>
              </a:r>
            </a:p>
            <a:p>
              <a:pPr algn="ctr"/>
              <a:r>
                <a:rPr lang="en-US" sz="2800" b="1" dirty="0" err="1"/>
                <a:t>Chiếc</a:t>
              </a:r>
              <a:r>
                <a:rPr lang="en-US" sz="2800" b="1" dirty="0"/>
                <a:t> </a:t>
              </a:r>
              <a:r>
                <a:rPr lang="en-US" sz="2800" b="1" dirty="0" err="1"/>
                <a:t>thuyền</a:t>
              </a:r>
              <a:r>
                <a:rPr lang="en-US" sz="2800" b="1" dirty="0"/>
                <a:t> … </a:t>
              </a:r>
            </a:p>
            <a:p>
              <a:pPr algn="ctr"/>
              <a:r>
                <a:rPr lang="en-US" sz="2800" b="1" dirty="0"/>
                <a:t>se </a:t>
              </a:r>
            </a:p>
            <a:p>
              <a:pPr algn="ctr"/>
              <a:r>
                <a:rPr lang="en-US" sz="2800" b="1" dirty="0" err="1"/>
                <a:t>bột</a:t>
              </a:r>
              <a:r>
                <a:rPr lang="en-US" sz="2800" b="1" dirty="0"/>
                <a:t> </a:t>
              </a:r>
            </a:p>
            <a:p>
              <a:pPr algn="ctr"/>
              <a:r>
                <a:rPr lang="en-US" sz="2800" b="1" dirty="0" err="1"/>
                <a:t>lại</a:t>
              </a:r>
              <a:r>
                <a:rPr lang="en-US" sz="2800" b="1" dirty="0"/>
                <a:t>.</a:t>
              </a:r>
            </a:p>
          </p:txBody>
        </p:sp>
        <p:pic>
          <p:nvPicPr>
            <p:cNvPr id="17" name="Picture 16">
              <a:extLst>
                <a:ext uri="{FF2B5EF4-FFF2-40B4-BE49-F238E27FC236}">
                  <a16:creationId xmlns:a16="http://schemas.microsoft.com/office/drawing/2014/main" id="{B3AA3E38-7D23-4ADA-9D5D-B4384C0FAC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499" t="47222" r="10279" b="4722"/>
            <a:stretch/>
          </p:blipFill>
          <p:spPr>
            <a:xfrm>
              <a:off x="6591300" y="1200150"/>
              <a:ext cx="1485900" cy="1918363"/>
            </a:xfrm>
            <a:prstGeom prst="rect">
              <a:avLst/>
            </a:prstGeom>
          </p:spPr>
        </p:pic>
      </p:grpSp>
      <p:sp>
        <p:nvSpPr>
          <p:cNvPr id="27" name="TextBox 26">
            <a:extLst>
              <a:ext uri="{FF2B5EF4-FFF2-40B4-BE49-F238E27FC236}">
                <a16:creationId xmlns:a16="http://schemas.microsoft.com/office/drawing/2014/main" id="{68C74F61-EF9A-45BB-9B11-7F2BBEE81E35}"/>
              </a:ext>
            </a:extLst>
          </p:cNvPr>
          <p:cNvSpPr txBox="1"/>
          <p:nvPr/>
        </p:nvSpPr>
        <p:spPr>
          <a:xfrm>
            <a:off x="9546759" y="95250"/>
            <a:ext cx="2378541" cy="630942"/>
          </a:xfrm>
          <a:prstGeom prst="rect">
            <a:avLst/>
          </a:prstGeom>
          <a:noFill/>
        </p:spPr>
        <p:txBody>
          <a:bodyPr wrap="square" rtlCol="0">
            <a:spAutoFit/>
          </a:bodyPr>
          <a:lstStyle/>
          <a:p>
            <a:pPr algn="ctr"/>
            <a:r>
              <a:rPr lang="en-US" sz="3500" b="1" dirty="0"/>
              <a:t>Chia </a:t>
            </a:r>
            <a:r>
              <a:rPr lang="en-US" sz="3500" b="1" dirty="0" err="1"/>
              <a:t>đoạn</a:t>
            </a:r>
            <a:endParaRPr lang="en-US" sz="3500" b="1" dirty="0"/>
          </a:p>
        </p:txBody>
      </p:sp>
    </p:spTree>
    <p:extLst>
      <p:ext uri="{BB962C8B-B14F-4D97-AF65-F5344CB8AC3E}">
        <p14:creationId xmlns:p14="http://schemas.microsoft.com/office/powerpoint/2010/main" val="1409276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ppt_w</p:attrName>
                                        </p:attrNameLst>
                                      </p:cBhvr>
                                      <p:tavLst>
                                        <p:tav tm="0" fmla="#ppt_w*sin(2.5*pi*$)">
                                          <p:val>
                                            <p:fltVal val="0"/>
                                          </p:val>
                                        </p:tav>
                                        <p:tav tm="100000">
                                          <p:val>
                                            <p:fltVal val="1"/>
                                          </p:val>
                                        </p:tav>
                                      </p:tavLst>
                                    </p:anim>
                                    <p:anim calcmode="lin" valueType="num">
                                      <p:cBhvr>
                                        <p:cTn id="9" dur="1000" fill="hold"/>
                                        <p:tgtEl>
                                          <p:spTgt spid="2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ppt_w</p:attrName>
                                        </p:attrNameLst>
                                      </p:cBhvr>
                                      <p:tavLst>
                                        <p:tav tm="0" fmla="#ppt_w*sin(2.5*pi*$)">
                                          <p:val>
                                            <p:fltVal val="0"/>
                                          </p:val>
                                        </p:tav>
                                        <p:tav tm="100000">
                                          <p:val>
                                            <p:fltVal val="1"/>
                                          </p:val>
                                        </p:tav>
                                      </p:tavLst>
                                    </p:anim>
                                    <p:anim calcmode="lin" valueType="num">
                                      <p:cBhvr>
                                        <p:cTn id="14"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7"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7"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CEE548-80F6-4537-9ECD-0AF8AEE18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28" y="209025"/>
            <a:ext cx="11793932" cy="6438204"/>
          </a:xfrm>
          <a:prstGeom prst="rect">
            <a:avLst/>
          </a:prstGeom>
        </p:spPr>
      </p:pic>
      <p:sp>
        <p:nvSpPr>
          <p:cNvPr id="8" name="Rectangle 7">
            <a:extLst>
              <a:ext uri="{FF2B5EF4-FFF2-40B4-BE49-F238E27FC236}">
                <a16:creationId xmlns:a16="http://schemas.microsoft.com/office/drawing/2014/main" id="{3BD24125-82E6-4FCA-8569-B60F426D77E0}"/>
              </a:ext>
            </a:extLst>
          </p:cNvPr>
          <p:cNvSpPr/>
          <p:nvPr/>
        </p:nvSpPr>
        <p:spPr>
          <a:xfrm>
            <a:off x="362857" y="851802"/>
            <a:ext cx="11321143" cy="5601533"/>
          </a:xfrm>
          <a:prstGeom prst="rect">
            <a:avLst/>
          </a:prstGeom>
        </p:spPr>
        <p:txBody>
          <a:bodyPr wrap="square">
            <a:spAutoFit/>
          </a:bodyPr>
          <a:lstStyle/>
          <a:p>
            <a:pPr algn="just"/>
            <a:r>
              <a:rPr lang="en-US" dirty="0">
                <a:solidFill>
                  <a:srgbClr val="000000"/>
                </a:solidFill>
              </a:rPr>
              <a:t>	</a:t>
            </a:r>
            <a:r>
              <a:rPr lang="vi-VN" dirty="0"/>
              <a:t>Hai người bột trong lọ buồn tênh. Bỗng một đêm, có con chuột cạy nắp lọ, tha nàng công chúa và cái lầu đi mất. Chàng kị sĩ sợ quá, thúc ngựa chạy vọt ra, chạy đến miệng cống. Một con chuột già phục sẵn. Nó bảo chàng để ngựa lại, xuống thuyền vào cống tìm công chúa. </a:t>
            </a:r>
            <a:endParaRPr lang="en-US" dirty="0"/>
          </a:p>
          <a:p>
            <a:pPr algn="just"/>
            <a:r>
              <a:rPr lang="en-US" dirty="0"/>
              <a:t>	</a:t>
            </a:r>
            <a:r>
              <a:rPr lang="vi-VN" dirty="0"/>
              <a:t>- Kẻ nào đã bắt nàng tới đây?</a:t>
            </a:r>
          </a:p>
          <a:p>
            <a:pPr algn="just"/>
            <a:r>
              <a:rPr lang="en-US" dirty="0"/>
              <a:t>	</a:t>
            </a:r>
            <a:r>
              <a:rPr lang="vi-VN" dirty="0"/>
              <a:t>- Chuột.</a:t>
            </a:r>
          </a:p>
          <a:p>
            <a:pPr algn="just"/>
            <a:r>
              <a:rPr lang="en-US" dirty="0"/>
              <a:t>	</a:t>
            </a:r>
            <a:r>
              <a:rPr lang="vi-VN" dirty="0"/>
              <a:t>- Lầu son của nàng đâu?</a:t>
            </a:r>
          </a:p>
          <a:p>
            <a:pPr algn="just"/>
            <a:r>
              <a:rPr lang="en-US" dirty="0"/>
              <a:t>	</a:t>
            </a:r>
            <a:r>
              <a:rPr lang="vi-VN" dirty="0"/>
              <a:t>- Chuột ăn rồi!</a:t>
            </a:r>
          </a:p>
          <a:p>
            <a:pPr algn="just"/>
            <a:r>
              <a:rPr lang="en-US" dirty="0"/>
              <a:t>	</a:t>
            </a:r>
            <a:r>
              <a:rPr lang="vi-VN" dirty="0"/>
              <a:t>Chàng kị sĩ hoảng hốt, biết mình bị lừa, vội dìu công chúa chạy trốn.</a:t>
            </a:r>
            <a:endParaRPr lang="en-US" dirty="0"/>
          </a:p>
          <a:p>
            <a:pPr algn="just"/>
            <a:r>
              <a:rPr lang="en-US" dirty="0">
                <a:solidFill>
                  <a:srgbClr val="000000"/>
                </a:solidFill>
              </a:rPr>
              <a:t>	</a:t>
            </a:r>
            <a:r>
              <a:rPr lang="vi-VN" dirty="0"/>
              <a:t>Chiếc thuyền mảnh trôi qua cống ra con ngòi. Gặp nước xoáy, thuyền lật, cả hai bị ngấm nước, nhũn cả chân tay.</a:t>
            </a:r>
          </a:p>
          <a:p>
            <a:pPr algn="just"/>
            <a:r>
              <a:rPr lang="en-US" dirty="0"/>
              <a:t>	</a:t>
            </a:r>
            <a:r>
              <a:rPr lang="vi-VN" dirty="0"/>
              <a:t>Lúc ấy, Đất Nung đang đi dọc bờ con ngòi. Thấy hai người bị nạn, chú liền nhảy xuống, vớt lên bờ phơi nắng cho se bột lại.</a:t>
            </a:r>
            <a:endParaRPr lang="en-US" dirty="0"/>
          </a:p>
          <a:p>
            <a:pPr algn="just"/>
            <a:r>
              <a:rPr lang="en-US" dirty="0"/>
              <a:t>	</a:t>
            </a:r>
            <a:r>
              <a:rPr lang="vi-VN" dirty="0"/>
              <a:t>Hai người bột tỉnh dần, nhận ra bạn cũ thì lạ quá, kêu lên:</a:t>
            </a:r>
          </a:p>
          <a:p>
            <a:pPr algn="just"/>
            <a:r>
              <a:rPr lang="en-US" dirty="0"/>
              <a:t>	</a:t>
            </a:r>
            <a:r>
              <a:rPr lang="vi-VN" dirty="0"/>
              <a:t>- Ôi, chính anh đã cứu chúng tôi đấy ư? Sao trông anh khác thế?</a:t>
            </a:r>
          </a:p>
          <a:p>
            <a:pPr algn="just"/>
            <a:r>
              <a:rPr lang="en-US" dirty="0"/>
              <a:t>	</a:t>
            </a:r>
            <a:r>
              <a:rPr lang="vi-VN" dirty="0"/>
              <a:t>- Có gì đâu, tại tớ nung trong lửa. Bây giờ có thể phơi nắng, phơi mưa hàng đời người.</a:t>
            </a:r>
          </a:p>
          <a:p>
            <a:pPr algn="just"/>
            <a:r>
              <a:rPr lang="en-US" dirty="0"/>
              <a:t>	</a:t>
            </a:r>
            <a:r>
              <a:rPr lang="vi-VN" dirty="0"/>
              <a:t>Nàng công chúa phục quá, thì thào với chàng kị sĩ:</a:t>
            </a:r>
          </a:p>
          <a:p>
            <a:pPr algn="just"/>
            <a:r>
              <a:rPr lang="en-US" dirty="0"/>
              <a:t>	</a:t>
            </a:r>
            <a:r>
              <a:rPr lang="vi-VN" dirty="0"/>
              <a:t>- Thế mà chúng mình mới chìm xuống nước đã vữa ra.</a:t>
            </a:r>
          </a:p>
          <a:p>
            <a:pPr lvl="1" algn="just"/>
            <a:r>
              <a:rPr lang="vi-VN" dirty="0"/>
              <a:t>Đất Nung đánh một câu cộc tuếch:</a:t>
            </a:r>
          </a:p>
          <a:p>
            <a:pPr algn="just"/>
            <a:r>
              <a:rPr lang="en-US" dirty="0"/>
              <a:t>	</a:t>
            </a:r>
            <a:r>
              <a:rPr lang="vi-VN" dirty="0"/>
              <a:t>- Vì các đằng ấy đựng trong lọ thủy tinh mà.</a:t>
            </a:r>
            <a:endParaRPr lang="en-US" dirty="0"/>
          </a:p>
          <a:p>
            <a:pPr algn="just"/>
            <a:r>
              <a:rPr lang="en-US" sz="1600" dirty="0"/>
              <a:t>															</a:t>
            </a:r>
            <a:r>
              <a:rPr lang="vi-VN" sz="1600" dirty="0">
                <a:solidFill>
                  <a:srgbClr val="000000"/>
                </a:solidFill>
              </a:rPr>
              <a:t>(Theo </a:t>
            </a:r>
            <a:r>
              <a:rPr lang="vi-VN" sz="1600" b="1" dirty="0">
                <a:solidFill>
                  <a:srgbClr val="000000"/>
                </a:solidFill>
              </a:rPr>
              <a:t>NGUYỄN KIÊN</a:t>
            </a:r>
            <a:r>
              <a:rPr lang="vi-VN" sz="1600" dirty="0">
                <a:solidFill>
                  <a:srgbClr val="000000"/>
                </a:solidFill>
              </a:rPr>
              <a:t>)</a:t>
            </a:r>
            <a:endParaRPr lang="en-US" sz="1600" dirty="0"/>
          </a:p>
        </p:txBody>
      </p:sp>
      <p:pic>
        <p:nvPicPr>
          <p:cNvPr id="12" name="Picture 11">
            <a:extLst>
              <a:ext uri="{FF2B5EF4-FFF2-40B4-BE49-F238E27FC236}">
                <a16:creationId xmlns:a16="http://schemas.microsoft.com/office/drawing/2014/main" id="{6E3C8A3D-11AE-4312-8E39-70FAABC407C7}"/>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2830286" y="-170547"/>
            <a:ext cx="6429828" cy="1070433"/>
          </a:xfrm>
          <a:prstGeom prst="rect">
            <a:avLst/>
          </a:prstGeom>
        </p:spPr>
      </p:pic>
      <p:grpSp>
        <p:nvGrpSpPr>
          <p:cNvPr id="15" name="Group 14">
            <a:extLst>
              <a:ext uri="{FF2B5EF4-FFF2-40B4-BE49-F238E27FC236}">
                <a16:creationId xmlns:a16="http://schemas.microsoft.com/office/drawing/2014/main" id="{3F48E5E0-4BA2-40AF-8711-C60AC557EF8B}"/>
              </a:ext>
            </a:extLst>
          </p:cNvPr>
          <p:cNvGrpSpPr/>
          <p:nvPr/>
        </p:nvGrpSpPr>
        <p:grpSpPr>
          <a:xfrm>
            <a:off x="3142343" y="195941"/>
            <a:ext cx="5769429" cy="575770"/>
            <a:chOff x="3142343" y="195941"/>
            <a:chExt cx="5769429" cy="575770"/>
          </a:xfrm>
        </p:grpSpPr>
        <p:sp>
          <p:nvSpPr>
            <p:cNvPr id="13" name="TextBox 12">
              <a:extLst>
                <a:ext uri="{FF2B5EF4-FFF2-40B4-BE49-F238E27FC236}">
                  <a16:creationId xmlns:a16="http://schemas.microsoft.com/office/drawing/2014/main" id="{FE617E97-F2AE-45CA-BC6E-89B43F8D97D3}"/>
                </a:ext>
              </a:extLst>
            </p:cNvPr>
            <p:cNvSpPr txBox="1"/>
            <p:nvPr/>
          </p:nvSpPr>
          <p:spPr>
            <a:xfrm>
              <a:off x="3193142" y="217713"/>
              <a:ext cx="5718630" cy="553998"/>
            </a:xfrm>
            <a:prstGeom prst="rect">
              <a:avLst/>
            </a:prstGeom>
            <a:noFill/>
          </p:spPr>
          <p:txBody>
            <a:bodyPr wrap="square" rtlCol="0">
              <a:spAutoFit/>
            </a:bodyPr>
            <a:lstStyle/>
            <a:p>
              <a:r>
                <a:rPr lang="en-US" sz="3000" dirty="0">
                  <a:solidFill>
                    <a:srgbClr val="FDDB7C"/>
                  </a:solidFill>
                  <a:latin typeface="UTM Brewers KT" panose="02040603050506020204" pitchFamily="18" charset="0"/>
                </a:rPr>
                <a:t>CHÚ ĐẤT NUNG (</a:t>
              </a:r>
              <a:r>
                <a:rPr lang="en-US" sz="3000" dirty="0" err="1">
                  <a:solidFill>
                    <a:srgbClr val="FDDB7C"/>
                  </a:solidFill>
                  <a:latin typeface="UTM Brewers KT" panose="02040603050506020204" pitchFamily="18" charset="0"/>
                </a:rPr>
                <a:t>tt</a:t>
              </a:r>
              <a:r>
                <a:rPr lang="en-US" sz="3000" dirty="0">
                  <a:solidFill>
                    <a:srgbClr val="FDDB7C"/>
                  </a:solidFill>
                  <a:latin typeface="UTM Brewers KT" panose="02040603050506020204" pitchFamily="18" charset="0"/>
                </a:rPr>
                <a:t>)</a:t>
              </a:r>
            </a:p>
          </p:txBody>
        </p:sp>
        <p:sp>
          <p:nvSpPr>
            <p:cNvPr id="14" name="TextBox 13">
              <a:extLst>
                <a:ext uri="{FF2B5EF4-FFF2-40B4-BE49-F238E27FC236}">
                  <a16:creationId xmlns:a16="http://schemas.microsoft.com/office/drawing/2014/main" id="{CAC886D2-17BC-4B8C-8F0E-FFE3A8D9B6DC}"/>
                </a:ext>
              </a:extLst>
            </p:cNvPr>
            <p:cNvSpPr txBox="1"/>
            <p:nvPr/>
          </p:nvSpPr>
          <p:spPr>
            <a:xfrm>
              <a:off x="3142343" y="195941"/>
              <a:ext cx="5718630" cy="553998"/>
            </a:xfrm>
            <a:prstGeom prst="rect">
              <a:avLst/>
            </a:prstGeom>
            <a:noFill/>
          </p:spPr>
          <p:txBody>
            <a:bodyPr wrap="square" rtlCol="0">
              <a:spAutoFit/>
            </a:bodyPr>
            <a:lstStyle/>
            <a:p>
              <a:r>
                <a:rPr lang="en-US" sz="3000" dirty="0">
                  <a:solidFill>
                    <a:srgbClr val="CC3300"/>
                  </a:solidFill>
                  <a:latin typeface="UTM Brewers KT" panose="02040603050506020204" pitchFamily="18" charset="0"/>
                </a:rPr>
                <a:t>CHÚ ĐẤT NUNG (</a:t>
              </a:r>
              <a:r>
                <a:rPr lang="en-US" sz="3000" dirty="0" err="1">
                  <a:solidFill>
                    <a:srgbClr val="CC3300"/>
                  </a:solidFill>
                  <a:latin typeface="UTM Brewers KT" panose="02040603050506020204" pitchFamily="18" charset="0"/>
                </a:rPr>
                <a:t>tt</a:t>
              </a:r>
              <a:r>
                <a:rPr lang="en-US" sz="3000" dirty="0">
                  <a:solidFill>
                    <a:srgbClr val="CC3300"/>
                  </a:solidFill>
                  <a:latin typeface="UTM Brewers KT" panose="02040603050506020204" pitchFamily="18" charset="0"/>
                </a:rPr>
                <a:t>)</a:t>
              </a:r>
            </a:p>
          </p:txBody>
        </p:sp>
      </p:grpSp>
      <p:pic>
        <p:nvPicPr>
          <p:cNvPr id="17" name="Picture 16">
            <a:extLst>
              <a:ext uri="{FF2B5EF4-FFF2-40B4-BE49-F238E27FC236}">
                <a16:creationId xmlns:a16="http://schemas.microsoft.com/office/drawing/2014/main" id="{D6F13008-684F-4AD4-8738-175CFB0A88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5050" y="4552950"/>
            <a:ext cx="2362200" cy="2362200"/>
          </a:xfrm>
          <a:prstGeom prst="rect">
            <a:avLst/>
          </a:prstGeom>
        </p:spPr>
      </p:pic>
      <p:pic>
        <p:nvPicPr>
          <p:cNvPr id="5" name="Picture 4">
            <a:extLst>
              <a:ext uri="{FF2B5EF4-FFF2-40B4-BE49-F238E27FC236}">
                <a16:creationId xmlns:a16="http://schemas.microsoft.com/office/drawing/2014/main" id="{DEE380A3-B7AA-4380-8BA6-A524E4DC8E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71" r="74524" b="72202"/>
          <a:stretch/>
        </p:blipFill>
        <p:spPr>
          <a:xfrm>
            <a:off x="478972" y="569680"/>
            <a:ext cx="362857" cy="596671"/>
          </a:xfrm>
          <a:prstGeom prst="rect">
            <a:avLst/>
          </a:prstGeom>
        </p:spPr>
      </p:pic>
      <p:pic>
        <p:nvPicPr>
          <p:cNvPr id="16" name="Picture 15">
            <a:extLst>
              <a:ext uri="{FF2B5EF4-FFF2-40B4-BE49-F238E27FC236}">
                <a16:creationId xmlns:a16="http://schemas.microsoft.com/office/drawing/2014/main" id="{A703319B-34E2-4604-B87B-884A48754C5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153" r="54576" b="72202"/>
          <a:stretch/>
        </p:blipFill>
        <p:spPr>
          <a:xfrm>
            <a:off x="6485166" y="1338030"/>
            <a:ext cx="413656" cy="596671"/>
          </a:xfrm>
          <a:prstGeom prst="rect">
            <a:avLst/>
          </a:prstGeom>
        </p:spPr>
      </p:pic>
      <p:pic>
        <p:nvPicPr>
          <p:cNvPr id="18" name="Picture 17">
            <a:extLst>
              <a:ext uri="{FF2B5EF4-FFF2-40B4-BE49-F238E27FC236}">
                <a16:creationId xmlns:a16="http://schemas.microsoft.com/office/drawing/2014/main" id="{BF0F8909-AFAF-4F8E-96C1-E2DEA8D7173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591" r="36138" b="72202"/>
          <a:stretch/>
        </p:blipFill>
        <p:spPr>
          <a:xfrm>
            <a:off x="454588" y="2880227"/>
            <a:ext cx="397008" cy="572657"/>
          </a:xfrm>
          <a:prstGeom prst="rect">
            <a:avLst/>
          </a:prstGeom>
        </p:spPr>
      </p:pic>
      <p:pic>
        <p:nvPicPr>
          <p:cNvPr id="20" name="Picture 19">
            <a:extLst>
              <a:ext uri="{FF2B5EF4-FFF2-40B4-BE49-F238E27FC236}">
                <a16:creationId xmlns:a16="http://schemas.microsoft.com/office/drawing/2014/main" id="{5B173C67-8218-4E87-80A0-E2CB1BF26F0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155" t="32462" r="72574" b="39740"/>
          <a:stretch/>
        </p:blipFill>
        <p:spPr>
          <a:xfrm>
            <a:off x="454588" y="4108526"/>
            <a:ext cx="397008" cy="572657"/>
          </a:xfrm>
          <a:prstGeom prst="rect">
            <a:avLst/>
          </a:prstGeom>
        </p:spPr>
      </p:pic>
      <p:sp>
        <p:nvSpPr>
          <p:cNvPr id="21" name="TextBox 20">
            <a:extLst>
              <a:ext uri="{FF2B5EF4-FFF2-40B4-BE49-F238E27FC236}">
                <a16:creationId xmlns:a16="http://schemas.microsoft.com/office/drawing/2014/main" id="{FB84B964-E31B-414A-BD88-88805FC26F24}"/>
              </a:ext>
            </a:extLst>
          </p:cNvPr>
          <p:cNvSpPr txBox="1"/>
          <p:nvPr/>
        </p:nvSpPr>
        <p:spPr>
          <a:xfrm>
            <a:off x="6828863" y="1433351"/>
            <a:ext cx="4971251" cy="369332"/>
          </a:xfrm>
          <a:prstGeom prst="rect">
            <a:avLst/>
          </a:prstGeom>
          <a:noFill/>
        </p:spPr>
        <p:txBody>
          <a:bodyPr wrap="square">
            <a:spAutoFit/>
          </a:bodyPr>
          <a:lstStyle/>
          <a:p>
            <a:pPr algn="just"/>
            <a:r>
              <a:rPr lang="vi-VN" dirty="0"/>
              <a:t>Gặp công chúa trong cái hang tối, chàng hỏi:</a:t>
            </a:r>
          </a:p>
        </p:txBody>
      </p:sp>
    </p:spTree>
    <p:extLst>
      <p:ext uri="{BB962C8B-B14F-4D97-AF65-F5344CB8AC3E}">
        <p14:creationId xmlns:p14="http://schemas.microsoft.com/office/powerpoint/2010/main" val="2123568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mph" presetSubtype="2" fill="hold" nodeType="clickEffect">
                                  <p:stCondLst>
                                    <p:cond delay="0"/>
                                  </p:stCondLst>
                                  <p:childTnLst>
                                    <p:animClr clrSpc="rgb" dir="cw">
                                      <p:cBhvr override="childStyle">
                                        <p:cTn id="35" dur="1000" fill="hold"/>
                                        <p:tgtEl>
                                          <p:spTgt spid="8">
                                            <p:txEl>
                                              <p:pRg st="0" end="0"/>
                                            </p:txEl>
                                          </p:spTgt>
                                        </p:tgtEl>
                                        <p:attrNameLst>
                                          <p:attrName>style.color</p:attrName>
                                        </p:attrNameLst>
                                      </p:cBhvr>
                                      <p:to>
                                        <a:srgbClr val="002060"/>
                                      </p:to>
                                    </p:animClr>
                                  </p:childTnLst>
                                </p:cTn>
                              </p:par>
                            </p:childTnLst>
                          </p:cTn>
                        </p:par>
                      </p:childTnLst>
                    </p:cTn>
                  </p:par>
                  <p:par>
                    <p:cTn id="36" fill="hold">
                      <p:stCondLst>
                        <p:cond delay="indefinite"/>
                      </p:stCondLst>
                      <p:childTnLst>
                        <p:par>
                          <p:cTn id="37" fill="hold">
                            <p:stCondLst>
                              <p:cond delay="0"/>
                            </p:stCondLst>
                            <p:childTnLst>
                              <p:par>
                                <p:cTn id="38" presetID="3" presetClass="emph" presetSubtype="2" fill="hold" nodeType="clickEffect">
                                  <p:stCondLst>
                                    <p:cond delay="0"/>
                                  </p:stCondLst>
                                  <p:childTnLst>
                                    <p:animClr clrSpc="rgb" dir="cw">
                                      <p:cBhvr override="childStyle">
                                        <p:cTn id="39" dur="1000" fill="hold"/>
                                        <p:tgtEl>
                                          <p:spTgt spid="21">
                                            <p:txEl>
                                              <p:pRg st="0" end="0"/>
                                            </p:txEl>
                                          </p:spTgt>
                                        </p:tgtEl>
                                        <p:attrNameLst>
                                          <p:attrName>style.color</p:attrName>
                                        </p:attrNameLst>
                                      </p:cBhvr>
                                      <p:to>
                                        <a:srgbClr val="FF0066"/>
                                      </p:to>
                                    </p:animClr>
                                  </p:childTnLst>
                                </p:cTn>
                              </p:par>
                              <p:par>
                                <p:cTn id="40" presetID="3" presetClass="emph" presetSubtype="2" fill="hold" nodeType="withEffect">
                                  <p:stCondLst>
                                    <p:cond delay="0"/>
                                  </p:stCondLst>
                                  <p:childTnLst>
                                    <p:animClr clrSpc="rgb" dir="cw">
                                      <p:cBhvr override="childStyle">
                                        <p:cTn id="41" dur="1000" fill="hold"/>
                                        <p:tgtEl>
                                          <p:spTgt spid="8">
                                            <p:txEl>
                                              <p:pRg st="1" end="1"/>
                                            </p:txEl>
                                          </p:spTgt>
                                        </p:tgtEl>
                                        <p:attrNameLst>
                                          <p:attrName>style.color</p:attrName>
                                        </p:attrNameLst>
                                      </p:cBhvr>
                                      <p:to>
                                        <a:srgbClr val="FF0066"/>
                                      </p:to>
                                    </p:animClr>
                                  </p:childTnLst>
                                </p:cTn>
                              </p:par>
                              <p:par>
                                <p:cTn id="42" presetID="3" presetClass="emph" presetSubtype="2" fill="hold" nodeType="withEffect">
                                  <p:stCondLst>
                                    <p:cond delay="0"/>
                                  </p:stCondLst>
                                  <p:childTnLst>
                                    <p:animClr clrSpc="rgb" dir="cw">
                                      <p:cBhvr override="childStyle">
                                        <p:cTn id="43" dur="1000" fill="hold"/>
                                        <p:tgtEl>
                                          <p:spTgt spid="8">
                                            <p:txEl>
                                              <p:pRg st="2" end="2"/>
                                            </p:txEl>
                                          </p:spTgt>
                                        </p:tgtEl>
                                        <p:attrNameLst>
                                          <p:attrName>style.color</p:attrName>
                                        </p:attrNameLst>
                                      </p:cBhvr>
                                      <p:to>
                                        <a:srgbClr val="FF0066"/>
                                      </p:to>
                                    </p:animClr>
                                  </p:childTnLst>
                                </p:cTn>
                              </p:par>
                              <p:par>
                                <p:cTn id="44" presetID="3" presetClass="emph" presetSubtype="2" fill="hold" nodeType="withEffect">
                                  <p:stCondLst>
                                    <p:cond delay="0"/>
                                  </p:stCondLst>
                                  <p:childTnLst>
                                    <p:animClr clrSpc="rgb" dir="cw">
                                      <p:cBhvr override="childStyle">
                                        <p:cTn id="45" dur="1000" fill="hold"/>
                                        <p:tgtEl>
                                          <p:spTgt spid="8">
                                            <p:txEl>
                                              <p:pRg st="3" end="3"/>
                                            </p:txEl>
                                          </p:spTgt>
                                        </p:tgtEl>
                                        <p:attrNameLst>
                                          <p:attrName>style.color</p:attrName>
                                        </p:attrNameLst>
                                      </p:cBhvr>
                                      <p:to>
                                        <a:srgbClr val="FF0066"/>
                                      </p:to>
                                    </p:animClr>
                                  </p:childTnLst>
                                </p:cTn>
                              </p:par>
                              <p:par>
                                <p:cTn id="46" presetID="3" presetClass="emph" presetSubtype="2" fill="hold" nodeType="withEffect">
                                  <p:stCondLst>
                                    <p:cond delay="0"/>
                                  </p:stCondLst>
                                  <p:childTnLst>
                                    <p:animClr clrSpc="rgb" dir="cw">
                                      <p:cBhvr override="childStyle">
                                        <p:cTn id="47" dur="1000" fill="hold"/>
                                        <p:tgtEl>
                                          <p:spTgt spid="8">
                                            <p:txEl>
                                              <p:pRg st="4" end="4"/>
                                            </p:txEl>
                                          </p:spTgt>
                                        </p:tgtEl>
                                        <p:attrNameLst>
                                          <p:attrName>style.color</p:attrName>
                                        </p:attrNameLst>
                                      </p:cBhvr>
                                      <p:to>
                                        <a:srgbClr val="FF0066"/>
                                      </p:to>
                                    </p:animClr>
                                  </p:childTnLst>
                                </p:cTn>
                              </p:par>
                              <p:par>
                                <p:cTn id="48" presetID="3" presetClass="emph" presetSubtype="2" fill="hold" nodeType="withEffect">
                                  <p:stCondLst>
                                    <p:cond delay="0"/>
                                  </p:stCondLst>
                                  <p:childTnLst>
                                    <p:animClr clrSpc="rgb" dir="cw">
                                      <p:cBhvr override="childStyle">
                                        <p:cTn id="49" dur="1000" fill="hold"/>
                                        <p:tgtEl>
                                          <p:spTgt spid="8">
                                            <p:txEl>
                                              <p:pRg st="5" end="5"/>
                                            </p:txEl>
                                          </p:spTgt>
                                        </p:tgtEl>
                                        <p:attrNameLst>
                                          <p:attrName>style.color</p:attrName>
                                        </p:attrNameLst>
                                      </p:cBhvr>
                                      <p:to>
                                        <a:srgbClr val="FF0066"/>
                                      </p:to>
                                    </p:animClr>
                                  </p:childTnLst>
                                </p:cTn>
                              </p:par>
                            </p:childTnLst>
                          </p:cTn>
                        </p:par>
                      </p:childTnLst>
                    </p:cTn>
                  </p:par>
                  <p:par>
                    <p:cTn id="50" fill="hold">
                      <p:stCondLst>
                        <p:cond delay="indefinite"/>
                      </p:stCondLst>
                      <p:childTnLst>
                        <p:par>
                          <p:cTn id="51" fill="hold">
                            <p:stCondLst>
                              <p:cond delay="0"/>
                            </p:stCondLst>
                            <p:childTnLst>
                              <p:par>
                                <p:cTn id="52" presetID="3" presetClass="emph" presetSubtype="2" fill="hold" nodeType="clickEffect">
                                  <p:stCondLst>
                                    <p:cond delay="0"/>
                                  </p:stCondLst>
                                  <p:childTnLst>
                                    <p:animClr clrSpc="rgb" dir="cw">
                                      <p:cBhvr override="childStyle">
                                        <p:cTn id="53" dur="1000" fill="hold"/>
                                        <p:tgtEl>
                                          <p:spTgt spid="8">
                                            <p:txEl>
                                              <p:pRg st="6" end="6"/>
                                            </p:txEl>
                                          </p:spTgt>
                                        </p:tgtEl>
                                        <p:attrNameLst>
                                          <p:attrName>style.color</p:attrName>
                                        </p:attrNameLst>
                                      </p:cBhvr>
                                      <p:to>
                                        <a:srgbClr val="993300"/>
                                      </p:to>
                                    </p:animClr>
                                  </p:childTnLst>
                                </p:cTn>
                              </p:par>
                              <p:par>
                                <p:cTn id="54" presetID="3" presetClass="emph" presetSubtype="2" fill="hold" nodeType="withEffect">
                                  <p:stCondLst>
                                    <p:cond delay="0"/>
                                  </p:stCondLst>
                                  <p:childTnLst>
                                    <p:animClr clrSpc="rgb" dir="cw">
                                      <p:cBhvr override="childStyle">
                                        <p:cTn id="55" dur="1000" fill="hold"/>
                                        <p:tgtEl>
                                          <p:spTgt spid="8">
                                            <p:txEl>
                                              <p:pRg st="7" end="7"/>
                                            </p:txEl>
                                          </p:spTgt>
                                        </p:tgtEl>
                                        <p:attrNameLst>
                                          <p:attrName>style.color</p:attrName>
                                        </p:attrNameLst>
                                      </p:cBhvr>
                                      <p:to>
                                        <a:srgbClr val="993300"/>
                                      </p:to>
                                    </p:animClr>
                                  </p:childTnLst>
                                </p:cTn>
                              </p:par>
                            </p:childTnLst>
                          </p:cTn>
                        </p:par>
                      </p:childTnLst>
                    </p:cTn>
                  </p:par>
                  <p:par>
                    <p:cTn id="56" fill="hold">
                      <p:stCondLst>
                        <p:cond delay="indefinite"/>
                      </p:stCondLst>
                      <p:childTnLst>
                        <p:par>
                          <p:cTn id="57" fill="hold">
                            <p:stCondLst>
                              <p:cond delay="0"/>
                            </p:stCondLst>
                            <p:childTnLst>
                              <p:par>
                                <p:cTn id="58" presetID="3" presetClass="emph" presetSubtype="2" fill="hold" nodeType="clickEffect">
                                  <p:stCondLst>
                                    <p:cond delay="0"/>
                                  </p:stCondLst>
                                  <p:childTnLst>
                                    <p:animClr clrSpc="rgb" dir="cw">
                                      <p:cBhvr override="childStyle">
                                        <p:cTn id="59" dur="1000" fill="hold"/>
                                        <p:tgtEl>
                                          <p:spTgt spid="8">
                                            <p:txEl>
                                              <p:pRg st="8" end="8"/>
                                            </p:txEl>
                                          </p:spTgt>
                                        </p:tgtEl>
                                        <p:attrNameLst>
                                          <p:attrName>style.color</p:attrName>
                                        </p:attrNameLst>
                                      </p:cBhvr>
                                      <p:to>
                                        <a:srgbClr val="7030A0"/>
                                      </p:to>
                                    </p:animClr>
                                  </p:childTnLst>
                                </p:cTn>
                              </p:par>
                              <p:par>
                                <p:cTn id="60" presetID="3" presetClass="emph" presetSubtype="2" fill="hold" nodeType="withEffect">
                                  <p:stCondLst>
                                    <p:cond delay="0"/>
                                  </p:stCondLst>
                                  <p:childTnLst>
                                    <p:animClr clrSpc="rgb" dir="cw">
                                      <p:cBhvr override="childStyle">
                                        <p:cTn id="61" dur="1000" fill="hold"/>
                                        <p:tgtEl>
                                          <p:spTgt spid="8">
                                            <p:txEl>
                                              <p:pRg st="9" end="9"/>
                                            </p:txEl>
                                          </p:spTgt>
                                        </p:tgtEl>
                                        <p:attrNameLst>
                                          <p:attrName>style.color</p:attrName>
                                        </p:attrNameLst>
                                      </p:cBhvr>
                                      <p:to>
                                        <a:srgbClr val="7030A0"/>
                                      </p:to>
                                    </p:animClr>
                                  </p:childTnLst>
                                </p:cTn>
                              </p:par>
                              <p:par>
                                <p:cTn id="62" presetID="3" presetClass="emph" presetSubtype="2" fill="hold" nodeType="withEffect">
                                  <p:stCondLst>
                                    <p:cond delay="0"/>
                                  </p:stCondLst>
                                  <p:childTnLst>
                                    <p:animClr clrSpc="rgb" dir="cw">
                                      <p:cBhvr override="childStyle">
                                        <p:cTn id="63" dur="1000" fill="hold"/>
                                        <p:tgtEl>
                                          <p:spTgt spid="8">
                                            <p:txEl>
                                              <p:pRg st="10" end="10"/>
                                            </p:txEl>
                                          </p:spTgt>
                                        </p:tgtEl>
                                        <p:attrNameLst>
                                          <p:attrName>style.color</p:attrName>
                                        </p:attrNameLst>
                                      </p:cBhvr>
                                      <p:to>
                                        <a:srgbClr val="7030A0"/>
                                      </p:to>
                                    </p:animClr>
                                  </p:childTnLst>
                                </p:cTn>
                              </p:par>
                              <p:par>
                                <p:cTn id="64" presetID="3" presetClass="emph" presetSubtype="2" fill="hold" nodeType="withEffect">
                                  <p:stCondLst>
                                    <p:cond delay="0"/>
                                  </p:stCondLst>
                                  <p:childTnLst>
                                    <p:animClr clrSpc="rgb" dir="cw">
                                      <p:cBhvr override="childStyle">
                                        <p:cTn id="65" dur="1000" fill="hold"/>
                                        <p:tgtEl>
                                          <p:spTgt spid="8">
                                            <p:txEl>
                                              <p:pRg st="11" end="11"/>
                                            </p:txEl>
                                          </p:spTgt>
                                        </p:tgtEl>
                                        <p:attrNameLst>
                                          <p:attrName>style.color</p:attrName>
                                        </p:attrNameLst>
                                      </p:cBhvr>
                                      <p:to>
                                        <a:srgbClr val="7030A0"/>
                                      </p:to>
                                    </p:animClr>
                                  </p:childTnLst>
                                </p:cTn>
                              </p:par>
                              <p:par>
                                <p:cTn id="66" presetID="3" presetClass="emph" presetSubtype="2" fill="hold" nodeType="withEffect">
                                  <p:stCondLst>
                                    <p:cond delay="0"/>
                                  </p:stCondLst>
                                  <p:childTnLst>
                                    <p:animClr clrSpc="rgb" dir="cw">
                                      <p:cBhvr override="childStyle">
                                        <p:cTn id="67" dur="1000" fill="hold"/>
                                        <p:tgtEl>
                                          <p:spTgt spid="8">
                                            <p:txEl>
                                              <p:pRg st="12" end="12"/>
                                            </p:txEl>
                                          </p:spTgt>
                                        </p:tgtEl>
                                        <p:attrNameLst>
                                          <p:attrName>style.color</p:attrName>
                                        </p:attrNameLst>
                                      </p:cBhvr>
                                      <p:to>
                                        <a:srgbClr val="7030A0"/>
                                      </p:to>
                                    </p:animClr>
                                  </p:childTnLst>
                                </p:cTn>
                              </p:par>
                              <p:par>
                                <p:cTn id="68" presetID="3" presetClass="emph" presetSubtype="2" fill="hold" nodeType="withEffect">
                                  <p:stCondLst>
                                    <p:cond delay="0"/>
                                  </p:stCondLst>
                                  <p:childTnLst>
                                    <p:animClr clrSpc="rgb" dir="cw">
                                      <p:cBhvr override="childStyle">
                                        <p:cTn id="69" dur="1000" fill="hold"/>
                                        <p:tgtEl>
                                          <p:spTgt spid="8">
                                            <p:txEl>
                                              <p:pRg st="13" end="13"/>
                                            </p:txEl>
                                          </p:spTgt>
                                        </p:tgtEl>
                                        <p:attrNameLst>
                                          <p:attrName>style.color</p:attrName>
                                        </p:attrNameLst>
                                      </p:cBhvr>
                                      <p:to>
                                        <a:srgbClr val="7030A0"/>
                                      </p:to>
                                    </p:animClr>
                                  </p:childTnLst>
                                </p:cTn>
                              </p:par>
                              <p:par>
                                <p:cTn id="70" presetID="3" presetClass="emph" presetSubtype="2" fill="hold" nodeType="withEffect">
                                  <p:stCondLst>
                                    <p:cond delay="0"/>
                                  </p:stCondLst>
                                  <p:childTnLst>
                                    <p:animClr clrSpc="rgb" dir="cw">
                                      <p:cBhvr override="childStyle">
                                        <p:cTn id="71" dur="1000" fill="hold"/>
                                        <p:tgtEl>
                                          <p:spTgt spid="8">
                                            <p:txEl>
                                              <p:pRg st="14" end="14"/>
                                            </p:txEl>
                                          </p:spTgt>
                                        </p:tgtEl>
                                        <p:attrNameLst>
                                          <p:attrName>style.color</p:attrName>
                                        </p:attrNameLst>
                                      </p:cBhvr>
                                      <p:to>
                                        <a:srgbClr val="7030A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B74474-172C-4027-BCC1-13CFB5947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3307974"/>
            <a:ext cx="12322629" cy="5183465"/>
          </a:xfrm>
          <a:prstGeom prst="rect">
            <a:avLst/>
          </a:prstGeom>
        </p:spPr>
      </p:pic>
      <p:grpSp>
        <p:nvGrpSpPr>
          <p:cNvPr id="2" name="Group 1">
            <a:extLst>
              <a:ext uri="{FF2B5EF4-FFF2-40B4-BE49-F238E27FC236}">
                <a16:creationId xmlns:a16="http://schemas.microsoft.com/office/drawing/2014/main" id="{7464000C-C379-493B-A5FB-1BF92E188169}"/>
              </a:ext>
            </a:extLst>
          </p:cNvPr>
          <p:cNvGrpSpPr/>
          <p:nvPr/>
        </p:nvGrpSpPr>
        <p:grpSpPr>
          <a:xfrm>
            <a:off x="565094" y="1291772"/>
            <a:ext cx="10886702" cy="5226346"/>
            <a:chOff x="-10221362" y="-4611324"/>
            <a:chExt cx="8131507" cy="3903668"/>
          </a:xfrm>
        </p:grpSpPr>
        <p:sp>
          <p:nvSpPr>
            <p:cNvPr id="3" name="Freeform: Shape 2">
              <a:extLst>
                <a:ext uri="{FF2B5EF4-FFF2-40B4-BE49-F238E27FC236}">
                  <a16:creationId xmlns:a16="http://schemas.microsoft.com/office/drawing/2014/main" id="{323D000B-50CE-4C64-8408-F97AC905FABB}"/>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C88FF2E-6E0A-46A1-BF1C-190FD3393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pic>
        <p:nvPicPr>
          <p:cNvPr id="6" name="Picture 5">
            <a:extLst>
              <a:ext uri="{FF2B5EF4-FFF2-40B4-BE49-F238E27FC236}">
                <a16:creationId xmlns:a16="http://schemas.microsoft.com/office/drawing/2014/main" id="{8669D616-98B7-48E2-8137-C27ABB1DF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56" y="827314"/>
            <a:ext cx="1531257" cy="1531257"/>
          </a:xfrm>
          <a:prstGeom prst="rect">
            <a:avLst/>
          </a:prstGeom>
        </p:spPr>
      </p:pic>
      <p:pic>
        <p:nvPicPr>
          <p:cNvPr id="9" name="Picture 8">
            <a:extLst>
              <a:ext uri="{FF2B5EF4-FFF2-40B4-BE49-F238E27FC236}">
                <a16:creationId xmlns:a16="http://schemas.microsoft.com/office/drawing/2014/main" id="{10C1BAE0-B7F4-4584-8D1E-1A3112E629A3}"/>
              </a:ext>
            </a:extLst>
          </p:cNvPr>
          <p:cNvPicPr>
            <a:picLocks noChangeAspect="1"/>
          </p:cNvPicPr>
          <p:nvPr/>
        </p:nvPicPr>
        <p:blipFill rotWithShape="1">
          <a:blip r:embed="rId5">
            <a:extLst>
              <a:ext uri="{28A0092B-C50C-407E-A947-70E740481C1C}">
                <a14:useLocalDpi xmlns:a14="http://schemas.microsoft.com/office/drawing/2010/main" val="0"/>
              </a:ext>
            </a:extLst>
          </a:blip>
          <a:srcRect t="20833" b="26667"/>
          <a:stretch/>
        </p:blipFill>
        <p:spPr>
          <a:xfrm>
            <a:off x="7358743" y="-812960"/>
            <a:ext cx="5404757" cy="2070259"/>
          </a:xfrm>
          <a:prstGeom prst="rect">
            <a:avLst/>
          </a:prstGeom>
        </p:spPr>
      </p:pic>
      <p:sp>
        <p:nvSpPr>
          <p:cNvPr id="10" name="TextBox 9">
            <a:extLst>
              <a:ext uri="{FF2B5EF4-FFF2-40B4-BE49-F238E27FC236}">
                <a16:creationId xmlns:a16="http://schemas.microsoft.com/office/drawing/2014/main" id="{AC64F699-6CB3-4CD6-B477-D1C59307E006}"/>
              </a:ext>
            </a:extLst>
          </p:cNvPr>
          <p:cNvSpPr txBox="1"/>
          <p:nvPr/>
        </p:nvSpPr>
        <p:spPr>
          <a:xfrm>
            <a:off x="8046357" y="58056"/>
            <a:ext cx="4145643" cy="630942"/>
          </a:xfrm>
          <a:prstGeom prst="rect">
            <a:avLst/>
          </a:prstGeom>
          <a:noFill/>
        </p:spPr>
        <p:txBody>
          <a:bodyPr wrap="square" rtlCol="0">
            <a:spAutoFit/>
          </a:bodyPr>
          <a:lstStyle/>
          <a:p>
            <a:pPr algn="ctr"/>
            <a:r>
              <a:rPr lang="en-US" sz="3500" b="1" dirty="0" err="1"/>
              <a:t>Luyện</a:t>
            </a:r>
            <a:r>
              <a:rPr lang="en-US" sz="3500" b="1" dirty="0"/>
              <a:t> </a:t>
            </a:r>
            <a:r>
              <a:rPr lang="en-US" sz="3500" b="1" dirty="0" err="1"/>
              <a:t>đọc</a:t>
            </a:r>
            <a:r>
              <a:rPr lang="en-US" sz="3500" b="1" dirty="0"/>
              <a:t> </a:t>
            </a:r>
            <a:r>
              <a:rPr lang="en-US" sz="3500" b="1" dirty="0" err="1"/>
              <a:t>đoạn</a:t>
            </a:r>
            <a:r>
              <a:rPr lang="en-US" sz="3500" b="1" dirty="0"/>
              <a:t> 1</a:t>
            </a:r>
          </a:p>
        </p:txBody>
      </p:sp>
      <p:sp>
        <p:nvSpPr>
          <p:cNvPr id="12" name="TextBox 11">
            <a:extLst>
              <a:ext uri="{FF2B5EF4-FFF2-40B4-BE49-F238E27FC236}">
                <a16:creationId xmlns:a16="http://schemas.microsoft.com/office/drawing/2014/main" id="{270E0E2A-5989-438C-A08D-D9A94EB6FC20}"/>
              </a:ext>
            </a:extLst>
          </p:cNvPr>
          <p:cNvSpPr txBox="1"/>
          <p:nvPr/>
        </p:nvSpPr>
        <p:spPr>
          <a:xfrm>
            <a:off x="1066800" y="1839011"/>
            <a:ext cx="9982200" cy="4185761"/>
          </a:xfrm>
          <a:prstGeom prst="rect">
            <a:avLst/>
          </a:prstGeom>
          <a:noFill/>
        </p:spPr>
        <p:txBody>
          <a:bodyPr wrap="square">
            <a:spAutoFit/>
          </a:bodyPr>
          <a:lstStyle/>
          <a:p>
            <a:pPr algn="just"/>
            <a:r>
              <a:rPr lang="en-US" sz="3800" dirty="0"/>
              <a:t>		</a:t>
            </a:r>
            <a:r>
              <a:rPr lang="vi-VN" sz="3800" dirty="0"/>
              <a:t>Hai người bột trong lọ </a:t>
            </a:r>
            <a:r>
              <a:rPr lang="vi-VN" sz="3800" b="1" dirty="0"/>
              <a:t>buồn tênh</a:t>
            </a:r>
            <a:r>
              <a:rPr lang="vi-VN" sz="3800" dirty="0"/>
              <a:t>. Bỗng một đêm, có con chuột </a:t>
            </a:r>
            <a:r>
              <a:rPr lang="vi-VN" sz="3800" b="1" dirty="0"/>
              <a:t>cạy</a:t>
            </a:r>
            <a:r>
              <a:rPr lang="vi-VN" sz="3800" dirty="0"/>
              <a:t> nắp lọ, tha nàng công chúa và cái lầu đi mất. Chàng kị sĩ sợ quá, </a:t>
            </a:r>
            <a:r>
              <a:rPr lang="vi-VN" sz="3800" b="1" dirty="0"/>
              <a:t>thúc ngựa </a:t>
            </a:r>
            <a:r>
              <a:rPr lang="vi-VN" sz="3800" dirty="0"/>
              <a:t>chạy </a:t>
            </a:r>
            <a:r>
              <a:rPr lang="vi-VN" sz="3800" b="1" dirty="0"/>
              <a:t>vọt</a:t>
            </a:r>
            <a:r>
              <a:rPr lang="vi-VN" sz="3800" dirty="0"/>
              <a:t> ra, chạy đến miệng cống. Một con chuột già </a:t>
            </a:r>
            <a:r>
              <a:rPr lang="vi-VN" sz="3800" b="1" dirty="0"/>
              <a:t>phục sẵn</a:t>
            </a:r>
            <a:r>
              <a:rPr lang="vi-VN" sz="3800" dirty="0"/>
              <a:t>. Nó bảo chàng để ngựa lại, xuống thuyền vào cống tìm công chúa</a:t>
            </a:r>
            <a:r>
              <a:rPr lang="en-US" sz="3800" dirty="0"/>
              <a:t>.</a:t>
            </a:r>
          </a:p>
        </p:txBody>
      </p:sp>
    </p:spTree>
    <p:extLst>
      <p:ext uri="{BB962C8B-B14F-4D97-AF65-F5344CB8AC3E}">
        <p14:creationId xmlns:p14="http://schemas.microsoft.com/office/powerpoint/2010/main" val="1090941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B74474-172C-4027-BCC1-13CFB5947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3307974"/>
            <a:ext cx="12322629" cy="5183465"/>
          </a:xfrm>
          <a:prstGeom prst="rect">
            <a:avLst/>
          </a:prstGeom>
        </p:spPr>
      </p:pic>
      <p:grpSp>
        <p:nvGrpSpPr>
          <p:cNvPr id="2" name="Group 1">
            <a:extLst>
              <a:ext uri="{FF2B5EF4-FFF2-40B4-BE49-F238E27FC236}">
                <a16:creationId xmlns:a16="http://schemas.microsoft.com/office/drawing/2014/main" id="{7464000C-C379-493B-A5FB-1BF92E188169}"/>
              </a:ext>
            </a:extLst>
          </p:cNvPr>
          <p:cNvGrpSpPr/>
          <p:nvPr/>
        </p:nvGrpSpPr>
        <p:grpSpPr>
          <a:xfrm>
            <a:off x="565094" y="1291772"/>
            <a:ext cx="10886702" cy="5226346"/>
            <a:chOff x="-10221362" y="-4611324"/>
            <a:chExt cx="8131507" cy="3903668"/>
          </a:xfrm>
        </p:grpSpPr>
        <p:sp>
          <p:nvSpPr>
            <p:cNvPr id="3" name="Freeform: Shape 2">
              <a:extLst>
                <a:ext uri="{FF2B5EF4-FFF2-40B4-BE49-F238E27FC236}">
                  <a16:creationId xmlns:a16="http://schemas.microsoft.com/office/drawing/2014/main" id="{323D000B-50CE-4C64-8408-F97AC905FABB}"/>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C88FF2E-6E0A-46A1-BF1C-190FD3393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pic>
        <p:nvPicPr>
          <p:cNvPr id="6" name="Picture 5">
            <a:extLst>
              <a:ext uri="{FF2B5EF4-FFF2-40B4-BE49-F238E27FC236}">
                <a16:creationId xmlns:a16="http://schemas.microsoft.com/office/drawing/2014/main" id="{8669D616-98B7-48E2-8137-C27ABB1DF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56" y="827314"/>
            <a:ext cx="1531257" cy="1531257"/>
          </a:xfrm>
          <a:prstGeom prst="rect">
            <a:avLst/>
          </a:prstGeom>
        </p:spPr>
      </p:pic>
      <p:pic>
        <p:nvPicPr>
          <p:cNvPr id="9" name="Picture 8">
            <a:extLst>
              <a:ext uri="{FF2B5EF4-FFF2-40B4-BE49-F238E27FC236}">
                <a16:creationId xmlns:a16="http://schemas.microsoft.com/office/drawing/2014/main" id="{10C1BAE0-B7F4-4584-8D1E-1A3112E629A3}"/>
              </a:ext>
            </a:extLst>
          </p:cNvPr>
          <p:cNvPicPr>
            <a:picLocks noChangeAspect="1"/>
          </p:cNvPicPr>
          <p:nvPr/>
        </p:nvPicPr>
        <p:blipFill rotWithShape="1">
          <a:blip r:embed="rId5">
            <a:extLst>
              <a:ext uri="{28A0092B-C50C-407E-A947-70E740481C1C}">
                <a14:useLocalDpi xmlns:a14="http://schemas.microsoft.com/office/drawing/2010/main" val="0"/>
              </a:ext>
            </a:extLst>
          </a:blip>
          <a:srcRect t="20833" b="26667"/>
          <a:stretch/>
        </p:blipFill>
        <p:spPr>
          <a:xfrm>
            <a:off x="7358743" y="-812960"/>
            <a:ext cx="5404757" cy="2070259"/>
          </a:xfrm>
          <a:prstGeom prst="rect">
            <a:avLst/>
          </a:prstGeom>
        </p:spPr>
      </p:pic>
      <p:sp>
        <p:nvSpPr>
          <p:cNvPr id="10" name="TextBox 9">
            <a:extLst>
              <a:ext uri="{FF2B5EF4-FFF2-40B4-BE49-F238E27FC236}">
                <a16:creationId xmlns:a16="http://schemas.microsoft.com/office/drawing/2014/main" id="{AC64F699-6CB3-4CD6-B477-D1C59307E006}"/>
              </a:ext>
            </a:extLst>
          </p:cNvPr>
          <p:cNvSpPr txBox="1"/>
          <p:nvPr/>
        </p:nvSpPr>
        <p:spPr>
          <a:xfrm>
            <a:off x="8046357" y="58056"/>
            <a:ext cx="4145643" cy="630942"/>
          </a:xfrm>
          <a:prstGeom prst="rect">
            <a:avLst/>
          </a:prstGeom>
          <a:noFill/>
        </p:spPr>
        <p:txBody>
          <a:bodyPr wrap="square" rtlCol="0">
            <a:spAutoFit/>
          </a:bodyPr>
          <a:lstStyle/>
          <a:p>
            <a:pPr algn="ctr"/>
            <a:r>
              <a:rPr lang="en-US" sz="3500" b="1" dirty="0" err="1"/>
              <a:t>Luyện</a:t>
            </a:r>
            <a:r>
              <a:rPr lang="en-US" sz="3500" b="1" dirty="0"/>
              <a:t> </a:t>
            </a:r>
            <a:r>
              <a:rPr lang="en-US" sz="3500" b="1" dirty="0" err="1"/>
              <a:t>đọc</a:t>
            </a:r>
            <a:r>
              <a:rPr lang="en-US" sz="3500" b="1" dirty="0"/>
              <a:t> </a:t>
            </a:r>
            <a:r>
              <a:rPr lang="en-US" sz="3500" b="1" dirty="0" err="1"/>
              <a:t>đoạn</a:t>
            </a:r>
            <a:r>
              <a:rPr lang="en-US" sz="3500" b="1" dirty="0"/>
              <a:t> 2</a:t>
            </a:r>
          </a:p>
        </p:txBody>
      </p:sp>
      <p:sp>
        <p:nvSpPr>
          <p:cNvPr id="12" name="TextBox 11">
            <a:extLst>
              <a:ext uri="{FF2B5EF4-FFF2-40B4-BE49-F238E27FC236}">
                <a16:creationId xmlns:a16="http://schemas.microsoft.com/office/drawing/2014/main" id="{270E0E2A-5989-438C-A08D-D9A94EB6FC20}"/>
              </a:ext>
            </a:extLst>
          </p:cNvPr>
          <p:cNvSpPr txBox="1"/>
          <p:nvPr/>
        </p:nvSpPr>
        <p:spPr>
          <a:xfrm>
            <a:off x="1009650" y="1438961"/>
            <a:ext cx="9982200" cy="4770537"/>
          </a:xfrm>
          <a:prstGeom prst="rect">
            <a:avLst/>
          </a:prstGeom>
          <a:noFill/>
        </p:spPr>
        <p:txBody>
          <a:bodyPr wrap="square">
            <a:spAutoFit/>
          </a:bodyPr>
          <a:lstStyle/>
          <a:p>
            <a:pPr algn="just"/>
            <a:r>
              <a:rPr lang="en-US" sz="3800" dirty="0"/>
              <a:t>			</a:t>
            </a:r>
            <a:r>
              <a:rPr lang="vi-VN" sz="3800" dirty="0"/>
              <a:t>Gặp công chúa trong cái hang tối, chàng hỏi:</a:t>
            </a:r>
          </a:p>
          <a:p>
            <a:pPr algn="just"/>
            <a:r>
              <a:rPr lang="vi-VN" sz="3800" dirty="0"/>
              <a:t>- Kẻ nào đã bắt nàng tới đây?</a:t>
            </a:r>
          </a:p>
          <a:p>
            <a:pPr algn="just"/>
            <a:r>
              <a:rPr lang="vi-VN" sz="3800" dirty="0"/>
              <a:t>- Chuột.</a:t>
            </a:r>
          </a:p>
          <a:p>
            <a:pPr algn="just"/>
            <a:r>
              <a:rPr lang="vi-VN" sz="3800" dirty="0"/>
              <a:t>- </a:t>
            </a:r>
            <a:r>
              <a:rPr lang="vi-VN" sz="3800" b="1" dirty="0"/>
              <a:t>Lầu son </a:t>
            </a:r>
            <a:r>
              <a:rPr lang="vi-VN" sz="3800" dirty="0"/>
              <a:t>của nàng đâu?</a:t>
            </a:r>
          </a:p>
          <a:p>
            <a:pPr algn="just"/>
            <a:r>
              <a:rPr lang="vi-VN" sz="3800" dirty="0"/>
              <a:t>- Chuột ăn rồi!</a:t>
            </a:r>
          </a:p>
          <a:p>
            <a:pPr algn="just"/>
            <a:r>
              <a:rPr lang="vi-VN" sz="3800" dirty="0"/>
              <a:t>   Chàng kị sĩ </a:t>
            </a:r>
            <a:r>
              <a:rPr lang="vi-VN" sz="3800" b="1" dirty="0"/>
              <a:t>hoảng hốt</a:t>
            </a:r>
            <a:r>
              <a:rPr lang="vi-VN" sz="3800" dirty="0"/>
              <a:t>, biết mình bị lừa, vội </a:t>
            </a:r>
            <a:r>
              <a:rPr lang="vi-VN" sz="3800" b="1" dirty="0"/>
              <a:t>dìu</a:t>
            </a:r>
            <a:r>
              <a:rPr lang="vi-VN" sz="3800" dirty="0"/>
              <a:t> công chúa chạy trốn.</a:t>
            </a:r>
          </a:p>
        </p:txBody>
      </p:sp>
    </p:spTree>
    <p:extLst>
      <p:ext uri="{BB962C8B-B14F-4D97-AF65-F5344CB8AC3E}">
        <p14:creationId xmlns:p14="http://schemas.microsoft.com/office/powerpoint/2010/main" val="1678385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B74474-172C-4027-BCC1-13CFB5947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3307974"/>
            <a:ext cx="12322629" cy="5183465"/>
          </a:xfrm>
          <a:prstGeom prst="rect">
            <a:avLst/>
          </a:prstGeom>
        </p:spPr>
      </p:pic>
      <p:grpSp>
        <p:nvGrpSpPr>
          <p:cNvPr id="2" name="Group 1">
            <a:extLst>
              <a:ext uri="{FF2B5EF4-FFF2-40B4-BE49-F238E27FC236}">
                <a16:creationId xmlns:a16="http://schemas.microsoft.com/office/drawing/2014/main" id="{7464000C-C379-493B-A5FB-1BF92E188169}"/>
              </a:ext>
            </a:extLst>
          </p:cNvPr>
          <p:cNvGrpSpPr/>
          <p:nvPr/>
        </p:nvGrpSpPr>
        <p:grpSpPr>
          <a:xfrm>
            <a:off x="565094" y="1291772"/>
            <a:ext cx="10886702" cy="5226346"/>
            <a:chOff x="-10221362" y="-4611324"/>
            <a:chExt cx="8131507" cy="3903668"/>
          </a:xfrm>
        </p:grpSpPr>
        <p:sp>
          <p:nvSpPr>
            <p:cNvPr id="3" name="Freeform: Shape 2">
              <a:extLst>
                <a:ext uri="{FF2B5EF4-FFF2-40B4-BE49-F238E27FC236}">
                  <a16:creationId xmlns:a16="http://schemas.microsoft.com/office/drawing/2014/main" id="{323D000B-50CE-4C64-8408-F97AC905FABB}"/>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C88FF2E-6E0A-46A1-BF1C-190FD3393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pic>
        <p:nvPicPr>
          <p:cNvPr id="6" name="Picture 5">
            <a:extLst>
              <a:ext uri="{FF2B5EF4-FFF2-40B4-BE49-F238E27FC236}">
                <a16:creationId xmlns:a16="http://schemas.microsoft.com/office/drawing/2014/main" id="{8669D616-98B7-48E2-8137-C27ABB1DF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56" y="827314"/>
            <a:ext cx="1531257" cy="1531257"/>
          </a:xfrm>
          <a:prstGeom prst="rect">
            <a:avLst/>
          </a:prstGeom>
        </p:spPr>
      </p:pic>
      <p:pic>
        <p:nvPicPr>
          <p:cNvPr id="9" name="Picture 8">
            <a:extLst>
              <a:ext uri="{FF2B5EF4-FFF2-40B4-BE49-F238E27FC236}">
                <a16:creationId xmlns:a16="http://schemas.microsoft.com/office/drawing/2014/main" id="{10C1BAE0-B7F4-4584-8D1E-1A3112E629A3}"/>
              </a:ext>
            </a:extLst>
          </p:cNvPr>
          <p:cNvPicPr>
            <a:picLocks noChangeAspect="1"/>
          </p:cNvPicPr>
          <p:nvPr/>
        </p:nvPicPr>
        <p:blipFill rotWithShape="1">
          <a:blip r:embed="rId5">
            <a:extLst>
              <a:ext uri="{28A0092B-C50C-407E-A947-70E740481C1C}">
                <a14:useLocalDpi xmlns:a14="http://schemas.microsoft.com/office/drawing/2010/main" val="0"/>
              </a:ext>
            </a:extLst>
          </a:blip>
          <a:srcRect t="20833" b="26667"/>
          <a:stretch/>
        </p:blipFill>
        <p:spPr>
          <a:xfrm>
            <a:off x="7358743" y="-812960"/>
            <a:ext cx="5404757" cy="2070259"/>
          </a:xfrm>
          <a:prstGeom prst="rect">
            <a:avLst/>
          </a:prstGeom>
        </p:spPr>
      </p:pic>
      <p:sp>
        <p:nvSpPr>
          <p:cNvPr id="10" name="TextBox 9">
            <a:extLst>
              <a:ext uri="{FF2B5EF4-FFF2-40B4-BE49-F238E27FC236}">
                <a16:creationId xmlns:a16="http://schemas.microsoft.com/office/drawing/2014/main" id="{AC64F699-6CB3-4CD6-B477-D1C59307E006}"/>
              </a:ext>
            </a:extLst>
          </p:cNvPr>
          <p:cNvSpPr txBox="1"/>
          <p:nvPr/>
        </p:nvSpPr>
        <p:spPr>
          <a:xfrm>
            <a:off x="8046357" y="58056"/>
            <a:ext cx="4145643" cy="630942"/>
          </a:xfrm>
          <a:prstGeom prst="rect">
            <a:avLst/>
          </a:prstGeom>
          <a:noFill/>
        </p:spPr>
        <p:txBody>
          <a:bodyPr wrap="square" rtlCol="0">
            <a:spAutoFit/>
          </a:bodyPr>
          <a:lstStyle/>
          <a:p>
            <a:pPr algn="ctr"/>
            <a:r>
              <a:rPr lang="en-US" sz="3500" b="1" dirty="0" err="1"/>
              <a:t>Luyện</a:t>
            </a:r>
            <a:r>
              <a:rPr lang="en-US" sz="3500" b="1" dirty="0"/>
              <a:t> </a:t>
            </a:r>
            <a:r>
              <a:rPr lang="en-US" sz="3500" b="1" dirty="0" err="1"/>
              <a:t>đọc</a:t>
            </a:r>
            <a:r>
              <a:rPr lang="en-US" sz="3500" b="1" dirty="0"/>
              <a:t> </a:t>
            </a:r>
            <a:r>
              <a:rPr lang="en-US" sz="3500" b="1" dirty="0" err="1"/>
              <a:t>đoạn</a:t>
            </a:r>
            <a:r>
              <a:rPr lang="en-US" sz="3500" b="1" dirty="0"/>
              <a:t> 3</a:t>
            </a:r>
          </a:p>
        </p:txBody>
      </p:sp>
      <p:sp>
        <p:nvSpPr>
          <p:cNvPr id="12" name="TextBox 11">
            <a:extLst>
              <a:ext uri="{FF2B5EF4-FFF2-40B4-BE49-F238E27FC236}">
                <a16:creationId xmlns:a16="http://schemas.microsoft.com/office/drawing/2014/main" id="{270E0E2A-5989-438C-A08D-D9A94EB6FC20}"/>
              </a:ext>
            </a:extLst>
          </p:cNvPr>
          <p:cNvSpPr txBox="1"/>
          <p:nvPr/>
        </p:nvSpPr>
        <p:spPr>
          <a:xfrm>
            <a:off x="933450" y="1667561"/>
            <a:ext cx="9982200" cy="4401205"/>
          </a:xfrm>
          <a:prstGeom prst="rect">
            <a:avLst/>
          </a:prstGeom>
          <a:noFill/>
        </p:spPr>
        <p:txBody>
          <a:bodyPr wrap="square">
            <a:spAutoFit/>
          </a:bodyPr>
          <a:lstStyle/>
          <a:p>
            <a:pPr algn="just"/>
            <a:r>
              <a:rPr lang="en-US" sz="4000" dirty="0">
                <a:solidFill>
                  <a:srgbClr val="000000"/>
                </a:solidFill>
              </a:rPr>
              <a:t>		</a:t>
            </a:r>
            <a:r>
              <a:rPr lang="vi-VN" sz="4000" dirty="0">
                <a:solidFill>
                  <a:srgbClr val="000000"/>
                </a:solidFill>
              </a:rPr>
              <a:t>Chiếc thuyền mảnh trôi qua cống ra con </a:t>
            </a:r>
            <a:r>
              <a:rPr lang="vi-VN" sz="4000" b="1" dirty="0">
                <a:solidFill>
                  <a:srgbClr val="000000"/>
                </a:solidFill>
              </a:rPr>
              <a:t>ngòi</a:t>
            </a:r>
            <a:r>
              <a:rPr lang="vi-VN" sz="4000" dirty="0">
                <a:solidFill>
                  <a:srgbClr val="000000"/>
                </a:solidFill>
              </a:rPr>
              <a:t>. Gặp nước </a:t>
            </a:r>
            <a:r>
              <a:rPr lang="vi-VN" sz="4000" b="1" dirty="0">
                <a:solidFill>
                  <a:srgbClr val="000000"/>
                </a:solidFill>
              </a:rPr>
              <a:t>xoáy</a:t>
            </a:r>
            <a:r>
              <a:rPr lang="vi-VN" sz="4000" dirty="0">
                <a:solidFill>
                  <a:srgbClr val="000000"/>
                </a:solidFill>
              </a:rPr>
              <a:t>, thuyền lật, cả hai bị ngấm</a:t>
            </a:r>
            <a:r>
              <a:rPr lang="en-US" sz="4000" dirty="0">
                <a:solidFill>
                  <a:srgbClr val="000000"/>
                </a:solidFill>
              </a:rPr>
              <a:t> </a:t>
            </a:r>
            <a:r>
              <a:rPr lang="vi-VN" sz="4000" dirty="0">
                <a:solidFill>
                  <a:srgbClr val="000000"/>
                </a:solidFill>
              </a:rPr>
              <a:t>nước, </a:t>
            </a:r>
            <a:r>
              <a:rPr lang="vi-VN" sz="4000" b="1" dirty="0">
                <a:solidFill>
                  <a:srgbClr val="000000"/>
                </a:solidFill>
              </a:rPr>
              <a:t>nhũn</a:t>
            </a:r>
            <a:r>
              <a:rPr lang="vi-VN" sz="4000" dirty="0">
                <a:solidFill>
                  <a:srgbClr val="000000"/>
                </a:solidFill>
              </a:rPr>
              <a:t> cả chân tay.</a:t>
            </a:r>
          </a:p>
          <a:p>
            <a:pPr algn="just"/>
            <a:r>
              <a:rPr lang="en-US" sz="4000" dirty="0">
                <a:solidFill>
                  <a:srgbClr val="000000"/>
                </a:solidFill>
              </a:rPr>
              <a:t>		</a:t>
            </a:r>
            <a:r>
              <a:rPr lang="vi-VN" sz="4000" dirty="0">
                <a:solidFill>
                  <a:srgbClr val="000000"/>
                </a:solidFill>
              </a:rPr>
              <a:t>Lúc ấy, Đất Nung đang đi dọc bờ con ngòi. Thấy hai người bị nạn, chú liền nhảy xuống, vớt lên bờ phơi nắng cho </a:t>
            </a:r>
            <a:r>
              <a:rPr lang="vi-VN" sz="4000" b="1" dirty="0">
                <a:solidFill>
                  <a:srgbClr val="000000"/>
                </a:solidFill>
              </a:rPr>
              <a:t>se bột lại</a:t>
            </a:r>
            <a:r>
              <a:rPr lang="vi-VN" sz="4000" dirty="0">
                <a:solidFill>
                  <a:srgbClr val="000000"/>
                </a:solidFill>
              </a:rPr>
              <a:t>.</a:t>
            </a:r>
          </a:p>
        </p:txBody>
      </p:sp>
    </p:spTree>
    <p:extLst>
      <p:ext uri="{BB962C8B-B14F-4D97-AF65-F5344CB8AC3E}">
        <p14:creationId xmlns:p14="http://schemas.microsoft.com/office/powerpoint/2010/main" val="3843439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TIMING" val="|5.6"/>
</p:tagLst>
</file>

<file path=ppt/tags/tag3.xml><?xml version="1.0" encoding="utf-8"?>
<p:tagLst xmlns:a="http://schemas.openxmlformats.org/drawingml/2006/main" xmlns:r="http://schemas.openxmlformats.org/officeDocument/2006/relationships" xmlns:p="http://schemas.openxmlformats.org/presentationml/2006/main">
  <p:tag name="TIMING" val="|4.4|4.2"/>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1079</TotalTime>
  <Words>451</Words>
  <Application>Microsoft Office PowerPoint</Application>
  <PresentationFormat>Widescreen</PresentationFormat>
  <Paragraphs>142</Paragraphs>
  <Slides>21</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义启紫水晶体</vt:lpstr>
      <vt:lpstr>UTM Akashi</vt:lpstr>
      <vt:lpstr>文泉驿微米黑</vt:lpstr>
      <vt:lpstr>UTM Brewers KT</vt:lpstr>
      <vt:lpstr>印品黑体</vt:lpstr>
      <vt:lpstr>Arial</vt:lpstr>
      <vt:lpstr>#9Slide06 SVNJonitha Script</vt:lpstr>
      <vt:lpstr>造字工房悦黑演示版常规体</vt:lpstr>
      <vt:lpstr>微软雅黑</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Hana</cp:keywords>
  <cp:lastModifiedBy>Administrator</cp:lastModifiedBy>
  <cp:revision>110</cp:revision>
  <dcterms:created xsi:type="dcterms:W3CDTF">2017-08-18T03:02:00Z</dcterms:created>
  <dcterms:modified xsi:type="dcterms:W3CDTF">2021-12-05T09:36:41Z</dcterms:modified>
  <cp:version>Z30</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