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0" r:id="rId2"/>
    <p:sldId id="296" r:id="rId3"/>
    <p:sldId id="357" r:id="rId4"/>
    <p:sldId id="297" r:id="rId5"/>
    <p:sldId id="265" r:id="rId6"/>
    <p:sldId id="304" r:id="rId7"/>
    <p:sldId id="352" r:id="rId8"/>
    <p:sldId id="353" r:id="rId9"/>
    <p:sldId id="289" r:id="rId10"/>
    <p:sldId id="355" r:id="rId11"/>
    <p:sldId id="351" r:id="rId12"/>
    <p:sldId id="358" r:id="rId13"/>
    <p:sldId id="259" r:id="rId14"/>
    <p:sldId id="359" r:id="rId15"/>
    <p:sldId id="360" r:id="rId16"/>
    <p:sldId id="361" r:id="rId17"/>
    <p:sldId id="362" r:id="rId18"/>
    <p:sldId id="363" r:id="rId19"/>
    <p:sldId id="364" r:id="rId20"/>
    <p:sldId id="365" r:id="rId21"/>
    <p:sldId id="271" r:id="rId22"/>
    <p:sldId id="262" r:id="rId23"/>
    <p:sldId id="366" r:id="rId24"/>
  </p:sldIdLst>
  <p:sldSz cx="12192000" cy="6858000"/>
  <p:notesSz cx="6858000" cy="9144000"/>
  <p:embeddedFontLst>
    <p:embeddedFont>
      <p:font typeface="Agency FB" panose="020B0503020202020204" pitchFamily="34" charset="0"/>
      <p:regular r:id="rId26"/>
      <p:bold r:id="rId27"/>
    </p:embeddedFont>
    <p:embeddedFont>
      <p:font typeface="Amatic SC" panose="00000500000000000000" pitchFamily="2" charset="-79"/>
      <p:regular r:id="rId28"/>
      <p:bold r:id="rId29"/>
    </p:embeddedFont>
    <p:embeddedFont>
      <p:font typeface="Calibri" panose="020F0502020204030204" pitchFamily="34" charset="0"/>
      <p:regular r:id="rId30"/>
      <p:bold r:id="rId31"/>
      <p:italic r:id="rId32"/>
      <p:boldItalic r:id="rId33"/>
    </p:embeddedFont>
    <p:embeddedFont>
      <p:font typeface="FC Onigiri Outline" panose="020B0604020202020204" charset="-34"/>
      <p:regular r:id="rId34"/>
    </p:embeddedFont>
    <p:embeddedFont>
      <p:font typeface="Surafont Sanukchang" panose="020B0604020202020204" charset="-34"/>
      <p:regular r:id="rId35"/>
      <p:italic r:id="rId36"/>
    </p:embeddedFont>
    <p:embeddedFont>
      <p:font typeface="UTM Akashi" panose="02040603050506020204" pitchFamily="18" charset="0"/>
      <p:regular r:id="rId37"/>
    </p:embeddedFont>
    <p:embeddedFont>
      <p:font typeface="UTM Charlotte" panose="02040603050506020204" pitchFamily="18" charset="0"/>
      <p:regular r:id="rId38"/>
    </p:embeddedFont>
    <p:embeddedFont>
      <p:font typeface="UTM Cooper Black" panose="02040603050506020204" pitchFamily="18" charset="0"/>
      <p:regular r:id="rId39"/>
      <p:italic r:id="rId40"/>
    </p:embeddedFont>
    <p:embeddedFont>
      <p:font typeface="UTM Davida" panose="02040603050506020204" pitchFamily="18" charset="0"/>
      <p:regular r:id="rId41"/>
    </p:embeddedFont>
    <p:embeddedFont>
      <p:font typeface="UVN Bai Sau Nhe" panose="04030405020802020C03" pitchFamily="82" charset="0"/>
      <p:regular r:id="rId42"/>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52C"/>
    <a:srgbClr val="EEBE65"/>
    <a:srgbClr val="FFD966"/>
    <a:srgbClr val="D4978B"/>
    <a:srgbClr val="A6BC61"/>
    <a:srgbClr val="D09268"/>
    <a:srgbClr val="FFFFFF"/>
    <a:srgbClr val="C57363"/>
    <a:srgbClr val="CB8273"/>
    <a:srgbClr val="EF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8934" autoAdjust="0"/>
  </p:normalViewPr>
  <p:slideViewPr>
    <p:cSldViewPr snapToGrid="0">
      <p:cViewPr>
        <p:scale>
          <a:sx n="50" d="100"/>
          <a:sy n="50" d="100"/>
        </p:scale>
        <p:origin x="1704" y="55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11E8-6837-45EE-BF07-9E46786BA2DF}" type="datetimeFigureOut">
              <a:rPr lang="th-TH" smtClean="0"/>
              <a:t>05/12/64</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7B56-AD0F-4B19-BC9E-30305AD92A8A}" type="slidenum">
              <a:rPr lang="th-TH" smtClean="0"/>
              <a:t>‹#›</a:t>
            </a:fld>
            <a:endParaRPr lang="th-TH"/>
          </a:p>
        </p:txBody>
      </p:sp>
    </p:spTree>
    <p:extLst>
      <p:ext uri="{BB962C8B-B14F-4D97-AF65-F5344CB8AC3E}">
        <p14:creationId xmlns:p14="http://schemas.microsoft.com/office/powerpoint/2010/main" val="270490793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04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20</a:t>
            </a:fld>
            <a:endParaRPr lang="zh-CN" altLang="en-US"/>
          </a:p>
        </p:txBody>
      </p:sp>
    </p:spTree>
    <p:extLst>
      <p:ext uri="{BB962C8B-B14F-4D97-AF65-F5344CB8AC3E}">
        <p14:creationId xmlns:p14="http://schemas.microsoft.com/office/powerpoint/2010/main" val="35864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7</a:t>
            </a:fld>
            <a:endParaRPr lang="zh-CN" altLang="en-US"/>
          </a:p>
        </p:txBody>
      </p:sp>
    </p:spTree>
    <p:extLst>
      <p:ext uri="{BB962C8B-B14F-4D97-AF65-F5344CB8AC3E}">
        <p14:creationId xmlns:p14="http://schemas.microsoft.com/office/powerpoint/2010/main" val="1523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8</a:t>
            </a:fld>
            <a:endParaRPr lang="zh-CN" altLang="en-US"/>
          </a:p>
        </p:txBody>
      </p:sp>
    </p:spTree>
    <p:extLst>
      <p:ext uri="{BB962C8B-B14F-4D97-AF65-F5344CB8AC3E}">
        <p14:creationId xmlns:p14="http://schemas.microsoft.com/office/powerpoint/2010/main" val="21847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A7077B56-AD0F-4B19-BC9E-30305AD92A8A}" type="slidenum">
              <a:rPr lang="th-TH" smtClean="0"/>
              <a:t>10</a:t>
            </a:fld>
            <a:endParaRPr lang="th-TH"/>
          </a:p>
        </p:txBody>
      </p:sp>
    </p:spTree>
    <p:extLst>
      <p:ext uri="{BB962C8B-B14F-4D97-AF65-F5344CB8AC3E}">
        <p14:creationId xmlns:p14="http://schemas.microsoft.com/office/powerpoint/2010/main" val="1418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13</a:t>
            </a:fld>
            <a:endParaRPr lang="zh-CN" altLang="en-US"/>
          </a:p>
        </p:txBody>
      </p:sp>
    </p:spTree>
    <p:extLst>
      <p:ext uri="{BB962C8B-B14F-4D97-AF65-F5344CB8AC3E}">
        <p14:creationId xmlns:p14="http://schemas.microsoft.com/office/powerpoint/2010/main" val="177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14</a:t>
            </a:fld>
            <a:endParaRPr lang="zh-CN" altLang="en-US"/>
          </a:p>
        </p:txBody>
      </p:sp>
    </p:spTree>
    <p:extLst>
      <p:ext uri="{BB962C8B-B14F-4D97-AF65-F5344CB8AC3E}">
        <p14:creationId xmlns:p14="http://schemas.microsoft.com/office/powerpoint/2010/main" val="32476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15</a:t>
            </a:fld>
            <a:endParaRPr lang="zh-CN" altLang="en-US"/>
          </a:p>
        </p:txBody>
      </p:sp>
    </p:spTree>
    <p:extLst>
      <p:ext uri="{BB962C8B-B14F-4D97-AF65-F5344CB8AC3E}">
        <p14:creationId xmlns:p14="http://schemas.microsoft.com/office/powerpoint/2010/main" val="38445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16</a:t>
            </a:fld>
            <a:endParaRPr lang="zh-CN" altLang="en-US"/>
          </a:p>
        </p:txBody>
      </p:sp>
    </p:spTree>
    <p:extLst>
      <p:ext uri="{BB962C8B-B14F-4D97-AF65-F5344CB8AC3E}">
        <p14:creationId xmlns:p14="http://schemas.microsoft.com/office/powerpoint/2010/main" val="5687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17</a:t>
            </a:fld>
            <a:endParaRPr lang="zh-CN" altLang="en-US"/>
          </a:p>
        </p:txBody>
      </p:sp>
    </p:spTree>
    <p:extLst>
      <p:ext uri="{BB962C8B-B14F-4D97-AF65-F5344CB8AC3E}">
        <p14:creationId xmlns:p14="http://schemas.microsoft.com/office/powerpoint/2010/main" val="324827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0166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90933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0654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167519-FA07-4F24-BCF4-EA7CD382A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737600" y="3116087"/>
            <a:ext cx="3572933" cy="3775780"/>
          </a:xfrm>
          <a:prstGeom prst="rect">
            <a:avLst/>
          </a:prstGeom>
        </p:spPr>
      </p:pic>
      <p:pic>
        <p:nvPicPr>
          <p:cNvPr id="8" name="图片 7">
            <a:extLst>
              <a:ext uri="{FF2B5EF4-FFF2-40B4-BE49-F238E27FC236}">
                <a16:creationId xmlns:a16="http://schemas.microsoft.com/office/drawing/2014/main" id="{F997B113-3FD1-4574-8D2F-BD3842E7B639}"/>
              </a:ext>
            </a:extLst>
          </p:cNvPr>
          <p:cNvPicPr>
            <a:picLocks noChangeAspect="1"/>
          </p:cNvPicPr>
          <p:nvPr userDrawn="1"/>
        </p:nvPicPr>
        <p:blipFill>
          <a:blip r:embed="rId3"/>
          <a:stretch>
            <a:fillRect/>
          </a:stretch>
        </p:blipFill>
        <p:spPr>
          <a:xfrm>
            <a:off x="7104774" y="5716554"/>
            <a:ext cx="1633869" cy="975444"/>
          </a:xfrm>
          <a:prstGeom prst="rect">
            <a:avLst/>
          </a:prstGeom>
        </p:spPr>
      </p:pic>
    </p:spTree>
    <p:extLst>
      <p:ext uri="{BB962C8B-B14F-4D97-AF65-F5344CB8AC3E}">
        <p14:creationId xmlns:p14="http://schemas.microsoft.com/office/powerpoint/2010/main" val="3481749427"/>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6650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2949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2444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EC2BEA-3017-4A34-9587-25E01A3CD9AD}" type="datetimeFigureOut">
              <a:rPr lang="id-ID" smtClean="0"/>
              <a:t>05/12/2021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078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EC2BEA-3017-4A34-9587-25E01A3CD9AD}" type="datetimeFigureOut">
              <a:rPr lang="id-ID" smtClean="0"/>
              <a:t>05/12/2021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6955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2BEA-3017-4A34-9587-25E01A3CD9AD}" type="datetimeFigureOut">
              <a:rPr lang="id-ID" smtClean="0"/>
              <a:t>05/12/2021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329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14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729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C6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2BEA-3017-4A34-9587-25E01A3CD9AD}" type="datetimeFigureOut">
              <a:rPr lang="id-ID" smtClean="0"/>
              <a:t>05/12/2021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D85-1DD0-42EE-B37D-C08033452D53}" type="slidenum">
              <a:rPr lang="id-ID" smtClean="0"/>
              <a:t>‹#›</a:t>
            </a:fld>
            <a:endParaRPr lang="id-ID"/>
          </a:p>
        </p:txBody>
      </p:sp>
      <p:sp>
        <p:nvSpPr>
          <p:cNvPr id="52" name="TextBox 11">
            <a:extLst>
              <a:ext uri="{FF2B5EF4-FFF2-40B4-BE49-F238E27FC236}">
                <a16:creationId xmlns:a16="http://schemas.microsoft.com/office/drawing/2014/main" id="{3FE6FF49-E723-457D-B674-A08EEDF67B91}"/>
              </a:ext>
            </a:extLst>
          </p:cNvPr>
          <p:cNvSpPr txBox="1"/>
          <p:nvPr userDrawn="1"/>
        </p:nvSpPr>
        <p:spPr>
          <a:xfrm>
            <a:off x="-8285036" y="8959334"/>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sp>
        <p:nvSpPr>
          <p:cNvPr id="53" name="TextBox 11">
            <a:extLst>
              <a:ext uri="{FF2B5EF4-FFF2-40B4-BE49-F238E27FC236}">
                <a16:creationId xmlns:a16="http://schemas.microsoft.com/office/drawing/2014/main" id="{491B7BB6-0281-461D-9C94-2313B6BDE87E}"/>
              </a:ext>
            </a:extLst>
          </p:cNvPr>
          <p:cNvSpPr txBox="1"/>
          <p:nvPr userDrawn="1"/>
        </p:nvSpPr>
        <p:spPr>
          <a:xfrm>
            <a:off x="19581304" y="-2882146"/>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pic>
        <p:nvPicPr>
          <p:cNvPr id="55" name="Picture 54" descr="A picture containing diagram&#10;&#10;Description automatically generated">
            <a:extLst>
              <a:ext uri="{FF2B5EF4-FFF2-40B4-BE49-F238E27FC236}">
                <a16:creationId xmlns:a16="http://schemas.microsoft.com/office/drawing/2014/main" id="{7AE21721-F2FB-47C4-AB4D-630FE8971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10421191" y="-4755406"/>
            <a:ext cx="1807622" cy="1561586"/>
          </a:xfrm>
          <a:prstGeom prst="rect">
            <a:avLst/>
          </a:prstGeom>
        </p:spPr>
      </p:pic>
      <p:pic>
        <p:nvPicPr>
          <p:cNvPr id="56" name="Picture 55" descr="A picture containing diagram&#10;&#10;Description automatically generated">
            <a:extLst>
              <a:ext uri="{FF2B5EF4-FFF2-40B4-BE49-F238E27FC236}">
                <a16:creationId xmlns:a16="http://schemas.microsoft.com/office/drawing/2014/main" id="{F3BDABF6-73D3-4842-83C5-D8D630D48E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314329" y="-5829826"/>
            <a:ext cx="1807622" cy="1561586"/>
          </a:xfrm>
          <a:prstGeom prst="rect">
            <a:avLst/>
          </a:prstGeom>
        </p:spPr>
      </p:pic>
      <p:pic>
        <p:nvPicPr>
          <p:cNvPr id="8" name="Picture 7">
            <a:extLst>
              <a:ext uri="{FF2B5EF4-FFF2-40B4-BE49-F238E27FC236}">
                <a16:creationId xmlns:a16="http://schemas.microsoft.com/office/drawing/2014/main" id="{225F2645-33CD-4EAB-A0F1-5EC46F6C66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1" y="-114300"/>
            <a:ext cx="12369339" cy="7086600"/>
          </a:xfrm>
          <a:prstGeom prst="rect">
            <a:avLst/>
          </a:prstGeom>
        </p:spPr>
      </p:pic>
    </p:spTree>
    <p:extLst>
      <p:ext uri="{BB962C8B-B14F-4D97-AF65-F5344CB8AC3E}">
        <p14:creationId xmlns:p14="http://schemas.microsoft.com/office/powerpoint/2010/main" val="88055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6.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microsoft.com/office/2007/relationships/hdphoto" Target="../media/hdphoto5.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5.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9.xml"/><Relationship Id="rId5" Type="http://schemas.openxmlformats.org/officeDocument/2006/relationships/tags" Target="../tags/tag47.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0.xml"/><Relationship Id="rId9" Type="http://schemas.openxmlformats.org/officeDocument/2006/relationships/image" Target="../media/image13.png"/><Relationship Id="rId1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2.xml"/><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194869" y="354467"/>
            <a:ext cx="1560042" cy="1015663"/>
          </a:xfrm>
          <a:prstGeom prst="rect">
            <a:avLst/>
          </a:prstGeom>
          <a:noFill/>
        </p:spPr>
        <p:txBody>
          <a:bodyPr wrap="none" rtlCol="0">
            <a:spAutoFit/>
          </a:bodyPr>
          <a:lstStyle/>
          <a:p>
            <a:r>
              <a:rPr lang="id-ID" sz="6000" b="1" dirty="0">
                <a:solidFill>
                  <a:srgbClr val="80552C"/>
                </a:solidFill>
                <a:latin typeface="+mj-lt"/>
              </a:rPr>
              <a:t>Hello</a:t>
            </a: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24021" y="-215281"/>
            <a:ext cx="1549400"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2113664" y="1971088"/>
            <a:ext cx="8109912" cy="1323439"/>
          </a:xfrm>
          <a:prstGeom prst="rect">
            <a:avLst/>
          </a:prstGeom>
        </p:spPr>
        <p:txBody>
          <a:bodyPr wrap="non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TIẾNG VIỆT 4</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94423122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4218583">
            <a:off x="10342723" y="5029531"/>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3489284" flipH="1">
            <a:off x="11204779" y="3080785"/>
            <a:ext cx="1058651"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Freeform 18"/>
          <p:cNvSpPr/>
          <p:nvPr/>
        </p:nvSpPr>
        <p:spPr>
          <a:xfrm rot="3889168" flipH="1">
            <a:off x="885329" y="-2579931"/>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0" name="Freeform 18"/>
          <p:cNvSpPr/>
          <p:nvPr/>
        </p:nvSpPr>
        <p:spPr>
          <a:xfrm rot="4234773" flipH="1">
            <a:off x="856955" y="-2577157"/>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1" name="Group 85"/>
          <p:cNvGrpSpPr/>
          <p:nvPr/>
        </p:nvGrpSpPr>
        <p:grpSpPr>
          <a:xfrm rot="16200000">
            <a:off x="342898" y="463163"/>
            <a:ext cx="793664" cy="719619"/>
            <a:chOff x="11046527" y="3044373"/>
            <a:chExt cx="793664" cy="719619"/>
          </a:xfrm>
        </p:grpSpPr>
        <p:sp>
          <p:nvSpPr>
            <p:cNvPr id="7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84"/>
          <p:cNvGrpSpPr/>
          <p:nvPr/>
        </p:nvGrpSpPr>
        <p:grpSpPr>
          <a:xfrm rot="16200000">
            <a:off x="1479824" y="459809"/>
            <a:ext cx="763208" cy="719517"/>
            <a:chOff x="10979144" y="2146604"/>
            <a:chExt cx="763208" cy="719517"/>
          </a:xfrm>
        </p:grpSpPr>
        <p:sp>
          <p:nvSpPr>
            <p:cNvPr id="7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8" name="Group 83"/>
          <p:cNvGrpSpPr/>
          <p:nvPr/>
        </p:nvGrpSpPr>
        <p:grpSpPr>
          <a:xfrm rot="16200000">
            <a:off x="2661989" y="465196"/>
            <a:ext cx="789755" cy="735291"/>
            <a:chOff x="11030196" y="1291357"/>
            <a:chExt cx="789755" cy="735291"/>
          </a:xfrm>
        </p:grpSpPr>
        <p:sp>
          <p:nvSpPr>
            <p:cNvPr id="8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1" name="Oval 14"/>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13"/>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13"/>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TextBox 92">
            <a:extLst>
              <a:ext uri="{FF2B5EF4-FFF2-40B4-BE49-F238E27FC236}">
                <a16:creationId xmlns:a16="http://schemas.microsoft.com/office/drawing/2014/main" id="{ED24AD43-30EC-4A2E-99B4-327399A64CE7}"/>
              </a:ext>
            </a:extLst>
          </p:cNvPr>
          <p:cNvSpPr txBox="1"/>
          <p:nvPr/>
        </p:nvSpPr>
        <p:spPr>
          <a:xfrm>
            <a:off x="-2191152" y="2364623"/>
            <a:ext cx="2240349" cy="1200329"/>
          </a:xfrm>
          <a:prstGeom prst="rect">
            <a:avLst/>
          </a:prstGeom>
          <a:noFill/>
        </p:spPr>
        <p:txBody>
          <a:bodyPr wrap="square" rtlCol="0">
            <a:spAutoFit/>
          </a:bodyPr>
          <a:lstStyle/>
          <a:p>
            <a:pPr algn="ct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Lorem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ipsum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dolor sit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amet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consectetur</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adipiscing</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elit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p>
        </p:txBody>
      </p:sp>
      <p:pic>
        <p:nvPicPr>
          <p:cNvPr id="57" name="Picture 56">
            <a:extLst>
              <a:ext uri="{FF2B5EF4-FFF2-40B4-BE49-F238E27FC236}">
                <a16:creationId xmlns:a16="http://schemas.microsoft.com/office/drawing/2014/main" id="{B2637B9D-772A-4D13-9164-26D61551F1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326294" y="356493"/>
            <a:ext cx="6906989" cy="5700177"/>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8" name="TextBox 57">
            <a:extLst>
              <a:ext uri="{FF2B5EF4-FFF2-40B4-BE49-F238E27FC236}">
                <a16:creationId xmlns:a16="http://schemas.microsoft.com/office/drawing/2014/main" id="{BDCD2147-C3DE-408D-BDF7-CFA1B3F3ED24}"/>
              </a:ext>
            </a:extLst>
          </p:cNvPr>
          <p:cNvSpPr txBox="1"/>
          <p:nvPr/>
        </p:nvSpPr>
        <p:spPr>
          <a:xfrm>
            <a:off x="704159" y="2649411"/>
            <a:ext cx="2666114" cy="923330"/>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5400" b="1" dirty="0" err="1">
                <a:solidFill>
                  <a:schemeClr val="accent3">
                    <a:lumMod val="50000"/>
                  </a:schemeClr>
                </a:solidFill>
                <a:latin typeface="Times New Roman" panose="02020603050405020304" pitchFamily="18" charset="0"/>
                <a:cs typeface="Times New Roman" panose="02020603050405020304" pitchFamily="18" charset="0"/>
              </a:rPr>
              <a:t>chái</a:t>
            </a:r>
            <a:r>
              <a:rPr lang="en-US" sz="5400" b="1" dirty="0">
                <a:solidFill>
                  <a:schemeClr val="accent3">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3">
                    <a:lumMod val="50000"/>
                  </a:schemeClr>
                </a:solidFill>
                <a:latin typeface="Times New Roman" panose="02020603050405020304" pitchFamily="18" charset="0"/>
                <a:cs typeface="Times New Roman" panose="02020603050405020304" pitchFamily="18" charset="0"/>
              </a:rPr>
              <a:t>bếp</a:t>
            </a:r>
            <a:endParaRPr lang="en-US"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9" name="Right Arrow 4">
            <a:extLst>
              <a:ext uri="{FF2B5EF4-FFF2-40B4-BE49-F238E27FC236}">
                <a16:creationId xmlns:a16="http://schemas.microsoft.com/office/drawing/2014/main" id="{7AF6E3BB-6425-4F9B-95B7-B04EFC0E2761}"/>
              </a:ext>
            </a:extLst>
          </p:cNvPr>
          <p:cNvSpPr/>
          <p:nvPr/>
        </p:nvSpPr>
        <p:spPr>
          <a:xfrm>
            <a:off x="3868152" y="3251772"/>
            <a:ext cx="2602852" cy="626360"/>
          </a:xfrm>
          <a:prstGeom prst="rightArrow">
            <a:avLst>
              <a:gd name="adj1" fmla="val 50000"/>
              <a:gd name="adj2" fmla="val 92415"/>
            </a:avLst>
          </a:prstGeom>
          <a:solidFill>
            <a:schemeClr val="accent3">
              <a:lumMod val="20000"/>
              <a:lumOff val="80000"/>
            </a:schemeClr>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47CC4FEF-535F-4D41-9CB7-A8C8D147F76B}"/>
              </a:ext>
            </a:extLst>
          </p:cNvPr>
          <p:cNvSpPr txBox="1"/>
          <p:nvPr/>
        </p:nvSpPr>
        <p:spPr>
          <a:xfrm>
            <a:off x="49197" y="3874767"/>
            <a:ext cx="424499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gian nhỏ lợp một mái, thêm vào đầu hồi nhà để làm bếp.</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8267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14:presetBounceEnd="24000">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14:bounceEnd="24000">
                                          <p:cBhvr additive="base">
                                            <p:cTn id="40" dur="1000" fill="hold"/>
                                            <p:tgtEl>
                                              <p:spTgt spid="92"/>
                                            </p:tgtEl>
                                            <p:attrNameLst>
                                              <p:attrName>ppt_x</p:attrName>
                                            </p:attrNameLst>
                                          </p:cBhvr>
                                          <p:tavLst>
                                            <p:tav tm="0">
                                              <p:val>
                                                <p:strVal val="#ppt_x"/>
                                              </p:val>
                                            </p:tav>
                                            <p:tav tm="100000">
                                              <p:val>
                                                <p:strVal val="#ppt_x"/>
                                              </p:val>
                                            </p:tav>
                                          </p:tavLst>
                                        </p:anim>
                                        <p:anim calcmode="lin" valueType="num" p14:bounceEnd="24000">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24000">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14:bounceEnd="24000">
                                          <p:cBhvr additive="base">
                                            <p:cTn id="44" dur="1000" fill="hold"/>
                                            <p:tgtEl>
                                              <p:spTgt spid="91"/>
                                            </p:tgtEl>
                                            <p:attrNameLst>
                                              <p:attrName>ppt_x</p:attrName>
                                            </p:attrNameLst>
                                          </p:cBhvr>
                                          <p:tavLst>
                                            <p:tav tm="0">
                                              <p:val>
                                                <p:strVal val="0-#ppt_w/2"/>
                                              </p:val>
                                            </p:tav>
                                            <p:tav tm="100000">
                                              <p:val>
                                                <p:strVal val="#ppt_x"/>
                                              </p:val>
                                            </p:tav>
                                          </p:tavLst>
                                        </p:anim>
                                        <p:anim calcmode="lin" valueType="num" p14:bounceEnd="24000">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14:bounceEnd="24000">
                                          <p:cBhvr additive="base">
                                            <p:cTn id="52" dur="1000" fill="hold"/>
                                            <p:tgtEl>
                                              <p:spTgt spid="94"/>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1000" fill="hold"/>
                                            <p:tgtEl>
                                              <p:spTgt spid="92"/>
                                            </p:tgtEl>
                                            <p:attrNameLst>
                                              <p:attrName>ppt_x</p:attrName>
                                            </p:attrNameLst>
                                          </p:cBhvr>
                                          <p:tavLst>
                                            <p:tav tm="0">
                                              <p:val>
                                                <p:strVal val="#ppt_x"/>
                                              </p:val>
                                            </p:tav>
                                            <p:tav tm="100000">
                                              <p:val>
                                                <p:strVal val="#ppt_x"/>
                                              </p:val>
                                            </p:tav>
                                          </p:tavLst>
                                        </p:anim>
                                        <p:anim calcmode="lin" valueType="num">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1000" fill="hold"/>
                                            <p:tgtEl>
                                              <p:spTgt spid="94"/>
                                            </p:tgtEl>
                                            <p:attrNameLst>
                                              <p:attrName>ppt_x</p:attrName>
                                            </p:attrNameLst>
                                          </p:cBhvr>
                                          <p:tavLst>
                                            <p:tav tm="0">
                                              <p:val>
                                                <p:strVal val="#ppt_x"/>
                                              </p:val>
                                            </p:tav>
                                            <p:tav tm="100000">
                                              <p:val>
                                                <p:strVal val="#ppt_x"/>
                                              </p:val>
                                            </p:tav>
                                          </p:tavLst>
                                        </p:anim>
                                        <p:anim calcmode="lin" valueType="num">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E7AC9C4-0343-4733-A4B6-55223723C765}"/>
              </a:ext>
            </a:extLst>
          </p:cNvPr>
          <p:cNvSpPr/>
          <p:nvPr/>
        </p:nvSpPr>
        <p:spPr>
          <a:xfrm rot="10800000" flipH="1">
            <a:off x="-3043814" y="1933162"/>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3">
            <a:extLst>
              <a:ext uri="{FF2B5EF4-FFF2-40B4-BE49-F238E27FC236}">
                <a16:creationId xmlns:a16="http://schemas.microsoft.com/office/drawing/2014/main" id="{E1EBCC07-9208-4C9A-8A98-7B24AFFA933F}"/>
              </a:ext>
            </a:extLst>
          </p:cNvPr>
          <p:cNvSpPr/>
          <p:nvPr/>
        </p:nvSpPr>
        <p:spPr>
          <a:xfrm>
            <a:off x="-2705724" y="-1313065"/>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D5424233-EC5B-403F-A0E6-AD25A091CC6B}"/>
              </a:ext>
            </a:extLst>
          </p:cNvPr>
          <p:cNvSpPr/>
          <p:nvPr/>
        </p:nvSpPr>
        <p:spPr>
          <a:xfrm>
            <a:off x="-1183704" y="-20544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2072" y="115076"/>
            <a:ext cx="9507855" cy="554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59071" y="5819594"/>
            <a:ext cx="3050835" cy="923330"/>
          </a:xfrm>
          <a:solidFill>
            <a:schemeClr val="bg2"/>
          </a:solidFill>
          <a:ln w="28575">
            <a:solidFill>
              <a:schemeClr val="tx1"/>
            </a:solidFill>
          </a:ln>
        </p:spPr>
        <p:txBody>
          <a:bodyPr wrap="none" rtlCol="0">
            <a:spAutoFit/>
          </a:bodyPr>
          <a:lstStyle>
            <a:defPPr>
              <a:defRPr lang="id-ID"/>
            </a:defPPr>
            <a:lvl1pPr>
              <a:defRPr sz="5400" b="1">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err="1">
                <a:solidFill>
                  <a:srgbClr val="80552C"/>
                </a:solidFill>
              </a:rPr>
              <a:t>đống</a:t>
            </a:r>
            <a:r>
              <a:rPr lang="en-US" dirty="0">
                <a:solidFill>
                  <a:srgbClr val="80552C"/>
                </a:solidFill>
              </a:rPr>
              <a:t> </a:t>
            </a:r>
            <a:r>
              <a:rPr lang="en-US" dirty="0" err="1">
                <a:solidFill>
                  <a:srgbClr val="80552C"/>
                </a:solidFill>
              </a:rPr>
              <a:t>rấm</a:t>
            </a:r>
            <a:endParaRPr lang="en-US" dirty="0">
              <a:solidFill>
                <a:srgbClr val="80552C"/>
              </a:solidFill>
            </a:endParaRPr>
          </a:p>
        </p:txBody>
      </p:sp>
      <p:grpSp>
        <p:nvGrpSpPr>
          <p:cNvPr id="6" name="Group 85">
            <a:extLst>
              <a:ext uri="{FF2B5EF4-FFF2-40B4-BE49-F238E27FC236}">
                <a16:creationId xmlns:a16="http://schemas.microsoft.com/office/drawing/2014/main" id="{EC175CE7-6D88-4215-9D5E-A65386E42E00}"/>
              </a:ext>
            </a:extLst>
          </p:cNvPr>
          <p:cNvGrpSpPr/>
          <p:nvPr/>
        </p:nvGrpSpPr>
        <p:grpSpPr>
          <a:xfrm rot="16200000">
            <a:off x="11123271" y="359922"/>
            <a:ext cx="793664" cy="719619"/>
            <a:chOff x="11046527" y="3044373"/>
            <a:chExt cx="793664" cy="719619"/>
          </a:xfrm>
        </p:grpSpPr>
        <p:sp>
          <p:nvSpPr>
            <p:cNvPr id="7" name="Oval 77">
              <a:extLst>
                <a:ext uri="{FF2B5EF4-FFF2-40B4-BE49-F238E27FC236}">
                  <a16:creationId xmlns:a16="http://schemas.microsoft.com/office/drawing/2014/main" id="{F59CA73D-4791-4D7E-8224-5C0E5C45C9B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80">
              <a:extLst>
                <a:ext uri="{FF2B5EF4-FFF2-40B4-BE49-F238E27FC236}">
                  <a16:creationId xmlns:a16="http://schemas.microsoft.com/office/drawing/2014/main" id="{EFEFB7F8-3582-49C5-9AEA-6459C81F0DB7}"/>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4">
            <a:extLst>
              <a:ext uri="{FF2B5EF4-FFF2-40B4-BE49-F238E27FC236}">
                <a16:creationId xmlns:a16="http://schemas.microsoft.com/office/drawing/2014/main" id="{D2D01591-6598-4DFE-A34A-5A8F014C1B6A}"/>
              </a:ext>
            </a:extLst>
          </p:cNvPr>
          <p:cNvGrpSpPr/>
          <p:nvPr/>
        </p:nvGrpSpPr>
        <p:grpSpPr>
          <a:xfrm rot="16200000">
            <a:off x="11145911" y="1654297"/>
            <a:ext cx="763208" cy="719517"/>
            <a:chOff x="10979144" y="2146604"/>
            <a:chExt cx="763208" cy="719517"/>
          </a:xfrm>
        </p:grpSpPr>
        <p:sp>
          <p:nvSpPr>
            <p:cNvPr id="10" name="Oval 78">
              <a:extLst>
                <a:ext uri="{FF2B5EF4-FFF2-40B4-BE49-F238E27FC236}">
                  <a16:creationId xmlns:a16="http://schemas.microsoft.com/office/drawing/2014/main" id="{BB67C2F8-52C6-408C-B986-77B37000E3BD}"/>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1">
              <a:extLst>
                <a:ext uri="{FF2B5EF4-FFF2-40B4-BE49-F238E27FC236}">
                  <a16:creationId xmlns:a16="http://schemas.microsoft.com/office/drawing/2014/main" id="{DD8E752E-266A-471B-B980-E7B7E514672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83">
            <a:extLst>
              <a:ext uri="{FF2B5EF4-FFF2-40B4-BE49-F238E27FC236}">
                <a16:creationId xmlns:a16="http://schemas.microsoft.com/office/drawing/2014/main" id="{473D9CEB-D1FD-4C58-BB2A-31CC626C0AF1}"/>
              </a:ext>
            </a:extLst>
          </p:cNvPr>
          <p:cNvGrpSpPr/>
          <p:nvPr/>
        </p:nvGrpSpPr>
        <p:grpSpPr>
          <a:xfrm rot="16200000">
            <a:off x="11183332" y="2765696"/>
            <a:ext cx="789755" cy="735291"/>
            <a:chOff x="11030196" y="1291357"/>
            <a:chExt cx="789755" cy="735291"/>
          </a:xfrm>
        </p:grpSpPr>
        <p:sp>
          <p:nvSpPr>
            <p:cNvPr id="13" name="Oval 79">
              <a:extLst>
                <a:ext uri="{FF2B5EF4-FFF2-40B4-BE49-F238E27FC236}">
                  <a16:creationId xmlns:a16="http://schemas.microsoft.com/office/drawing/2014/main" id="{0ABE3ABB-1F1A-49ED-8686-B6438D1D1277}"/>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82">
              <a:extLst>
                <a:ext uri="{FF2B5EF4-FFF2-40B4-BE49-F238E27FC236}">
                  <a16:creationId xmlns:a16="http://schemas.microsoft.com/office/drawing/2014/main" id="{99E2DEB5-68B1-41E6-AC2E-626AE6B62F6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a:extLst>
              <a:ext uri="{FF2B5EF4-FFF2-40B4-BE49-F238E27FC236}">
                <a16:creationId xmlns:a16="http://schemas.microsoft.com/office/drawing/2014/main" id="{04CEFC4B-0247-4115-97AE-4C054C8DC2B4}"/>
              </a:ext>
            </a:extLst>
          </p:cNvPr>
          <p:cNvSpPr/>
          <p:nvPr/>
        </p:nvSpPr>
        <p:spPr>
          <a:xfrm>
            <a:off x="42705" y="-6497"/>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0976337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14:presetBounceEnd="24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24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14:presetBounceEnd="24000">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14:bounceEnd="24000">
                                          <p:cBhvr additive="base">
                                            <p:cTn id="29" dur="100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14:presetBounceEnd="24000">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14:bounceEnd="2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24000">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กลุ่ม 67"/>
          <p:cNvGrpSpPr/>
          <p:nvPr/>
        </p:nvGrpSpPr>
        <p:grpSpPr>
          <a:xfrm>
            <a:off x="1762328" y="2158498"/>
            <a:ext cx="4536179" cy="4847853"/>
            <a:chOff x="1762328" y="2158498"/>
            <a:chExt cx="4536179" cy="4847853"/>
          </a:xfrm>
        </p:grpSpPr>
        <p:grpSp>
          <p:nvGrpSpPr>
            <p:cNvPr id="20" name="กลุ่ม 19"/>
            <p:cNvGrpSpPr/>
            <p:nvPr/>
          </p:nvGrpSpPr>
          <p:grpSpPr>
            <a:xfrm>
              <a:off x="1762328" y="2158498"/>
              <a:ext cx="4536179" cy="4847853"/>
              <a:chOff x="1755569" y="612177"/>
              <a:chExt cx="5623563" cy="6410814"/>
            </a:xfrm>
            <a:effectLst>
              <a:outerShdw blurRad="50800" dist="38100" dir="2700000" algn="tl" rotWithShape="0">
                <a:prstClr val="black">
                  <a:alpha val="40000"/>
                </a:prstClr>
              </a:outerShdw>
            </a:effectLst>
          </p:grpSpPr>
          <p:sp>
            <p:nvSpPr>
              <p:cNvPr id="70" name="มนมุมสี่เหลี่ยมผืนผ้าด้านเดียวกัน 69"/>
              <p:cNvSpPr/>
              <p:nvPr/>
            </p:nvSpPr>
            <p:spPr>
              <a:xfrm>
                <a:off x="1755569" y="612177"/>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มนมุมสี่เหลี่ยมผืนผ้าด้านเดียวกัน 70"/>
              <p:cNvSpPr/>
              <p:nvPr/>
            </p:nvSpPr>
            <p:spPr>
              <a:xfrm>
                <a:off x="1916620" y="790115"/>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5" name="กลุ่ม 34"/>
            <p:cNvGrpSpPr/>
            <p:nvPr/>
          </p:nvGrpSpPr>
          <p:grpSpPr>
            <a:xfrm>
              <a:off x="3622978" y="5368606"/>
              <a:ext cx="814878" cy="1577241"/>
              <a:chOff x="3622978" y="5399966"/>
              <a:chExt cx="814878" cy="1577241"/>
            </a:xfrm>
          </p:grpSpPr>
          <p:sp>
            <p:nvSpPr>
              <p:cNvPr id="94" name="มนมุมสี่เหลี่ยมผืนผ้าด้านเดียวกัน 93"/>
              <p:cNvSpPr/>
              <p:nvPr/>
            </p:nvSpPr>
            <p:spPr>
              <a:xfrm>
                <a:off x="3622978" y="5399966"/>
                <a:ext cx="814878" cy="1542815"/>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มนมุมสี่เหลี่ยมผืนผ้าด้านเดียวกัน 94"/>
              <p:cNvSpPr/>
              <p:nvPr/>
            </p:nvSpPr>
            <p:spPr>
              <a:xfrm>
                <a:off x="3640639" y="5458257"/>
                <a:ext cx="766480" cy="1518950"/>
              </a:xfrm>
              <a:prstGeom prst="round2SameRect">
                <a:avLst>
                  <a:gd name="adj1" fmla="val 50000"/>
                  <a:gd name="adj2" fmla="val 0"/>
                </a:avLst>
              </a:prstGeom>
              <a:solidFill>
                <a:schemeClr val="tx2">
                  <a:lumMod val="50000"/>
                </a:schemeClr>
              </a:solidFill>
              <a:ln w="381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3825423" y="5623446"/>
                <a:ext cx="409987" cy="395657"/>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433949">
            <a:off x="-278825" y="-2059848"/>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528597" y="3199360"/>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61214" y="2301591"/>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512266" y="1446344"/>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459707" y="5029261"/>
            <a:ext cx="1404539" cy="139198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สี่เหลี่ยมผืนผ้ามุมมน 71"/>
          <p:cNvSpPr/>
          <p:nvPr/>
        </p:nvSpPr>
        <p:spPr>
          <a:xfrm>
            <a:off x="5490687" y="892364"/>
            <a:ext cx="6690716" cy="342938"/>
          </a:xfrm>
          <a:prstGeom prst="roundRect">
            <a:avLst/>
          </a:prstGeom>
          <a:solidFill>
            <a:srgbClr val="FFDC6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เหลี่ยมผืนผ้า 73"/>
          <p:cNvSpPr/>
          <p:nvPr/>
        </p:nvSpPr>
        <p:spPr>
          <a:xfrm>
            <a:off x="6158998" y="425283"/>
            <a:ext cx="5452134" cy="1200329"/>
          </a:xfrm>
          <a:prstGeom prst="rect">
            <a:avLst/>
          </a:prstGeom>
        </p:spPr>
        <p:txBody>
          <a:bodyPr wrap="none">
            <a:spAutoFit/>
          </a:bodyPr>
          <a:lstStyle/>
          <a:p>
            <a:pPr lvl="0"/>
            <a:r>
              <a:rPr lang="en-US" sz="7200">
                <a:ln w="19050">
                  <a:noFill/>
                </a:ln>
                <a:effectLst>
                  <a:outerShdw blurRad="12700" dist="25400" sx="101000" sy="101000" algn="tl">
                    <a:srgbClr val="EEBE65">
                      <a:alpha val="93000"/>
                    </a:srgbClr>
                  </a:outerShdw>
                </a:effectLst>
                <a:latin typeface="UTM Davida" panose="02040603050506020204" pitchFamily="18" charset="0"/>
              </a:rPr>
              <a:t>TÌM HIỂU BÀI</a:t>
            </a:r>
            <a:endParaRPr lang="id-ID" sz="7200" dirty="0">
              <a:ln w="19050">
                <a:noFill/>
              </a:ln>
              <a:effectLst>
                <a:outerShdw blurRad="12700" dist="25400" sx="101000" sy="101000" algn="tl">
                  <a:srgbClr val="EEBE65">
                    <a:alpha val="93000"/>
                  </a:srgbClr>
                </a:outerShdw>
              </a:effectLst>
              <a:latin typeface="UTM Davida" panose="02040603050506020204" pitchFamily="18" charset="0"/>
            </a:endParaRPr>
          </a:p>
        </p:txBody>
      </p:sp>
      <p:grpSp>
        <p:nvGrpSpPr>
          <p:cNvPr id="9" name="กลุ่ม 8"/>
          <p:cNvGrpSpPr/>
          <p:nvPr/>
        </p:nvGrpSpPr>
        <p:grpSpPr>
          <a:xfrm>
            <a:off x="7626163" y="1891750"/>
            <a:ext cx="2953424" cy="2921939"/>
            <a:chOff x="7626163" y="1891750"/>
            <a:chExt cx="2953424" cy="2921939"/>
          </a:xfrm>
        </p:grpSpPr>
        <p:sp>
          <p:nvSpPr>
            <p:cNvPr id="109" name="วงรี 108"/>
            <p:cNvSpPr/>
            <p:nvPr/>
          </p:nvSpPr>
          <p:spPr>
            <a:xfrm>
              <a:off x="7867350" y="2177341"/>
              <a:ext cx="2471051" cy="23133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rgbClr val="FFFFFF"/>
                  </a:solidFill>
                  <a:latin typeface="Surafont Sanukchang" charset="-34"/>
                  <a:cs typeface="Surafont Sanukchang" charset="-34"/>
                </a:rPr>
                <a:t>2</a:t>
              </a:r>
              <a:endParaRPr lang="th-TH" sz="11500">
                <a:solidFill>
                  <a:srgbClr val="FFFFFF"/>
                </a:solidFill>
                <a:latin typeface="Surafont Sanukchang" charset="-34"/>
                <a:cs typeface="Surafont Sanukchang" charset="-34"/>
              </a:endParaRPr>
            </a:p>
          </p:txBody>
        </p:sp>
        <p:sp>
          <p:nvSpPr>
            <p:cNvPr id="110" name="Google Shape;626;p45"/>
            <p:cNvSpPr/>
            <p:nvPr/>
          </p:nvSpPr>
          <p:spPr>
            <a:xfrm>
              <a:off x="7626163" y="1891750"/>
              <a:ext cx="2953424" cy="2921939"/>
            </a:xfrm>
            <a:prstGeom prst="ellipse">
              <a:avLst/>
            </a:prstGeom>
            <a:noFill/>
            <a:ln w="19050" cap="flat" cmpd="sng">
              <a:solidFill>
                <a:schemeClr val="tx2"/>
              </a:solidFill>
              <a:prstDash val="lg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วงรี 112"/>
            <p:cNvSpPr/>
            <p:nvPr/>
          </p:nvSpPr>
          <p:spPr>
            <a:xfrm>
              <a:off x="8035637" y="2325808"/>
              <a:ext cx="2134476" cy="2034286"/>
            </a:xfrm>
            <a:prstGeom prst="ellipse">
              <a:avLst/>
            </a:prstGeom>
            <a:noFill/>
            <a:ln w="28575">
              <a:solidFill>
                <a:srgbClr val="FFFF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1" name="Google Shape;627;p45"/>
          <p:cNvSpPr/>
          <p:nvPr/>
        </p:nvSpPr>
        <p:spPr>
          <a:xfrm>
            <a:off x="8792433" y="1631682"/>
            <a:ext cx="620884" cy="614340"/>
          </a:xfrm>
          <a:prstGeom prst="ellipse">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4400" dirty="0">
              <a:solidFill>
                <a:schemeClr val="bg2"/>
              </a:solidFill>
              <a:latin typeface="Surafont Sanukchang" charset="-34"/>
              <a:cs typeface="Surafont Sanukchang" charset="-34"/>
            </a:endParaRPr>
          </a:p>
        </p:txBody>
      </p:sp>
    </p:spTree>
    <p:extLst>
      <p:ext uri="{BB962C8B-B14F-4D97-AF65-F5344CB8AC3E}">
        <p14:creationId xmlns:p14="http://schemas.microsoft.com/office/powerpoint/2010/main" val="279364055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16077" y="933366"/>
            <a:ext cx="8284776" cy="1105592"/>
          </a:xfrm>
          <a:custGeom>
            <a:avLst/>
            <a:gdLst>
              <a:gd name="connsiteX0" fmla="*/ 0 w 8284776"/>
              <a:gd name="connsiteY0" fmla="*/ 147210 h 1105592"/>
              <a:gd name="connsiteX1" fmla="*/ 147210 w 8284776"/>
              <a:gd name="connsiteY1" fmla="*/ 0 h 1105592"/>
              <a:gd name="connsiteX2" fmla="*/ 8137566 w 8284776"/>
              <a:gd name="connsiteY2" fmla="*/ 0 h 1105592"/>
              <a:gd name="connsiteX3" fmla="*/ 8284776 w 8284776"/>
              <a:gd name="connsiteY3" fmla="*/ 147210 h 1105592"/>
              <a:gd name="connsiteX4" fmla="*/ 8284776 w 8284776"/>
              <a:gd name="connsiteY4" fmla="*/ 958382 h 1105592"/>
              <a:gd name="connsiteX5" fmla="*/ 8137566 w 8284776"/>
              <a:gd name="connsiteY5" fmla="*/ 1105592 h 1105592"/>
              <a:gd name="connsiteX6" fmla="*/ 147210 w 8284776"/>
              <a:gd name="connsiteY6" fmla="*/ 1105592 h 1105592"/>
              <a:gd name="connsiteX7" fmla="*/ 0 w 8284776"/>
              <a:gd name="connsiteY7" fmla="*/ 958382 h 1105592"/>
              <a:gd name="connsiteX8" fmla="*/ 0 w 8284776"/>
              <a:gd name="connsiteY8" fmla="*/ 147210 h 11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76" h="1105592" fill="none" extrusionOk="0">
                <a:moveTo>
                  <a:pt x="0" y="147210"/>
                </a:moveTo>
                <a:cubicBezTo>
                  <a:pt x="3901" y="66645"/>
                  <a:pt x="66955" y="7332"/>
                  <a:pt x="147210" y="0"/>
                </a:cubicBezTo>
                <a:cubicBezTo>
                  <a:pt x="1521542" y="-20967"/>
                  <a:pt x="4864828" y="-140189"/>
                  <a:pt x="8137566" y="0"/>
                </a:cubicBezTo>
                <a:cubicBezTo>
                  <a:pt x="8215619" y="761"/>
                  <a:pt x="8284607" y="52336"/>
                  <a:pt x="8284776" y="147210"/>
                </a:cubicBezTo>
                <a:cubicBezTo>
                  <a:pt x="8344251" y="469338"/>
                  <a:pt x="8235020" y="843594"/>
                  <a:pt x="8284776" y="958382"/>
                </a:cubicBezTo>
                <a:cubicBezTo>
                  <a:pt x="8295308" y="1046510"/>
                  <a:pt x="8220941" y="1115688"/>
                  <a:pt x="8137566" y="1105592"/>
                </a:cubicBezTo>
                <a:cubicBezTo>
                  <a:pt x="5062368" y="940045"/>
                  <a:pt x="2142622" y="1117094"/>
                  <a:pt x="147210" y="1105592"/>
                </a:cubicBezTo>
                <a:cubicBezTo>
                  <a:pt x="67264" y="1104159"/>
                  <a:pt x="7710" y="1030818"/>
                  <a:pt x="0" y="958382"/>
                </a:cubicBezTo>
                <a:cubicBezTo>
                  <a:pt x="-61274" y="689374"/>
                  <a:pt x="1373" y="358561"/>
                  <a:pt x="0" y="147210"/>
                </a:cubicBezTo>
                <a:close/>
              </a:path>
              <a:path w="8284776" h="1105592" stroke="0" extrusionOk="0">
                <a:moveTo>
                  <a:pt x="0" y="147210"/>
                </a:moveTo>
                <a:cubicBezTo>
                  <a:pt x="6375" y="79245"/>
                  <a:pt x="81095" y="-4869"/>
                  <a:pt x="147210" y="0"/>
                </a:cubicBezTo>
                <a:cubicBezTo>
                  <a:pt x="2944602" y="165142"/>
                  <a:pt x="6669834" y="-131625"/>
                  <a:pt x="8137566" y="0"/>
                </a:cubicBezTo>
                <a:cubicBezTo>
                  <a:pt x="8208400" y="-4783"/>
                  <a:pt x="8281695" y="75895"/>
                  <a:pt x="8284776" y="147210"/>
                </a:cubicBezTo>
                <a:cubicBezTo>
                  <a:pt x="8252547" y="323545"/>
                  <a:pt x="8220932" y="602437"/>
                  <a:pt x="8284776" y="958382"/>
                </a:cubicBezTo>
                <a:cubicBezTo>
                  <a:pt x="8288793" y="1041149"/>
                  <a:pt x="8222562" y="1116417"/>
                  <a:pt x="8137566" y="1105592"/>
                </a:cubicBezTo>
                <a:cubicBezTo>
                  <a:pt x="5861924" y="1151929"/>
                  <a:pt x="3442113" y="1031183"/>
                  <a:pt x="147210" y="1105592"/>
                </a:cubicBezTo>
                <a:cubicBezTo>
                  <a:pt x="66779" y="1113682"/>
                  <a:pt x="84" y="1043802"/>
                  <a:pt x="0" y="958382"/>
                </a:cubicBezTo>
                <a:cubicBezTo>
                  <a:pt x="-38734" y="848460"/>
                  <a:pt x="-908" y="536388"/>
                  <a:pt x="0" y="147210"/>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dirty="0">
                <a:latin typeface="Times New Roman" panose="02020603050405020304" pitchFamily="18" charset="0"/>
                <a:cs typeface="Times New Roman" panose="02020603050405020304" pitchFamily="18" charset="0"/>
              </a:rPr>
              <a:t>Cu Chắt có những đồ chơi gì</a:t>
            </a:r>
            <a:r>
              <a:rPr lang="vi-VN" sz="4267" b="1">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5" name="Group 4">
            <a:extLst>
              <a:ext uri="{FF2B5EF4-FFF2-40B4-BE49-F238E27FC236}">
                <a16:creationId xmlns:a16="http://schemas.microsoft.com/office/drawing/2014/main" id="{6B99D74C-3C5C-48CC-826A-80CADA8ABFCA}"/>
              </a:ext>
            </a:extLst>
          </p:cNvPr>
          <p:cNvGrpSpPr/>
          <p:nvPr/>
        </p:nvGrpSpPr>
        <p:grpSpPr>
          <a:xfrm>
            <a:off x="928518" y="2390921"/>
            <a:ext cx="5963895" cy="4275904"/>
            <a:chOff x="928518" y="2390921"/>
            <a:chExt cx="5963895" cy="427590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90921"/>
              <a:ext cx="5963895" cy="4275904"/>
              <a:chOff x="763306" y="391357"/>
              <a:chExt cx="10687342" cy="5837375"/>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02293" y="573465"/>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279100" y="2660023"/>
              <a:ext cx="5259352" cy="3697166"/>
            </a:xfrm>
            <a:prstGeom prst="rect">
              <a:avLst/>
            </a:prstGeom>
          </p:spPr>
          <p:txBody>
            <a:bodyPr wrap="square">
              <a:spAutoFit/>
            </a:bodyPr>
            <a:lstStyle/>
            <a:p>
              <a:pPr algn="just">
                <a:lnSpc>
                  <a:spcPct val="150000"/>
                </a:lnSpc>
                <a:spcBef>
                  <a:spcPts val="300"/>
                </a:spcBef>
                <a:spcAft>
                  <a:spcPts val="300"/>
                </a:spcAft>
              </a:pPr>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Cu </a:t>
              </a:r>
              <a:r>
                <a:rPr lang="vi-VN" sz="3200" b="1" dirty="0">
                  <a:solidFill>
                    <a:srgbClr val="000000"/>
                  </a:solidFill>
                  <a:latin typeface="Times New Roman" panose="02020603050405020304" pitchFamily="18" charset="0"/>
                  <a:cs typeface="Times New Roman" panose="02020603050405020304" pitchFamily="18" charset="0"/>
                </a:rPr>
                <a:t>Chắt có những đồ chơi là</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chàng kị sĩ</a:t>
              </a:r>
              <a:r>
                <a:rPr lang="vi-VN" sz="3200" b="1" dirty="0">
                  <a:solidFill>
                    <a:srgbClr val="000000"/>
                  </a:solidFill>
                  <a:latin typeface="Times New Roman" panose="02020603050405020304" pitchFamily="18" charset="0"/>
                  <a:cs typeface="Times New Roman" panose="02020603050405020304" pitchFamily="18" charset="0"/>
                </a:rPr>
                <a:t> cưỡi ngựa rất bảnh,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nàng công chúa </a:t>
              </a:r>
              <a:r>
                <a:rPr lang="vi-VN" sz="3200" b="1" dirty="0">
                  <a:solidFill>
                    <a:srgbClr val="000000"/>
                  </a:solidFill>
                  <a:latin typeface="Times New Roman" panose="02020603050405020304" pitchFamily="18" charset="0"/>
                  <a:cs typeface="Times New Roman" panose="02020603050405020304" pitchFamily="18" charset="0"/>
                </a:rPr>
                <a:t>ngồi trong mái lầu son và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chú bé bằng </a:t>
              </a:r>
              <a:r>
                <a:rPr lang="vi-VN" sz="3200" b="1">
                  <a:solidFill>
                    <a:srgbClr val="000000"/>
                  </a:solidFill>
                  <a:highlight>
                    <a:srgbClr val="FFFF00"/>
                  </a:highlight>
                  <a:latin typeface="Times New Roman" panose="02020603050405020304" pitchFamily="18" charset="0"/>
                  <a:cs typeface="Times New Roman" panose="02020603050405020304" pitchFamily="18" charset="0"/>
                </a:rPr>
                <a:t>đất</a:t>
              </a:r>
              <a:r>
                <a:rPr lang="vi-VN" sz="3200" b="1">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grpSp>
      <p:pic>
        <p:nvPicPr>
          <p:cNvPr id="18" name="Picture 17" descr="Calendar&#10;&#10;Description automatically generated">
            <a:extLst>
              <a:ext uri="{FF2B5EF4-FFF2-40B4-BE49-F238E27FC236}">
                <a16:creationId xmlns:a16="http://schemas.microsoft.com/office/drawing/2014/main" id="{7CB882C6-D442-4DC1-9A64-9D39B0FF9CA1}"/>
              </a:ext>
            </a:extLst>
          </p:cNvPr>
          <p:cNvPicPr>
            <a:picLocks noChangeAspect="1"/>
          </p:cNvPicPr>
          <p:nvPr/>
        </p:nvPicPr>
        <p:blipFill rotWithShape="1">
          <a:blip r:embed="rId14">
            <a:extLst>
              <a:ext uri="{28A0092B-C50C-407E-A947-70E740481C1C}">
                <a14:useLocalDpi xmlns:a14="http://schemas.microsoft.com/office/drawing/2010/main" val="0"/>
              </a:ext>
            </a:extLst>
          </a:blip>
          <a:srcRect l="14208" t="28066" r="14391"/>
          <a:stretch/>
        </p:blipFill>
        <p:spPr>
          <a:xfrm>
            <a:off x="7073146" y="2182761"/>
            <a:ext cx="4727587" cy="46122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52971737"/>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06243" y="866582"/>
            <a:ext cx="8265111" cy="1171192"/>
          </a:xfrm>
          <a:custGeom>
            <a:avLst/>
            <a:gdLst>
              <a:gd name="connsiteX0" fmla="*/ 0 w 8265111"/>
              <a:gd name="connsiteY0" fmla="*/ 155944 h 1171192"/>
              <a:gd name="connsiteX1" fmla="*/ 155944 w 8265111"/>
              <a:gd name="connsiteY1" fmla="*/ 0 h 1171192"/>
              <a:gd name="connsiteX2" fmla="*/ 8109167 w 8265111"/>
              <a:gd name="connsiteY2" fmla="*/ 0 h 1171192"/>
              <a:gd name="connsiteX3" fmla="*/ 8265111 w 8265111"/>
              <a:gd name="connsiteY3" fmla="*/ 155944 h 1171192"/>
              <a:gd name="connsiteX4" fmla="*/ 8265111 w 8265111"/>
              <a:gd name="connsiteY4" fmla="*/ 1015248 h 1171192"/>
              <a:gd name="connsiteX5" fmla="*/ 8109167 w 8265111"/>
              <a:gd name="connsiteY5" fmla="*/ 1171192 h 1171192"/>
              <a:gd name="connsiteX6" fmla="*/ 155944 w 8265111"/>
              <a:gd name="connsiteY6" fmla="*/ 1171192 h 1171192"/>
              <a:gd name="connsiteX7" fmla="*/ 0 w 8265111"/>
              <a:gd name="connsiteY7" fmla="*/ 1015248 h 1171192"/>
              <a:gd name="connsiteX8" fmla="*/ 0 w 8265111"/>
              <a:gd name="connsiteY8" fmla="*/ 155944 h 11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111" h="1171192" fill="none" extrusionOk="0">
                <a:moveTo>
                  <a:pt x="0" y="155944"/>
                </a:moveTo>
                <a:cubicBezTo>
                  <a:pt x="8128" y="71355"/>
                  <a:pt x="71006" y="8311"/>
                  <a:pt x="155944" y="0"/>
                </a:cubicBezTo>
                <a:cubicBezTo>
                  <a:pt x="3458805" y="-20967"/>
                  <a:pt x="4844173" y="-140189"/>
                  <a:pt x="8109167" y="0"/>
                </a:cubicBezTo>
                <a:cubicBezTo>
                  <a:pt x="8186254" y="2118"/>
                  <a:pt x="8264939" y="56036"/>
                  <a:pt x="8265111" y="155944"/>
                </a:cubicBezTo>
                <a:cubicBezTo>
                  <a:pt x="8249610" y="349831"/>
                  <a:pt x="8263747" y="653577"/>
                  <a:pt x="8265111" y="1015248"/>
                </a:cubicBezTo>
                <a:cubicBezTo>
                  <a:pt x="8273381" y="1106733"/>
                  <a:pt x="8197711" y="1182978"/>
                  <a:pt x="8109167" y="1171192"/>
                </a:cubicBezTo>
                <a:cubicBezTo>
                  <a:pt x="6157083" y="1005645"/>
                  <a:pt x="1596748" y="1182694"/>
                  <a:pt x="155944" y="1171192"/>
                </a:cubicBezTo>
                <a:cubicBezTo>
                  <a:pt x="79250" y="1161224"/>
                  <a:pt x="1437" y="1099720"/>
                  <a:pt x="0" y="1015248"/>
                </a:cubicBezTo>
                <a:cubicBezTo>
                  <a:pt x="-12249" y="593935"/>
                  <a:pt x="52674" y="312606"/>
                  <a:pt x="0" y="155944"/>
                </a:cubicBezTo>
                <a:close/>
              </a:path>
              <a:path w="8265111" h="1171192" stroke="0" extrusionOk="0">
                <a:moveTo>
                  <a:pt x="0" y="155944"/>
                </a:moveTo>
                <a:cubicBezTo>
                  <a:pt x="2385" y="74809"/>
                  <a:pt x="74713" y="-1569"/>
                  <a:pt x="155944" y="0"/>
                </a:cubicBezTo>
                <a:cubicBezTo>
                  <a:pt x="1402184" y="165142"/>
                  <a:pt x="7105597" y="-131625"/>
                  <a:pt x="8109167" y="0"/>
                </a:cubicBezTo>
                <a:cubicBezTo>
                  <a:pt x="8184422" y="-4967"/>
                  <a:pt x="8261486" y="81571"/>
                  <a:pt x="8265111" y="155944"/>
                </a:cubicBezTo>
                <a:cubicBezTo>
                  <a:pt x="8249995" y="530252"/>
                  <a:pt x="8206147" y="667055"/>
                  <a:pt x="8265111" y="1015248"/>
                </a:cubicBezTo>
                <a:cubicBezTo>
                  <a:pt x="8270940" y="1103499"/>
                  <a:pt x="8196036" y="1173371"/>
                  <a:pt x="8109167" y="1171192"/>
                </a:cubicBezTo>
                <a:cubicBezTo>
                  <a:pt x="6662281" y="1217529"/>
                  <a:pt x="2175170" y="1096783"/>
                  <a:pt x="155944" y="1171192"/>
                </a:cubicBezTo>
                <a:cubicBezTo>
                  <a:pt x="69966" y="1172555"/>
                  <a:pt x="352" y="1118550"/>
                  <a:pt x="0" y="1015248"/>
                </a:cubicBezTo>
                <a:cubicBezTo>
                  <a:pt x="13103" y="853857"/>
                  <a:pt x="-57200" y="359285"/>
                  <a:pt x="0" y="155944"/>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Chúng </a:t>
            </a:r>
            <a:r>
              <a:rPr lang="vi-VN" sz="4267" b="1" dirty="0">
                <a:latin typeface="Times New Roman" panose="02020603050405020304" pitchFamily="18" charset="0"/>
                <a:cs typeface="Times New Roman" panose="02020603050405020304" pitchFamily="18" charset="0"/>
              </a:rPr>
              <a:t>khác nhau như thế nào</a:t>
            </a:r>
            <a:r>
              <a:rPr lang="en-US" sz="4267" b="1" dirty="0">
                <a:latin typeface="Times New Roman" panose="02020603050405020304" pitchFamily="18" charset="0"/>
                <a:cs typeface="Times New Roman" panose="02020603050405020304" pitchFamily="18" charset="0"/>
              </a:rPr>
              <a:t>?</a:t>
            </a:r>
            <a:r>
              <a:rPr lang="vi-VN" sz="4267" b="1" dirty="0">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1D017416-ADEA-487E-ADAF-0617C8612C55}"/>
              </a:ext>
            </a:extLst>
          </p:cNvPr>
          <p:cNvGrpSpPr/>
          <p:nvPr/>
        </p:nvGrpSpPr>
        <p:grpSpPr>
          <a:xfrm>
            <a:off x="928518" y="2359476"/>
            <a:ext cx="10412067" cy="4415514"/>
            <a:chOff x="928518" y="2359476"/>
            <a:chExt cx="10412067" cy="441551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59476"/>
              <a:ext cx="10412067" cy="4415514"/>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730328" y="3312149"/>
              <a:ext cx="9053130" cy="2554545"/>
            </a:xfrm>
            <a:prstGeom prst="rect">
              <a:avLst/>
            </a:prstGeom>
          </p:spPr>
          <p:txBody>
            <a:bodyPr wrap="square">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Chàng </a:t>
              </a:r>
              <a:r>
                <a:rPr lang="vi-VN" sz="3200" b="1" dirty="0">
                  <a:solidFill>
                    <a:srgbClr val="000000"/>
                  </a:solidFill>
                  <a:latin typeface="Times New Roman" panose="02020603050405020304" pitchFamily="18" charset="0"/>
                  <a:cs typeface="Times New Roman" panose="02020603050405020304" pitchFamily="18" charset="0"/>
                </a:rPr>
                <a:t>kị sĩ, nàng công chúa là món quà cu Chắt nhận được nhân Tết Trung thu. Đó là hai thứ đồ chơi được nặn từ bột, màu sắc sặc sỡ, trông rất đẹp. Còn chú bé Chắt là đồ chơi cu Chắt nặn ra từ đất sét. Đó là một hòn đất mộc mạc có hình </a:t>
              </a:r>
              <a:r>
                <a:rPr lang="vi-VN" sz="3200" b="1">
                  <a:solidFill>
                    <a:srgbClr val="000000"/>
                  </a:solidFill>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70116839"/>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1834554" y="4098277"/>
            <a:ext cx="812011" cy="609008"/>
          </a:xfrm>
          <a:solidFill>
            <a:srgbClr val="A6BC6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747614" y="1019283"/>
            <a:ext cx="9035844" cy="1047998"/>
          </a:xfrm>
          <a:custGeom>
            <a:avLst/>
            <a:gdLst>
              <a:gd name="connsiteX0" fmla="*/ 0 w 9035844"/>
              <a:gd name="connsiteY0" fmla="*/ 139541 h 1047998"/>
              <a:gd name="connsiteX1" fmla="*/ 139541 w 9035844"/>
              <a:gd name="connsiteY1" fmla="*/ 0 h 1047998"/>
              <a:gd name="connsiteX2" fmla="*/ 8896303 w 9035844"/>
              <a:gd name="connsiteY2" fmla="*/ 0 h 1047998"/>
              <a:gd name="connsiteX3" fmla="*/ 9035844 w 9035844"/>
              <a:gd name="connsiteY3" fmla="*/ 139541 h 1047998"/>
              <a:gd name="connsiteX4" fmla="*/ 9035844 w 9035844"/>
              <a:gd name="connsiteY4" fmla="*/ 908457 h 1047998"/>
              <a:gd name="connsiteX5" fmla="*/ 8896303 w 9035844"/>
              <a:gd name="connsiteY5" fmla="*/ 1047998 h 1047998"/>
              <a:gd name="connsiteX6" fmla="*/ 139541 w 9035844"/>
              <a:gd name="connsiteY6" fmla="*/ 1047998 h 1047998"/>
              <a:gd name="connsiteX7" fmla="*/ 0 w 9035844"/>
              <a:gd name="connsiteY7" fmla="*/ 908457 h 1047998"/>
              <a:gd name="connsiteX8" fmla="*/ 0 w 9035844"/>
              <a:gd name="connsiteY8" fmla="*/ 139541 h 10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047998" fill="none" extrusionOk="0">
                <a:moveTo>
                  <a:pt x="0" y="139541"/>
                </a:moveTo>
                <a:cubicBezTo>
                  <a:pt x="5967" y="63603"/>
                  <a:pt x="63325" y="5954"/>
                  <a:pt x="139541" y="0"/>
                </a:cubicBezTo>
                <a:cubicBezTo>
                  <a:pt x="1193180" y="-20967"/>
                  <a:pt x="5525882" y="-140189"/>
                  <a:pt x="8896303" y="0"/>
                </a:cubicBezTo>
                <a:cubicBezTo>
                  <a:pt x="8960979" y="2904"/>
                  <a:pt x="9035831" y="61433"/>
                  <a:pt x="9035844" y="139541"/>
                </a:cubicBezTo>
                <a:cubicBezTo>
                  <a:pt x="9003007" y="473236"/>
                  <a:pt x="8998477" y="782028"/>
                  <a:pt x="9035844" y="908457"/>
                </a:cubicBezTo>
                <a:cubicBezTo>
                  <a:pt x="9041985" y="989503"/>
                  <a:pt x="8973953" y="1050841"/>
                  <a:pt x="8896303" y="1047998"/>
                </a:cubicBezTo>
                <a:cubicBezTo>
                  <a:pt x="5377111" y="882451"/>
                  <a:pt x="2120270" y="1059500"/>
                  <a:pt x="139541" y="1047998"/>
                </a:cubicBezTo>
                <a:cubicBezTo>
                  <a:pt x="69126" y="1040969"/>
                  <a:pt x="4222" y="980668"/>
                  <a:pt x="0" y="908457"/>
                </a:cubicBezTo>
                <a:cubicBezTo>
                  <a:pt x="19097" y="671326"/>
                  <a:pt x="-39278" y="474393"/>
                  <a:pt x="0" y="139541"/>
                </a:cubicBezTo>
                <a:close/>
              </a:path>
              <a:path w="9035844" h="1047998" stroke="0" extrusionOk="0">
                <a:moveTo>
                  <a:pt x="0" y="139541"/>
                </a:moveTo>
                <a:cubicBezTo>
                  <a:pt x="2115" y="66899"/>
                  <a:pt x="68810" y="-2031"/>
                  <a:pt x="139541" y="0"/>
                </a:cubicBezTo>
                <a:cubicBezTo>
                  <a:pt x="4318767" y="165142"/>
                  <a:pt x="4853908" y="-131625"/>
                  <a:pt x="8896303" y="0"/>
                </a:cubicBezTo>
                <a:cubicBezTo>
                  <a:pt x="8966820" y="-2993"/>
                  <a:pt x="9035535" y="63475"/>
                  <a:pt x="9035844" y="139541"/>
                </a:cubicBezTo>
                <a:cubicBezTo>
                  <a:pt x="9092175" y="267326"/>
                  <a:pt x="8997466" y="655267"/>
                  <a:pt x="9035844" y="908457"/>
                </a:cubicBezTo>
                <a:cubicBezTo>
                  <a:pt x="9045141" y="988913"/>
                  <a:pt x="8975111" y="1053103"/>
                  <a:pt x="8896303" y="1047998"/>
                </a:cubicBezTo>
                <a:cubicBezTo>
                  <a:pt x="7858154" y="1094335"/>
                  <a:pt x="3462397" y="973589"/>
                  <a:pt x="139541" y="1047998"/>
                </a:cubicBezTo>
                <a:cubicBezTo>
                  <a:pt x="63667" y="1059071"/>
                  <a:pt x="68" y="988817"/>
                  <a:pt x="0" y="908457"/>
                </a:cubicBezTo>
                <a:cubicBezTo>
                  <a:pt x="-23881" y="672204"/>
                  <a:pt x="16066" y="431716"/>
                  <a:pt x="0" y="139541"/>
                </a:cubicBezTo>
                <a:close/>
              </a:path>
            </a:pathLst>
          </a:custGeom>
          <a:solidFill>
            <a:srgbClr val="A6BC61"/>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Chú bé Đất đi đâu và gặp chuyện gì?</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6" name="Group 5">
            <a:extLst>
              <a:ext uri="{FF2B5EF4-FFF2-40B4-BE49-F238E27FC236}">
                <a16:creationId xmlns:a16="http://schemas.microsoft.com/office/drawing/2014/main" id="{48B71887-9CE2-4B9C-9749-1246556B4E4A}"/>
              </a:ext>
            </a:extLst>
          </p:cNvPr>
          <p:cNvGrpSpPr/>
          <p:nvPr/>
        </p:nvGrpSpPr>
        <p:grpSpPr>
          <a:xfrm>
            <a:off x="2893071" y="2567589"/>
            <a:ext cx="6744929" cy="3713921"/>
            <a:chOff x="2893071" y="2567589"/>
            <a:chExt cx="6744929" cy="3713921"/>
          </a:xfrm>
        </p:grpSpPr>
        <p:grpSp>
          <p:nvGrpSpPr>
            <p:cNvPr id="3" name="Group 2">
              <a:extLst>
                <a:ext uri="{FF2B5EF4-FFF2-40B4-BE49-F238E27FC236}">
                  <a16:creationId xmlns:a16="http://schemas.microsoft.com/office/drawing/2014/main" id="{0FF9839C-7CDE-4CCD-BBA8-F3D19D7593F7}"/>
                </a:ext>
              </a:extLst>
            </p:cNvPr>
            <p:cNvGrpSpPr/>
            <p:nvPr/>
          </p:nvGrpSpPr>
          <p:grpSpPr>
            <a:xfrm>
              <a:off x="2893071" y="2567589"/>
              <a:ext cx="6744929" cy="3713921"/>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A6BC6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3287399" y="3519445"/>
              <a:ext cx="621441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Chú bé Đất nhớ quê, tìm ra cánh đồng, gặp mưa, chú ngấm nước.</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a16="http://schemas.microsoft.com/office/drawing/2014/main" id="{CCE0293D-E208-4C7F-8111-72B0DC37A1E2}"/>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3">
            <a:extLst>
              <a:ext uri="{FF2B5EF4-FFF2-40B4-BE49-F238E27FC236}">
                <a16:creationId xmlns:a16="http://schemas.microsoft.com/office/drawing/2014/main" id="{DEB3296E-927C-402A-A7F7-84D44EF3AA49}"/>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17">
            <a:extLst>
              <a:ext uri="{FF2B5EF4-FFF2-40B4-BE49-F238E27FC236}">
                <a16:creationId xmlns:a16="http://schemas.microsoft.com/office/drawing/2014/main" id="{6785191B-F4B8-4661-84AA-C08D4DADCD9C}"/>
              </a:ext>
            </a:extLst>
          </p:cNvPr>
          <p:cNvSpPr/>
          <p:nvPr/>
        </p:nvSpPr>
        <p:spPr>
          <a:xfrm rot="10588991">
            <a:off x="11150800" y="-85380"/>
            <a:ext cx="762635"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7">
            <a:extLst>
              <a:ext uri="{FF2B5EF4-FFF2-40B4-BE49-F238E27FC236}">
                <a16:creationId xmlns:a16="http://schemas.microsoft.com/office/drawing/2014/main" id="{61BACB46-0AB9-4F73-85CB-E7F9D242FCD1}"/>
              </a:ext>
            </a:extLst>
          </p:cNvPr>
          <p:cNvSpPr/>
          <p:nvPr/>
        </p:nvSpPr>
        <p:spPr>
          <a:xfrm rot="10800000" flipH="1">
            <a:off x="11150800" y="-20064"/>
            <a:ext cx="915036"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Rectangle 13">
            <a:extLst>
              <a:ext uri="{FF2B5EF4-FFF2-40B4-BE49-F238E27FC236}">
                <a16:creationId xmlns:a16="http://schemas.microsoft.com/office/drawing/2014/main" id="{C0DFA45D-64AD-499B-82B7-BABA74D5D4EB}"/>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85">
            <a:extLst>
              <a:ext uri="{FF2B5EF4-FFF2-40B4-BE49-F238E27FC236}">
                <a16:creationId xmlns:a16="http://schemas.microsoft.com/office/drawing/2014/main" id="{6C4E20CC-B7DB-490C-AD49-B0CDD2904A76}"/>
              </a:ext>
            </a:extLst>
          </p:cNvPr>
          <p:cNvGrpSpPr/>
          <p:nvPr/>
        </p:nvGrpSpPr>
        <p:grpSpPr>
          <a:xfrm>
            <a:off x="11281265" y="2156122"/>
            <a:ext cx="793664" cy="719619"/>
            <a:chOff x="11046527" y="3044373"/>
            <a:chExt cx="793664" cy="719619"/>
          </a:xfrm>
        </p:grpSpPr>
        <p:sp>
          <p:nvSpPr>
            <p:cNvPr id="28" name="Oval 77">
              <a:extLst>
                <a:ext uri="{FF2B5EF4-FFF2-40B4-BE49-F238E27FC236}">
                  <a16:creationId xmlns:a16="http://schemas.microsoft.com/office/drawing/2014/main" id="{2DBE0E74-509E-4786-9E2E-8A4651EDD70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80">
              <a:extLst>
                <a:ext uri="{FF2B5EF4-FFF2-40B4-BE49-F238E27FC236}">
                  <a16:creationId xmlns:a16="http://schemas.microsoft.com/office/drawing/2014/main" id="{E4726CB3-BF4D-4915-86B8-9A1B91596F3B}"/>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84">
            <a:extLst>
              <a:ext uri="{FF2B5EF4-FFF2-40B4-BE49-F238E27FC236}">
                <a16:creationId xmlns:a16="http://schemas.microsoft.com/office/drawing/2014/main" id="{1E5CFBF7-8A15-4DF4-B0A0-E5674E2C5B52}"/>
              </a:ext>
            </a:extLst>
          </p:cNvPr>
          <p:cNvGrpSpPr/>
          <p:nvPr/>
        </p:nvGrpSpPr>
        <p:grpSpPr>
          <a:xfrm>
            <a:off x="11213882" y="1258353"/>
            <a:ext cx="763208" cy="719517"/>
            <a:chOff x="10979144" y="2146604"/>
            <a:chExt cx="763208" cy="719517"/>
          </a:xfrm>
        </p:grpSpPr>
        <p:sp>
          <p:nvSpPr>
            <p:cNvPr id="31" name="Oval 78">
              <a:extLst>
                <a:ext uri="{FF2B5EF4-FFF2-40B4-BE49-F238E27FC236}">
                  <a16:creationId xmlns:a16="http://schemas.microsoft.com/office/drawing/2014/main" id="{B57D4404-00DE-4DB6-9F09-FEBFBC3C0958}"/>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81">
              <a:extLst>
                <a:ext uri="{FF2B5EF4-FFF2-40B4-BE49-F238E27FC236}">
                  <a16:creationId xmlns:a16="http://schemas.microsoft.com/office/drawing/2014/main" id="{E5766474-203D-4107-A9FD-3623700D5A39}"/>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83">
            <a:extLst>
              <a:ext uri="{FF2B5EF4-FFF2-40B4-BE49-F238E27FC236}">
                <a16:creationId xmlns:a16="http://schemas.microsoft.com/office/drawing/2014/main" id="{D7C39AFF-B9DB-4D0D-8538-89D79AC7AA85}"/>
              </a:ext>
            </a:extLst>
          </p:cNvPr>
          <p:cNvGrpSpPr/>
          <p:nvPr/>
        </p:nvGrpSpPr>
        <p:grpSpPr>
          <a:xfrm>
            <a:off x="11264934" y="403106"/>
            <a:ext cx="789755" cy="735291"/>
            <a:chOff x="11030196" y="1291357"/>
            <a:chExt cx="789755" cy="735291"/>
          </a:xfrm>
        </p:grpSpPr>
        <p:sp>
          <p:nvSpPr>
            <p:cNvPr id="34" name="Oval 79">
              <a:extLst>
                <a:ext uri="{FF2B5EF4-FFF2-40B4-BE49-F238E27FC236}">
                  <a16:creationId xmlns:a16="http://schemas.microsoft.com/office/drawing/2014/main" id="{657B0654-E7E3-4CAD-936E-FD56FD73610B}"/>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2">
              <a:extLst>
                <a:ext uri="{FF2B5EF4-FFF2-40B4-BE49-F238E27FC236}">
                  <a16:creationId xmlns:a16="http://schemas.microsoft.com/office/drawing/2014/main" id="{69188861-5972-49A5-9FBB-CB3D99069F67}"/>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3395820230"/>
      </p:ext>
    </p:extLst>
  </p:cSld>
  <p:clrMapOvr>
    <a:masterClrMapping/>
  </p:clrMapOvr>
  <p:transition spd="slow" advTm="43618">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14:presetBounceEnd="24000">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14:bounceEnd="24000">
                                          <p:cBhvr additive="base">
                                            <p:cTn id="27" dur="100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14:presetBounceEnd="24000">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14:bounceEnd="24000">
                                          <p:cBhvr additive="base">
                                            <p:cTn id="31" dur="1000" fill="hold"/>
                                            <p:tgtEl>
                                              <p:spTgt spid="21"/>
                                            </p:tgtEl>
                                            <p:attrNameLst>
                                              <p:attrName>ppt_x</p:attrName>
                                            </p:attrNameLst>
                                          </p:cBhvr>
                                          <p:tavLst>
                                            <p:tav tm="0">
                                              <p:val>
                                                <p:strVal val="0-#ppt_w/2"/>
                                              </p:val>
                                            </p:tav>
                                            <p:tav tm="100000">
                                              <p:val>
                                                <p:strVal val="#ppt_x"/>
                                              </p:val>
                                            </p:tav>
                                          </p:tavLst>
                                        </p:anim>
                                        <p:anim calcmode="lin" valueType="num" p14:bounceEnd="24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14:presetBounceEnd="24000">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14:bounceEnd="24000">
                                          <p:cBhvr additive="base">
                                            <p:cTn id="42" dur="100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EEBE65"/>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Vì sao chú bé Đất quyết định trở thành chú Đất Nung?</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EEBE6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330574" y="3356186"/>
              <a:ext cx="6481484" cy="2554545"/>
            </a:xfrm>
            <a:prstGeom prst="rect">
              <a:avLst/>
            </a:prstGeom>
          </p:spPr>
          <p:txBody>
            <a:bodyPr wrap="square">
              <a:spAutoFit/>
            </a:bodyPr>
            <a:lstStyle/>
            <a:p>
              <a:pPr algn="just"/>
              <a:r>
                <a:rPr lang="en-US" sz="4000" b="1">
                  <a:solidFill>
                    <a:srgbClr val="000000"/>
                  </a:solidFill>
                  <a:latin typeface="Times New Roman" panose="02020603050405020304" pitchFamily="18" charset="0"/>
                  <a:cs typeface="Times New Roman" panose="02020603050405020304" pitchFamily="18" charset="0"/>
                </a:rPr>
                <a:t>	</a:t>
              </a:r>
              <a:r>
                <a:rPr lang="vi-VN" sz="4000" b="1">
                  <a:solidFill>
                    <a:srgbClr val="000000"/>
                  </a:solidFill>
                  <a:latin typeface="Times New Roman" panose="02020603050405020304" pitchFamily="18" charset="0"/>
                  <a:cs typeface="Times New Roman" panose="02020603050405020304" pitchFamily="18" charset="0"/>
                </a:rPr>
                <a:t>Chú bé Đất quyết định trở thành chú Đất Nung là vì chú muốn được xông pha, làm được nhiều việc có ích.</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658535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80552C"/>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Chi tiết </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nung trong lửa</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 </a:t>
            </a:r>
            <a:endParaRPr lang="en-US" sz="4267" b="1">
              <a:latin typeface="Times New Roman" panose="02020603050405020304" pitchFamily="18" charset="0"/>
              <a:cs typeface="Times New Roman" panose="02020603050405020304" pitchFamily="18" charset="0"/>
            </a:endParaRPr>
          </a:p>
          <a:p>
            <a:pPr algn="ctr">
              <a:defRPr/>
            </a:pPr>
            <a:r>
              <a:rPr lang="vi-VN" sz="4267" b="1">
                <a:latin typeface="Times New Roman" panose="02020603050405020304" pitchFamily="18" charset="0"/>
                <a:cs typeface="Times New Roman" panose="02020603050405020304" pitchFamily="18" charset="0"/>
              </a:rPr>
              <a:t>tượng trưng cho điều gì?</a:t>
            </a:r>
            <a:endParaRPr lang="en-US" sz="4267" b="1">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80552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174835" y="3201832"/>
              <a:ext cx="6845788" cy="2862322"/>
            </a:xfrm>
            <a:prstGeom prst="rect">
              <a:avLst/>
            </a:prstGeom>
          </p:spPr>
          <p:txBody>
            <a:bodyPr wrap="square">
              <a:spAutoFit/>
            </a:bodyPr>
            <a:lstStyle/>
            <a:p>
              <a:pPr algn="just"/>
              <a:r>
                <a:rPr lang="en-US" sz="3600" b="1">
                  <a:solidFill>
                    <a:srgbClr val="000000"/>
                  </a:solidFill>
                  <a:latin typeface="Times New Roman" panose="02020603050405020304" pitchFamily="18" charset="0"/>
                  <a:cs typeface="Times New Roman" panose="02020603050405020304" pitchFamily="18" charset="0"/>
                </a:rPr>
                <a:t>	</a:t>
              </a:r>
              <a:r>
                <a:rPr lang="vi-VN" sz="3600" b="1">
                  <a:solidFill>
                    <a:srgbClr val="000000"/>
                  </a:solidFill>
                  <a:latin typeface="Times New Roman" panose="02020603050405020304" pitchFamily="18" charset="0"/>
                  <a:cs typeface="Times New Roman" panose="02020603050405020304" pitchFamily="18" charset="0"/>
                </a:rPr>
                <a:t>Chi tiết: “</a:t>
              </a:r>
              <a:r>
                <a:rPr lang="vi-VN" sz="3600" b="1">
                  <a:solidFill>
                    <a:srgbClr val="000000"/>
                  </a:solidFill>
                  <a:highlight>
                    <a:srgbClr val="FFD966"/>
                  </a:highlight>
                  <a:latin typeface="Times New Roman" panose="02020603050405020304" pitchFamily="18" charset="0"/>
                  <a:cs typeface="Times New Roman" panose="02020603050405020304" pitchFamily="18" charset="0"/>
                </a:rPr>
                <a:t>nung trong lửa</a:t>
              </a:r>
              <a:r>
                <a:rPr lang="vi-VN" sz="3600" b="1">
                  <a:solidFill>
                    <a:srgbClr val="000000"/>
                  </a:solidFill>
                  <a:latin typeface="Times New Roman" panose="02020603050405020304" pitchFamily="18" charset="0"/>
                  <a:cs typeface="Times New Roman" panose="02020603050405020304" pitchFamily="18" charset="0"/>
                </a:rPr>
                <a:t>” tượng trưng cho việc được tôi luyện trong gian nan thử thách, con người mới cứng cỏi, mạnh mẽ và trở nên hữu ích được. </a:t>
              </a:r>
              <a:endParaRPr lang="en-US" sz="36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71695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สี่เหลี่ยมผืนผ้ามุมมน 31">
            <a:extLst>
              <a:ext uri="{FF2B5EF4-FFF2-40B4-BE49-F238E27FC236}">
                <a16:creationId xmlns:a16="http://schemas.microsoft.com/office/drawing/2014/main" id="{37704E3D-B57D-457F-AE56-31204C09AEEA}"/>
              </a:ext>
            </a:extLst>
          </p:cNvPr>
          <p:cNvSpPr/>
          <p:nvPr/>
        </p:nvSpPr>
        <p:spPr>
          <a:xfrm>
            <a:off x="2300749" y="443360"/>
            <a:ext cx="8147602"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30">
            <a:extLst>
              <a:ext uri="{FF2B5EF4-FFF2-40B4-BE49-F238E27FC236}">
                <a16:creationId xmlns:a16="http://schemas.microsoft.com/office/drawing/2014/main" id="{F638F8F0-B7D4-4F0A-B764-C21669692037}"/>
              </a:ext>
            </a:extLst>
          </p:cNvPr>
          <p:cNvSpPr/>
          <p:nvPr/>
        </p:nvSpPr>
        <p:spPr>
          <a:xfrm>
            <a:off x="2919198" y="83203"/>
            <a:ext cx="7056740"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NỘI DUNG BÀI HỌC</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33" name="Rectangle 12">
            <a:extLst>
              <a:ext uri="{FF2B5EF4-FFF2-40B4-BE49-F238E27FC236}">
                <a16:creationId xmlns:a16="http://schemas.microsoft.com/office/drawing/2014/main" id="{D1F0C9C4-8802-4EC2-B04B-1004D984F23E}"/>
              </a:ext>
            </a:extLst>
          </p:cNvPr>
          <p:cNvSpPr/>
          <p:nvPr/>
        </p:nvSpPr>
        <p:spPr>
          <a:xfrm rot="2723716" flipV="1">
            <a:off x="-2114777" y="-222916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13">
            <a:extLst>
              <a:ext uri="{FF2B5EF4-FFF2-40B4-BE49-F238E27FC236}">
                <a16:creationId xmlns:a16="http://schemas.microsoft.com/office/drawing/2014/main" id="{C7A26439-230F-4361-8553-3B13860919D2}"/>
              </a:ext>
            </a:extLst>
          </p:cNvPr>
          <p:cNvSpPr/>
          <p:nvPr/>
        </p:nvSpPr>
        <p:spPr>
          <a:xfrm rot="14464783" flipH="1" flipV="1">
            <a:off x="840176" y="-2225653"/>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14">
            <a:extLst>
              <a:ext uri="{FF2B5EF4-FFF2-40B4-BE49-F238E27FC236}">
                <a16:creationId xmlns:a16="http://schemas.microsoft.com/office/drawing/2014/main" id="{A13CEFC6-D47E-4B4C-8F7A-478A59722F06}"/>
              </a:ext>
            </a:extLst>
          </p:cNvPr>
          <p:cNvSpPr/>
          <p:nvPr/>
        </p:nvSpPr>
        <p:spPr>
          <a:xfrm rot="17307998" flipH="1" flipV="1">
            <a:off x="84488" y="-565195"/>
            <a:ext cx="1404539" cy="1356770"/>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7">
            <a:extLst>
              <a:ext uri="{FF2B5EF4-FFF2-40B4-BE49-F238E27FC236}">
                <a16:creationId xmlns:a16="http://schemas.microsoft.com/office/drawing/2014/main" id="{5EC9D851-2D42-41BD-BC01-E22F97B8FDEC}"/>
              </a:ext>
            </a:extLst>
          </p:cNvPr>
          <p:cNvSpPr/>
          <p:nvPr/>
        </p:nvSpPr>
        <p:spPr>
          <a:xfrm rot="2921211" flipH="1" flipV="1">
            <a:off x="1077777" y="-260595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Freeform 18">
            <a:extLst>
              <a:ext uri="{FF2B5EF4-FFF2-40B4-BE49-F238E27FC236}">
                <a16:creationId xmlns:a16="http://schemas.microsoft.com/office/drawing/2014/main" id="{288B421B-24BC-4880-B221-A84B1F57F076}"/>
              </a:ext>
            </a:extLst>
          </p:cNvPr>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8">
            <a:extLst>
              <a:ext uri="{FF2B5EF4-FFF2-40B4-BE49-F238E27FC236}">
                <a16:creationId xmlns:a16="http://schemas.microsoft.com/office/drawing/2014/main" id="{0F49252E-91CA-40E8-B57E-4E0D67681A79}"/>
              </a:ext>
            </a:extLst>
          </p:cNvPr>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descr="Calendar&#10;&#10;Description automatically generated">
            <a:extLst>
              <a:ext uri="{FF2B5EF4-FFF2-40B4-BE49-F238E27FC236}">
                <a16:creationId xmlns:a16="http://schemas.microsoft.com/office/drawing/2014/main" id="{4A1A692B-67DB-4311-AC1E-36F17F3BC119}"/>
              </a:ext>
            </a:extLst>
          </p:cNvPr>
          <p:cNvPicPr>
            <a:picLocks noChangeAspect="1"/>
          </p:cNvPicPr>
          <p:nvPr/>
        </p:nvPicPr>
        <p:blipFill rotWithShape="1">
          <a:blip r:embed="rId2">
            <a:extLst>
              <a:ext uri="{28A0092B-C50C-407E-A947-70E740481C1C}">
                <a14:useLocalDpi xmlns:a14="http://schemas.microsoft.com/office/drawing/2010/main" val="0"/>
              </a:ext>
            </a:extLst>
          </a:blip>
          <a:srcRect l="14208" t="28066" r="14391"/>
          <a:stretch/>
        </p:blipFill>
        <p:spPr>
          <a:xfrm>
            <a:off x="7295363" y="1061108"/>
            <a:ext cx="4896638" cy="5361053"/>
          </a:xfrm>
          <a:prstGeom prst="rect">
            <a:avLst/>
          </a:prstGeom>
          <a:ln>
            <a:noFill/>
          </a:ln>
          <a:effectLst>
            <a:softEdge rad="112500"/>
          </a:effectLst>
        </p:spPr>
      </p:pic>
      <p:grpSp>
        <p:nvGrpSpPr>
          <p:cNvPr id="14" name="Group 85">
            <a:extLst>
              <a:ext uri="{FF2B5EF4-FFF2-40B4-BE49-F238E27FC236}">
                <a16:creationId xmlns:a16="http://schemas.microsoft.com/office/drawing/2014/main" id="{51BEAFEC-3098-4A56-B1E6-41A43180D240}"/>
              </a:ext>
            </a:extLst>
          </p:cNvPr>
          <p:cNvGrpSpPr/>
          <p:nvPr/>
        </p:nvGrpSpPr>
        <p:grpSpPr>
          <a:xfrm rot="16200000">
            <a:off x="8979842" y="6049975"/>
            <a:ext cx="793664" cy="719619"/>
            <a:chOff x="11046527" y="3044373"/>
            <a:chExt cx="793664" cy="719619"/>
          </a:xfrm>
        </p:grpSpPr>
        <p:sp>
          <p:nvSpPr>
            <p:cNvPr id="15" name="Oval 77">
              <a:extLst>
                <a:ext uri="{FF2B5EF4-FFF2-40B4-BE49-F238E27FC236}">
                  <a16:creationId xmlns:a16="http://schemas.microsoft.com/office/drawing/2014/main" id="{219CF2BC-8F39-42C9-BBD8-C011EEA81C5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80">
              <a:extLst>
                <a:ext uri="{FF2B5EF4-FFF2-40B4-BE49-F238E27FC236}">
                  <a16:creationId xmlns:a16="http://schemas.microsoft.com/office/drawing/2014/main" id="{9FB2F553-69FD-409E-ADDE-20010C97097E}"/>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84">
            <a:extLst>
              <a:ext uri="{FF2B5EF4-FFF2-40B4-BE49-F238E27FC236}">
                <a16:creationId xmlns:a16="http://schemas.microsoft.com/office/drawing/2014/main" id="{311248DE-3CAD-432E-A97E-86E0041F0231}"/>
              </a:ext>
            </a:extLst>
          </p:cNvPr>
          <p:cNvGrpSpPr/>
          <p:nvPr/>
        </p:nvGrpSpPr>
        <p:grpSpPr>
          <a:xfrm rot="16200000">
            <a:off x="10116768" y="6046621"/>
            <a:ext cx="763208" cy="719517"/>
            <a:chOff x="10979144" y="2146604"/>
            <a:chExt cx="763208" cy="719517"/>
          </a:xfrm>
        </p:grpSpPr>
        <p:sp>
          <p:nvSpPr>
            <p:cNvPr id="18" name="Oval 78">
              <a:extLst>
                <a:ext uri="{FF2B5EF4-FFF2-40B4-BE49-F238E27FC236}">
                  <a16:creationId xmlns:a16="http://schemas.microsoft.com/office/drawing/2014/main" id="{C768914D-71A8-427B-AADE-CC6331367229}"/>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81">
              <a:extLst>
                <a:ext uri="{FF2B5EF4-FFF2-40B4-BE49-F238E27FC236}">
                  <a16:creationId xmlns:a16="http://schemas.microsoft.com/office/drawing/2014/main" id="{D262BB21-02F1-4BFC-BD84-3BBBC14581B6}"/>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83">
            <a:extLst>
              <a:ext uri="{FF2B5EF4-FFF2-40B4-BE49-F238E27FC236}">
                <a16:creationId xmlns:a16="http://schemas.microsoft.com/office/drawing/2014/main" id="{EA0F7EF5-AB9F-4F49-ADB0-DC98AFBD993D}"/>
              </a:ext>
            </a:extLst>
          </p:cNvPr>
          <p:cNvGrpSpPr/>
          <p:nvPr/>
        </p:nvGrpSpPr>
        <p:grpSpPr>
          <a:xfrm rot="16200000">
            <a:off x="11298933" y="6052008"/>
            <a:ext cx="789755" cy="735291"/>
            <a:chOff x="11030196" y="1291357"/>
            <a:chExt cx="789755" cy="735291"/>
          </a:xfrm>
        </p:grpSpPr>
        <p:sp>
          <p:nvSpPr>
            <p:cNvPr id="21" name="Oval 79">
              <a:extLst>
                <a:ext uri="{FF2B5EF4-FFF2-40B4-BE49-F238E27FC236}">
                  <a16:creationId xmlns:a16="http://schemas.microsoft.com/office/drawing/2014/main" id="{92A0AC11-7946-4D7C-B964-28DF78EDA1AE}"/>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82">
              <a:extLst>
                <a:ext uri="{FF2B5EF4-FFF2-40B4-BE49-F238E27FC236}">
                  <a16:creationId xmlns:a16="http://schemas.microsoft.com/office/drawing/2014/main" id="{72403229-DD20-4BAD-9146-9535F0061B7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a16="http://schemas.microsoft.com/office/drawing/2014/main" id="{8BA5A642-DFB6-45EF-9D3C-928573062524}"/>
              </a:ext>
            </a:extLst>
          </p:cNvPr>
          <p:cNvGrpSpPr/>
          <p:nvPr/>
        </p:nvGrpSpPr>
        <p:grpSpPr>
          <a:xfrm>
            <a:off x="-204908" y="1792528"/>
            <a:ext cx="7873668" cy="4232247"/>
            <a:chOff x="-205185" y="2204478"/>
            <a:chExt cx="7873668" cy="4232247"/>
          </a:xfrm>
        </p:grpSpPr>
        <p:grpSp>
          <p:nvGrpSpPr>
            <p:cNvPr id="7" name="Group 6">
              <a:extLst>
                <a:ext uri="{FF2B5EF4-FFF2-40B4-BE49-F238E27FC236}">
                  <a16:creationId xmlns:a16="http://schemas.microsoft.com/office/drawing/2014/main" id="{80702C1C-83F2-466D-8DF1-5FC0A681C432}"/>
                </a:ext>
              </a:extLst>
            </p:cNvPr>
            <p:cNvGrpSpPr/>
            <p:nvPr/>
          </p:nvGrpSpPr>
          <p:grpSpPr>
            <a:xfrm>
              <a:off x="98202" y="2535613"/>
              <a:ext cx="7197213" cy="3901112"/>
              <a:chOff x="1000023" y="2127770"/>
              <a:chExt cx="10216013" cy="4379366"/>
            </a:xfrm>
          </p:grpSpPr>
          <p:sp>
            <p:nvSpPr>
              <p:cNvPr id="9" name="Rectangle 4">
                <a:extLst>
                  <a:ext uri="{FF2B5EF4-FFF2-40B4-BE49-F238E27FC236}">
                    <a16:creationId xmlns:a16="http://schemas.microsoft.com/office/drawing/2014/main" id="{43E90D41-9AF1-4EE5-9B01-AFD33B49091C}"/>
                  </a:ext>
                </a:extLst>
              </p:cNvPr>
              <p:cNvSpPr/>
              <p:nvPr/>
            </p:nvSpPr>
            <p:spPr>
              <a:xfrm>
                <a:off x="1000023" y="2127770"/>
                <a:ext cx="10216013" cy="4379366"/>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89804"/>
                </a:srgbClr>
              </a:solidFill>
              <a:ln w="28575" cap="flat">
                <a:solidFill>
                  <a:srgbClr val="80552C"/>
                </a:solidFill>
                <a:prstDash val="solid"/>
                <a:miter/>
                <a:extLst>
                  <a:ext uri="{C807C97D-BFC1-408E-A445-0C87EB9F89A2}">
                    <ask:lineSketchStyleProps xmlns:ask="http://schemas.microsoft.com/office/drawing/2018/sketchyshapes" sd="2977680318">
                      <a:prstGeom prst="roundRect">
                        <a:avLst>
                          <a:gd name="adj" fmla="val 8779"/>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10" name="Rectangle 9">
                <a:extLst>
                  <a:ext uri="{FF2B5EF4-FFF2-40B4-BE49-F238E27FC236}">
                    <a16:creationId xmlns:a16="http://schemas.microsoft.com/office/drawing/2014/main" id="{AD118380-67CE-420C-BA5A-BD8AEBE889EB}"/>
                  </a:ext>
                </a:extLst>
              </p:cNvPr>
              <p:cNvSpPr/>
              <p:nvPr/>
            </p:nvSpPr>
            <p:spPr>
              <a:xfrm>
                <a:off x="1374855" y="2316916"/>
                <a:ext cx="9655807" cy="3904243"/>
              </a:xfrm>
              <a:prstGeom prst="rect">
                <a:avLst/>
              </a:prstGeom>
            </p:spPr>
            <p:txBody>
              <a:bodyPr wrap="square">
                <a:spAutoFit/>
              </a:bodyPr>
              <a:lstStyle/>
              <a:p>
                <a:pPr algn="just"/>
                <a:r>
                  <a:rPr lang="en-US" sz="4400" b="1">
                    <a:solidFill>
                      <a:srgbClr val="80552C"/>
                    </a:solidFill>
                    <a:latin typeface="Times New Roman" panose="02020603050405020304" pitchFamily="18" charset="0"/>
                    <a:cs typeface="Times New Roman" panose="02020603050405020304" pitchFamily="18" charset="0"/>
                  </a:rPr>
                  <a:t>	</a:t>
                </a:r>
                <a:r>
                  <a:rPr lang="vi-VN" sz="4400" b="1">
                    <a:solidFill>
                      <a:srgbClr val="80552C"/>
                    </a:solidFill>
                    <a:latin typeface="Times New Roman" panose="02020603050405020304" pitchFamily="18" charset="0"/>
                    <a:cs typeface="Times New Roman" panose="02020603050405020304" pitchFamily="18" charset="0"/>
                  </a:rPr>
                  <a:t>Chú bé Đất can đảm, muốn trở thành người khỏe mạnh để làm được nhiều việc có ích nên đã dám nung mình trong lửa đỏ.</a:t>
                </a:r>
                <a:endParaRPr lang="en-US" sz="4400" b="1" dirty="0">
                  <a:solidFill>
                    <a:srgbClr val="80552C"/>
                  </a:solidFill>
                  <a:latin typeface="Times New Roman" panose="02020603050405020304" pitchFamily="18" charset="0"/>
                  <a:cs typeface="Times New Roman" panose="02020603050405020304" pitchFamily="18" charset="0"/>
                </a:endParaRPr>
              </a:p>
            </p:txBody>
          </p:sp>
        </p:grpSp>
        <p:pic>
          <p:nvPicPr>
            <p:cNvPr id="25" name="Graphic 24">
              <a:extLst>
                <a:ext uri="{FF2B5EF4-FFF2-40B4-BE49-F238E27FC236}">
                  <a16:creationId xmlns:a16="http://schemas.microsoft.com/office/drawing/2014/main" id="{60B6D5E9-4C50-4051-A260-E0CBA8DC2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185" y="2312975"/>
              <a:ext cx="1028778" cy="782255"/>
            </a:xfrm>
            <a:prstGeom prst="rect">
              <a:avLst/>
            </a:prstGeom>
          </p:spPr>
        </p:pic>
        <p:pic>
          <p:nvPicPr>
            <p:cNvPr id="26" name="Graphic 25">
              <a:extLst>
                <a:ext uri="{FF2B5EF4-FFF2-40B4-BE49-F238E27FC236}">
                  <a16:creationId xmlns:a16="http://schemas.microsoft.com/office/drawing/2014/main" id="{29427588-0EC2-43AA-BE42-6472748B0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136" y="2204478"/>
              <a:ext cx="1313347" cy="896394"/>
            </a:xfrm>
            <a:prstGeom prst="rect">
              <a:avLst/>
            </a:prstGeom>
          </p:spPr>
        </p:pic>
      </p:grpSp>
    </p:spTree>
    <p:extLst>
      <p:ext uri="{BB962C8B-B14F-4D97-AF65-F5344CB8AC3E}">
        <p14:creationId xmlns:p14="http://schemas.microsoft.com/office/powerpoint/2010/main" val="285362747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14:presetBounceEnd="24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24000">
                                          <p:cBhvr additive="base">
                                            <p:cTn id="45" dur="1000" fill="hold"/>
                                            <p:tgtEl>
                                              <p:spTgt spid="33"/>
                                            </p:tgtEl>
                                            <p:attrNameLst>
                                              <p:attrName>ppt_x</p:attrName>
                                            </p:attrNameLst>
                                          </p:cBhvr>
                                          <p:tavLst>
                                            <p:tav tm="0">
                                              <p:val>
                                                <p:strVal val="0-#ppt_w/2"/>
                                              </p:val>
                                            </p:tav>
                                            <p:tav tm="100000">
                                              <p:val>
                                                <p:strVal val="#ppt_x"/>
                                              </p:val>
                                            </p:tav>
                                          </p:tavLst>
                                        </p:anim>
                                        <p:anim calcmode="lin" valueType="num" p14:bounceEnd="24000">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14:presetBounceEnd="24000">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14:bounceEnd="24000">
                                          <p:cBhvr additive="base">
                                            <p:cTn id="49" dur="10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14:presetBounceEnd="24000">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14:bounceEnd="24000">
                                          <p:cBhvr additive="base">
                                            <p:cTn id="53" dur="1000" fill="hold"/>
                                            <p:tgtEl>
                                              <p:spTgt spid="35"/>
                                            </p:tgtEl>
                                            <p:attrNameLst>
                                              <p:attrName>ppt_x</p:attrName>
                                            </p:attrNameLst>
                                          </p:cBhvr>
                                          <p:tavLst>
                                            <p:tav tm="0">
                                              <p:val>
                                                <p:strVal val="0-#ppt_w/2"/>
                                              </p:val>
                                            </p:tav>
                                            <p:tav tm="100000">
                                              <p:val>
                                                <p:strVal val="#ppt_x"/>
                                              </p:val>
                                            </p:tav>
                                          </p:tavLst>
                                        </p:anim>
                                        <p:anim calcmode="lin" valueType="num" p14:bounceEnd="24000">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0-#ppt_w/2"/>
                                              </p:val>
                                            </p:tav>
                                            <p:tav tm="100000">
                                              <p:val>
                                                <p:strVal val="#ppt_x"/>
                                              </p:val>
                                            </p:tav>
                                          </p:tavLst>
                                        </p:anim>
                                        <p:anim calcmode="lin" valueType="num">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0-#ppt_w/2"/>
                                              </p:val>
                                            </p:tav>
                                            <p:tav tm="100000">
                                              <p:val>
                                                <p:strVal val="#ppt_x"/>
                                              </p:val>
                                            </p:tav>
                                          </p:tavLst>
                                        </p:anim>
                                        <p:anim calcmode="lin" valueType="num">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0-#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8061745">
            <a:off x="312617" y="2199211"/>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Rectangle 12"/>
          <p:cNvSpPr/>
          <p:nvPr/>
        </p:nvSpPr>
        <p:spPr>
          <a:xfrm rot="10800000">
            <a:off x="10629809" y="-88285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13"/>
          <p:cNvSpPr/>
          <p:nvPr/>
        </p:nvSpPr>
        <p:spPr>
          <a:xfrm rot="1263551" flipH="1">
            <a:off x="10908388" y="3402367"/>
            <a:ext cx="3027957"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17"/>
          <p:cNvSpPr/>
          <p:nvPr/>
        </p:nvSpPr>
        <p:spPr>
          <a:xfrm flipH="1">
            <a:off x="10410459" y="-62310"/>
            <a:ext cx="2011908" cy="69203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1" name="Oval 14"/>
          <p:cNvSpPr/>
          <p:nvPr/>
        </p:nvSpPr>
        <p:spPr>
          <a:xfrm flipH="1">
            <a:off x="11014437" y="244621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18"/>
          <p:cNvSpPr/>
          <p:nvPr/>
        </p:nvSpPr>
        <p:spPr>
          <a:xfrm rot="17716140">
            <a:off x="316718" y="2184609"/>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6" name="Group 85"/>
          <p:cNvGrpSpPr/>
          <p:nvPr/>
        </p:nvGrpSpPr>
        <p:grpSpPr>
          <a:xfrm rot="16200000">
            <a:off x="420841" y="5886663"/>
            <a:ext cx="793664" cy="719619"/>
            <a:chOff x="11046527" y="3044373"/>
            <a:chExt cx="793664" cy="719619"/>
          </a:xfrm>
        </p:grpSpPr>
        <p:sp>
          <p:nvSpPr>
            <p:cNvPr id="77"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9" name="Group 84"/>
          <p:cNvGrpSpPr/>
          <p:nvPr/>
        </p:nvGrpSpPr>
        <p:grpSpPr>
          <a:xfrm rot="16200000">
            <a:off x="1557767" y="5883309"/>
            <a:ext cx="763208" cy="719517"/>
            <a:chOff x="10979144" y="2146604"/>
            <a:chExt cx="763208" cy="719517"/>
          </a:xfrm>
        </p:grpSpPr>
        <p:sp>
          <p:nvSpPr>
            <p:cNvPr id="90"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83"/>
          <p:cNvGrpSpPr/>
          <p:nvPr/>
        </p:nvGrpSpPr>
        <p:grpSpPr>
          <a:xfrm rot="16200000">
            <a:off x="2739932" y="5888696"/>
            <a:ext cx="789755" cy="735291"/>
            <a:chOff x="11030196" y="1291357"/>
            <a:chExt cx="789755" cy="735291"/>
          </a:xfrm>
        </p:grpSpPr>
        <p:sp>
          <p:nvSpPr>
            <p:cNvPr id="94"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กลุ่ม 13"/>
          <p:cNvGrpSpPr/>
          <p:nvPr/>
        </p:nvGrpSpPr>
        <p:grpSpPr>
          <a:xfrm>
            <a:off x="1732508" y="-140350"/>
            <a:ext cx="8586194" cy="6435491"/>
            <a:chOff x="1732508" y="-140350"/>
            <a:chExt cx="8586194" cy="6435491"/>
          </a:xfrm>
        </p:grpSpPr>
        <p:sp>
          <p:nvSpPr>
            <p:cNvPr id="13" name="มนมุมสี่เหลี่ยมผืนผ้าด้านเดียวกัน 12"/>
            <p:cNvSpPr/>
            <p:nvPr/>
          </p:nvSpPr>
          <p:spPr>
            <a:xfrm rot="10800000">
              <a:off x="3274520" y="-35663"/>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มนมุมสี่เหลี่ยมผืนผ้าด้านเดียวกัน 84"/>
            <p:cNvSpPr/>
            <p:nvPr/>
          </p:nvSpPr>
          <p:spPr>
            <a:xfrm rot="10800000">
              <a:off x="3435571" y="-140350"/>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เหลี่ยมผืนผ้า 78"/>
            <p:cNvSpPr/>
            <p:nvPr/>
          </p:nvSpPr>
          <p:spPr>
            <a:xfrm>
              <a:off x="1732508" y="2945839"/>
              <a:ext cx="8586194" cy="2123658"/>
            </a:xfrm>
            <a:prstGeom prst="rect">
              <a:avLst/>
            </a:prstGeom>
          </p:spPr>
          <p:txBody>
            <a:bodyPr wrap="square">
              <a:spAutoFit/>
            </a:bodyPr>
            <a:lstStyle/>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LUYỆN ĐỌC </a:t>
              </a:r>
            </a:p>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DIỄN CẢM</a:t>
              </a:r>
              <a:endParaRPr lang="id-ID" sz="6600" dirty="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endParaRPr>
            </a:p>
          </p:txBody>
        </p:sp>
        <p:grpSp>
          <p:nvGrpSpPr>
            <p:cNvPr id="80" name="กลุ่ม 79"/>
            <p:cNvGrpSpPr/>
            <p:nvPr/>
          </p:nvGrpSpPr>
          <p:grpSpPr>
            <a:xfrm>
              <a:off x="5091207" y="683999"/>
              <a:ext cx="2009586" cy="1953322"/>
              <a:chOff x="4948422" y="990564"/>
              <a:chExt cx="2009586" cy="1953322"/>
            </a:xfrm>
          </p:grpSpPr>
          <p:grpSp>
            <p:nvGrpSpPr>
              <p:cNvPr id="81" name="Group 84"/>
              <p:cNvGrpSpPr/>
              <p:nvPr/>
            </p:nvGrpSpPr>
            <p:grpSpPr>
              <a:xfrm rot="16200000">
                <a:off x="4976554" y="962432"/>
                <a:ext cx="1953322" cy="2009586"/>
                <a:chOff x="11019592" y="2113178"/>
                <a:chExt cx="722760" cy="745581"/>
              </a:xfrm>
            </p:grpSpPr>
            <p:sp>
              <p:nvSpPr>
                <p:cNvPr id="83"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4"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สี่เหลี่ยมผืนผ้า 81"/>
              <p:cNvSpPr/>
              <p:nvPr/>
            </p:nvSpPr>
            <p:spPr>
              <a:xfrm>
                <a:off x="5477600" y="1203606"/>
                <a:ext cx="861133" cy="1569660"/>
              </a:xfrm>
              <a:prstGeom prst="rect">
                <a:avLst/>
              </a:prstGeom>
            </p:spPr>
            <p:txBody>
              <a:bodyPr wrap="none">
                <a:spAutoFit/>
              </a:bodyPr>
              <a:lstStyle/>
              <a:p>
                <a:pPr lvl="0"/>
                <a:r>
                  <a:rPr lang="en-US" sz="9600">
                    <a:solidFill>
                      <a:prstClr val="white"/>
                    </a:solidFill>
                    <a:latin typeface="Surafont Sanukchang" charset="-34"/>
                    <a:cs typeface="Surafont Sanukchang" charset="-34"/>
                  </a:rPr>
                  <a:t>3</a:t>
                </a:r>
                <a:endParaRPr lang="th-TH" sz="9600" dirty="0">
                  <a:solidFill>
                    <a:prstClr val="white"/>
                  </a:solidFill>
                  <a:latin typeface="Surafont Sanukchang" charset="-34"/>
                  <a:cs typeface="Surafont Sanukchang" charset="-34"/>
                </a:endParaRPr>
              </a:p>
            </p:txBody>
          </p:sp>
        </p:grpSp>
      </p:grpSp>
    </p:spTree>
    <p:extLst>
      <p:ext uri="{BB962C8B-B14F-4D97-AF65-F5344CB8AC3E}">
        <p14:creationId xmlns:p14="http://schemas.microsoft.com/office/powerpoint/2010/main" val="74773469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par>
                                    <p:cTn id="8" presetID="2" presetClass="entr" presetSubtype="1"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24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1000" fill="hold"/>
                                            <p:tgtEl>
                                              <p:spTgt spid="69"/>
                                            </p:tgtEl>
                                            <p:attrNameLst>
                                              <p:attrName>ppt_x</p:attrName>
                                            </p:attrNameLst>
                                          </p:cBhvr>
                                          <p:tavLst>
                                            <p:tav tm="0">
                                              <p:val>
                                                <p:strVal val="#ppt_x"/>
                                              </p:val>
                                            </p:tav>
                                            <p:tav tm="100000">
                                              <p:val>
                                                <p:strVal val="#ppt_x"/>
                                              </p:val>
                                            </p:tav>
                                          </p:tavLst>
                                        </p:anim>
                                        <p:anim calcmode="lin" valueType="num" p14:bounceEnd="24000">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14:presetBounceEnd="24000">
                                      <p:stCondLst>
                                        <p:cond delay="300"/>
                                      </p:stCondLst>
                                      <p:childTnLst>
                                        <p:set>
                                          <p:cBhvr>
                                            <p:cTn id="17" dur="1" fill="hold">
                                              <p:stCondLst>
                                                <p:cond delay="0"/>
                                              </p:stCondLst>
                                            </p:cTn>
                                            <p:tgtEl>
                                              <p:spTgt spid="70"/>
                                            </p:tgtEl>
                                            <p:attrNameLst>
                                              <p:attrName>style.visibility</p:attrName>
                                            </p:attrNameLst>
                                          </p:cBhvr>
                                          <p:to>
                                            <p:strVal val="visible"/>
                                          </p:to>
                                        </p:set>
                                        <p:anim calcmode="lin" valueType="num" p14:bounceEnd="24000">
                                          <p:cBhvr additive="base">
                                            <p:cTn id="18"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19" dur="10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14:presetBounceEnd="24000">
                                      <p:stCondLst>
                                        <p:cond delay="700"/>
                                      </p:stCondLst>
                                      <p:childTnLst>
                                        <p:set>
                                          <p:cBhvr>
                                            <p:cTn id="21" dur="1" fill="hold">
                                              <p:stCondLst>
                                                <p:cond delay="0"/>
                                              </p:stCondLst>
                                            </p:cTn>
                                            <p:tgtEl>
                                              <p:spTgt spid="71"/>
                                            </p:tgtEl>
                                            <p:attrNameLst>
                                              <p:attrName>style.visibility</p:attrName>
                                            </p:attrNameLst>
                                          </p:cBhvr>
                                          <p:to>
                                            <p:strVal val="visible"/>
                                          </p:to>
                                        </p:set>
                                        <p:anim calcmode="lin" valueType="num" p14:bounceEnd="24000">
                                          <p:cBhvr additive="base">
                                            <p:cTn id="22" dur="1000" fill="hold"/>
                                            <p:tgtEl>
                                              <p:spTgt spid="71"/>
                                            </p:tgtEl>
                                            <p:attrNameLst>
                                              <p:attrName>ppt_x</p:attrName>
                                            </p:attrNameLst>
                                          </p:cBhvr>
                                          <p:tavLst>
                                            <p:tav tm="0">
                                              <p:val>
                                                <p:strVal val="1+#ppt_w/2"/>
                                              </p:val>
                                            </p:tav>
                                            <p:tav tm="100000">
                                              <p:val>
                                                <p:strVal val="#ppt_x"/>
                                              </p:val>
                                            </p:tav>
                                          </p:tavLst>
                                        </p:anim>
                                        <p:anim calcmode="lin" valueType="num" p14:bounceEnd="24000">
                                          <p:cBhvr additive="base">
                                            <p:cTn id="23" dur="1000" fill="hold"/>
                                            <p:tgtEl>
                                              <p:spTgt spid="71"/>
                                            </p:tgtEl>
                                            <p:attrNameLst>
                                              <p:attrName>ppt_y</p:attrName>
                                            </p:attrNameLst>
                                          </p:cBhvr>
                                          <p:tavLst>
                                            <p:tav tm="0">
                                              <p:val>
                                                <p:strVal val="#ppt_y"/>
                                              </p:val>
                                            </p:tav>
                                            <p:tav tm="100000">
                                              <p:val>
                                                <p:strVal val="#ppt_y"/>
                                              </p:val>
                                            </p:tav>
                                          </p:tavLst>
                                        </p:anim>
                                      </p:childTnLst>
                                    </p:cTn>
                                  </p:par>
                                  <p:par>
                                    <p:cTn id="24" presetID="6" presetClass="emph" presetSubtype="0" repeatCount="indefinite" autoRev="1" fill="hold" grpId="1" nodeType="withEffect">
                                      <p:stCondLst>
                                        <p:cond delay="0"/>
                                      </p:stCondLst>
                                      <p:childTnLst>
                                        <p:animScale>
                                          <p:cBhvr>
                                            <p:cTn id="25" dur="1700" fill="hold"/>
                                            <p:tgtEl>
                                              <p:spTgt spid="69"/>
                                            </p:tgtEl>
                                          </p:cBhvr>
                                          <p:by x="120000" y="120000"/>
                                        </p:animScale>
                                      </p:childTnLst>
                                    </p:cTn>
                                  </p:par>
                                  <p:par>
                                    <p:cTn id="26" presetID="6" presetClass="emph" presetSubtype="0" repeatCount="indefinite" autoRev="1" fill="hold" grpId="1" nodeType="withEffect">
                                      <p:stCondLst>
                                        <p:cond delay="0"/>
                                      </p:stCondLst>
                                      <p:childTnLst>
                                        <p:animScale>
                                          <p:cBhvr>
                                            <p:cTn id="27" dur="1250" fill="hold"/>
                                            <p:tgtEl>
                                              <p:spTgt spid="70"/>
                                            </p:tgtEl>
                                          </p:cBhvr>
                                          <p:by x="120000" y="120000"/>
                                        </p:animScale>
                                      </p:childTnLst>
                                    </p:cTn>
                                  </p:par>
                                  <p:par>
                                    <p:cTn id="28" presetID="6" presetClass="emph" presetSubtype="0" repeatCount="indefinite" autoRev="1" fill="hold" grpId="1" nodeType="withEffect">
                                      <p:stCondLst>
                                        <p:cond delay="0"/>
                                      </p:stCondLst>
                                      <p:childTnLst>
                                        <p:animScale>
                                          <p:cBhvr>
                                            <p:cTn id="29" dur="950" fill="hold"/>
                                            <p:tgtEl>
                                              <p:spTgt spid="71"/>
                                            </p:tgtEl>
                                          </p:cBhvr>
                                          <p:by x="120000" y="120000"/>
                                        </p:animScale>
                                      </p:childTnLst>
                                    </p:cTn>
                                  </p:par>
                                  <p:par>
                                    <p:cTn id="30" presetID="22" presetClass="entr" presetSubtype="4"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1500"/>
                                            <p:tgtEl>
                                              <p:spTgt spid="72"/>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1500"/>
                                            <p:tgtEl>
                                              <p:spTgt spid="74"/>
                                            </p:tgtEl>
                                          </p:cBhvr>
                                        </p:animEffect>
                                      </p:childTnLst>
                                    </p:cTn>
                                  </p:par>
                                  <p:par>
                                    <p:cTn id="36" presetID="23" presetClass="entr" presetSubtype="16" fill="hold" nodeType="withEffect">
                                      <p:stCondLst>
                                        <p:cond delay="600"/>
                                      </p:stCondLst>
                                      <p:childTnLst>
                                        <p:set>
                                          <p:cBhvr>
                                            <p:cTn id="37" dur="1" fill="hold">
                                              <p:stCondLst>
                                                <p:cond delay="0"/>
                                              </p:stCondLst>
                                            </p:cTn>
                                            <p:tgtEl>
                                              <p:spTgt spid="76"/>
                                            </p:tgtEl>
                                            <p:attrNameLst>
                                              <p:attrName>style.visibility</p:attrName>
                                            </p:attrNameLst>
                                          </p:cBhvr>
                                          <p:to>
                                            <p:strVal val="visible"/>
                                          </p:to>
                                        </p:set>
                                        <p:anim calcmode="lin" valueType="num">
                                          <p:cBhvr>
                                            <p:cTn id="38" dur="600" fill="hold"/>
                                            <p:tgtEl>
                                              <p:spTgt spid="76"/>
                                            </p:tgtEl>
                                            <p:attrNameLst>
                                              <p:attrName>ppt_w</p:attrName>
                                            </p:attrNameLst>
                                          </p:cBhvr>
                                          <p:tavLst>
                                            <p:tav tm="0">
                                              <p:val>
                                                <p:fltVal val="0"/>
                                              </p:val>
                                            </p:tav>
                                            <p:tav tm="100000">
                                              <p:val>
                                                <p:strVal val="#ppt_w"/>
                                              </p:val>
                                            </p:tav>
                                          </p:tavLst>
                                        </p:anim>
                                        <p:anim calcmode="lin" valueType="num">
                                          <p:cBhvr>
                                            <p:cTn id="39" dur="6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00" fill="hold"/>
                                            <p:tgtEl>
                                              <p:spTgt spid="89"/>
                                            </p:tgtEl>
                                            <p:attrNameLst>
                                              <p:attrName>ppt_w</p:attrName>
                                            </p:attrNameLst>
                                          </p:cBhvr>
                                          <p:tavLst>
                                            <p:tav tm="0">
                                              <p:val>
                                                <p:fltVal val="0"/>
                                              </p:val>
                                            </p:tav>
                                            <p:tav tm="100000">
                                              <p:val>
                                                <p:strVal val="#ppt_w"/>
                                              </p:val>
                                            </p:tav>
                                          </p:tavLst>
                                        </p:anim>
                                        <p:anim calcmode="lin" valueType="num">
                                          <p:cBhvr>
                                            <p:cTn id="43" dur="700" fill="hold"/>
                                            <p:tgtEl>
                                              <p:spTgt spid="8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p:cTn id="46" dur="750" fill="hold"/>
                                            <p:tgtEl>
                                              <p:spTgt spid="92"/>
                                            </p:tgtEl>
                                            <p:attrNameLst>
                                              <p:attrName>ppt_w</p:attrName>
                                            </p:attrNameLst>
                                          </p:cBhvr>
                                          <p:tavLst>
                                            <p:tav tm="0">
                                              <p:val>
                                                <p:fltVal val="0"/>
                                              </p:val>
                                            </p:tav>
                                            <p:tav tm="100000">
                                              <p:val>
                                                <p:strVal val="#ppt_w"/>
                                              </p:val>
                                            </p:tav>
                                          </p:tavLst>
                                        </p:anim>
                                        <p:anim calcmode="lin" valueType="num">
                                          <p:cBhvr>
                                            <p:cTn id="47" dur="750" fill="hold"/>
                                            <p:tgtEl>
                                              <p:spTgt spid="92"/>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7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9"/>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700"/>
                                            <p:tgtEl>
                                              <p:spTgt spid="7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 presetClass="entr" presetSubtype="1"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fill="hold"/>
                                            <p:tgtEl>
                                              <p:spTgt spid="69"/>
                                            </p:tgtEl>
                                            <p:attrNameLst>
                                              <p:attrName>ppt_x</p:attrName>
                                            </p:attrNameLst>
                                          </p:cBhvr>
                                          <p:tavLst>
                                            <p:tav tm="0">
                                              <p:val>
                                                <p:strVal val="#ppt_x"/>
                                              </p:val>
                                            </p:tav>
                                            <p:tav tm="100000">
                                              <p:val>
                                                <p:strVal val="#ppt_x"/>
                                              </p:val>
                                            </p:tav>
                                          </p:tavLst>
                                        </p:anim>
                                        <p:anim calcmode="lin" valueType="num">
                                          <p:cBhvr additive="base">
                                            <p:cTn id="18" dur="10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1+#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par>
                                    <p:cTn id="27" presetID="6" presetClass="emph" presetSubtype="0" repeatCount="indefinite" autoRev="1" fill="hold" grpId="1" nodeType="withEffect">
                                      <p:stCondLst>
                                        <p:cond delay="0"/>
                                      </p:stCondLst>
                                      <p:childTnLst>
                                        <p:animScale>
                                          <p:cBhvr>
                                            <p:cTn id="28" dur="1700" fill="hold"/>
                                            <p:tgtEl>
                                              <p:spTgt spid="69"/>
                                            </p:tgtEl>
                                          </p:cBhvr>
                                          <p:by x="120000" y="120000"/>
                                        </p:animScale>
                                      </p:childTnLst>
                                    </p:cTn>
                                  </p:par>
                                  <p:par>
                                    <p:cTn id="29" presetID="6" presetClass="emph" presetSubtype="0" repeatCount="indefinite" autoRev="1" fill="hold" grpId="1" nodeType="withEffect">
                                      <p:stCondLst>
                                        <p:cond delay="0"/>
                                      </p:stCondLst>
                                      <p:childTnLst>
                                        <p:animScale>
                                          <p:cBhvr>
                                            <p:cTn id="30" dur="1250" fill="hold"/>
                                            <p:tgtEl>
                                              <p:spTgt spid="70"/>
                                            </p:tgtEl>
                                          </p:cBhvr>
                                          <p:by x="120000" y="120000"/>
                                        </p:animScale>
                                      </p:childTnLst>
                                    </p:cTn>
                                  </p:par>
                                  <p:par>
                                    <p:cTn id="31" presetID="6" presetClass="emph" presetSubtype="0" repeatCount="indefinite" autoRev="1" fill="hold" grpId="1" nodeType="withEffect">
                                      <p:stCondLst>
                                        <p:cond delay="0"/>
                                      </p:stCondLst>
                                      <p:childTnLst>
                                        <p:animScale>
                                          <p:cBhvr>
                                            <p:cTn id="32" dur="950" fill="hold"/>
                                            <p:tgtEl>
                                              <p:spTgt spid="71"/>
                                            </p:tgtEl>
                                          </p:cBhvr>
                                          <p:by x="120000" y="120000"/>
                                        </p:animScale>
                                      </p:childTnLst>
                                    </p:cTn>
                                  </p:par>
                                  <p:par>
                                    <p:cTn id="33" presetID="22" presetClass="entr" presetSubtype="4" fill="hold" grpId="0" nodeType="withEffect">
                                      <p:stCondLst>
                                        <p:cond delay="14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1500"/>
                                            <p:tgtEl>
                                              <p:spTgt spid="72"/>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up)">
                                          <p:cBhvr>
                                            <p:cTn id="38" dur="1500"/>
                                            <p:tgtEl>
                                              <p:spTgt spid="74"/>
                                            </p:tgtEl>
                                          </p:cBhvr>
                                        </p:animEffect>
                                      </p:childTnLst>
                                    </p:cTn>
                                  </p:par>
                                  <p:par>
                                    <p:cTn id="39" presetID="23" presetClass="entr" presetSubtype="16" fill="hold" nodeType="withEffect">
                                      <p:stCondLst>
                                        <p:cond delay="600"/>
                                      </p:stCondLst>
                                      <p:childTnLst>
                                        <p:set>
                                          <p:cBhvr>
                                            <p:cTn id="40" dur="1" fill="hold">
                                              <p:stCondLst>
                                                <p:cond delay="0"/>
                                              </p:stCondLst>
                                            </p:cTn>
                                            <p:tgtEl>
                                              <p:spTgt spid="76"/>
                                            </p:tgtEl>
                                            <p:attrNameLst>
                                              <p:attrName>style.visibility</p:attrName>
                                            </p:attrNameLst>
                                          </p:cBhvr>
                                          <p:to>
                                            <p:strVal val="visible"/>
                                          </p:to>
                                        </p:set>
                                        <p:anim calcmode="lin" valueType="num">
                                          <p:cBhvr>
                                            <p:cTn id="41" dur="600" fill="hold"/>
                                            <p:tgtEl>
                                              <p:spTgt spid="76"/>
                                            </p:tgtEl>
                                            <p:attrNameLst>
                                              <p:attrName>ppt_w</p:attrName>
                                            </p:attrNameLst>
                                          </p:cBhvr>
                                          <p:tavLst>
                                            <p:tav tm="0">
                                              <p:val>
                                                <p:fltVal val="0"/>
                                              </p:val>
                                            </p:tav>
                                            <p:tav tm="100000">
                                              <p:val>
                                                <p:strVal val="#ppt_w"/>
                                              </p:val>
                                            </p:tav>
                                          </p:tavLst>
                                        </p:anim>
                                        <p:anim calcmode="lin" valueType="num">
                                          <p:cBhvr>
                                            <p:cTn id="42" dur="600" fill="hold"/>
                                            <p:tgtEl>
                                              <p:spTgt spid="76"/>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6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700" fill="hold"/>
                                            <p:tgtEl>
                                              <p:spTgt spid="89"/>
                                            </p:tgtEl>
                                            <p:attrNameLst>
                                              <p:attrName>ppt_w</p:attrName>
                                            </p:attrNameLst>
                                          </p:cBhvr>
                                          <p:tavLst>
                                            <p:tav tm="0">
                                              <p:val>
                                                <p:fltVal val="0"/>
                                              </p:val>
                                            </p:tav>
                                            <p:tav tm="100000">
                                              <p:val>
                                                <p:strVal val="#ppt_w"/>
                                              </p:val>
                                            </p:tav>
                                          </p:tavLst>
                                        </p:anim>
                                        <p:anim calcmode="lin" valueType="num">
                                          <p:cBhvr>
                                            <p:cTn id="46" dur="700" fill="hold"/>
                                            <p:tgtEl>
                                              <p:spTgt spid="8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6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750" fill="hold"/>
                                            <p:tgtEl>
                                              <p:spTgt spid="92"/>
                                            </p:tgtEl>
                                            <p:attrNameLst>
                                              <p:attrName>ppt_w</p:attrName>
                                            </p:attrNameLst>
                                          </p:cBhvr>
                                          <p:tavLst>
                                            <p:tav tm="0">
                                              <p:val>
                                                <p:fltVal val="0"/>
                                              </p:val>
                                            </p:tav>
                                            <p:tav tm="100000">
                                              <p:val>
                                                <p:strVal val="#ppt_w"/>
                                              </p:val>
                                            </p:tav>
                                          </p:tavLst>
                                        </p:anim>
                                        <p:anim calcmode="lin" valueType="num">
                                          <p:cBhvr>
                                            <p:cTn id="50" dur="750" fill="hold"/>
                                            <p:tgtEl>
                                              <p:spTgt spid="9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nodeType="withEffect">
                                      <p:stCondLst>
                                        <p:cond delay="1400"/>
                                      </p:stCondLst>
                                      <p:childTnLst>
                                        <p:animRot by="21600000">
                                          <p:cBhvr>
                                            <p:cTn id="52" dur="2000" fill="hold"/>
                                            <p:tgtEl>
                                              <p:spTgt spid="76"/>
                                            </p:tgtEl>
                                            <p:attrNameLst>
                                              <p:attrName>r</p:attrName>
                                            </p:attrNameLst>
                                          </p:cBhvr>
                                        </p:animRot>
                                      </p:childTnLst>
                                    </p:cTn>
                                  </p:par>
                                  <p:par>
                                    <p:cTn id="53" presetID="8" presetClass="emph" presetSubtype="0" repeatCount="indefinite" fill="hold" nodeType="withEffect">
                                      <p:stCondLst>
                                        <p:cond delay="1500"/>
                                      </p:stCondLst>
                                      <p:childTnLst>
                                        <p:animRot by="-21600000">
                                          <p:cBhvr>
                                            <p:cTn id="54" dur="3000" fill="hold"/>
                                            <p:tgtEl>
                                              <p:spTgt spid="89"/>
                                            </p:tgtEl>
                                            <p:attrNameLst>
                                              <p:attrName>r</p:attrName>
                                            </p:attrNameLst>
                                          </p:cBhvr>
                                        </p:animRot>
                                      </p:childTnLst>
                                    </p:cTn>
                                  </p:par>
                                  <p:par>
                                    <p:cTn id="55" presetID="8" presetClass="emph" presetSubtype="0" repeatCount="indefinite" fill="hold" nodeType="withEffect">
                                      <p:stCondLst>
                                        <p:cond delay="1600"/>
                                      </p:stCondLst>
                                      <p:childTnLst>
                                        <p:animRot by="21600000">
                                          <p:cBhvr>
                                            <p:cTn id="5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46FBC7-E808-4A32-B43F-D6452453F6B1}"/>
              </a:ext>
            </a:extLst>
          </p:cNvPr>
          <p:cNvSpPr txBox="1"/>
          <p:nvPr/>
        </p:nvSpPr>
        <p:spPr>
          <a:xfrm>
            <a:off x="4129673" y="147187"/>
            <a:ext cx="7750840" cy="1446550"/>
          </a:xfrm>
          <a:custGeom>
            <a:avLst/>
            <a:gdLst>
              <a:gd name="connsiteX0" fmla="*/ 0 w 7750840"/>
              <a:gd name="connsiteY0" fmla="*/ 0 h 1446550"/>
              <a:gd name="connsiteX1" fmla="*/ 7750840 w 7750840"/>
              <a:gd name="connsiteY1" fmla="*/ 0 h 1446550"/>
              <a:gd name="connsiteX2" fmla="*/ 7750840 w 7750840"/>
              <a:gd name="connsiteY2" fmla="*/ 1446550 h 1446550"/>
              <a:gd name="connsiteX3" fmla="*/ 0 w 7750840"/>
              <a:gd name="connsiteY3" fmla="*/ 1446550 h 1446550"/>
              <a:gd name="connsiteX4" fmla="*/ 0 w 7750840"/>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840" h="1446550" extrusionOk="0">
                <a:moveTo>
                  <a:pt x="0" y="0"/>
                </a:moveTo>
                <a:cubicBezTo>
                  <a:pt x="2110470" y="149633"/>
                  <a:pt x="5361665" y="-99394"/>
                  <a:pt x="7750840" y="0"/>
                </a:cubicBezTo>
                <a:cubicBezTo>
                  <a:pt x="7665356" y="457984"/>
                  <a:pt x="7835426" y="1030094"/>
                  <a:pt x="7750840" y="1446550"/>
                </a:cubicBezTo>
                <a:cubicBezTo>
                  <a:pt x="4602437" y="1298291"/>
                  <a:pt x="3556435" y="1532200"/>
                  <a:pt x="0" y="1446550"/>
                </a:cubicBezTo>
                <a:cubicBezTo>
                  <a:pt x="18947" y="1069903"/>
                  <a:pt x="33349" y="666188"/>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8800">
                <a:ln w="19050">
                  <a:solidFill>
                    <a:srgbClr val="FFDC69"/>
                  </a:solidFill>
                </a:ln>
                <a:effectLst>
                  <a:outerShdw blurRad="12700" dist="25400" sx="101000" sy="101000" algn="tl">
                    <a:srgbClr val="EEBE65">
                      <a:alpha val="93000"/>
                    </a:srgbClr>
                  </a:outerShdw>
                </a:effectLst>
                <a:latin typeface="UTM Davida" panose="02040603050506020204" pitchFamily="18" charset="0"/>
              </a:rPr>
              <a:t>Chú đất nung</a:t>
            </a:r>
          </a:p>
        </p:txBody>
      </p:sp>
      <p:pic>
        <p:nvPicPr>
          <p:cNvPr id="24" name="Picture 23">
            <a:extLst>
              <a:ext uri="{FF2B5EF4-FFF2-40B4-BE49-F238E27FC236}">
                <a16:creationId xmlns:a16="http://schemas.microsoft.com/office/drawing/2014/main" id="{946516E8-E750-4C6E-9682-9BD8C9DB99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94604" y="1596137"/>
            <a:ext cx="8877300" cy="4465776"/>
          </a:xfrm>
          <a:prstGeom prst="rect">
            <a:avLst/>
          </a:prstGeom>
          <a:ln w="57150">
            <a:solidFill>
              <a:schemeClr val="tx1"/>
            </a:solidFill>
          </a:ln>
          <a:effectLst>
            <a:softEdge rad="112500"/>
          </a:effectLst>
        </p:spPr>
      </p:pic>
      <p:sp>
        <p:nvSpPr>
          <p:cNvPr id="71" name="Rectangle 12"/>
          <p:cNvSpPr/>
          <p:nvPr/>
        </p:nvSpPr>
        <p:spPr>
          <a:xfrm rot="2723716" flipV="1">
            <a:off x="-1621018" y="-1953858"/>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464960" y="-192251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620238" y="-365235"/>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523527" y="-2428977"/>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Oval 14">
            <a:extLst>
              <a:ext uri="{FF2B5EF4-FFF2-40B4-BE49-F238E27FC236}">
                <a16:creationId xmlns:a16="http://schemas.microsoft.com/office/drawing/2014/main" id="{66999E01-F622-48C8-93BD-434C71ED6CF3}"/>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4E19BF54-78C2-4A77-AB49-87301A81F457}"/>
              </a:ext>
            </a:extLst>
          </p:cNvPr>
          <p:cNvGrpSpPr/>
          <p:nvPr/>
        </p:nvGrpSpPr>
        <p:grpSpPr>
          <a:xfrm>
            <a:off x="148801" y="1924781"/>
            <a:ext cx="4257355" cy="4996644"/>
            <a:chOff x="148801" y="1924781"/>
            <a:chExt cx="4257355" cy="4996644"/>
          </a:xfrm>
        </p:grpSpPr>
        <p:pic>
          <p:nvPicPr>
            <p:cNvPr id="7" name="Picture 6" descr="A picture containing table&#10;&#10;Description automatically generated">
              <a:extLst>
                <a:ext uri="{FF2B5EF4-FFF2-40B4-BE49-F238E27FC236}">
                  <a16:creationId xmlns:a16="http://schemas.microsoft.com/office/drawing/2014/main" id="{239F530B-C150-48C7-B0AC-578EC962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01" y="1924781"/>
              <a:ext cx="4257355" cy="4996644"/>
            </a:xfrm>
            <a:prstGeom prst="rect">
              <a:avLst/>
            </a:prstGeom>
          </p:spPr>
        </p:pic>
        <p:sp>
          <p:nvSpPr>
            <p:cNvPr id="30" name="สี่เหลี่ยมผืนผ้า 30">
              <a:extLst>
                <a:ext uri="{FF2B5EF4-FFF2-40B4-BE49-F238E27FC236}">
                  <a16:creationId xmlns:a16="http://schemas.microsoft.com/office/drawing/2014/main" id="{0B941A21-8171-42CD-B091-C329BE843700}"/>
                </a:ext>
              </a:extLst>
            </p:cNvPr>
            <p:cNvSpPr/>
            <p:nvPr/>
          </p:nvSpPr>
          <p:spPr>
            <a:xfrm>
              <a:off x="300497" y="2691368"/>
              <a:ext cx="3655168" cy="954107"/>
            </a:xfrm>
            <a:prstGeom prst="rect">
              <a:avLst/>
            </a:prstGeom>
          </p:spPr>
          <p:txBody>
            <a:bodyPr wrap="none">
              <a:spAutoFit/>
              <a:scene3d>
                <a:camera prst="orthographicFront"/>
                <a:lightRig rig="threePt" dir="t"/>
              </a:scene3d>
              <a:sp3d extrusionH="57150">
                <a:bevelT w="38100" h="38100" prst="angle"/>
              </a:sp3d>
            </a:bodyPr>
            <a:lstStyle/>
            <a:p>
              <a:pPr lvl="0" algn="ctr"/>
              <a:r>
                <a:rPr lang="en-US" sz="5600" b="1">
                  <a:ln w="38100">
                    <a:solidFill>
                      <a:srgbClr val="FCF6E8"/>
                    </a:solidFill>
                  </a:ln>
                  <a:solidFill>
                    <a:srgbClr val="80552C"/>
                  </a:solidFill>
                  <a:latin typeface="UTM Cooper Black" panose="02040603050506020204" pitchFamily="18" charset="0"/>
                  <a:cs typeface="FC Onigiri Outline" pitchFamily="34" charset="-34"/>
                </a:rPr>
                <a:t>TẬP ĐỌC</a:t>
              </a:r>
              <a:endParaRPr lang="id-ID" sz="5600" b="1" dirty="0">
                <a:ln w="38100">
                  <a:solidFill>
                    <a:srgbClr val="FCF6E8"/>
                  </a:solidFill>
                </a:ln>
                <a:solidFill>
                  <a:srgbClr val="80552C"/>
                </a:solidFill>
                <a:latin typeface="UTM Cooper Black" panose="02040603050506020204" pitchFamily="18" charset="0"/>
                <a:cs typeface="FC Onigiri Outline" pitchFamily="34" charset="-34"/>
              </a:endParaRPr>
            </a:p>
          </p:txBody>
        </p:sp>
      </p:grpSp>
      <p:sp>
        <p:nvSpPr>
          <p:cNvPr id="28" name="Rectangle 13">
            <a:extLst>
              <a:ext uri="{FF2B5EF4-FFF2-40B4-BE49-F238E27FC236}">
                <a16:creationId xmlns:a16="http://schemas.microsoft.com/office/drawing/2014/main" id="{2E3A95F9-3157-4580-8FD6-C4A354CB4A1B}"/>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3">
            <a:extLst>
              <a:ext uri="{FF2B5EF4-FFF2-40B4-BE49-F238E27FC236}">
                <a16:creationId xmlns:a16="http://schemas.microsoft.com/office/drawing/2014/main" id="{B812C18E-08CE-4077-8023-5C70BD4910E6}"/>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a16="http://schemas.microsoft.com/office/drawing/2014/main" id="{4F740A2D-027C-4E39-9EED-8DDD1F659D57}"/>
              </a:ext>
            </a:extLst>
          </p:cNvPr>
          <p:cNvSpPr txBox="1"/>
          <p:nvPr/>
        </p:nvSpPr>
        <p:spPr>
          <a:xfrm>
            <a:off x="5720141" y="6176479"/>
            <a:ext cx="3149203" cy="523220"/>
          </a:xfrm>
          <a:prstGeom prst="rect">
            <a:avLst/>
          </a:prstGeom>
          <a:noFill/>
        </p:spPr>
        <p:txBody>
          <a:bodyPr wrap="square">
            <a:spAutoFit/>
          </a:bodyPr>
          <a:lstStyle/>
          <a:p>
            <a:r>
              <a:rPr lang="vi-VN" sz="2800" b="1" i="1">
                <a:solidFill>
                  <a:srgbClr val="000000"/>
                </a:solidFill>
                <a:latin typeface="Times New Roman" panose="02020603050405020304" pitchFamily="18" charset="0"/>
                <a:cs typeface="Times New Roman" panose="02020603050405020304" pitchFamily="18" charset="0"/>
              </a:rPr>
              <a:t>Theo</a:t>
            </a:r>
            <a:r>
              <a:rPr lang="vi-VN" sz="2800">
                <a:solidFill>
                  <a:srgbClr val="000000"/>
                </a:solidFill>
                <a:latin typeface="Times New Roman" panose="02020603050405020304" pitchFamily="18" charset="0"/>
                <a:cs typeface="Times New Roman" panose="02020603050405020304" pitchFamily="18" charset="0"/>
              </a:rPr>
              <a:t> </a:t>
            </a:r>
            <a:r>
              <a:rPr lang="vi-VN" sz="2800" b="1">
                <a:solidFill>
                  <a:srgbClr val="C00000"/>
                </a:solidFill>
                <a:latin typeface="Times New Roman" panose="02020603050405020304" pitchFamily="18" charset="0"/>
                <a:cs typeface="Times New Roman" panose="02020603050405020304" pitchFamily="18" charset="0"/>
              </a:rPr>
              <a:t>Nguyễn Kiên</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17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14:bounceEnd="24000">
                                          <p:cBhvr additive="base">
                                            <p:cTn id="52" dur="1000" fill="hold"/>
                                            <p:tgtEl>
                                              <p:spTgt spid="28"/>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14:presetBounceEnd="24000">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14:bounceEnd="24000">
                                          <p:cBhvr additive="base">
                                            <p:cTn id="56" dur="10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14:presetBounceEnd="24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24000">
                                          <p:cBhvr additive="base">
                                            <p:cTn id="64" dur="1000" fill="hold"/>
                                            <p:tgtEl>
                                              <p:spTgt spid="29"/>
                                            </p:tgtEl>
                                            <p:attrNameLst>
                                              <p:attrName>ppt_x</p:attrName>
                                            </p:attrNameLst>
                                          </p:cBhvr>
                                          <p:tavLst>
                                            <p:tav tm="0">
                                              <p:val>
                                                <p:strVal val="#ppt_x"/>
                                              </p:val>
                                            </p:tav>
                                            <p:tav tm="100000">
                                              <p:val>
                                                <p:strVal val="#ppt_x"/>
                                              </p:val>
                                            </p:tav>
                                          </p:tavLst>
                                        </p:anim>
                                        <p:anim calcmode="lin" valueType="num" p14:bounceEnd="24000">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1000" fill="hold"/>
                                            <p:tgtEl>
                                              <p:spTgt spid="27"/>
                                            </p:tgtEl>
                                            <p:attrNameLst>
                                              <p:attrName>ppt_x</p:attrName>
                                            </p:attrNameLst>
                                          </p:cBhvr>
                                          <p:tavLst>
                                            <p:tav tm="0">
                                              <p:val>
                                                <p:strVal val="0-#ppt_w/2"/>
                                              </p:val>
                                            </p:tav>
                                            <p:tav tm="100000">
                                              <p:val>
                                                <p:strVal val="#ppt_x"/>
                                              </p:val>
                                            </p:tav>
                                          </p:tavLst>
                                        </p:anim>
                                        <p:anim calcmode="lin" valueType="num">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0" fill="hold"/>
                                            <p:tgtEl>
                                              <p:spTgt spid="29"/>
                                            </p:tgtEl>
                                            <p:attrNameLst>
                                              <p:attrName>ppt_x</p:attrName>
                                            </p:attrNameLst>
                                          </p:cBhvr>
                                          <p:tavLst>
                                            <p:tav tm="0">
                                              <p:val>
                                                <p:strVal val="#ppt_x"/>
                                              </p:val>
                                            </p:tav>
                                            <p:tav tm="100000">
                                              <p:val>
                                                <p:strVal val="#ppt_x"/>
                                              </p:val>
                                            </p:tav>
                                          </p:tavLst>
                                        </p:anim>
                                        <p:anim calcmode="lin" valueType="num">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730545" y="404833"/>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3201286" y="145521"/>
            <a:ext cx="6385627" cy="707886"/>
          </a:xfrm>
          <a:prstGeom prst="rect">
            <a:avLst/>
          </a:prstGeom>
          <a:noFill/>
        </p:spPr>
        <p:txBody>
          <a:bodyPr wrap="square" rtlCol="0">
            <a:spAutoFit/>
          </a:bodyPr>
          <a:lstStyle/>
          <a:p>
            <a:pPr algn="ctr"/>
            <a:r>
              <a:rPr lang="en-US" altLang="zh-CN" sz="4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a:t>
            </a:r>
            <a:r>
              <a:rPr lang="en-US" altLang="zh-CN" sz="4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ĐỌC DIỄN CẢM:</a:t>
            </a:r>
            <a:endParaRPr lang="zh-CN" altLang="en-US" sz="2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62395" y="4151656"/>
            <a:ext cx="2120435" cy="2706344"/>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325217" y="1138936"/>
            <a:ext cx="8958470" cy="4832092"/>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Sao chú mày </a:t>
            </a:r>
            <a:r>
              <a:rPr lang="vi-VN" sz="2800" b="1" dirty="0">
                <a:solidFill>
                  <a:srgbClr val="000000"/>
                </a:solidFill>
                <a:latin typeface="Times New Roman" panose="02020603050405020304" pitchFamily="18" charset="0"/>
                <a:cs typeface="Times New Roman" panose="02020603050405020304" pitchFamily="18" charset="0"/>
              </a:rPr>
              <a:t>nhát</a:t>
            </a:r>
            <a:r>
              <a:rPr lang="vi-VN" sz="2800" dirty="0">
                <a:solidFill>
                  <a:srgbClr val="000000"/>
                </a:solidFill>
                <a:latin typeface="Times New Roman" panose="02020603050405020304" pitchFamily="18" charset="0"/>
                <a:cs typeface="Times New Roman" panose="02020603050405020304" pitchFamily="18" charset="0"/>
              </a:rPr>
              <a:t> thế? Đất có thể nung trong lửa kia mà!</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ấy ạ?</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Chứ sao? Đã là người thì phải dám </a:t>
            </a:r>
            <a:r>
              <a:rPr lang="vi-VN" sz="2800" b="1" dirty="0">
                <a:solidFill>
                  <a:srgbClr val="000000"/>
                </a:solidFill>
                <a:latin typeface="Times New Roman" panose="02020603050405020304" pitchFamily="18" charset="0"/>
                <a:cs typeface="Times New Roman" panose="02020603050405020304" pitchFamily="18" charset="0"/>
              </a:rPr>
              <a:t>xông pha</a:t>
            </a:r>
            <a:r>
              <a:rPr lang="vi-VN" sz="2800" dirty="0">
                <a:solidFill>
                  <a:srgbClr val="000000"/>
                </a:solidFill>
                <a:latin typeface="Times New Roman" panose="02020603050405020304" pitchFamily="18" charset="0"/>
                <a:cs typeface="Times New Roman" panose="02020603050405020304" pitchFamily="18" charset="0"/>
              </a:rPr>
              <a:t>, làm được nhiều việc có ích.</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Nào,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thì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Từ đấy, chú thành Đất Nung.</a:t>
            </a:r>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7113909" y="5587353"/>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8250835" y="5583999"/>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9433000" y="5589386"/>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TextBox 29">
            <a:extLst>
              <a:ext uri="{FF2B5EF4-FFF2-40B4-BE49-F238E27FC236}">
                <a16:creationId xmlns:a16="http://schemas.microsoft.com/office/drawing/2014/main" id="{64F5B345-3F8E-486A-894F-63DD7826E93D}"/>
              </a:ext>
            </a:extLst>
          </p:cNvPr>
          <p:cNvSpPr txBox="1"/>
          <p:nvPr/>
        </p:nvSpPr>
        <p:spPr>
          <a:xfrm>
            <a:off x="5027726" y="1064254"/>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726E7358-EFC4-4C58-AFA3-3DB5650F59A1}"/>
              </a:ext>
            </a:extLst>
          </p:cNvPr>
          <p:cNvSpPr txBox="1"/>
          <p:nvPr/>
        </p:nvSpPr>
        <p:spPr>
          <a:xfrm>
            <a:off x="5495184" y="2357196"/>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857591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20034" y="-89118"/>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1" name="สี่เหลี่ยมผืนผ้า 30">
            <a:extLst>
              <a:ext uri="{FF2B5EF4-FFF2-40B4-BE49-F238E27FC236}">
                <a16:creationId xmlns:a16="http://schemas.microsoft.com/office/drawing/2014/main" id="{47C51A3E-28E8-4C5C-8339-CC1FF73E898B}"/>
              </a:ext>
            </a:extLst>
          </p:cNvPr>
          <p:cNvSpPr/>
          <p:nvPr/>
        </p:nvSpPr>
        <p:spPr>
          <a:xfrm>
            <a:off x="3120697" y="138549"/>
            <a:ext cx="6707836" cy="1754326"/>
          </a:xfrm>
          <a:prstGeom prst="rect">
            <a:avLst/>
          </a:prstGeom>
        </p:spPr>
        <p:txBody>
          <a:bodyPr wrap="square">
            <a:spAutoFit/>
          </a:bodyPr>
          <a:lstStyle/>
          <a:p>
            <a:pPr lvl="0" algn="ctr"/>
            <a:r>
              <a:rPr lang="en-US" sz="54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HƯỚNG DẪN ĐỌC DIỄN CẢM</a:t>
            </a:r>
            <a:endParaRPr lang="id-ID" sz="54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118" name="สี่เหลี่ยมผืนผ้ามุมมน 117"/>
          <p:cNvSpPr/>
          <p:nvPr/>
        </p:nvSpPr>
        <p:spPr>
          <a:xfrm>
            <a:off x="3120697" y="496504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7" name="สี่เหลี่ยมผืนผ้ามุมมน 116"/>
          <p:cNvSpPr/>
          <p:nvPr/>
        </p:nvSpPr>
        <p:spPr>
          <a:xfrm>
            <a:off x="3120697" y="354392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6" name="สี่เหลี่ยมผืนผ้ามุมมน 115"/>
          <p:cNvSpPr/>
          <p:nvPr/>
        </p:nvSpPr>
        <p:spPr>
          <a:xfrm>
            <a:off x="3120697" y="2122801"/>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grpSp>
        <p:nvGrpSpPr>
          <p:cNvPr id="76" name="กลุ่ม 75"/>
          <p:cNvGrpSpPr/>
          <p:nvPr/>
        </p:nvGrpSpPr>
        <p:grpSpPr>
          <a:xfrm>
            <a:off x="3049587" y="3463552"/>
            <a:ext cx="6425746" cy="1033055"/>
            <a:chOff x="3049587" y="3463552"/>
            <a:chExt cx="6425746" cy="1033055"/>
          </a:xfrm>
        </p:grpSpPr>
        <p:sp>
          <p:nvSpPr>
            <p:cNvPr id="72" name="สี่เหลี่ยมผืนผ้ามุมมน 71"/>
            <p:cNvSpPr/>
            <p:nvPr/>
          </p:nvSpPr>
          <p:spPr>
            <a:xfrm>
              <a:off x="3049587" y="3463552"/>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35" name="มนมุมสี่เหลี่ยมผืนผ้าด้านเดียวกัน 34"/>
            <p:cNvSpPr/>
            <p:nvPr/>
          </p:nvSpPr>
          <p:spPr>
            <a:xfrm rot="5400000">
              <a:off x="6078171" y="1118046"/>
              <a:ext cx="1018646" cy="5738476"/>
            </a:xfrm>
            <a:prstGeom prst="round2SameRect">
              <a:avLst>
                <a:gd name="adj1" fmla="val 50000"/>
                <a:gd name="adj2" fmla="val 0"/>
              </a:avLst>
            </a:prstGeom>
            <a:solidFill>
              <a:srgbClr val="FF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7" name="กลุ่ม 76"/>
          <p:cNvGrpSpPr/>
          <p:nvPr/>
        </p:nvGrpSpPr>
        <p:grpSpPr>
          <a:xfrm>
            <a:off x="3049587" y="4877610"/>
            <a:ext cx="6425746" cy="1033055"/>
            <a:chOff x="3049587" y="4877610"/>
            <a:chExt cx="6425746" cy="1033055"/>
          </a:xfrm>
        </p:grpSpPr>
        <p:sp>
          <p:nvSpPr>
            <p:cNvPr id="73" name="สี่เหลี่ยมผืนผ้ามุมมน 72"/>
            <p:cNvSpPr/>
            <p:nvPr/>
          </p:nvSpPr>
          <p:spPr>
            <a:xfrm>
              <a:off x="3049587" y="4877610"/>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8" name="มนมุมสี่เหลี่ยมผืนผ้าด้านเดียวกัน 87"/>
            <p:cNvSpPr/>
            <p:nvPr/>
          </p:nvSpPr>
          <p:spPr>
            <a:xfrm rot="5400000">
              <a:off x="6078172" y="2532103"/>
              <a:ext cx="1018646" cy="5738477"/>
            </a:xfrm>
            <a:prstGeom prst="round2SameRect">
              <a:avLst>
                <a:gd name="adj1" fmla="val 50000"/>
                <a:gd name="adj2" fmla="val 0"/>
              </a:avLst>
            </a:prstGeom>
            <a:solidFill>
              <a:srgbClr val="FF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p:nvGrpSpPr>
        <p:grpSpPr>
          <a:xfrm>
            <a:off x="3049587" y="2049493"/>
            <a:ext cx="6425746" cy="1033055"/>
            <a:chOff x="3049587" y="2049493"/>
            <a:chExt cx="6425746" cy="1033055"/>
          </a:xfrm>
        </p:grpSpPr>
        <p:sp>
          <p:nvSpPr>
            <p:cNvPr id="3" name="สี่เหลี่ยมผืนผ้ามุมมน 2"/>
            <p:cNvSpPr/>
            <p:nvPr/>
          </p:nvSpPr>
          <p:spPr>
            <a:xfrm>
              <a:off x="3049587" y="2049493"/>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9" name="มนมุมสี่เหลี่ยมผืนผ้าด้านเดียวกัน 88"/>
            <p:cNvSpPr/>
            <p:nvPr/>
          </p:nvSpPr>
          <p:spPr>
            <a:xfrm rot="5400000">
              <a:off x="6087472" y="-305314"/>
              <a:ext cx="1018646" cy="5757077"/>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3" name="Rectangle 12"/>
          <p:cNvSpPr/>
          <p:nvPr/>
        </p:nvSpPr>
        <p:spPr>
          <a:xfrm rot="10800000" flipH="1">
            <a:off x="-2861251" y="2049493"/>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Rectangle 13"/>
          <p:cNvSpPr/>
          <p:nvPr/>
        </p:nvSpPr>
        <p:spPr>
          <a:xfrm>
            <a:off x="-2523161" y="-1196734"/>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001141" y="-89118"/>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สี่เหลี่ยมผืนผ้า 29"/>
          <p:cNvSpPr/>
          <p:nvPr/>
        </p:nvSpPr>
        <p:spPr>
          <a:xfrm>
            <a:off x="3743886" y="2009652"/>
            <a:ext cx="532356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Toàn bài </a:t>
            </a:r>
            <a:r>
              <a:rPr lang="vi-VN" sz="3200" b="1">
                <a:solidFill>
                  <a:schemeClr val="bg1">
                    <a:lumMod val="10000"/>
                  </a:schemeClr>
                </a:solidFill>
                <a:latin typeface="Times New Roman" panose="02020603050405020304" pitchFamily="18" charset="0"/>
                <a:cs typeface="Times New Roman" panose="02020603050405020304" pitchFamily="18" charset="0"/>
              </a:rPr>
              <a:t>đ</a:t>
            </a:r>
            <a:r>
              <a:rPr lang="en-US" sz="3200" b="1">
                <a:solidFill>
                  <a:schemeClr val="bg1">
                    <a:lumMod val="10000"/>
                  </a:schemeClr>
                </a:solidFill>
                <a:latin typeface="Times New Roman" panose="02020603050405020304" pitchFamily="18" charset="0"/>
                <a:cs typeface="Times New Roman" panose="02020603050405020304" pitchFamily="18" charset="0"/>
              </a:rPr>
              <a:t>ọc với giọng hồn nhiên, khoan thai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3" name="สี่เหลี่ยมผืนผ้า 32"/>
          <p:cNvSpPr/>
          <p:nvPr/>
        </p:nvSpPr>
        <p:spPr>
          <a:xfrm>
            <a:off x="3703606" y="3440614"/>
            <a:ext cx="567132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Phân biệt được lời kể với lời các nhân vật</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4" name="สี่เหลี่ยมผืนผ้า 33"/>
          <p:cNvSpPr/>
          <p:nvPr/>
        </p:nvSpPr>
        <p:spPr>
          <a:xfrm>
            <a:off x="3722891" y="4846004"/>
            <a:ext cx="5311020"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Nhấn giọng ở những từ ngữ gợi tả, gợi cảm.</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0" name="ดาว 5 แฉก 119"/>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ดาว 5 แฉก 120"/>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ดาว 5 แฉก 121"/>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วงรี 124"/>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7" name="วงรี 126"/>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4" name="Rectangle 133">
            <a:extLst>
              <a:ext uri="{FF2B5EF4-FFF2-40B4-BE49-F238E27FC236}">
                <a16:creationId xmlns:a16="http://schemas.microsoft.com/office/drawing/2014/main" id="{0A8B92E8-525F-4CEC-A1D9-248A82AF0524}"/>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E2353F1-3A5A-4133-A6CC-D63F1FC33205}"/>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358835F-492C-4213-A22D-EB2A8A4A59A1}"/>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67D90D-F079-4CC5-8FB5-8B6AE5A3EB18}"/>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B88E318-10FA-4283-8F30-0EE026AB3C9E}"/>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A3A8CE-A77B-44E6-90CA-0F94E5B46309}"/>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39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สี่เหลี่ยมผืนผ้ามุมมน 237"/>
          <p:cNvSpPr/>
          <p:nvPr/>
        </p:nvSpPr>
        <p:spPr>
          <a:xfrm>
            <a:off x="3400131" y="3666466"/>
            <a:ext cx="5973645"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สี่เหลี่ยมผืนผ้ามุมมน 19"/>
          <p:cNvSpPr/>
          <p:nvPr/>
        </p:nvSpPr>
        <p:spPr>
          <a:xfrm>
            <a:off x="3374787" y="2220158"/>
            <a:ext cx="5989304"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26" name="Group 83"/>
          <p:cNvGrpSpPr/>
          <p:nvPr/>
        </p:nvGrpSpPr>
        <p:grpSpPr>
          <a:xfrm>
            <a:off x="2750309" y="2256908"/>
            <a:ext cx="789755" cy="735291"/>
            <a:chOff x="11030196" y="1291357"/>
            <a:chExt cx="789755" cy="735291"/>
          </a:xfrm>
        </p:grpSpPr>
        <p:sp>
          <p:nvSpPr>
            <p:cNvPr id="227" name="Oval 79"/>
            <p:cNvSpPr/>
            <p:nvPr/>
          </p:nvSpPr>
          <p:spPr>
            <a:xfrm>
              <a:off x="11030196" y="1314493"/>
              <a:ext cx="712155" cy="7121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490469" y="2135129"/>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23086" y="1237360"/>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74138" y="382113"/>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642665" y="4937691"/>
            <a:ext cx="1404539" cy="1452930"/>
          </a:xfrm>
          <a:prstGeom prst="ellipse">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CD8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7" name="Google Shape;181;p27"/>
          <p:cNvSpPr txBox="1">
            <a:spLocks noGrp="1"/>
          </p:cNvSpPr>
          <p:nvPr>
            <p:ph type="title" idx="4294967295"/>
          </p:nvPr>
        </p:nvSpPr>
        <p:spPr>
          <a:xfrm>
            <a:off x="2531070" y="2195941"/>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552C"/>
                </a:solidFill>
                <a:effectLst/>
                <a:uLnTx/>
                <a:uFillTx/>
                <a:latin typeface="Surafont Sanukchang" charset="-34"/>
              </a:rPr>
              <a:t>01</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29" name="Group 83"/>
          <p:cNvGrpSpPr/>
          <p:nvPr/>
        </p:nvGrpSpPr>
        <p:grpSpPr>
          <a:xfrm>
            <a:off x="2740624" y="3685156"/>
            <a:ext cx="789755" cy="735291"/>
            <a:chOff x="11030196" y="1291357"/>
            <a:chExt cx="789755" cy="735291"/>
          </a:xfrm>
        </p:grpSpPr>
        <p:sp>
          <p:nvSpPr>
            <p:cNvPr id="230" name="Oval 79"/>
            <p:cNvSpPr/>
            <p:nvPr/>
          </p:nvSpPr>
          <p:spPr>
            <a:xfrm>
              <a:off x="11030196" y="1314493"/>
              <a:ext cx="712155" cy="712155"/>
            </a:xfrm>
            <a:prstGeom prst="ellipse">
              <a:avLst/>
            </a:prstGeom>
            <a:solidFill>
              <a:srgbClr val="FF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1"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1" name="Google Shape;186;p27"/>
          <p:cNvSpPr txBox="1">
            <a:spLocks noGrp="1"/>
          </p:cNvSpPr>
          <p:nvPr>
            <p:ph type="title" idx="4294967295"/>
          </p:nvPr>
        </p:nvSpPr>
        <p:spPr>
          <a:xfrm>
            <a:off x="2511838" y="3609234"/>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a:ln>
                  <a:noFill/>
                </a:ln>
                <a:solidFill>
                  <a:srgbClr val="80552C"/>
                </a:solidFill>
                <a:effectLst/>
                <a:uLnTx/>
                <a:uFillTx/>
                <a:latin typeface="Surafont Sanukchang" charset="-34"/>
              </a:rPr>
              <a:t>02</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11" name="Google Shape;201;p27"/>
          <p:cNvGrpSpPr/>
          <p:nvPr/>
        </p:nvGrpSpPr>
        <p:grpSpPr>
          <a:xfrm rot="5400000">
            <a:off x="3087069" y="2833494"/>
            <a:ext cx="64500" cy="448271"/>
            <a:chOff x="8188600" y="1099800"/>
            <a:chExt cx="64500" cy="448271"/>
          </a:xfrm>
          <a:solidFill>
            <a:srgbClr val="80552C"/>
          </a:solidFill>
        </p:grpSpPr>
        <p:sp>
          <p:nvSpPr>
            <p:cNvPr id="212" name="Google Shape;202;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03;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04;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9" name="Google Shape;209;p27"/>
          <p:cNvGrpSpPr/>
          <p:nvPr/>
        </p:nvGrpSpPr>
        <p:grpSpPr>
          <a:xfrm rot="5400000">
            <a:off x="3087069" y="4239619"/>
            <a:ext cx="64500" cy="448271"/>
            <a:chOff x="8188600" y="1099800"/>
            <a:chExt cx="64500" cy="448271"/>
          </a:xfrm>
          <a:solidFill>
            <a:srgbClr val="80552C"/>
          </a:solidFill>
        </p:grpSpPr>
        <p:sp>
          <p:nvSpPr>
            <p:cNvPr id="220" name="Google Shape;210;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11;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12;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5" name="ชื่อเรื่องรอง 4"/>
          <p:cNvSpPr txBox="1">
            <a:spLocks/>
          </p:cNvSpPr>
          <p:nvPr/>
        </p:nvSpPr>
        <p:spPr>
          <a:xfrm>
            <a:off x="3532473" y="2388760"/>
            <a:ext cx="4428462"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LUYỆN ĐỌC DIỄN CẢM</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sp>
        <p:nvSpPr>
          <p:cNvPr id="103" name="ชื่อเรื่องรอง 4">
            <a:extLst>
              <a:ext uri="{FF2B5EF4-FFF2-40B4-BE49-F238E27FC236}">
                <a16:creationId xmlns:a16="http://schemas.microsoft.com/office/drawing/2014/main" id="{3C445542-8B88-4095-A563-29BEA27D8967}"/>
              </a:ext>
            </a:extLst>
          </p:cNvPr>
          <p:cNvSpPr txBox="1">
            <a:spLocks/>
          </p:cNvSpPr>
          <p:nvPr/>
        </p:nvSpPr>
        <p:spPr>
          <a:xfrm>
            <a:off x="3494215" y="3817940"/>
            <a:ext cx="5595814"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XEM TRƯỚC BÀI TIẾP THEO.</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grpSp>
        <p:nvGrpSpPr>
          <p:cNvPr id="6" name="Group 5">
            <a:extLst>
              <a:ext uri="{FF2B5EF4-FFF2-40B4-BE49-F238E27FC236}">
                <a16:creationId xmlns:a16="http://schemas.microsoft.com/office/drawing/2014/main" id="{84A58A51-9C2B-4BCE-A2CC-6C010B5F5562}"/>
              </a:ext>
            </a:extLst>
          </p:cNvPr>
          <p:cNvGrpSpPr/>
          <p:nvPr/>
        </p:nvGrpSpPr>
        <p:grpSpPr>
          <a:xfrm>
            <a:off x="4286865" y="226929"/>
            <a:ext cx="4630994" cy="1346646"/>
            <a:chOff x="4286865" y="226929"/>
            <a:chExt cx="4630994" cy="1346646"/>
          </a:xfrm>
        </p:grpSpPr>
        <p:grpSp>
          <p:nvGrpSpPr>
            <p:cNvPr id="65" name="Group 64">
              <a:extLst>
                <a:ext uri="{FF2B5EF4-FFF2-40B4-BE49-F238E27FC236}">
                  <a16:creationId xmlns:a16="http://schemas.microsoft.com/office/drawing/2014/main" id="{7C99D6BE-7826-4DE2-AC3A-B5822B8A95B3}"/>
                </a:ext>
              </a:extLst>
            </p:cNvPr>
            <p:cNvGrpSpPr/>
            <p:nvPr/>
          </p:nvGrpSpPr>
          <p:grpSpPr>
            <a:xfrm>
              <a:off x="4286865" y="226929"/>
              <a:ext cx="4630994" cy="1346646"/>
              <a:chOff x="4348751" y="494850"/>
              <a:chExt cx="4134739" cy="727367"/>
            </a:xfrm>
          </p:grpSpPr>
          <p:sp>
            <p:nvSpPr>
              <p:cNvPr id="66" name="Google Shape;857;p55">
                <a:extLst>
                  <a:ext uri="{FF2B5EF4-FFF2-40B4-BE49-F238E27FC236}">
                    <a16:creationId xmlns:a16="http://schemas.microsoft.com/office/drawing/2014/main" id="{6705A791-B3D2-4B47-95FF-6ED218202961}"/>
                  </a:ext>
                </a:extLst>
              </p:cNvPr>
              <p:cNvSpPr/>
              <p:nvPr/>
            </p:nvSpPr>
            <p:spPr>
              <a:xfrm>
                <a:off x="4374540" y="578670"/>
                <a:ext cx="4108950"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pattFill prst="wdDnDiag">
                <a:fgClr>
                  <a:schemeClr val="accent2">
                    <a:lumMod val="60000"/>
                    <a:lumOff val="40000"/>
                  </a:schemeClr>
                </a:fgClr>
                <a:bgClr>
                  <a:schemeClr val="bg1"/>
                </a:bgClr>
              </a:patt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7;p55">
                <a:extLst>
                  <a:ext uri="{FF2B5EF4-FFF2-40B4-BE49-F238E27FC236}">
                    <a16:creationId xmlns:a16="http://schemas.microsoft.com/office/drawing/2014/main" id="{784D8CF3-509B-4E0C-8B11-10E47C12118D}"/>
                  </a:ext>
                </a:extLst>
              </p:cNvPr>
              <p:cNvSpPr/>
              <p:nvPr/>
            </p:nvSpPr>
            <p:spPr>
              <a:xfrm>
                <a:off x="4348751" y="494850"/>
                <a:ext cx="4069114"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solidFill>
                <a:schemeClr val="accent2">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a16="http://schemas.microsoft.com/office/drawing/2014/main" id="{339E388C-FAB8-4977-9143-2AF44742ECE8}"/>
                </a:ext>
              </a:extLst>
            </p:cNvPr>
            <p:cNvSpPr txBox="1"/>
            <p:nvPr/>
          </p:nvSpPr>
          <p:spPr>
            <a:xfrm>
              <a:off x="5018843" y="314828"/>
              <a:ext cx="3087328" cy="1015663"/>
            </a:xfrm>
            <a:prstGeom prst="rect">
              <a:avLst/>
            </a:prstGeom>
            <a:noFill/>
          </p:spPr>
          <p:txBody>
            <a:bodyPr wrap="square">
              <a:spAutoFit/>
            </a:bodyPr>
            <a:lstStyle/>
            <a:p>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DẶN DÒ</a:t>
              </a:r>
              <a:endParaRPr lang="en-US" sz="6000"/>
            </a:p>
          </p:txBody>
        </p:sp>
      </p:grpSp>
      <p:sp>
        <p:nvSpPr>
          <p:cNvPr id="70" name="Rectangle 12">
            <a:extLst>
              <a:ext uri="{FF2B5EF4-FFF2-40B4-BE49-F238E27FC236}">
                <a16:creationId xmlns:a16="http://schemas.microsoft.com/office/drawing/2014/main" id="{9670ACD6-CB19-4AE3-AC08-661588ADF2D0}"/>
              </a:ext>
            </a:extLst>
          </p:cNvPr>
          <p:cNvSpPr/>
          <p:nvPr/>
        </p:nvSpPr>
        <p:spPr>
          <a:xfrm rot="18338148">
            <a:off x="-1156113" y="4710633"/>
            <a:ext cx="3036465" cy="3494906"/>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reeform 18">
            <a:extLst>
              <a:ext uri="{FF2B5EF4-FFF2-40B4-BE49-F238E27FC236}">
                <a16:creationId xmlns:a16="http://schemas.microsoft.com/office/drawing/2014/main" id="{157D1F74-DA34-4D69-9146-F62D00CEBB9B}"/>
              </a:ext>
            </a:extLst>
          </p:cNvPr>
          <p:cNvSpPr/>
          <p:nvPr/>
        </p:nvSpPr>
        <p:spPr>
          <a:xfrm rot="18990386">
            <a:off x="303136" y="2921326"/>
            <a:ext cx="2335956" cy="6658315"/>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Freeform 17">
            <a:extLst>
              <a:ext uri="{FF2B5EF4-FFF2-40B4-BE49-F238E27FC236}">
                <a16:creationId xmlns:a16="http://schemas.microsoft.com/office/drawing/2014/main" id="{F82CB9B4-ED70-4C18-9236-AD5BCAE8BB7D}"/>
              </a:ext>
            </a:extLst>
          </p:cNvPr>
          <p:cNvSpPr/>
          <p:nvPr/>
        </p:nvSpPr>
        <p:spPr>
          <a:xfrm rot="19629053" flipH="1">
            <a:off x="500797" y="3397270"/>
            <a:ext cx="1497321" cy="4608014"/>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5" name="Freeform 17">
            <a:extLst>
              <a:ext uri="{FF2B5EF4-FFF2-40B4-BE49-F238E27FC236}">
                <a16:creationId xmlns:a16="http://schemas.microsoft.com/office/drawing/2014/main" id="{6C5E4B4D-A6BC-4DEF-8359-4B52E6356E73}"/>
              </a:ext>
            </a:extLst>
          </p:cNvPr>
          <p:cNvSpPr/>
          <p:nvPr/>
        </p:nvSpPr>
        <p:spPr>
          <a:xfrm rot="18465940">
            <a:off x="10955428" y="-1452183"/>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780994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14:presetBounceEnd="24000">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14:bounceEnd="24000">
                                          <p:cBhvr additive="base">
                                            <p:cTn id="46"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1000" fill="hold"/>
                                            <p:tgtEl>
                                              <p:spTgt spid="70"/>
                                            </p:tgtEl>
                                            <p:attrNameLst>
                                              <p:attrName>ppt_x</p:attrName>
                                            </p:attrNameLst>
                                          </p:cBhvr>
                                          <p:tavLst>
                                            <p:tav tm="0">
                                              <p:val>
                                                <p:strVal val="#ppt_x"/>
                                              </p:val>
                                            </p:tav>
                                            <p:tav tm="100000">
                                              <p:val>
                                                <p:strVal val="#ppt_x"/>
                                              </p:val>
                                            </p:tav>
                                          </p:tavLst>
                                        </p:anim>
                                        <p:anim calcmode="lin" valueType="num">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000200" y="129240"/>
            <a:ext cx="2563522" cy="1015663"/>
          </a:xfrm>
          <a:prstGeom prst="rect">
            <a:avLst/>
          </a:prstGeom>
          <a:noFill/>
        </p:spPr>
        <p:txBody>
          <a:bodyPr wrap="none" rtlCol="0">
            <a:spAutoFit/>
          </a:bodyPr>
          <a:lstStyle/>
          <a:p>
            <a:r>
              <a:rPr lang="en-US" sz="6000" b="1">
                <a:solidFill>
                  <a:srgbClr val="80552C"/>
                </a:solidFill>
                <a:latin typeface="+mj-lt"/>
              </a:rPr>
              <a:t>GOODBYE</a:t>
            </a:r>
            <a:endParaRPr lang="id-ID" sz="6000" b="1" dirty="0">
              <a:solidFill>
                <a:srgbClr val="80552C"/>
              </a:solidFill>
              <a:latin typeface="+mj-lt"/>
            </a:endParaRP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27587" y="-215281"/>
            <a:ext cx="1652966"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1278277" y="1155942"/>
            <a:ext cx="9942025" cy="2554545"/>
          </a:xfrm>
          <a:prstGeom prst="rect">
            <a:avLst/>
          </a:prstGeom>
        </p:spPr>
        <p:txBody>
          <a:bodyPr wrap="squar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84546639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2955749" y="3695125"/>
            <a:ext cx="6487517"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8338148">
            <a:off x="-1529961" y="441084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990386">
            <a:off x="180077" y="261282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rot="4292002" flipH="1">
            <a:off x="1648802" y="5169380"/>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6789087" flipH="1">
            <a:off x="1805659" y="488562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9629053" flipH="1">
            <a:off x="352582" y="2894474"/>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3444821" y="3164831"/>
            <a:ext cx="5344733" cy="1323439"/>
          </a:xfrm>
          <a:prstGeom prst="rect">
            <a:avLst/>
          </a:prstGeom>
        </p:spPr>
        <p:txBody>
          <a:bodyPr wrap="none">
            <a:spAutoFit/>
          </a:bodyPr>
          <a:lstStyle/>
          <a:p>
            <a:pPr lvl="0" algn="ctr"/>
            <a:r>
              <a:rPr lang="en-US" sz="8000">
                <a:ln w="19050">
                  <a:noFill/>
                </a:ln>
                <a:effectLst>
                  <a:outerShdw blurRad="12700" dist="25400" sx="101000" sy="101000" algn="tl">
                    <a:srgbClr val="EEBE65">
                      <a:alpha val="93000"/>
                    </a:srgbClr>
                  </a:outerShdw>
                </a:effectLst>
                <a:latin typeface="UTM Davida" panose="02040603050506020204" pitchFamily="18" charset="0"/>
              </a:rPr>
              <a:t>LUYỆN ĐỌC</a:t>
            </a:r>
            <a:endParaRPr lang="id-ID" sz="8000" dirty="0">
              <a:ln w="19050">
                <a:noFill/>
              </a:ln>
              <a:effectLst>
                <a:outerShdw blurRad="12700" dist="25400" sx="101000" sy="101000" algn="tl">
                  <a:srgbClr val="EEBE65">
                    <a:alpha val="93000"/>
                  </a:srgbClr>
                </a:outerShdw>
              </a:effectLst>
              <a:latin typeface="UTM Davida" panose="02040603050506020204" pitchFamily="18" charset="0"/>
            </a:endParaRPr>
          </a:p>
        </p:txBody>
      </p:sp>
      <p:sp>
        <p:nvSpPr>
          <p:cNvPr id="90" name="Freeform 18"/>
          <p:cNvSpPr/>
          <p:nvPr/>
        </p:nvSpPr>
        <p:spPr>
          <a:xfrm rot="17293583">
            <a:off x="8200903" y="-300335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5"/>
          <p:cNvGrpSpPr/>
          <p:nvPr/>
        </p:nvGrpSpPr>
        <p:grpSpPr>
          <a:xfrm rot="16200000">
            <a:off x="8834744" y="315431"/>
            <a:ext cx="793664" cy="719619"/>
            <a:chOff x="11046527" y="3044373"/>
            <a:chExt cx="793664" cy="719619"/>
          </a:xfrm>
        </p:grpSpPr>
        <p:sp>
          <p:nvSpPr>
            <p:cNvPr id="9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4"/>
          <p:cNvGrpSpPr/>
          <p:nvPr/>
        </p:nvGrpSpPr>
        <p:grpSpPr>
          <a:xfrm rot="16200000">
            <a:off x="9971670" y="312077"/>
            <a:ext cx="763208" cy="719517"/>
            <a:chOff x="10979144" y="2146604"/>
            <a:chExt cx="763208" cy="719517"/>
          </a:xfrm>
        </p:grpSpPr>
        <p:sp>
          <p:nvSpPr>
            <p:cNvPr id="9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83"/>
          <p:cNvGrpSpPr/>
          <p:nvPr/>
        </p:nvGrpSpPr>
        <p:grpSpPr>
          <a:xfrm rot="16200000">
            <a:off x="11153835" y="317464"/>
            <a:ext cx="789755" cy="735291"/>
            <a:chOff x="11030196" y="1291357"/>
            <a:chExt cx="789755" cy="735291"/>
          </a:xfrm>
        </p:grpSpPr>
        <p:sp>
          <p:nvSpPr>
            <p:cNvPr id="9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กลุ่ม 33"/>
          <p:cNvGrpSpPr/>
          <p:nvPr/>
        </p:nvGrpSpPr>
        <p:grpSpPr>
          <a:xfrm>
            <a:off x="4948422" y="1117564"/>
            <a:ext cx="2009586" cy="1953322"/>
            <a:chOff x="4948422" y="990564"/>
            <a:chExt cx="2009586" cy="1953322"/>
          </a:xfrm>
        </p:grpSpPr>
        <p:grpSp>
          <p:nvGrpSpPr>
            <p:cNvPr id="71" name="Group 84"/>
            <p:cNvGrpSpPr/>
            <p:nvPr/>
          </p:nvGrpSpPr>
          <p:grpSpPr>
            <a:xfrm rot="16200000">
              <a:off x="4976554" y="962432"/>
              <a:ext cx="1953322" cy="2009586"/>
              <a:chOff x="11019592" y="2113178"/>
              <a:chExt cx="722760" cy="745581"/>
            </a:xfrm>
          </p:grpSpPr>
          <p:sp>
            <p:nvSpPr>
              <p:cNvPr id="72"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3"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สี่เหลี่ยมผืนผ้า 32"/>
            <p:cNvSpPr/>
            <p:nvPr/>
          </p:nvSpPr>
          <p:spPr>
            <a:xfrm>
              <a:off x="5473880" y="1296997"/>
              <a:ext cx="861133" cy="1569660"/>
            </a:xfrm>
            <a:prstGeom prst="rect">
              <a:avLst/>
            </a:prstGeom>
          </p:spPr>
          <p:txBody>
            <a:bodyPr wrap="none">
              <a:spAutoFit/>
            </a:bodyPr>
            <a:lstStyle/>
            <a:p>
              <a:pPr lvl="0"/>
              <a:r>
                <a:rPr lang="en-US" sz="9600" dirty="0">
                  <a:solidFill>
                    <a:prstClr val="white"/>
                  </a:solidFill>
                  <a:latin typeface="Surafont Sanukchang" charset="-34"/>
                  <a:cs typeface="Surafont Sanukchang" charset="-34"/>
                </a:rPr>
                <a:t>1</a:t>
              </a:r>
              <a:endParaRPr lang="th-TH" sz="9600" dirty="0">
                <a:solidFill>
                  <a:prstClr val="white"/>
                </a:solidFill>
                <a:latin typeface="Surafont Sanukchang" charset="-34"/>
                <a:cs typeface="Surafont Sanukchang" charset="-34"/>
              </a:endParaRPr>
            </a:p>
          </p:txBody>
        </p:sp>
      </p:grpSp>
      <p:pic>
        <p:nvPicPr>
          <p:cNvPr id="3" name="Picture 2" descr="Shape&#10;&#10;Description automatically generated">
            <a:extLst>
              <a:ext uri="{FF2B5EF4-FFF2-40B4-BE49-F238E27FC236}">
                <a16:creationId xmlns:a16="http://schemas.microsoft.com/office/drawing/2014/main" id="{B675BABC-3973-441A-A72D-98E510C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255" y="3267096"/>
            <a:ext cx="2164832" cy="3470395"/>
          </a:xfrm>
          <a:prstGeom prst="rect">
            <a:avLst/>
          </a:prstGeom>
        </p:spPr>
      </p:pic>
    </p:spTree>
    <p:extLst>
      <p:ext uri="{BB962C8B-B14F-4D97-AF65-F5344CB8AC3E}">
        <p14:creationId xmlns:p14="http://schemas.microsoft.com/office/powerpoint/2010/main" val="1533004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03D23C84-DF15-42A6-A53C-4AC9FA4C6802}"/>
              </a:ext>
            </a:extLst>
          </p:cNvPr>
          <p:cNvSpPr/>
          <p:nvPr/>
        </p:nvSpPr>
        <p:spPr>
          <a:xfrm rot="17293583">
            <a:off x="-73290" y="235506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12">
            <a:extLst>
              <a:ext uri="{FF2B5EF4-FFF2-40B4-BE49-F238E27FC236}">
                <a16:creationId xmlns:a16="http://schemas.microsoft.com/office/drawing/2014/main" id="{74BEBD59-F5BD-4F09-B6B9-15D9579AA3A7}"/>
              </a:ext>
            </a:extLst>
          </p:cNvPr>
          <p:cNvSpPr/>
          <p:nvPr/>
        </p:nvSpPr>
        <p:spPr>
          <a:xfrm rot="2723716" flipV="1">
            <a:off x="-1726177" y="-227770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13">
            <a:extLst>
              <a:ext uri="{FF2B5EF4-FFF2-40B4-BE49-F238E27FC236}">
                <a16:creationId xmlns:a16="http://schemas.microsoft.com/office/drawing/2014/main" id="{6F48A061-E748-40E7-B8DD-AAF356911283}"/>
              </a:ext>
            </a:extLst>
          </p:cNvPr>
          <p:cNvSpPr/>
          <p:nvPr/>
        </p:nvSpPr>
        <p:spPr>
          <a:xfrm rot="14810913" flipH="1" flipV="1">
            <a:off x="1239642" y="-2192829"/>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14">
            <a:extLst>
              <a:ext uri="{FF2B5EF4-FFF2-40B4-BE49-F238E27FC236}">
                <a16:creationId xmlns:a16="http://schemas.microsoft.com/office/drawing/2014/main" id="{02CAA1FC-316E-4249-9B72-9A33F31523C5}"/>
              </a:ext>
            </a:extLst>
          </p:cNvPr>
          <p:cNvSpPr/>
          <p:nvPr/>
        </p:nvSpPr>
        <p:spPr>
          <a:xfrm rot="17307998" flipH="1" flipV="1">
            <a:off x="515079" y="-68908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7">
            <a:extLst>
              <a:ext uri="{FF2B5EF4-FFF2-40B4-BE49-F238E27FC236}">
                <a16:creationId xmlns:a16="http://schemas.microsoft.com/office/drawing/2014/main" id="{A2B0022A-46A6-416E-A855-0C12F5CCF158}"/>
              </a:ext>
            </a:extLst>
          </p:cNvPr>
          <p:cNvSpPr/>
          <p:nvPr/>
        </p:nvSpPr>
        <p:spPr>
          <a:xfrm rot="2921211" flipH="1" flipV="1">
            <a:off x="1418368" y="-275282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Rectangle 7">
            <a:extLst>
              <a:ext uri="{FF2B5EF4-FFF2-40B4-BE49-F238E27FC236}">
                <a16:creationId xmlns:a16="http://schemas.microsoft.com/office/drawing/2014/main" id="{08E47664-5ECA-402D-814A-8B8167E88582}"/>
              </a:ext>
            </a:extLst>
          </p:cNvPr>
          <p:cNvSpPr/>
          <p:nvPr/>
        </p:nvSpPr>
        <p:spPr>
          <a:xfrm>
            <a:off x="962237" y="610136"/>
            <a:ext cx="10267526" cy="6247864"/>
          </a:xfrm>
          <a:prstGeom prst="rect">
            <a:avLst/>
          </a:prstGeom>
          <a:solidFill>
            <a:schemeClr val="lt1">
              <a:alpha val="69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cất đồ chơi vào cái nắp tráp hỏng. Hai người bột và chú bé Đất làm quen với nhau. Sáng hôm sau, chàng kị sĩ phàn nàn với nàng công chúa:</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Cu Đất thật đoảng. Mới chơi với nó một tí mà chúng mình đã bẩn hết quần áo đẹp.</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Nung ấy ạ?</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Từ đấy, chú thành Đất Nung.</a:t>
            </a:r>
          </a:p>
          <a:p>
            <a:pPr algn="r"/>
            <a:r>
              <a:rPr lang="vi-VN" sz="2000" b="1" dirty="0">
                <a:solidFill>
                  <a:srgbClr val="000000"/>
                </a:solidFill>
                <a:latin typeface="Times New Roman" panose="02020603050405020304" pitchFamily="18" charset="0"/>
                <a:cs typeface="Times New Roman" panose="02020603050405020304" pitchFamily="18" charset="0"/>
              </a:rPr>
              <a:t>(còn nữa)</a:t>
            </a:r>
          </a:p>
          <a:p>
            <a:pPr algn="r"/>
            <a:r>
              <a:rPr lang="vi-VN" sz="2000" b="1" i="1" dirty="0">
                <a:solidFill>
                  <a:srgbClr val="000000"/>
                </a:solidFill>
                <a:latin typeface="Times New Roman" panose="02020603050405020304" pitchFamily="18" charset="0"/>
                <a:cs typeface="Times New Roman" panose="02020603050405020304" pitchFamily="18" charset="0"/>
              </a:rPr>
              <a:t>Theo</a:t>
            </a:r>
            <a:r>
              <a:rPr lang="vi-VN"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Nguyễn Kiên</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DFDE22-EBFE-424D-92D9-8FA1E5F5EDEC}"/>
              </a:ext>
            </a:extLst>
          </p:cNvPr>
          <p:cNvSpPr txBox="1"/>
          <p:nvPr/>
        </p:nvSpPr>
        <p:spPr>
          <a:xfrm>
            <a:off x="4692218" y="43427"/>
            <a:ext cx="3278462" cy="646331"/>
          </a:xfrm>
          <a:custGeom>
            <a:avLst/>
            <a:gdLst>
              <a:gd name="connsiteX0" fmla="*/ 0 w 3278462"/>
              <a:gd name="connsiteY0" fmla="*/ 0 h 646331"/>
              <a:gd name="connsiteX1" fmla="*/ 3278462 w 3278462"/>
              <a:gd name="connsiteY1" fmla="*/ 0 h 646331"/>
              <a:gd name="connsiteX2" fmla="*/ 3278462 w 3278462"/>
              <a:gd name="connsiteY2" fmla="*/ 646331 h 646331"/>
              <a:gd name="connsiteX3" fmla="*/ 0 w 3278462"/>
              <a:gd name="connsiteY3" fmla="*/ 646331 h 646331"/>
              <a:gd name="connsiteX4" fmla="*/ 0 w 327846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62" h="646331" extrusionOk="0">
                <a:moveTo>
                  <a:pt x="0" y="0"/>
                </a:moveTo>
                <a:cubicBezTo>
                  <a:pt x="1081085" y="149633"/>
                  <a:pt x="2164178" y="-99394"/>
                  <a:pt x="3278462" y="0"/>
                </a:cubicBezTo>
                <a:cubicBezTo>
                  <a:pt x="3238065" y="64892"/>
                  <a:pt x="3330003" y="462467"/>
                  <a:pt x="3278462" y="646331"/>
                </a:cubicBezTo>
                <a:cubicBezTo>
                  <a:pt x="2005599" y="498072"/>
                  <a:pt x="552626" y="731981"/>
                  <a:pt x="0" y="646331"/>
                </a:cubicBezTo>
                <a:cubicBezTo>
                  <a:pt x="56976" y="514257"/>
                  <a:pt x="44057" y="201452"/>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3600">
                <a:ln w="19050">
                  <a:noFill/>
                </a:ln>
                <a:effectLst>
                  <a:outerShdw blurRad="12700" dist="25400" sx="101000" sy="101000" algn="tl">
                    <a:srgbClr val="EEBE65">
                      <a:alpha val="93000"/>
                    </a:srgbClr>
                  </a:outerShdw>
                </a:effectLst>
                <a:latin typeface="UTM Davida" panose="02040603050506020204" pitchFamily="18" charset="0"/>
              </a:rPr>
              <a:t>Chú đất nung</a:t>
            </a:r>
          </a:p>
        </p:txBody>
      </p:sp>
    </p:spTree>
    <p:extLst>
      <p:ext uri="{BB962C8B-B14F-4D97-AF65-F5344CB8AC3E}">
        <p14:creationId xmlns:p14="http://schemas.microsoft.com/office/powerpoint/2010/main" val="351331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24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14:bounceEnd="24000">
                                          <p:cBhvr additive="base">
                                            <p:cTn id="15" dur="100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ตัวเชื่อมต่อตรง 71">
            <a:extLst>
              <a:ext uri="{FF2B5EF4-FFF2-40B4-BE49-F238E27FC236}">
                <a16:creationId xmlns:a16="http://schemas.microsoft.com/office/drawing/2014/main" id="{152D9540-4C75-4DA4-A1E5-DDB87A288C6E}"/>
              </a:ext>
            </a:extLst>
          </p:cNvPr>
          <p:cNvCxnSpPr>
            <a:cxnSpLocks/>
          </p:cNvCxnSpPr>
          <p:nvPr/>
        </p:nvCxnSpPr>
        <p:spPr>
          <a:xfrm>
            <a:off x="3706347" y="5967756"/>
            <a:ext cx="610822"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53" name="สี่เหลี่ยมผืนผ้ามุมมน 48">
            <a:extLst>
              <a:ext uri="{FF2B5EF4-FFF2-40B4-BE49-F238E27FC236}">
                <a16:creationId xmlns:a16="http://schemas.microsoft.com/office/drawing/2014/main" id="{3F6D00AD-52CB-477B-B1AD-41C6CD443985}"/>
              </a:ext>
            </a:extLst>
          </p:cNvPr>
          <p:cNvSpPr/>
          <p:nvPr/>
        </p:nvSpPr>
        <p:spPr>
          <a:xfrm>
            <a:off x="4341236" y="523244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85E2BB57-96C9-408F-AC67-6757BD708368}"/>
              </a:ext>
            </a:extLst>
          </p:cNvPr>
          <p:cNvGrpSpPr/>
          <p:nvPr/>
        </p:nvGrpSpPr>
        <p:grpSpPr>
          <a:xfrm>
            <a:off x="4439145" y="5303297"/>
            <a:ext cx="6671307" cy="1246234"/>
            <a:chOff x="4439145" y="5352457"/>
            <a:chExt cx="6671307" cy="1246234"/>
          </a:xfrm>
        </p:grpSpPr>
        <p:sp>
          <p:nvSpPr>
            <p:cNvPr id="51" name="สี่เหลี่ยมผืนผ้ามุมมน 65">
              <a:extLst>
                <a:ext uri="{FF2B5EF4-FFF2-40B4-BE49-F238E27FC236}">
                  <a16:creationId xmlns:a16="http://schemas.microsoft.com/office/drawing/2014/main" id="{98820DA0-60D9-476D-BCD8-18E00E4655A3}"/>
                </a:ext>
              </a:extLst>
            </p:cNvPr>
            <p:cNvSpPr/>
            <p:nvPr/>
          </p:nvSpPr>
          <p:spPr>
            <a:xfrm>
              <a:off x="4440203" y="5352457"/>
              <a:ext cx="6670249" cy="1246234"/>
            </a:xfrm>
            <a:prstGeom prst="roundRect">
              <a:avLst/>
            </a:prstGeom>
            <a:solidFill>
              <a:srgbClr val="E6C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TextBox 53">
              <a:extLst>
                <a:ext uri="{FF2B5EF4-FFF2-40B4-BE49-F238E27FC236}">
                  <a16:creationId xmlns:a16="http://schemas.microsoft.com/office/drawing/2014/main" id="{4CE2623F-B7DC-4F87-ACDC-BE04C2805A60}"/>
                </a:ext>
              </a:extLst>
            </p:cNvPr>
            <p:cNvSpPr txBox="1"/>
            <p:nvPr/>
          </p:nvSpPr>
          <p:spPr>
            <a:xfrm>
              <a:off x="5106319" y="5874930"/>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Phần còn lại.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สี่เหลี่ยมผืนผ้า 104">
              <a:extLst>
                <a:ext uri="{FF2B5EF4-FFF2-40B4-BE49-F238E27FC236}">
                  <a16:creationId xmlns:a16="http://schemas.microsoft.com/office/drawing/2014/main" id="{E8053DC8-DD3E-4D3C-AEAD-B76DED32F2E0}"/>
                </a:ext>
              </a:extLst>
            </p:cNvPr>
            <p:cNvSpPr/>
            <p:nvPr/>
          </p:nvSpPr>
          <p:spPr>
            <a:xfrm>
              <a:off x="4439145" y="5378633"/>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3</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72" name="ตัวเชื่อมต่อตรง 71"/>
          <p:cNvCxnSpPr>
            <a:cxnSpLocks/>
          </p:cNvCxnSpPr>
          <p:nvPr/>
        </p:nvCxnSpPr>
        <p:spPr>
          <a:xfrm>
            <a:off x="3804748" y="2636887"/>
            <a:ext cx="503003"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9570908">
            <a:off x="9311161" y="-2331684"/>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206279">
            <a:off x="792997" y="3037562"/>
            <a:ext cx="1926526" cy="5240048"/>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4">
                  <a:lumMod val="20000"/>
                  <a:lumOff val="80000"/>
                </a:schemeClr>
              </a:solidFill>
            </a:endParaRPr>
          </a:p>
        </p:txBody>
      </p:sp>
      <p:grpSp>
        <p:nvGrpSpPr>
          <p:cNvPr id="86" name="Group 85"/>
          <p:cNvGrpSpPr/>
          <p:nvPr/>
        </p:nvGrpSpPr>
        <p:grpSpPr>
          <a:xfrm>
            <a:off x="447088" y="5673853"/>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379705" y="4776084"/>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30757" y="3920837"/>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5617161" flipH="1">
            <a:off x="10338989" y="-421180"/>
            <a:ext cx="1391485" cy="1371982"/>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9665013" flipH="1">
            <a:off x="10238818" y="-1920225"/>
            <a:ext cx="3066675" cy="384044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8682979" flipH="1">
            <a:off x="10159467" y="-1446622"/>
            <a:ext cx="1419864" cy="403094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0" y="172281"/>
            <a:ext cx="6576348" cy="1200329"/>
          </a:xfrm>
          <a:prstGeom prst="rect">
            <a:avLst/>
          </a:prstGeom>
          <a:solidFill>
            <a:srgbClr val="CD8B49"/>
          </a:solidFill>
          <a:effectLst>
            <a:outerShdw blurRad="50800" dist="38100" dir="2700000" algn="tl" rotWithShape="0">
              <a:prstClr val="black">
                <a:alpha val="40000"/>
              </a:prstClr>
            </a:outerShdw>
          </a:effectLst>
        </p:spPr>
        <p:txBody>
          <a:bodyPr wrap="square">
            <a:spAutoFit/>
          </a:bodyPr>
          <a:lstStyle/>
          <a:p>
            <a:pPr lvl="0" algn="ctr"/>
            <a:r>
              <a:rPr lang="en-US" sz="7200" b="1" spc="300">
                <a:solidFill>
                  <a:schemeClr val="accent4">
                    <a:lumMod val="20000"/>
                    <a:lumOff val="80000"/>
                  </a:schemeClr>
                </a:solidFill>
                <a:latin typeface="UTM Charlotte" panose="02040603050506020204" pitchFamily="18" charset="0"/>
                <a:cs typeface="FC Onigiri Outline" pitchFamily="34" charset="-34"/>
              </a:rPr>
              <a:t>Chia đoạn</a:t>
            </a:r>
            <a:endParaRPr lang="en-US" sz="7200" b="1" spc="300" dirty="0">
              <a:solidFill>
                <a:schemeClr val="accent4">
                  <a:lumMod val="20000"/>
                  <a:lumOff val="80000"/>
                </a:schemeClr>
              </a:solidFill>
              <a:latin typeface="UTM Charlotte" panose="02040603050506020204" pitchFamily="18" charset="0"/>
              <a:cs typeface="FC Onigiri Outline" pitchFamily="34" charset="-34"/>
            </a:endParaRPr>
          </a:p>
        </p:txBody>
      </p:sp>
      <p:sp>
        <p:nvSpPr>
          <p:cNvPr id="69" name="Freeform 18"/>
          <p:cNvSpPr/>
          <p:nvPr/>
        </p:nvSpPr>
        <p:spPr>
          <a:xfrm rot="18206279">
            <a:off x="982928" y="2990359"/>
            <a:ext cx="1926526" cy="564889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วงรี 33"/>
          <p:cNvSpPr/>
          <p:nvPr/>
        </p:nvSpPr>
        <p:spPr>
          <a:xfrm>
            <a:off x="2738028" y="2071484"/>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sp>
        <p:nvSpPr>
          <p:cNvPr id="77" name="วงรี 76"/>
          <p:cNvSpPr/>
          <p:nvPr/>
        </p:nvSpPr>
        <p:spPr>
          <a:xfrm>
            <a:off x="2741185" y="5387541"/>
            <a:ext cx="1072981" cy="1045556"/>
          </a:xfrm>
          <a:prstGeom prst="ellipse">
            <a:avLst/>
          </a:prstGeom>
          <a:solidFill>
            <a:schemeClr val="accent4">
              <a:lumMod val="60000"/>
              <a:lumOff val="40000"/>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3</a:t>
            </a:r>
            <a:endParaRPr lang="th-TH" sz="9600"/>
          </a:p>
        </p:txBody>
      </p:sp>
      <p:sp>
        <p:nvSpPr>
          <p:cNvPr id="76" name="วงรี 75"/>
          <p:cNvSpPr/>
          <p:nvPr/>
        </p:nvSpPr>
        <p:spPr>
          <a:xfrm>
            <a:off x="2731767" y="3777272"/>
            <a:ext cx="1072981" cy="1045556"/>
          </a:xfrm>
          <a:prstGeom prst="ellipse">
            <a:avLst/>
          </a:prstGeom>
          <a:solidFill>
            <a:srgbClr val="FFB466">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sp>
        <p:nvSpPr>
          <p:cNvPr id="49" name="สี่เหลี่ยมผืนผ้ามุมมน 48"/>
          <p:cNvSpPr/>
          <p:nvPr/>
        </p:nvSpPr>
        <p:spPr>
          <a:xfrm>
            <a:off x="4341236" y="186220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7" name="Group 16">
            <a:extLst>
              <a:ext uri="{FF2B5EF4-FFF2-40B4-BE49-F238E27FC236}">
                <a16:creationId xmlns:a16="http://schemas.microsoft.com/office/drawing/2014/main" id="{84DF10F3-85AD-4F1E-9B1B-82B9BD986725}"/>
              </a:ext>
            </a:extLst>
          </p:cNvPr>
          <p:cNvGrpSpPr/>
          <p:nvPr/>
        </p:nvGrpSpPr>
        <p:grpSpPr>
          <a:xfrm>
            <a:off x="4439145" y="1929300"/>
            <a:ext cx="6671307" cy="1246234"/>
            <a:chOff x="4439145" y="1929300"/>
            <a:chExt cx="6671307" cy="1246234"/>
          </a:xfrm>
        </p:grpSpPr>
        <p:sp>
          <p:nvSpPr>
            <p:cNvPr id="66" name="สี่เหลี่ยมผืนผ้ามุมมน 65"/>
            <p:cNvSpPr/>
            <p:nvPr/>
          </p:nvSpPr>
          <p:spPr>
            <a:xfrm>
              <a:off x="4440203" y="1929300"/>
              <a:ext cx="6670249" cy="1246234"/>
            </a:xfrm>
            <a:prstGeom prst="roundRect">
              <a:avLst/>
            </a:prstGeom>
            <a:solidFill>
              <a:srgbClr val="B2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TextBox 101"/>
            <p:cNvSpPr txBox="1"/>
            <p:nvPr/>
          </p:nvSpPr>
          <p:spPr>
            <a:xfrm>
              <a:off x="5055449" y="2502157"/>
              <a:ext cx="5533180"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Từ đầu … đi chăn trâu.</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5" name="สี่เหลี่ยมผืนผ้า 104"/>
            <p:cNvSpPr/>
            <p:nvPr/>
          </p:nvSpPr>
          <p:spPr>
            <a:xfrm>
              <a:off x="4439145" y="196530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1</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46" name="ตัวเชื่อมต่อตรง 71">
            <a:extLst>
              <a:ext uri="{FF2B5EF4-FFF2-40B4-BE49-F238E27FC236}">
                <a16:creationId xmlns:a16="http://schemas.microsoft.com/office/drawing/2014/main" id="{882ACFE5-1FB8-45AC-90CE-E583F5DC87EE}"/>
              </a:ext>
            </a:extLst>
          </p:cNvPr>
          <p:cNvCxnSpPr>
            <a:cxnSpLocks/>
          </p:cNvCxnSpPr>
          <p:nvPr/>
        </p:nvCxnSpPr>
        <p:spPr>
          <a:xfrm>
            <a:off x="3777875" y="4344424"/>
            <a:ext cx="430331"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47" name="สี่เหลี่ยมผืนผ้ามุมมน 48">
            <a:extLst>
              <a:ext uri="{FF2B5EF4-FFF2-40B4-BE49-F238E27FC236}">
                <a16:creationId xmlns:a16="http://schemas.microsoft.com/office/drawing/2014/main" id="{115421F2-F0F6-4806-8709-C58C54E2040E}"/>
              </a:ext>
            </a:extLst>
          </p:cNvPr>
          <p:cNvSpPr/>
          <p:nvPr/>
        </p:nvSpPr>
        <p:spPr>
          <a:xfrm>
            <a:off x="4341236" y="354732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0" name="Group 19">
            <a:extLst>
              <a:ext uri="{FF2B5EF4-FFF2-40B4-BE49-F238E27FC236}">
                <a16:creationId xmlns:a16="http://schemas.microsoft.com/office/drawing/2014/main" id="{929C0B9A-8247-4EDC-921E-06CC2F4F9580}"/>
              </a:ext>
            </a:extLst>
          </p:cNvPr>
          <p:cNvGrpSpPr/>
          <p:nvPr/>
        </p:nvGrpSpPr>
        <p:grpSpPr>
          <a:xfrm>
            <a:off x="4439145" y="3614420"/>
            <a:ext cx="6671307" cy="1246234"/>
            <a:chOff x="4439145" y="3614420"/>
            <a:chExt cx="6671307" cy="1246234"/>
          </a:xfrm>
        </p:grpSpPr>
        <p:sp>
          <p:nvSpPr>
            <p:cNvPr id="45" name="สี่เหลี่ยมผืนผ้ามุมมน 65">
              <a:extLst>
                <a:ext uri="{FF2B5EF4-FFF2-40B4-BE49-F238E27FC236}">
                  <a16:creationId xmlns:a16="http://schemas.microsoft.com/office/drawing/2014/main" id="{6BD86ABC-AA6E-419D-8DA2-DF4E0464B367}"/>
                </a:ext>
              </a:extLst>
            </p:cNvPr>
            <p:cNvSpPr/>
            <p:nvPr/>
          </p:nvSpPr>
          <p:spPr>
            <a:xfrm>
              <a:off x="4440203" y="3614420"/>
              <a:ext cx="6670249" cy="1246234"/>
            </a:xfrm>
            <a:prstGeom prst="roundRect">
              <a:avLst/>
            </a:prstGeom>
            <a:solidFill>
              <a:srgbClr val="FF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TextBox 47">
              <a:extLst>
                <a:ext uri="{FF2B5EF4-FFF2-40B4-BE49-F238E27FC236}">
                  <a16:creationId xmlns:a16="http://schemas.microsoft.com/office/drawing/2014/main" id="{089B4AFE-925E-421B-985C-47B7C2F646C0}"/>
                </a:ext>
              </a:extLst>
            </p:cNvPr>
            <p:cNvSpPr txBox="1"/>
            <p:nvPr/>
          </p:nvSpPr>
          <p:spPr>
            <a:xfrm>
              <a:off x="5110908" y="4140651"/>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Cu Chắt … lọ thủy tinh.</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0" name="สี่เหลี่ยมผืนผ้า 104">
              <a:extLst>
                <a:ext uri="{FF2B5EF4-FFF2-40B4-BE49-F238E27FC236}">
                  <a16:creationId xmlns:a16="http://schemas.microsoft.com/office/drawing/2014/main" id="{3E975D21-4B5C-4DC0-9013-EB68BB8ABA4A}"/>
                </a:ext>
              </a:extLst>
            </p:cNvPr>
            <p:cNvSpPr/>
            <p:nvPr/>
          </p:nvSpPr>
          <p:spPr>
            <a:xfrm>
              <a:off x="4439145" y="365042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2</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spTree>
    <p:extLst>
      <p:ext uri="{BB962C8B-B14F-4D97-AF65-F5344CB8AC3E}">
        <p14:creationId xmlns:p14="http://schemas.microsoft.com/office/powerpoint/2010/main" val="274888013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385627"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a:t>
            </a:r>
            <a:r>
              <a:rPr lang="en-US" altLang="zh-CN" sz="3600" b="1" dirty="0">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1</a:t>
            </a: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0486" y="3873910"/>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915342" y="1345812"/>
            <a:ext cx="7859959" cy="4401205"/>
          </a:xfrm>
          <a:prstGeom prst="rect">
            <a:avLst/>
          </a:prstGeom>
          <a:noFill/>
        </p:spPr>
        <p:txBody>
          <a:bodyPr wrap="square" rtlCol="0">
            <a:spAutoFit/>
          </a:bodyPr>
          <a:lstStyle/>
          <a:p>
            <a:pPr algn="just"/>
            <a:r>
              <a:rPr lang="en-US" sz="4000">
                <a:solidFill>
                  <a:srgbClr val="000000"/>
                </a:solidFill>
                <a:latin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cs typeface="Times New Roman" panose="02020603050405020304" pitchFamily="18" charset="0"/>
              </a:rPr>
              <a:t>Tết Trung thu, </a:t>
            </a:r>
            <a:r>
              <a:rPr lang="vi-VN" sz="4000" b="1">
                <a:solidFill>
                  <a:srgbClr val="000000"/>
                </a:solidFill>
                <a:latin typeface="Times New Roman" panose="02020603050405020304" pitchFamily="18" charset="0"/>
                <a:cs typeface="Times New Roman" panose="02020603050405020304" pitchFamily="18" charset="0"/>
              </a:rPr>
              <a:t>cu Chắt </a:t>
            </a:r>
            <a:r>
              <a:rPr lang="vi-VN" sz="4000">
                <a:solidFill>
                  <a:srgbClr val="000000"/>
                </a:solidFill>
                <a:latin typeface="Times New Roman" panose="02020603050405020304" pitchFamily="18" charset="0"/>
                <a:cs typeface="Times New Roman" panose="02020603050405020304" pitchFamily="18" charset="0"/>
              </a:rPr>
              <a:t>được món quà. Đó là một chàng </a:t>
            </a:r>
            <a:r>
              <a:rPr lang="vi-VN" sz="4000" b="1">
                <a:solidFill>
                  <a:srgbClr val="000000"/>
                </a:solidFill>
                <a:latin typeface="Times New Roman" panose="02020603050405020304" pitchFamily="18" charset="0"/>
                <a:cs typeface="Times New Roman" panose="02020603050405020304" pitchFamily="18" charset="0"/>
              </a:rPr>
              <a:t>kị sĩ</a:t>
            </a:r>
            <a:r>
              <a:rPr lang="vi-VN" sz="4000">
                <a:solidFill>
                  <a:srgbClr val="000000"/>
                </a:solidFill>
                <a:latin typeface="Times New Roman" panose="02020603050405020304" pitchFamily="18" charset="0"/>
                <a:cs typeface="Times New Roman" panose="02020603050405020304" pitchFamily="18" charset="0"/>
              </a:rPr>
              <a:t> rất bảnh, </a:t>
            </a:r>
            <a:r>
              <a:rPr lang="vi-VN" sz="4000" b="1">
                <a:solidFill>
                  <a:srgbClr val="000000"/>
                </a:solidFill>
                <a:latin typeface="Times New Roman" panose="02020603050405020304" pitchFamily="18" charset="0"/>
                <a:cs typeface="Times New Roman" panose="02020603050405020304" pitchFamily="18" charset="0"/>
              </a:rPr>
              <a:t>cưỡi</a:t>
            </a:r>
            <a:r>
              <a:rPr lang="vi-VN" sz="4000">
                <a:solidFill>
                  <a:srgbClr val="000000"/>
                </a:solidFill>
                <a:latin typeface="Times New Roman" panose="02020603050405020304" pitchFamily="18" charset="0"/>
                <a:cs typeface="Times New Roman" panose="02020603050405020304" pitchFamily="18" charset="0"/>
              </a:rPr>
              <a:t> ngựa tía, dây cương vàng và một nàng công chúa mặt trắng, ngồi trong mái lầu son. Chắt còn một đồ chơi nữa là chú bé bằng đất em nặn lúc đi </a:t>
            </a:r>
            <a:r>
              <a:rPr lang="vi-VN" sz="4000" b="1">
                <a:solidFill>
                  <a:srgbClr val="000000"/>
                </a:solidFill>
                <a:latin typeface="Times New Roman" panose="02020603050405020304" pitchFamily="18" charset="0"/>
                <a:cs typeface="Times New Roman" panose="02020603050405020304" pitchFamily="18" charset="0"/>
              </a:rPr>
              <a:t>chăn trâu</a:t>
            </a:r>
            <a:r>
              <a:rPr lang="vi-VN" sz="400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73186" y="5708651"/>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1810112" y="5705297"/>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2992277" y="5710684"/>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862892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EF924D"/>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2</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7100" y="4198253"/>
            <a:ext cx="2083926" cy="2659747"/>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497496" y="1284853"/>
            <a:ext cx="8812695" cy="4524315"/>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cất đồ chơi vào cái </a:t>
            </a:r>
            <a:r>
              <a:rPr lang="vi-VN" sz="3600" b="1" dirty="0">
                <a:solidFill>
                  <a:srgbClr val="000000"/>
                </a:solidFill>
                <a:latin typeface="Times New Roman" panose="02020603050405020304" pitchFamily="18" charset="0"/>
                <a:cs typeface="Times New Roman" panose="02020603050405020304" pitchFamily="18" charset="0"/>
              </a:rPr>
              <a:t>nắp tráp </a:t>
            </a:r>
            <a:r>
              <a:rPr lang="vi-VN" sz="3600" dirty="0">
                <a:solidFill>
                  <a:srgbClr val="000000"/>
                </a:solidFill>
                <a:latin typeface="Times New Roman" panose="02020603050405020304" pitchFamily="18" charset="0"/>
                <a:cs typeface="Times New Roman" panose="02020603050405020304" pitchFamily="18" charset="0"/>
              </a:rPr>
              <a:t>hỏng. Hai người bột và chú bé Đất làm quen với nhau. Sáng hôm sau, chàng kị sĩ </a:t>
            </a:r>
            <a:r>
              <a:rPr lang="vi-VN" sz="3600" b="1" dirty="0">
                <a:solidFill>
                  <a:srgbClr val="000000"/>
                </a:solidFill>
                <a:latin typeface="Times New Roman" panose="02020603050405020304" pitchFamily="18" charset="0"/>
                <a:cs typeface="Times New Roman" panose="02020603050405020304" pitchFamily="18" charset="0"/>
              </a:rPr>
              <a:t>phàn nàn </a:t>
            </a:r>
            <a:r>
              <a:rPr lang="vi-VN" sz="3600" dirty="0">
                <a:solidFill>
                  <a:srgbClr val="000000"/>
                </a:solidFill>
                <a:latin typeface="Times New Roman" panose="02020603050405020304" pitchFamily="18" charset="0"/>
                <a:cs typeface="Times New Roman" panose="02020603050405020304" pitchFamily="18" charset="0"/>
              </a:rPr>
              <a:t>với nàng công chúa:</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Cu Đất thật </a:t>
            </a:r>
            <a:r>
              <a:rPr lang="vi-VN" sz="3600" b="1" dirty="0">
                <a:solidFill>
                  <a:srgbClr val="000000"/>
                </a:solidFill>
                <a:latin typeface="Times New Roman" panose="02020603050405020304" pitchFamily="18" charset="0"/>
                <a:cs typeface="Times New Roman" panose="02020603050405020304" pitchFamily="18" charset="0"/>
              </a:rPr>
              <a:t>đoảng</a:t>
            </a:r>
            <a:r>
              <a:rPr lang="vi-VN" sz="3600" dirty="0">
                <a:solidFill>
                  <a:srgbClr val="000000"/>
                </a:solidFill>
                <a:latin typeface="Times New Roman" panose="02020603050405020304" pitchFamily="18" charset="0"/>
                <a:cs typeface="Times New Roman" panose="02020603050405020304" pitchFamily="18" charset="0"/>
              </a:rPr>
              <a:t>. Mới chơi với nó một tí mà chúng mình đã bẩn hết quần áo đẹp.</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FFBA6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5994685" y="5588762"/>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131611" y="5585408"/>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313776" y="5590795"/>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725387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C57363"/>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3</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48470" y="3893574"/>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549497" y="1190123"/>
            <a:ext cx="8467963" cy="4893647"/>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a:t>
            </a:r>
            <a:r>
              <a:rPr lang="vi-VN" sz="2400" b="1" dirty="0">
                <a:solidFill>
                  <a:srgbClr val="000000"/>
                </a:solidFill>
                <a:latin typeface="Times New Roman" panose="02020603050405020304" pitchFamily="18" charset="0"/>
                <a:cs typeface="Times New Roman" panose="02020603050405020304" pitchFamily="18" charset="0"/>
              </a:rPr>
              <a:t>chái bếp</a:t>
            </a:r>
            <a:r>
              <a:rPr lang="vi-VN" sz="2400" dirty="0">
                <a:solidFill>
                  <a:srgbClr val="000000"/>
                </a:solidFill>
                <a:latin typeface="Times New Roman" panose="02020603050405020304" pitchFamily="18" charset="0"/>
                <a:cs typeface="Times New Roman" panose="02020603050405020304" pitchFamily="18" charset="0"/>
              </a:rPr>
              <a:t>, gặp trời đổ mưa, chú ngấm nước, rét quá. Chú bèn vào bếp, cời đống rấm ra sưởi. Ban đầu thấy ấm và </a:t>
            </a:r>
            <a:r>
              <a:rPr lang="vi-VN" sz="2400" b="1" dirty="0">
                <a:solidFill>
                  <a:srgbClr val="000000"/>
                </a:solidFill>
                <a:latin typeface="Times New Roman" panose="02020603050405020304" pitchFamily="18" charset="0"/>
                <a:cs typeface="Times New Roman" panose="02020603050405020304" pitchFamily="18" charset="0"/>
              </a:rPr>
              <a:t>khoan khoái</a:t>
            </a:r>
            <a:r>
              <a:rPr lang="vi-VN" sz="2400" dirty="0">
                <a:solidFill>
                  <a:srgbClr val="000000"/>
                </a:solidFill>
                <a:latin typeface="Times New Roman" panose="02020603050405020304" pitchFamily="18" charset="0"/>
                <a:cs typeface="Times New Roman" panose="02020603050405020304" pitchFamily="18" charset="0"/>
              </a:rPr>
              <a:t>. Lúc sau </a:t>
            </a:r>
            <a:r>
              <a:rPr lang="vi-VN" sz="2400" b="1" dirty="0">
                <a:solidFill>
                  <a:srgbClr val="000000"/>
                </a:solidFill>
                <a:latin typeface="Times New Roman" panose="02020603050405020304" pitchFamily="18" charset="0"/>
                <a:cs typeface="Times New Roman" panose="02020603050405020304" pitchFamily="18" charset="0"/>
              </a:rPr>
              <a:t>nóng rát </a:t>
            </a:r>
            <a:r>
              <a:rPr lang="vi-VN" sz="2400" dirty="0">
                <a:solidFill>
                  <a:srgbClr val="000000"/>
                </a:solidFill>
                <a:latin typeface="Times New Roman" panose="02020603050405020304" pitchFamily="18" charset="0"/>
                <a:cs typeface="Times New Roman" panose="02020603050405020304" pitchFamily="18" charset="0"/>
              </a:rPr>
              <a:t>cả chân tay. Chú sợ, lùi lại.</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Nung ấy 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Từ đấy, chú thành Đất Nung.</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D4978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dirty="0">
                <a:solidFill>
                  <a:schemeClr val="accent4">
                    <a:lumMod val="20000"/>
                    <a:lumOff val="80000"/>
                  </a:schemeClr>
                </a:solidFill>
                <a:latin typeface="FC Onigiri Outline" pitchFamily="34" charset="-34"/>
                <a:cs typeface="FC Onigiri Outline" pitchFamily="34" charset="-34"/>
              </a:rPr>
              <a:t>3</a:t>
            </a:r>
            <a:endParaRPr lang="th-TH" sz="9600" dirty="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595743" y="5572779"/>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732669" y="5569425"/>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914834" y="5574812"/>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006594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B88B6-0BE8-4A8A-B33B-31D7CC10D7CF}"/>
              </a:ext>
            </a:extLst>
          </p:cNvPr>
          <p:cNvGrpSpPr/>
          <p:nvPr/>
        </p:nvGrpSpPr>
        <p:grpSpPr>
          <a:xfrm>
            <a:off x="1034594" y="1117872"/>
            <a:ext cx="10216013" cy="4902400"/>
            <a:chOff x="1000023" y="1256417"/>
            <a:chExt cx="10216013" cy="4902400"/>
          </a:xfrm>
        </p:grpSpPr>
        <p:sp>
          <p:nvSpPr>
            <p:cNvPr id="84" name="Rectangle 4">
              <a:extLst>
                <a:ext uri="{FF2B5EF4-FFF2-40B4-BE49-F238E27FC236}">
                  <a16:creationId xmlns:a16="http://schemas.microsoft.com/office/drawing/2014/main" id="{10B088B5-CD7A-4053-8182-692C228048AF}"/>
                </a:ext>
              </a:extLst>
            </p:cNvPr>
            <p:cNvSpPr/>
            <p:nvPr/>
          </p:nvSpPr>
          <p:spPr>
            <a:xfrm>
              <a:off x="1000023" y="1256417"/>
              <a:ext cx="10216013" cy="4902400"/>
            </a:xfrm>
            <a:prstGeom prst="roundRect">
              <a:avLst>
                <a:gd name="adj" fmla="val 8779"/>
              </a:avLst>
            </a:prstGeom>
            <a:solidFill>
              <a:srgbClr val="FCF6E8">
                <a:alpha val="89804"/>
              </a:srgbClr>
            </a:solidFill>
            <a:ln w="28575" cap="flat">
              <a:solidFill>
                <a:schemeClr val="accent6">
                  <a:lumMod val="60000"/>
                  <a:lumOff val="4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26" name="Rectangle 25">
              <a:extLst>
                <a:ext uri="{FF2B5EF4-FFF2-40B4-BE49-F238E27FC236}">
                  <a16:creationId xmlns:a16="http://schemas.microsoft.com/office/drawing/2014/main" id="{A3B717F1-4322-4BBC-A258-304B5CC9F608}"/>
                </a:ext>
              </a:extLst>
            </p:cNvPr>
            <p:cNvSpPr/>
            <p:nvPr/>
          </p:nvSpPr>
          <p:spPr>
            <a:xfrm>
              <a:off x="1344056" y="1499667"/>
              <a:ext cx="9842292" cy="452431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Kị sĩ</a:t>
              </a:r>
              <a:r>
                <a:rPr lang="vi-VN" sz="3200" dirty="0">
                  <a:solidFill>
                    <a:srgbClr val="000000"/>
                  </a:solidFill>
                  <a:latin typeface="Times New Roman" panose="02020603050405020304" pitchFamily="18" charset="0"/>
                  <a:cs typeface="Times New Roman" panose="02020603050405020304" pitchFamily="18" charset="0"/>
                </a:rPr>
                <a:t>: lính cưỡi ngựa, thuộc tầng lớp quý tộc ngày xưa.</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Tía</a:t>
              </a:r>
              <a:r>
                <a:rPr lang="vi-VN" sz="3200" dirty="0">
                  <a:solidFill>
                    <a:srgbClr val="000000"/>
                  </a:solidFill>
                  <a:latin typeface="Times New Roman" panose="02020603050405020304" pitchFamily="18" charset="0"/>
                  <a:cs typeface="Times New Roman" panose="02020603050405020304" pitchFamily="18" charset="0"/>
                </a:rPr>
                <a:t>: tím đỏ như màu mận chín.</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Son</a:t>
              </a:r>
              <a:r>
                <a:rPr lang="vi-VN" sz="3200" dirty="0">
                  <a:solidFill>
                    <a:srgbClr val="000000"/>
                  </a:solidFill>
                  <a:latin typeface="Times New Roman" panose="02020603050405020304" pitchFamily="18" charset="0"/>
                  <a:cs typeface="Times New Roman" panose="02020603050405020304" pitchFamily="18" charset="0"/>
                </a:rPr>
                <a:t>: đỏ tươi.</a:t>
              </a:r>
            </a:p>
            <a:p>
              <a:r>
                <a:rPr lang="vi-VN" sz="3200" b="1" dirty="0">
                  <a:solidFill>
                    <a:srgbClr val="000000"/>
                  </a:solidFill>
                  <a:latin typeface="Times New Roman" panose="02020603050405020304" pitchFamily="18" charset="0"/>
                  <a:cs typeface="Times New Roman" panose="02020603050405020304" pitchFamily="18" charset="0"/>
                </a:rPr>
                <a:t>- Đoảng</a:t>
              </a:r>
              <a:r>
                <a:rPr lang="vi-VN" sz="3200" dirty="0">
                  <a:solidFill>
                    <a:srgbClr val="000000"/>
                  </a:solidFill>
                  <a:latin typeface="Times New Roman" panose="02020603050405020304" pitchFamily="18" charset="0"/>
                  <a:cs typeface="Times New Roman" panose="02020603050405020304" pitchFamily="18" charset="0"/>
                </a:rPr>
                <a:t>: vụng về, chẳng được việc gì.</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Chái bếp</a:t>
              </a:r>
              <a:r>
                <a:rPr lang="vi-VN" sz="3200" dirty="0">
                  <a:solidFill>
                    <a:srgbClr val="000000"/>
                  </a:solidFill>
                  <a:latin typeface="Times New Roman" panose="02020603050405020304" pitchFamily="18" charset="0"/>
                  <a:cs typeface="Times New Roman" panose="02020603050405020304" pitchFamily="18" charset="0"/>
                </a:rPr>
                <a:t>: gian nhỏ lợp một mái, thêm vào đầu hồi nhà để làm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Đống rấm</a:t>
              </a:r>
              <a:r>
                <a:rPr lang="vi-VN" sz="3200" dirty="0">
                  <a:solidFill>
                    <a:srgbClr val="000000"/>
                  </a:solidFill>
                  <a:latin typeface="Times New Roman" panose="02020603050405020304" pitchFamily="18" charset="0"/>
                  <a:cs typeface="Times New Roman" panose="02020603050405020304" pitchFamily="18" charset="0"/>
                </a:rPr>
                <a:t>: đống trấu hoặc mùn ủ giữ lửa trong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Hòn rấm</a:t>
              </a:r>
              <a:r>
                <a:rPr lang="vi-VN" sz="3200" dirty="0">
                  <a:solidFill>
                    <a:srgbClr val="000000"/>
                  </a:solidFill>
                  <a:latin typeface="Times New Roman" panose="02020603050405020304" pitchFamily="18" charset="0"/>
                  <a:cs typeface="Times New Roman" panose="02020603050405020304" pitchFamily="18" charset="0"/>
                </a:rPr>
                <a:t>: hòn đất nặn phơi khô để đè lên đống rấm cho lửa chỉ cháy âm </a:t>
              </a:r>
              <a:r>
                <a:rPr lang="vi-VN" sz="3200">
                  <a:solidFill>
                    <a:srgbClr val="000000"/>
                  </a:solidFill>
                  <a:latin typeface="Times New Roman" panose="02020603050405020304" pitchFamily="18" charset="0"/>
                  <a:cs typeface="Times New Roman" panose="02020603050405020304" pitchFamily="18" charset="0"/>
                </a:rPr>
                <a:t>ỉ.</a:t>
              </a:r>
              <a:endParaRPr lang="en-US" sz="3200" dirty="0">
                <a:latin typeface="Times New Roman" panose="02020603050405020304" pitchFamily="18" charset="0"/>
                <a:cs typeface="Times New Roman" panose="02020603050405020304" pitchFamily="18" charset="0"/>
              </a:endParaRPr>
            </a:p>
          </p:txBody>
        </p:sp>
      </p:grpSp>
      <p:sp>
        <p:nvSpPr>
          <p:cNvPr id="71" name="Rectangle 12"/>
          <p:cNvSpPr/>
          <p:nvPr/>
        </p:nvSpPr>
        <p:spPr>
          <a:xfrm rot="2723716" flipV="1">
            <a:off x="-1906155" y="-1993186"/>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179823" y="-1961845"/>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335101" y="-404563"/>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238390" y="-2468305"/>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9" name="รูปภาพ 14">
            <a:extLst>
              <a:ext uri="{FF2B5EF4-FFF2-40B4-BE49-F238E27FC236}">
                <a16:creationId xmlns:a16="http://schemas.microsoft.com/office/drawing/2014/main" id="{81325F41-FE9B-4E52-A5EB-C673C75941A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0543391">
            <a:off x="-211699" y="5399522"/>
            <a:ext cx="1997809" cy="1515620"/>
          </a:xfrm>
          <a:prstGeom prst="rect">
            <a:avLst/>
          </a:prstGeom>
        </p:spPr>
      </p:pic>
      <p:sp>
        <p:nvSpPr>
          <p:cNvPr id="34" name="สี่เหลี่ยมผืนผ้ามุมมน 31">
            <a:extLst>
              <a:ext uri="{FF2B5EF4-FFF2-40B4-BE49-F238E27FC236}">
                <a16:creationId xmlns:a16="http://schemas.microsoft.com/office/drawing/2014/main" id="{6AE5F08E-9708-49CD-BEA4-77F2F614E0AB}"/>
              </a:ext>
            </a:extLst>
          </p:cNvPr>
          <p:cNvSpPr/>
          <p:nvPr/>
        </p:nvSpPr>
        <p:spPr>
          <a:xfrm>
            <a:off x="4587918" y="410104"/>
            <a:ext cx="6542197"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0">
            <a:extLst>
              <a:ext uri="{FF2B5EF4-FFF2-40B4-BE49-F238E27FC236}">
                <a16:creationId xmlns:a16="http://schemas.microsoft.com/office/drawing/2014/main" id="{22A5E269-1A03-4F8C-AD64-D4F83C6B2596}"/>
              </a:ext>
            </a:extLst>
          </p:cNvPr>
          <p:cNvSpPr/>
          <p:nvPr/>
        </p:nvSpPr>
        <p:spPr>
          <a:xfrm>
            <a:off x="5201144" y="49947"/>
            <a:ext cx="5442517"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GIẢI NGHĨA TỪ</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pic>
        <p:nvPicPr>
          <p:cNvPr id="5" name="Graphic 4">
            <a:extLst>
              <a:ext uri="{FF2B5EF4-FFF2-40B4-BE49-F238E27FC236}">
                <a16:creationId xmlns:a16="http://schemas.microsoft.com/office/drawing/2014/main" id="{00E8D42F-5323-4329-967F-35A189DF32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8998" y="656991"/>
            <a:ext cx="773369" cy="1025125"/>
          </a:xfrm>
          <a:prstGeom prst="rect">
            <a:avLst/>
          </a:prstGeom>
        </p:spPr>
      </p:pic>
    </p:spTree>
    <p:extLst>
      <p:ext uri="{BB962C8B-B14F-4D97-AF65-F5344CB8AC3E}">
        <p14:creationId xmlns:p14="http://schemas.microsoft.com/office/powerpoint/2010/main" val="140577602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TIMING" val="|5.8|5.8|1.5"/>
</p:tagLst>
</file>

<file path=ppt/tags/tag1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TIMING" val="|5.8|5.8|1.5"/>
</p:tagLst>
</file>

<file path=ppt/tags/tag2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TIMING" val="|5.8|5.8|1.5"/>
</p:tagLst>
</file>

<file path=ppt/tags/tag3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TIMING" val="|5.8|5.8|1.5"/>
</p:tagLst>
</file>

<file path=ppt/tags/tag44.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TIMING" val="|5.4"/>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TIMING" val="|5.8|5.8|1.5"/>
</p:tagLst>
</file>

<file path=ppt/tags/tag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heme/theme1.xml><?xml version="1.0" encoding="utf-8"?>
<a:theme xmlns:a="http://schemas.openxmlformats.org/drawingml/2006/main" name="Office Theme">
  <a:themeElements>
    <a:clrScheme name="PowerPointHub-Bubble Tree">
      <a:dk1>
        <a:srgbClr val="84542D"/>
      </a:dk1>
      <a:lt1>
        <a:srgbClr val="FCF6E8"/>
      </a:lt1>
      <a:dk2>
        <a:srgbClr val="CA8C4C"/>
      </a:dk2>
      <a:lt2>
        <a:srgbClr val="FBEBB4"/>
      </a:lt2>
      <a:accent1>
        <a:srgbClr val="EEBE65"/>
      </a:accent1>
      <a:accent2>
        <a:srgbClr val="A6BC61"/>
      </a:accent2>
      <a:accent3>
        <a:srgbClr val="80552C"/>
      </a:accent3>
      <a:accent4>
        <a:srgbClr val="D09268"/>
      </a:accent4>
      <a:accent5>
        <a:srgbClr val="D4978B"/>
      </a:accent5>
      <a:accent6>
        <a:srgbClr val="FFD966"/>
      </a:accent6>
      <a:hlink>
        <a:srgbClr val="C8DCA5"/>
      </a:hlink>
      <a:folHlink>
        <a:srgbClr val="F5B168"/>
      </a:folHlink>
    </a:clrScheme>
    <a:fontScheme name="PowerPointHub-Bubble Tea">
      <a:majorFont>
        <a:latin typeface="FC Onigiri Outline"/>
        <a:ea typeface=""/>
        <a:cs typeface="Surafont Sanukchang"/>
      </a:majorFont>
      <a:minorFont>
        <a:latin typeface="Amatic SC"/>
        <a:ea typeface=""/>
        <a:cs typeface="Surafont Sanukch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16768</TotalTime>
  <Words>1275</Words>
  <Application>Microsoft Office PowerPoint</Application>
  <PresentationFormat>Widescreen</PresentationFormat>
  <Paragraphs>119</Paragraphs>
  <Slides>23</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UTM Charlotte</vt:lpstr>
      <vt:lpstr>UTM Cooper Black</vt:lpstr>
      <vt:lpstr>Surafont Sanukchang</vt:lpstr>
      <vt:lpstr>UTM Akashi</vt:lpstr>
      <vt:lpstr>Amatic SC</vt:lpstr>
      <vt:lpstr>Agency FB</vt:lpstr>
      <vt:lpstr>UVN Bai Sau Nhe</vt:lpstr>
      <vt:lpstr>Times New Roman</vt:lpstr>
      <vt:lpstr>FC Onigiri Outline</vt:lpstr>
      <vt:lpstr>Wingdings</vt:lpstr>
      <vt:lpstr>Calibri</vt:lpstr>
      <vt:lpstr>Arial</vt:lpstr>
      <vt:lpstr>UTM Davida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Manager>Phakawan Wongpetanan</Manager>
  <Company>Auxein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 dat nung t1</dc:title>
  <dc:subject>Tap doc 4</dc:subject>
  <dc:creator>KTUTS</dc:creator>
  <cp:keywords>YenVu</cp:keywords>
  <cp:lastModifiedBy>PHAN HOÀNG PHƯỚC HẠNH</cp:lastModifiedBy>
  <cp:revision>14</cp:revision>
  <dcterms:created xsi:type="dcterms:W3CDTF">2021-01-31T03:41:27Z</dcterms:created>
  <dcterms:modified xsi:type="dcterms:W3CDTF">2021-12-05T02:59:27Z</dcterms:modified>
  <cp:version>Z30</cp:version>
</cp:coreProperties>
</file>