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59" r:id="rId2"/>
    <p:sldId id="287" r:id="rId3"/>
    <p:sldId id="261" r:id="rId4"/>
    <p:sldId id="294" r:id="rId5"/>
    <p:sldId id="295" r:id="rId6"/>
    <p:sldId id="288" r:id="rId7"/>
    <p:sldId id="290" r:id="rId8"/>
    <p:sldId id="291" r:id="rId9"/>
    <p:sldId id="296" r:id="rId10"/>
    <p:sldId id="298" r:id="rId11"/>
    <p:sldId id="297" r:id="rId12"/>
    <p:sldId id="299" r:id="rId13"/>
    <p:sldId id="263" r:id="rId14"/>
    <p:sldId id="286" r:id="rId15"/>
    <p:sldId id="302" r:id="rId16"/>
    <p:sldId id="265" r:id="rId17"/>
    <p:sldId id="300" r:id="rId18"/>
    <p:sldId id="303" r:id="rId19"/>
    <p:sldId id="304" r:id="rId20"/>
    <p:sldId id="267" r:id="rId21"/>
    <p:sldId id="301" r:id="rId22"/>
    <p:sldId id="305" r:id="rId23"/>
    <p:sldId id="283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Microsoft YaHei" panose="020B0503020204020204" pitchFamily="34" charset="-122"/>
      <p:regular r:id="rId32"/>
      <p:bold r:id="rId33"/>
    </p:embeddedFont>
    <p:embeddedFont>
      <p:font typeface="UTM Avo" panose="02040603050506020204" pitchFamily="18" charset="0"/>
      <p:regular r:id="rId34"/>
      <p:bold r:id="rId35"/>
      <p:italic r:id="rId36"/>
      <p:boldItalic r:id="rId37"/>
    </p:embeddedFont>
    <p:embeddedFont>
      <p:font typeface="UTM Bell" panose="02040603050506020204" pitchFamily="18" charset="0"/>
      <p:regular r:id="rId38"/>
    </p:embeddedFont>
    <p:embeddedFont>
      <p:font typeface="UTM Gradoo" panose="02040603050506020204" pitchFamily="18" charset="0"/>
      <p:regular r:id="rId39"/>
    </p:embeddedFont>
    <p:embeddedFont>
      <p:font typeface="UTM Showcard" panose="02040603050506020204" pitchFamily="18" charset="0"/>
      <p:regular r:id="rId40"/>
    </p:embeddedFont>
    <p:embeddedFont>
      <p:font typeface="UTM Spring" panose="02040603050506020204" pitchFamily="18" charset="0"/>
      <p:regular r:id="rId4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F784"/>
    <a:srgbClr val="FFF47D"/>
    <a:srgbClr val="F6A9A9"/>
    <a:srgbClr val="404040"/>
    <a:srgbClr val="32947B"/>
    <a:srgbClr val="73A40D"/>
    <a:srgbClr val="FFBF86"/>
    <a:srgbClr val="E94628"/>
    <a:srgbClr val="DEEBF7"/>
    <a:srgbClr val="FEE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4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B8E916-2DB4-4055-8CC4-3E2ABE3EFE48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D2DD08-BFD2-4617-92AF-E1951D5E31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603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7654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2730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8979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4386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9051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4030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0665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4488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7561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701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417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2398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403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1245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5199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44741" y="6444476"/>
            <a:ext cx="12102518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sz="1200" dirty="0">
              <a:solidFill>
                <a:srgbClr val="DEEBF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EAF97-EB87-41B8-A976-8BC6DE5F9824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BFD0C1-FD1A-4D25-B4B1-AC6A69F561BC}"/>
              </a:ext>
            </a:extLst>
          </p:cNvPr>
          <p:cNvSpPr txBox="1"/>
          <p:nvPr userDrawn="1"/>
        </p:nvSpPr>
        <p:spPr>
          <a:xfrm>
            <a:off x="0" y="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TM Spring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0CBFDD-5BE2-4A7A-B5A8-6ABE39A43AC4}"/>
              </a:ext>
            </a:extLst>
          </p:cNvPr>
          <p:cNvSpPr txBox="1"/>
          <p:nvPr userDrawn="1"/>
        </p:nvSpPr>
        <p:spPr>
          <a:xfrm>
            <a:off x="11245255" y="6451022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TM Spring" panose="02040603050506020204" pitchFamily="18" charset="0"/>
              </a:rPr>
              <a:t>KTUTS</a:t>
            </a: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4B7F7663-B70E-4FCB-9EC0-0C16B539B03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2914" y="8289792"/>
            <a:ext cx="957662" cy="82731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11" Type="http://schemas.openxmlformats.org/officeDocument/2006/relationships/image" Target="../media/image21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6" Type="http://schemas.microsoft.com/office/2007/relationships/hdphoto" Target="../media/hdphoto8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5" Type="http://schemas.openxmlformats.org/officeDocument/2006/relationships/image" Target="../media/image36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15.png"/><Relationship Id="rId1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png"/><Relationship Id="rId18" Type="http://schemas.openxmlformats.org/officeDocument/2006/relationships/image" Target="../media/image27.png"/><Relationship Id="rId26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4.wdp"/><Relationship Id="rId7" Type="http://schemas.openxmlformats.org/officeDocument/2006/relationships/image" Target="../media/image25.png"/><Relationship Id="rId12" Type="http://schemas.microsoft.com/office/2007/relationships/hdphoto" Target="../media/hdphoto1.wdp"/><Relationship Id="rId17" Type="http://schemas.microsoft.com/office/2007/relationships/hdphoto" Target="../media/hdphoto2.wdp"/><Relationship Id="rId25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29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15.png"/><Relationship Id="rId24" Type="http://schemas.openxmlformats.org/officeDocument/2006/relationships/image" Target="../media/image30.png"/><Relationship Id="rId5" Type="http://schemas.openxmlformats.org/officeDocument/2006/relationships/image" Target="../media/image3.png"/><Relationship Id="rId15" Type="http://schemas.openxmlformats.org/officeDocument/2006/relationships/image" Target="../media/image18.png"/><Relationship Id="rId23" Type="http://schemas.microsoft.com/office/2007/relationships/hdphoto" Target="../media/hdphoto5.wdp"/><Relationship Id="rId28" Type="http://schemas.openxmlformats.org/officeDocument/2006/relationships/image" Target="../media/image4.png"/><Relationship Id="rId10" Type="http://schemas.openxmlformats.org/officeDocument/2006/relationships/image" Target="../media/image14.png"/><Relationship Id="rId19" Type="http://schemas.microsoft.com/office/2007/relationships/hdphoto" Target="../media/hdphoto3.wdp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1.png"/><Relationship Id="rId14" Type="http://schemas.openxmlformats.org/officeDocument/2006/relationships/image" Target="../media/image17.png"/><Relationship Id="rId22" Type="http://schemas.openxmlformats.org/officeDocument/2006/relationships/image" Target="../media/image29.png"/><Relationship Id="rId27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microsoft.com/office/2007/relationships/hdphoto" Target="../media/hdphoto10.wdp"/><Relationship Id="rId12" Type="http://schemas.microsoft.com/office/2007/relationships/hdphoto" Target="../media/hdphoto12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2.png"/><Relationship Id="rId5" Type="http://schemas.openxmlformats.org/officeDocument/2006/relationships/image" Target="../media/image5.png"/><Relationship Id="rId10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16.png"/><Relationship Id="rId1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png"/><Relationship Id="rId18" Type="http://schemas.openxmlformats.org/officeDocument/2006/relationships/image" Target="../media/image27.png"/><Relationship Id="rId26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4.wdp"/><Relationship Id="rId7" Type="http://schemas.openxmlformats.org/officeDocument/2006/relationships/image" Target="../media/image25.png"/><Relationship Id="rId12" Type="http://schemas.microsoft.com/office/2007/relationships/hdphoto" Target="../media/hdphoto1.wdp"/><Relationship Id="rId17" Type="http://schemas.microsoft.com/office/2007/relationships/hdphoto" Target="../media/hdphoto2.wdp"/><Relationship Id="rId25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29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15.png"/><Relationship Id="rId24" Type="http://schemas.openxmlformats.org/officeDocument/2006/relationships/image" Target="../media/image30.png"/><Relationship Id="rId5" Type="http://schemas.openxmlformats.org/officeDocument/2006/relationships/image" Target="../media/image3.png"/><Relationship Id="rId15" Type="http://schemas.openxmlformats.org/officeDocument/2006/relationships/image" Target="../media/image18.png"/><Relationship Id="rId23" Type="http://schemas.microsoft.com/office/2007/relationships/hdphoto" Target="../media/hdphoto5.wdp"/><Relationship Id="rId28" Type="http://schemas.openxmlformats.org/officeDocument/2006/relationships/image" Target="../media/image4.png"/><Relationship Id="rId10" Type="http://schemas.openxmlformats.org/officeDocument/2006/relationships/image" Target="../media/image14.png"/><Relationship Id="rId19" Type="http://schemas.microsoft.com/office/2007/relationships/hdphoto" Target="../media/hdphoto3.wdp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11.png"/><Relationship Id="rId14" Type="http://schemas.openxmlformats.org/officeDocument/2006/relationships/image" Target="../media/image17.png"/><Relationship Id="rId22" Type="http://schemas.openxmlformats.org/officeDocument/2006/relationships/image" Target="../media/image29.png"/><Relationship Id="rId27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11" Type="http://schemas.openxmlformats.org/officeDocument/2006/relationships/image" Target="../media/image21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5" Type="http://schemas.openxmlformats.org/officeDocument/2006/relationships/image" Target="../media/image44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15.png"/><Relationship Id="rId1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6.pn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4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4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microsoft.com/office/2007/relationships/hdphoto" Target="../media/hdphoto1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png"/><Relationship Id="rId18" Type="http://schemas.openxmlformats.org/officeDocument/2006/relationships/image" Target="../media/image27.png"/><Relationship Id="rId26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4.wdp"/><Relationship Id="rId7" Type="http://schemas.openxmlformats.org/officeDocument/2006/relationships/image" Target="../media/image25.png"/><Relationship Id="rId12" Type="http://schemas.microsoft.com/office/2007/relationships/hdphoto" Target="../media/hdphoto1.wdp"/><Relationship Id="rId17" Type="http://schemas.microsoft.com/office/2007/relationships/hdphoto" Target="../media/hdphoto2.wdp"/><Relationship Id="rId25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29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15.png"/><Relationship Id="rId24" Type="http://schemas.openxmlformats.org/officeDocument/2006/relationships/image" Target="../media/image30.png"/><Relationship Id="rId5" Type="http://schemas.openxmlformats.org/officeDocument/2006/relationships/image" Target="../media/image3.png"/><Relationship Id="rId15" Type="http://schemas.openxmlformats.org/officeDocument/2006/relationships/image" Target="../media/image18.png"/><Relationship Id="rId23" Type="http://schemas.microsoft.com/office/2007/relationships/hdphoto" Target="../media/hdphoto5.wdp"/><Relationship Id="rId28" Type="http://schemas.openxmlformats.org/officeDocument/2006/relationships/image" Target="../media/image4.png"/><Relationship Id="rId10" Type="http://schemas.openxmlformats.org/officeDocument/2006/relationships/image" Target="../media/image14.png"/><Relationship Id="rId19" Type="http://schemas.microsoft.com/office/2007/relationships/hdphoto" Target="../media/hdphoto3.wd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1.png"/><Relationship Id="rId14" Type="http://schemas.openxmlformats.org/officeDocument/2006/relationships/image" Target="../media/image17.png"/><Relationship Id="rId22" Type="http://schemas.openxmlformats.org/officeDocument/2006/relationships/image" Target="../media/image29.png"/><Relationship Id="rId27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0219" y="102086"/>
            <a:ext cx="11631561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1405" y="3940983"/>
            <a:ext cx="12192000" cy="298132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993415" y="1216361"/>
            <a:ext cx="8965916" cy="2531446"/>
            <a:chOff x="2097317" y="1243668"/>
            <a:chExt cx="8965916" cy="2531446"/>
          </a:xfrm>
        </p:grpSpPr>
        <p:sp>
          <p:nvSpPr>
            <p:cNvPr id="7" name="矩形 6"/>
            <p:cNvSpPr/>
            <p:nvPr/>
          </p:nvSpPr>
          <p:spPr>
            <a:xfrm>
              <a:off x="2097317" y="1836122"/>
              <a:ext cx="8965916" cy="193899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6000" b="1" dirty="0">
                  <a:ln w="19050">
                    <a:solidFill>
                      <a:schemeClr val="bg1">
                        <a:alpha val="85000"/>
                      </a:schemeClr>
                    </a:solidFill>
                  </a:ln>
                  <a:solidFill>
                    <a:srgbClr val="F6A9A9"/>
                  </a:solidFill>
                  <a:effectLst>
                    <a:outerShdw blurRad="50800" dist="50800" dir="5400000" algn="ctr" rotWithShape="0">
                      <a:schemeClr val="tx1">
                        <a:alpha val="23000"/>
                      </a:schemeClr>
                    </a:outerShdw>
                  </a:effectLst>
                  <a:latin typeface="UTM Showcard" panose="02040603050506020204" pitchFamily="18" charset="0"/>
                  <a:ea typeface="微软雅黑" panose="020B0503020204020204" pitchFamily="34" charset="-122"/>
                </a:rPr>
                <a:t>LUYỆN TẬP PHÁT TRIỂN </a:t>
              </a:r>
            </a:p>
            <a:p>
              <a:pPr algn="ctr"/>
              <a:r>
                <a:rPr lang="en-US" altLang="zh-CN" sz="6000" b="1" dirty="0">
                  <a:ln w="19050">
                    <a:solidFill>
                      <a:schemeClr val="bg1">
                        <a:alpha val="85000"/>
                      </a:schemeClr>
                    </a:solidFill>
                  </a:ln>
                  <a:solidFill>
                    <a:srgbClr val="F6A9A9"/>
                  </a:solidFill>
                  <a:effectLst>
                    <a:outerShdw blurRad="50800" dist="50800" dir="5400000" algn="ctr" rotWithShape="0">
                      <a:schemeClr val="tx1">
                        <a:alpha val="23000"/>
                      </a:schemeClr>
                    </a:outerShdw>
                  </a:effectLst>
                  <a:latin typeface="UTM Showcard" panose="02040603050506020204" pitchFamily="18" charset="0"/>
                  <a:ea typeface="微软雅黑" panose="020B0503020204020204" pitchFamily="34" charset="-122"/>
                </a:rPr>
                <a:t>CÂU CHUYỆN </a:t>
              </a:r>
              <a:endParaRPr lang="zh-CN" altLang="en-US" sz="6000" dirty="0">
                <a:ln w="19050">
                  <a:solidFill>
                    <a:schemeClr val="bg1">
                      <a:alpha val="85000"/>
                    </a:schemeClr>
                  </a:solidFill>
                </a:ln>
                <a:solidFill>
                  <a:srgbClr val="F6A9A9"/>
                </a:solidFill>
                <a:effectLst>
                  <a:outerShdw blurRad="50800" dist="50800" dir="5400000" algn="ctr" rotWithShape="0">
                    <a:schemeClr val="tx1">
                      <a:alpha val="23000"/>
                    </a:schemeClr>
                  </a:outerShdw>
                </a:effectLst>
                <a:latin typeface="UTM Showcard" panose="0204060305050602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453180" y="1243668"/>
              <a:ext cx="402866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600" b="1" dirty="0">
                  <a:solidFill>
                    <a:srgbClr val="FFBF86"/>
                  </a:solidFill>
                  <a:latin typeface="UTM Bell" panose="02040603050506020204" pitchFamily="18" charset="0"/>
                  <a:ea typeface="微软雅黑" panose="020B0503020204020204" pitchFamily="34" charset="-122"/>
                </a:rPr>
                <a:t>TẬP LÀM VĂN</a:t>
              </a:r>
              <a:endParaRPr lang="zh-CN" altLang="en-US" sz="3600" b="1" dirty="0">
                <a:solidFill>
                  <a:srgbClr val="FFBF86"/>
                </a:solidFill>
                <a:latin typeface="UTM Bell" panose="02040603050506020204" pitchFamily="18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1586409" y="367992"/>
            <a:ext cx="2528516" cy="156037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 flipH="1">
            <a:off x="8964115" y="332789"/>
            <a:ext cx="3297236" cy="203475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491632" y="3388841"/>
            <a:ext cx="2758390" cy="170223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13322" y="163803"/>
            <a:ext cx="2480080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9996803" y="2955117"/>
            <a:ext cx="1102532" cy="191903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>
            <a:off x="2093319" y="3304684"/>
            <a:ext cx="862624" cy="165189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35491" y="505836"/>
            <a:ext cx="857247" cy="14195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042" y="2772823"/>
            <a:ext cx="5940411" cy="47447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0219" y="102086"/>
            <a:ext cx="11631561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1405" y="3940983"/>
            <a:ext cx="12192000" cy="2981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1375303" y="536225"/>
            <a:ext cx="2528516" cy="156037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159562" y="3833770"/>
            <a:ext cx="1673771" cy="10329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13322" y="163803"/>
            <a:ext cx="2480080" cy="269065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>
            <a:off x="2016219" y="3519894"/>
            <a:ext cx="862624" cy="165189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965807" y="534729"/>
            <a:ext cx="683079" cy="1131154"/>
          </a:xfrm>
          <a:prstGeom prst="rect">
            <a:avLst/>
          </a:prstGeom>
        </p:spPr>
      </p:pic>
      <p:pic>
        <p:nvPicPr>
          <p:cNvPr id="9" name="百石元 - Happy E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7118" y="-1051681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046751" y="1339635"/>
            <a:ext cx="6607800" cy="3857758"/>
            <a:chOff x="3413715" y="1329524"/>
            <a:chExt cx="6607800" cy="3857758"/>
          </a:xfrm>
        </p:grpSpPr>
        <p:grpSp>
          <p:nvGrpSpPr>
            <p:cNvPr id="17" name="Group 16"/>
            <p:cNvGrpSpPr/>
            <p:nvPr/>
          </p:nvGrpSpPr>
          <p:grpSpPr>
            <a:xfrm>
              <a:off x="3413715" y="1574132"/>
              <a:ext cx="6287044" cy="3613150"/>
              <a:chOff x="3413715" y="1574132"/>
              <a:chExt cx="6287044" cy="3613150"/>
            </a:xfrm>
          </p:grpSpPr>
          <p:sp>
            <p:nvSpPr>
              <p:cNvPr id="30" name="Snip Diagonal Corner Rectangle 29"/>
              <p:cNvSpPr/>
              <p:nvPr/>
            </p:nvSpPr>
            <p:spPr>
              <a:xfrm>
                <a:off x="3646600" y="1574132"/>
                <a:ext cx="6054159" cy="3373679"/>
              </a:xfrm>
              <a:prstGeom prst="snip2DiagRect">
                <a:avLst/>
              </a:prstGeom>
              <a:solidFill>
                <a:srgbClr val="FFBF86"/>
              </a:solidFill>
              <a:ln w="38100"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Snip Diagonal Corner Rectangle 15"/>
              <p:cNvSpPr/>
              <p:nvPr/>
            </p:nvSpPr>
            <p:spPr>
              <a:xfrm>
                <a:off x="3413715" y="1772278"/>
                <a:ext cx="6057684" cy="3415004"/>
              </a:xfrm>
              <a:prstGeom prst="snip2DiagRect">
                <a:avLst/>
              </a:prstGeom>
              <a:noFill/>
              <a:ln w="38100">
                <a:solidFill>
                  <a:srgbClr val="FFBF8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Snip Diagonal Corner Rectangle 31"/>
            <p:cNvSpPr/>
            <p:nvPr/>
          </p:nvSpPr>
          <p:spPr>
            <a:xfrm>
              <a:off x="3963831" y="1329524"/>
              <a:ext cx="6057684" cy="3415004"/>
            </a:xfrm>
            <a:prstGeom prst="snip2DiagRect">
              <a:avLst/>
            </a:prstGeom>
            <a:noFill/>
            <a:ln w="38100">
              <a:solidFill>
                <a:srgbClr val="FFBF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640955" y="2544273"/>
            <a:ext cx="62114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Luyện</a:t>
            </a:r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tập</a:t>
            </a:r>
            <a:endParaRPr lang="en-US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9990641" y="2932802"/>
            <a:ext cx="1102532" cy="19190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7853222" y="1069593"/>
            <a:ext cx="3297236" cy="2034758"/>
          </a:xfrm>
          <a:prstGeom prst="rect">
            <a:avLst/>
          </a:prstGeom>
        </p:spPr>
      </p:pic>
      <p:pic>
        <p:nvPicPr>
          <p:cNvPr id="33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 flipH="1">
            <a:off x="2844318" y="3834453"/>
            <a:ext cx="3297236" cy="203475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084" y="2358602"/>
            <a:ext cx="1870166" cy="187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4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266241" y="-350288"/>
            <a:ext cx="12667995" cy="7043786"/>
            <a:chOff x="-322668" y="-701980"/>
            <a:chExt cx="12667995" cy="7043786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048091" y="-518552"/>
              <a:ext cx="3297236" cy="203475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 flipH="1">
              <a:off x="-322668" y="-701980"/>
              <a:ext cx="3579966" cy="2209233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68"/>
          <a:stretch>
            <a:fillRect/>
          </a:stretch>
        </p:blipFill>
        <p:spPr>
          <a:xfrm>
            <a:off x="0" y="4072381"/>
            <a:ext cx="12192000" cy="28071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46" y="1698172"/>
            <a:ext cx="5489349" cy="29085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173" y="1698172"/>
            <a:ext cx="5556689" cy="29085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2" name="TextBox 31"/>
          <p:cNvSpPr txBox="1"/>
          <p:nvPr/>
        </p:nvSpPr>
        <p:spPr>
          <a:xfrm>
            <a:off x="1834376" y="428447"/>
            <a:ext cx="95157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anose="02040603050506020204" pitchFamily="18" charset="0"/>
              </a:rPr>
              <a:t>Ở </a:t>
            </a:r>
            <a:r>
              <a:rPr lang="en-US" sz="6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anose="02040603050506020204" pitchFamily="18" charset="0"/>
              </a:rPr>
              <a:t>vương</a:t>
            </a: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anose="02040603050506020204" pitchFamily="18" charset="0"/>
              </a:rPr>
              <a:t>quốc</a:t>
            </a: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anose="02040603050506020204" pitchFamily="18" charset="0"/>
              </a:rPr>
              <a:t>tương</a:t>
            </a: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anose="02040603050506020204" pitchFamily="18" charset="0"/>
              </a:rPr>
              <a:t>lai</a:t>
            </a:r>
            <a:endParaRPr lang="en-US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radoo" panose="0204060305050602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510" y="4606751"/>
            <a:ext cx="2627620" cy="184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4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8519" y="0"/>
            <a:ext cx="11631561" cy="6319253"/>
            <a:chOff x="280219" y="157316"/>
            <a:chExt cx="11631561" cy="631925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504824"/>
              <a:ext cx="11001375" cy="597174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1122719" y="851437"/>
            <a:ext cx="9871788" cy="4963885"/>
          </a:xfrm>
          <a:prstGeom prst="rect">
            <a:avLst/>
          </a:prstGeom>
          <a:solidFill>
            <a:schemeClr val="bg1">
              <a:alpha val="54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185381" flipH="1">
            <a:off x="-80969" y="3152778"/>
            <a:ext cx="1241848" cy="18938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19802793" flipH="1">
            <a:off x="10734806" y="1971572"/>
            <a:ext cx="1514099" cy="230904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40563" y="1576873"/>
            <a:ext cx="4851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96034" y="783094"/>
            <a:ext cx="889067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1: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Dựa theo nội dung trích đoạn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kịch </a:t>
            </a:r>
            <a:r>
              <a:rPr lang="vi-VN" sz="4400" b="1" dirty="0">
                <a:solidFill>
                  <a:srgbClr val="FFC000"/>
                </a:solidFill>
                <a:latin typeface="UTM Avo" panose="02040603050506020204" pitchFamily="18" charset="0"/>
              </a:rPr>
              <a:t>Ở Vương quốc</a:t>
            </a:r>
            <a:r>
              <a:rPr lang="en-US" sz="4400" b="1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vi-VN" sz="4400" b="1" dirty="0">
                <a:solidFill>
                  <a:srgbClr val="FFC000"/>
                </a:solidFill>
                <a:latin typeface="UTM Avo" panose="02040603050506020204" pitchFamily="18" charset="0"/>
              </a:rPr>
              <a:t>Tương Lai</a:t>
            </a:r>
            <a:r>
              <a:rPr lang="vi-VN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(bài tập đọc tuần 7), hãy </a:t>
            </a:r>
            <a:r>
              <a:rPr lang="vi-VN" sz="4400" b="1" dirty="0">
                <a:solidFill>
                  <a:srgbClr val="FFC000"/>
                </a:solidFill>
                <a:latin typeface="UTM Avo" panose="02040603050506020204" pitchFamily="18" charset="0"/>
              </a:rPr>
              <a:t>kể lại </a:t>
            </a:r>
            <a:r>
              <a:rPr lang="vi-VN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câu chuyện ấy </a:t>
            </a:r>
            <a:r>
              <a:rPr lang="vi-VN" sz="4400" b="1" dirty="0">
                <a:solidFill>
                  <a:srgbClr val="FFC000"/>
                </a:solidFill>
                <a:latin typeface="UTM Avo" panose="02040603050506020204" pitchFamily="18" charset="0"/>
              </a:rPr>
              <a:t>theo trình tự thời gian.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909703">
            <a:off x="981038" y="3810171"/>
            <a:ext cx="636646" cy="97090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207903">
            <a:off x="10425148" y="3592063"/>
            <a:ext cx="784545" cy="11964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78" b="29736" l="48882" r="77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1" r="23031" b="69648"/>
          <a:stretch/>
        </p:blipFill>
        <p:spPr>
          <a:xfrm>
            <a:off x="-13569" y="-73655"/>
            <a:ext cx="2059444" cy="15142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264" b="96643" l="3834" r="40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09" r="60400"/>
          <a:stretch/>
        </p:blipFill>
        <p:spPr>
          <a:xfrm flipH="1">
            <a:off x="10436507" y="150939"/>
            <a:ext cx="2146894" cy="10722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1628782" y="-612378"/>
            <a:ext cx="2023559" cy="169758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8630400" y="-117835"/>
            <a:ext cx="2020902" cy="1052644"/>
          </a:xfrm>
          <a:prstGeom prst="rect">
            <a:avLst/>
          </a:prstGeom>
        </p:spPr>
      </p:pic>
      <p:pic>
        <p:nvPicPr>
          <p:cNvPr id="28" name="图片 3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-147493" y="3845436"/>
            <a:ext cx="12428326" cy="30166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2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306" y="4116943"/>
            <a:ext cx="3426652" cy="228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2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250"/>
                            </p:stCondLst>
                            <p:childTnLst>
                              <p:par>
                                <p:cTn id="6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80219" y="157316"/>
            <a:ext cx="11631561" cy="6289800"/>
            <a:chOff x="280219" y="157316"/>
            <a:chExt cx="11631561" cy="628980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475371"/>
              <a:ext cx="11001375" cy="5971745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465383" y="4002189"/>
            <a:ext cx="2443379" cy="150783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41068" y="876128"/>
            <a:ext cx="9871788" cy="4963885"/>
          </a:xfrm>
          <a:prstGeom prst="rect">
            <a:avLst/>
          </a:prstGeom>
          <a:solidFill>
            <a:schemeClr val="bg1">
              <a:alpha val="54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8376557" y="52006"/>
            <a:ext cx="4093029" cy="2321247"/>
            <a:chOff x="12627520" y="868825"/>
            <a:chExt cx="3297236" cy="2034758"/>
          </a:xfrm>
        </p:grpSpPr>
        <p:pic>
          <p:nvPicPr>
            <p:cNvPr id="19" name="图片 18" descr="OQAAAB+LCAAAAAAABACrVlIpqSxIVbJSCs5NLCpxyUxML0rM9SxJzVXSUfJMUbLKK83J0VFyysxLycxLdy/KLy0oVrKKjq0FALpUkis5AAAA"/>
            <p:cNvPicPr>
              <a:picLocks noChangeAspect="1"/>
            </p:cNvPicPr>
            <p:nvPr/>
          </p:nvPicPr>
          <p:blipFill rotWithShape="1">
            <a:blip r:embed="rId6"/>
            <a:srcRect l="37884" t="16612" r="31478" b="53054"/>
            <a:stretch>
              <a:fillRect/>
            </a:stretch>
          </p:blipFill>
          <p:spPr>
            <a:xfrm rot="251108">
              <a:off x="13635988" y="881621"/>
              <a:ext cx="2095500" cy="141922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12627520" y="868825"/>
              <a:ext cx="3297236" cy="2034758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-1567543" y="5045528"/>
            <a:ext cx="15740743" cy="1816963"/>
            <a:chOff x="-306853" y="5418637"/>
            <a:chExt cx="14502335" cy="143983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6853" y="5425013"/>
              <a:ext cx="4149479" cy="143345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06" y="5421825"/>
              <a:ext cx="4149479" cy="143345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844" y="5421825"/>
              <a:ext cx="4149479" cy="143345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03" y="5418637"/>
              <a:ext cx="4149479" cy="1433456"/>
            </a:xfrm>
            <a:prstGeom prst="rect">
              <a:avLst/>
            </a:prstGeom>
          </p:spPr>
        </p:pic>
      </p:grpSp>
      <p:sp>
        <p:nvSpPr>
          <p:cNvPr id="8" name="Round Diagonal Corner Rectangle 7"/>
          <p:cNvSpPr/>
          <p:nvPr/>
        </p:nvSpPr>
        <p:spPr>
          <a:xfrm>
            <a:off x="4170261" y="1005392"/>
            <a:ext cx="4030824" cy="90228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UTM Gradoo" panose="02040603050506020204" pitchFamily="18" charset="0"/>
              </a:rPr>
              <a:t>Cốt</a:t>
            </a:r>
            <a:r>
              <a:rPr lang="en-US" sz="4800" dirty="0">
                <a:solidFill>
                  <a:srgbClr val="FF0000"/>
                </a:solidFill>
                <a:latin typeface="UTM Gradoo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Gradoo" panose="02040603050506020204" pitchFamily="18" charset="0"/>
              </a:rPr>
              <a:t>truyện</a:t>
            </a:r>
            <a:r>
              <a:rPr lang="en-US" sz="4800" dirty="0">
                <a:solidFill>
                  <a:srgbClr val="FF0000"/>
                </a:solidFill>
                <a:latin typeface="UTM Gradoo" panose="02040603050506020204" pitchFamily="18" charset="0"/>
              </a:rPr>
              <a:t>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9900" y1="27778" x2="58700" y2="29907"/>
                        <a14:foregroundMark x1="55700" y1="25926" x2="56200" y2="23611"/>
                        <a14:foregroundMark x1="65900" y1="31111" x2="67700" y2="30278"/>
                        <a14:foregroundMark x1="72700" y1="40556" x2="74700" y2="40370"/>
                        <a14:foregroundMark x1="72200" y1="50833" x2="74700" y2="51852"/>
                        <a14:foregroundMark x1="66300" y1="60648" x2="67200" y2="62685"/>
                        <a14:foregroundMark x1="56200" y1="67130" x2="56200" y2="70000"/>
                        <a14:foregroundMark x1="44200" y1="67130" x2="43500" y2="69352"/>
                        <a14:foregroundMark x1="33800" y1="61019" x2="32500" y2="63333"/>
                        <a14:foregroundMark x1="27300" y1="52037" x2="25700" y2="52222"/>
                        <a14:foregroundMark x1="28000" y1="40926" x2="25700" y2="40093"/>
                        <a14:foregroundMark x1="31600" y1="29907" x2="33600" y2="30741"/>
                        <a14:foregroundMark x1="43100" y1="23611" x2="44000" y2="2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681" y="-433528"/>
            <a:ext cx="3159815" cy="3412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32357" y="2104555"/>
            <a:ext cx="98717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00206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 </a:t>
            </a:r>
            <a:r>
              <a:rPr lang="en-US" sz="2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Sự</a:t>
            </a:r>
            <a:r>
              <a:rPr lang="en-US" sz="2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việc</a:t>
            </a:r>
            <a:r>
              <a:rPr lang="en-US" sz="2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1: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Cuộc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trò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chuyện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2800">
                <a:solidFill>
                  <a:srgbClr val="002060"/>
                </a:solidFill>
                <a:latin typeface="UTM Avo" panose="02040603050506020204" pitchFamily="18" charset="0"/>
              </a:rPr>
              <a:t> Mi-tin </a:t>
            </a:r>
            <a:r>
              <a:rPr lang="en-US" sz="280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2800">
                <a:solidFill>
                  <a:srgbClr val="002060"/>
                </a:solidFill>
                <a:latin typeface="UTM Avo" panose="02040603050506020204" pitchFamily="18" charset="0"/>
              </a:rPr>
              <a:t> Tin-tin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tương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lai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công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xưởng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xanh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minh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tối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ưu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hóa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cuộc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. 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49779" y="3592082"/>
            <a:ext cx="98717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00206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 </a:t>
            </a:r>
            <a:r>
              <a:rPr lang="en-US" sz="2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Sự</a:t>
            </a:r>
            <a:r>
              <a:rPr lang="en-US" sz="2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việc</a:t>
            </a:r>
            <a:r>
              <a:rPr lang="en-US" sz="2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2: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Cuộc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trò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chuyện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tương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lai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khu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vườn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kì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diệu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loại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khổng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lồ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8" grpId="0" animBg="1"/>
      <p:bldP spid="9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" t="1485" r="2661"/>
          <a:stretch>
            <a:fillRect/>
          </a:stretch>
        </p:blipFill>
        <p:spPr>
          <a:xfrm>
            <a:off x="280219" y="157316"/>
            <a:ext cx="11631561" cy="6184490"/>
          </a:xfrm>
          <a:prstGeom prst="rect">
            <a:avLst/>
          </a:prstGeom>
        </p:spPr>
      </p:pic>
      <p:graphicFrame>
        <p:nvGraphicFramePr>
          <p:cNvPr id="33" name="Group 43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3583165917"/>
              </p:ext>
            </p:extLst>
          </p:nvPr>
        </p:nvGraphicFramePr>
        <p:xfrm>
          <a:off x="783771" y="475861"/>
          <a:ext cx="10823511" cy="5865945"/>
        </p:xfrm>
        <a:graphic>
          <a:graphicData uri="http://schemas.openxmlformats.org/drawingml/2006/table">
            <a:tbl>
              <a:tblPr/>
              <a:tblGrid>
                <a:gridCol w="2905654">
                  <a:extLst>
                    <a:ext uri="{9D8B030D-6E8A-4147-A177-3AD203B41FA5}">
                      <a16:colId xmlns:a16="http://schemas.microsoft.com/office/drawing/2014/main" val="3681416031"/>
                    </a:ext>
                  </a:extLst>
                </a:gridCol>
                <a:gridCol w="7917857">
                  <a:extLst>
                    <a:ext uri="{9D8B030D-6E8A-4147-A177-3AD203B41FA5}">
                      <a16:colId xmlns:a16="http://schemas.microsoft.com/office/drawing/2014/main" val="2164018179"/>
                    </a:ext>
                  </a:extLst>
                </a:gridCol>
              </a:tblGrid>
              <a:tr h="4666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Văn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bản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kịch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A9A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Chuyển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thành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lời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kể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A9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088985"/>
                  </a:ext>
                </a:extLst>
              </a:tr>
              <a:tr h="53992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</a:rPr>
                        <a:t>Tin – tin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: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Cậu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đang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làm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gì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với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đôi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cánh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xanh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ấy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?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</a:rPr>
                        <a:t>Em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</a:rPr>
                        <a:t>bé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</a:rPr>
                        <a:t>thứ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</a:rPr>
                        <a:t>nhất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: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Mình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sẽ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dùng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nó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vào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việc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sáng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chế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trên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trái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đất</a:t>
                      </a: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Arial" panose="020B0604020202020204" pitchFamily="34" charset="0"/>
                        </a:rPr>
                        <a:t>Cách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Arial" panose="020B0604020202020204" pitchFamily="34" charset="0"/>
                        </a:rPr>
                        <a:t> 1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: Tin – tin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và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– tin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đến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thăm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công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xưởng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xanh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Thấy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một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em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bé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mang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cỗ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máy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có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đôi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cánh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xanh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 Tin – tin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ngạc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nhiên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hỏi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em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bé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đang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làm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gì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với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đôi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cánh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ấy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Em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bé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nói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dùng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nó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vào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việc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sáng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chế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trên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trái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đất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3399FF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Arial" panose="020B0604020202020204" pitchFamily="34" charset="0"/>
                        </a:rPr>
                        <a:t>*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Arial" panose="020B0604020202020204" pitchFamily="34" charset="0"/>
                        </a:rPr>
                        <a:t>Cách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Arial" panose="020B0604020202020204" pitchFamily="34" charset="0"/>
                        </a:rPr>
                        <a:t> 2: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Hai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bạn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nhỏ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rủ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nhau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đến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thăm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công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xưởng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xanh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Nhìn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thấy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một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em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bé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mang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chiếc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máy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có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đôi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cánh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xanh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 Tin – tin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ngạc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nhiên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hỏi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: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Cậu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đang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làm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gì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với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đôi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cánh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xanh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ấy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?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Em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bé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nói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: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Mình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sẽ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dùng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đôi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cánh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đó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vào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việc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sáng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chế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trên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trái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đất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3338546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 thanh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8519" y="0"/>
            <a:ext cx="11631561" cy="6319253"/>
            <a:chOff x="280219" y="157316"/>
            <a:chExt cx="11631561" cy="631925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504824"/>
              <a:ext cx="11001375" cy="597174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414619">
            <a:off x="24232" y="1857390"/>
            <a:ext cx="2017536" cy="30767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19802793" flipH="1">
            <a:off x="10734806" y="1971572"/>
            <a:ext cx="1514099" cy="230904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40563" y="1576873"/>
            <a:ext cx="4851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909703">
            <a:off x="1545591" y="3870747"/>
            <a:ext cx="636646" cy="97090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207903">
            <a:off x="10425148" y="3560982"/>
            <a:ext cx="784545" cy="11964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8" b="29736" l="48882" r="77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1" r="23031" b="69648"/>
          <a:stretch/>
        </p:blipFill>
        <p:spPr>
          <a:xfrm>
            <a:off x="-13569" y="-73655"/>
            <a:ext cx="2059444" cy="15142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0264" b="96643" l="3834" r="40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09" r="60400"/>
          <a:stretch/>
        </p:blipFill>
        <p:spPr>
          <a:xfrm flipH="1">
            <a:off x="9811979" y="273811"/>
            <a:ext cx="2616347" cy="13067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1628782" y="-612378"/>
            <a:ext cx="2023559" cy="169758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8580271" y="-47705"/>
            <a:ext cx="2020902" cy="10526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28807" y1="20133" x2="38749" y2="30746"/>
                        <a14:foregroundMark x1="50824" y1="71922" x2="60233" y2="77562"/>
                        <a14:foregroundMark x1="32881" y1="70528" x2="38894" y2="76167"/>
                        <a14:foregroundMark x1="44908" y1="78775" x2="49321" y2="81807"/>
                        <a14:foregroundMark x1="76237" y1="28684" x2="79680" y2="35840"/>
                        <a14:foregroundMark x1="18671" y1="44391" x2="18138" y2="46089"/>
                        <a14:foregroundMark x1="16052" y1="61310" x2="15519" y2="66101"/>
                        <a14:foregroundMark x1="27158" y1="80776" x2="27158" y2="84233"/>
                        <a14:foregroundMark x1="33851" y1="72953" x2="33172" y2="81140"/>
                        <a14:foregroundMark x1="16052" y1="31595" x2="16489" y2="34142"/>
                        <a14:foregroundMark x1="20466" y1="26804" x2="20854" y2="28138"/>
                        <a14:foregroundMark x1="21823" y1="36871" x2="21969" y2="37538"/>
                        <a14:foregroundMark x1="76770" y1="19951" x2="76673" y2="23529"/>
                        <a14:foregroundMark x1="77352" y1="45240" x2="77061" y2="47787"/>
                        <a14:foregroundMark x1="19884" y1="80776" x2="20175" y2="82171"/>
                        <a14:foregroundMark x1="13628" y1="55185" x2="14403" y2="56701"/>
                        <a14:foregroundMark x1="73084" y1="26804" x2="73521" y2="27835"/>
                        <a14:foregroundMark x1="79777" y1="39600" x2="80068" y2="406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479" y="683475"/>
            <a:ext cx="6669400" cy="53355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267" y="813878"/>
            <a:ext cx="1182137" cy="122925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25" y="1220051"/>
            <a:ext cx="867403" cy="90197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711" y="1652813"/>
            <a:ext cx="1396899" cy="145258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518" y="1522854"/>
            <a:ext cx="1182137" cy="122925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207" y="1249831"/>
            <a:ext cx="828239" cy="861254"/>
          </a:xfrm>
          <a:prstGeom prst="rect">
            <a:avLst/>
          </a:prstGeom>
        </p:spPr>
      </p:pic>
      <p:pic>
        <p:nvPicPr>
          <p:cNvPr id="28" name="图片 3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27188"/>
            <a:ext cx="12428326" cy="301666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701" y="2200852"/>
            <a:ext cx="1396899" cy="1452582"/>
          </a:xfrm>
          <a:prstGeom prst="rect">
            <a:avLst/>
          </a:prstGeom>
        </p:spPr>
      </p:pic>
      <p:pic>
        <p:nvPicPr>
          <p:cNvPr id="4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5089" y="-562252"/>
            <a:ext cx="487363" cy="487363"/>
          </a:xfrm>
          <a:prstGeom prst="rect">
            <a:avLst/>
          </a:prstGeom>
        </p:spPr>
      </p:pic>
      <p:sp>
        <p:nvSpPr>
          <p:cNvPr id="25" name="Round Diagonal Corner Rectangle 24"/>
          <p:cNvSpPr/>
          <p:nvPr/>
        </p:nvSpPr>
        <p:spPr>
          <a:xfrm>
            <a:off x="2770894" y="5723088"/>
            <a:ext cx="6819828" cy="90228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 w="38100">
            <a:solidFill>
              <a:srgbClr val="32947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32947B"/>
                </a:solidFill>
                <a:latin typeface="UTM Gradoo" panose="02040603050506020204" pitchFamily="18" charset="0"/>
              </a:rPr>
              <a:t>Thực</a:t>
            </a:r>
            <a:r>
              <a:rPr lang="en-US" sz="4800" dirty="0">
                <a:solidFill>
                  <a:srgbClr val="32947B"/>
                </a:solidFill>
                <a:latin typeface="UTM Gradoo" panose="02040603050506020204" pitchFamily="18" charset="0"/>
              </a:rPr>
              <a:t> </a:t>
            </a:r>
            <a:r>
              <a:rPr lang="en-US" sz="4800" dirty="0" err="1">
                <a:solidFill>
                  <a:srgbClr val="32947B"/>
                </a:solidFill>
                <a:latin typeface="UTM Gradoo" panose="02040603050506020204" pitchFamily="18" charset="0"/>
              </a:rPr>
              <a:t>hành</a:t>
            </a:r>
            <a:r>
              <a:rPr lang="en-US" sz="4800" dirty="0">
                <a:solidFill>
                  <a:srgbClr val="32947B"/>
                </a:solidFill>
                <a:latin typeface="UTM Gradoo" panose="02040603050506020204" pitchFamily="18" charset="0"/>
              </a:rPr>
              <a:t> </a:t>
            </a:r>
            <a:r>
              <a:rPr lang="en-US" sz="4800" dirty="0" err="1">
                <a:solidFill>
                  <a:srgbClr val="32947B"/>
                </a:solidFill>
                <a:latin typeface="UTM Gradoo" panose="02040603050506020204" pitchFamily="18" charset="0"/>
              </a:rPr>
              <a:t>kể</a:t>
            </a:r>
            <a:r>
              <a:rPr lang="en-US" sz="4800" dirty="0">
                <a:solidFill>
                  <a:srgbClr val="32947B"/>
                </a:solidFill>
                <a:latin typeface="UTM Gradoo" panose="02040603050506020204" pitchFamily="18" charset="0"/>
              </a:rPr>
              <a:t> </a:t>
            </a:r>
            <a:r>
              <a:rPr lang="en-US" sz="4800" dirty="0" err="1">
                <a:solidFill>
                  <a:srgbClr val="32947B"/>
                </a:solidFill>
                <a:latin typeface="UTM Gradoo" panose="02040603050506020204" pitchFamily="18" charset="0"/>
              </a:rPr>
              <a:t>chuyện</a:t>
            </a:r>
            <a:r>
              <a:rPr lang="en-US" sz="4800" dirty="0">
                <a:solidFill>
                  <a:srgbClr val="32947B"/>
                </a:solidFill>
                <a:latin typeface="UTM Gradoo" panose="02040603050506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012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08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45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5" presetClass="entr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5" presetClass="entr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5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750"/>
                            </p:stCondLst>
                            <p:childTnLst>
                              <p:par>
                                <p:cTn id="9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80219" y="157316"/>
            <a:ext cx="11631561" cy="6289800"/>
            <a:chOff x="280219" y="157316"/>
            <a:chExt cx="11631561" cy="628980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475371"/>
              <a:ext cx="11001375" cy="5971745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208052" y="-284910"/>
            <a:ext cx="3297236" cy="203475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160611" y="4085725"/>
            <a:ext cx="1673771" cy="1032901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808946" y="357448"/>
            <a:ext cx="3855875" cy="2379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6359" l="42112" r="999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81" b="54497"/>
          <a:stretch/>
        </p:blipFill>
        <p:spPr>
          <a:xfrm>
            <a:off x="2743111" y="157316"/>
            <a:ext cx="7890324" cy="5463515"/>
          </a:xfrm>
          <a:prstGeom prst="rect">
            <a:avLst/>
          </a:prstGeom>
        </p:spPr>
      </p:pic>
      <p:pic>
        <p:nvPicPr>
          <p:cNvPr id="18" name="图片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-158901" y="3835855"/>
            <a:ext cx="12428326" cy="301666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442985" y="1582704"/>
            <a:ext cx="61179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truyện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thăm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cùng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?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Thứ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tự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thăm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địa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  <a:endParaRPr lang="vi-VN" sz="36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" b="49424" l="36703" r="68657">
                        <a14:foregroundMark x1="48033" y1="24015" x2="52307" y2="31170"/>
                        <a14:foregroundMark x1="53867" y1="24015" x2="55427" y2="27471"/>
                        <a14:foregroundMark x1="50000" y1="24257" x2="52646" y2="22741"/>
                        <a14:foregroundMark x1="46947" y1="25227" x2="43216" y2="27592"/>
                        <a14:foregroundMark x1="48440" y1="18496" x2="48643" y2="22074"/>
                        <a14:foregroundMark x1="46608" y1="23893" x2="42944" y2="26743"/>
                        <a14:foregroundMark x1="43555" y1="45543" x2="47354" y2="47059"/>
                        <a14:foregroundMark x1="43080" y1="46089" x2="45047" y2="44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17" r="32392" b="51979"/>
          <a:stretch/>
        </p:blipFill>
        <p:spPr>
          <a:xfrm>
            <a:off x="9967993" y="2615439"/>
            <a:ext cx="2301432" cy="4149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94" b="94185" l="7462" r="89987">
                        <a14:foregroundMark x1="46429" y1="35191" x2="41645" y2="41369"/>
                        <a14:foregroundMark x1="57717" y1="36160" x2="61607" y2="47305"/>
                        <a14:foregroundMark x1="44962" y1="76681" x2="42092" y2="87826"/>
                        <a14:foregroundMark x1="60332" y1="80133" x2="62755" y2="84373"/>
                        <a14:foregroundMark x1="43559" y1="80133" x2="42793" y2="85221"/>
                        <a14:foregroundMark x1="43559" y1="79891" x2="42092" y2="84373"/>
                        <a14:foregroundMark x1="60587" y1="78740" x2="62946" y2="84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4606" y="1529402"/>
            <a:ext cx="5078743" cy="5348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8519" y="0"/>
            <a:ext cx="11631561" cy="6319253"/>
            <a:chOff x="280219" y="157316"/>
            <a:chExt cx="11631561" cy="631925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504824"/>
              <a:ext cx="11001375" cy="597174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1122719" y="851437"/>
            <a:ext cx="9871788" cy="4963885"/>
          </a:xfrm>
          <a:prstGeom prst="rect">
            <a:avLst/>
          </a:prstGeom>
          <a:solidFill>
            <a:schemeClr val="bg1">
              <a:alpha val="54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414619">
            <a:off x="-37649" y="2545521"/>
            <a:ext cx="1505606" cy="22960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19802793" flipH="1">
            <a:off x="10734806" y="1971572"/>
            <a:ext cx="1514099" cy="230904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40563" y="1576873"/>
            <a:ext cx="4851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96034" y="783094"/>
            <a:ext cx="889067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	</a:t>
            </a:r>
            <a:r>
              <a:rPr lang="vi-VN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Bài 2: </a:t>
            </a:r>
            <a:r>
              <a:rPr lang="vi-VN" sz="3200" b="1" dirty="0">
                <a:solidFill>
                  <a:srgbClr val="FFC000"/>
                </a:solidFill>
                <a:latin typeface="UTM Avo" panose="02040603050506020204" pitchFamily="18" charset="0"/>
              </a:rPr>
              <a:t>Giả sử </a:t>
            </a:r>
            <a:r>
              <a:rPr lang="vi-VN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các nhân vật 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T</a:t>
            </a:r>
            <a:r>
              <a:rPr lang="vi-VN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intin và Mitin trong câu chuyện Ở Vương quốc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Tương Lai </a:t>
            </a:r>
            <a:r>
              <a:rPr lang="vi-VN" sz="3200" b="1" dirty="0">
                <a:solidFill>
                  <a:srgbClr val="FFC000"/>
                </a:solidFill>
                <a:latin typeface="UTM Avo" panose="02040603050506020204" pitchFamily="18" charset="0"/>
              </a:rPr>
              <a:t>không cùng nhau lần lượt đi </a:t>
            </a:r>
            <a:r>
              <a:rPr lang="vi-VN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thăm công xưởng xanh và khu vườn kì diệu cùng một lúc, mỗi người tới thăm một nơi. </a:t>
            </a:r>
            <a:r>
              <a:rPr lang="vi-VN" sz="3200" b="1" dirty="0">
                <a:solidFill>
                  <a:srgbClr val="FFC000"/>
                </a:solidFill>
                <a:latin typeface="UTM Avo" panose="02040603050506020204" pitchFamily="18" charset="0"/>
              </a:rPr>
              <a:t>Em hãy kể lại câu chuyện theo hướng đó.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78" b="29736" l="48882" r="77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1" r="23031" b="69648"/>
          <a:stretch/>
        </p:blipFill>
        <p:spPr>
          <a:xfrm>
            <a:off x="-13569" y="-73655"/>
            <a:ext cx="2059444" cy="15142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264" b="96643" l="3834" r="40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09" r="60400"/>
          <a:stretch/>
        </p:blipFill>
        <p:spPr>
          <a:xfrm flipH="1">
            <a:off x="10436507" y="150939"/>
            <a:ext cx="2146894" cy="10722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1628782" y="-612378"/>
            <a:ext cx="2023559" cy="169758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8630400" y="-117835"/>
            <a:ext cx="2020902" cy="10526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514049" flipH="1">
            <a:off x="2875727" y="4249005"/>
            <a:ext cx="1048547" cy="159906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0184364">
            <a:off x="9248634" y="4189283"/>
            <a:ext cx="1134629" cy="1730342"/>
          </a:xfrm>
          <a:prstGeom prst="rect">
            <a:avLst/>
          </a:prstGeom>
        </p:spPr>
      </p:pic>
      <p:pic>
        <p:nvPicPr>
          <p:cNvPr id="28" name="图片 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-158901" y="3835855"/>
            <a:ext cx="12428326" cy="30166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509" y="2905170"/>
            <a:ext cx="5319930" cy="531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1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250"/>
                            </p:stCondLst>
                            <p:childTnLst>
                              <p:par>
                                <p:cTn id="6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750"/>
                            </p:stCondLst>
                            <p:childTnLst>
                              <p:par>
                                <p:cTn id="6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8519" y="0"/>
            <a:ext cx="11631561" cy="6319253"/>
            <a:chOff x="280219" y="157316"/>
            <a:chExt cx="11631561" cy="631925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504824"/>
              <a:ext cx="11001375" cy="597174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414619">
            <a:off x="24232" y="1857390"/>
            <a:ext cx="2017536" cy="30767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19802793" flipH="1">
            <a:off x="10734806" y="1971572"/>
            <a:ext cx="1514099" cy="230904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40563" y="1576873"/>
            <a:ext cx="4851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909703">
            <a:off x="1545591" y="3870747"/>
            <a:ext cx="636646" cy="97090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207903">
            <a:off x="10425148" y="3560982"/>
            <a:ext cx="784545" cy="11964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8" b="29736" l="48882" r="77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1" r="23031" b="69648"/>
          <a:stretch/>
        </p:blipFill>
        <p:spPr>
          <a:xfrm>
            <a:off x="-13569" y="-73655"/>
            <a:ext cx="2059444" cy="15142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0264" b="96643" l="3834" r="40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09" r="60400"/>
          <a:stretch/>
        </p:blipFill>
        <p:spPr>
          <a:xfrm flipH="1">
            <a:off x="9811979" y="273811"/>
            <a:ext cx="2616347" cy="13067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1628782" y="-612378"/>
            <a:ext cx="2023559" cy="169758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8580271" y="-47705"/>
            <a:ext cx="2020902" cy="10526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28807" y1="20133" x2="38749" y2="30746"/>
                        <a14:foregroundMark x1="50824" y1="71922" x2="60233" y2="77562"/>
                        <a14:foregroundMark x1="32881" y1="70528" x2="38894" y2="76167"/>
                        <a14:foregroundMark x1="44908" y1="78775" x2="49321" y2="81807"/>
                        <a14:foregroundMark x1="76237" y1="28684" x2="79680" y2="35840"/>
                        <a14:foregroundMark x1="18671" y1="44391" x2="18138" y2="46089"/>
                        <a14:foregroundMark x1="16052" y1="61310" x2="15519" y2="66101"/>
                        <a14:foregroundMark x1="27158" y1="80776" x2="27158" y2="84233"/>
                        <a14:foregroundMark x1="33851" y1="72953" x2="33172" y2="81140"/>
                        <a14:foregroundMark x1="16052" y1="31595" x2="16489" y2="34142"/>
                        <a14:foregroundMark x1="20466" y1="26804" x2="20854" y2="28138"/>
                        <a14:foregroundMark x1="21823" y1="36871" x2="21969" y2="37538"/>
                        <a14:foregroundMark x1="76770" y1="19951" x2="76673" y2="23529"/>
                        <a14:foregroundMark x1="77352" y1="45240" x2="77061" y2="47787"/>
                        <a14:foregroundMark x1="19884" y1="80776" x2="20175" y2="82171"/>
                        <a14:foregroundMark x1="13628" y1="55185" x2="14403" y2="56701"/>
                        <a14:foregroundMark x1="73084" y1="26804" x2="73521" y2="27835"/>
                        <a14:foregroundMark x1="79777" y1="39600" x2="80068" y2="406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479" y="683475"/>
            <a:ext cx="6669400" cy="53355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267" y="813878"/>
            <a:ext cx="1182137" cy="122925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25" y="1220051"/>
            <a:ext cx="867403" cy="90197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711" y="1652813"/>
            <a:ext cx="1396899" cy="145258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518" y="1522854"/>
            <a:ext cx="1182137" cy="122925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207" y="1249831"/>
            <a:ext cx="828239" cy="861254"/>
          </a:xfrm>
          <a:prstGeom prst="rect">
            <a:avLst/>
          </a:prstGeom>
        </p:spPr>
      </p:pic>
      <p:pic>
        <p:nvPicPr>
          <p:cNvPr id="28" name="图片 3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27188"/>
            <a:ext cx="12428326" cy="301666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701" y="2200852"/>
            <a:ext cx="1396899" cy="1452582"/>
          </a:xfrm>
          <a:prstGeom prst="rect">
            <a:avLst/>
          </a:prstGeom>
        </p:spPr>
      </p:pic>
      <p:pic>
        <p:nvPicPr>
          <p:cNvPr id="4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5089" y="-562252"/>
            <a:ext cx="487363" cy="487363"/>
          </a:xfrm>
          <a:prstGeom prst="rect">
            <a:avLst/>
          </a:prstGeom>
        </p:spPr>
      </p:pic>
      <p:sp>
        <p:nvSpPr>
          <p:cNvPr id="25" name="Round Diagonal Corner Rectangle 24"/>
          <p:cNvSpPr/>
          <p:nvPr/>
        </p:nvSpPr>
        <p:spPr>
          <a:xfrm>
            <a:off x="2804249" y="5732835"/>
            <a:ext cx="6819828" cy="90228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 w="38100">
            <a:solidFill>
              <a:srgbClr val="32947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32947B"/>
                </a:solidFill>
                <a:latin typeface="UTM Gradoo" panose="02040603050506020204" pitchFamily="18" charset="0"/>
              </a:rPr>
              <a:t>Thực</a:t>
            </a:r>
            <a:r>
              <a:rPr lang="en-US" sz="4800" dirty="0">
                <a:solidFill>
                  <a:srgbClr val="32947B"/>
                </a:solidFill>
                <a:latin typeface="UTM Gradoo" panose="02040603050506020204" pitchFamily="18" charset="0"/>
              </a:rPr>
              <a:t> </a:t>
            </a:r>
            <a:r>
              <a:rPr lang="en-US" sz="4800" dirty="0" err="1">
                <a:solidFill>
                  <a:srgbClr val="32947B"/>
                </a:solidFill>
                <a:latin typeface="UTM Gradoo" panose="02040603050506020204" pitchFamily="18" charset="0"/>
              </a:rPr>
              <a:t>hành</a:t>
            </a:r>
            <a:r>
              <a:rPr lang="en-US" sz="4800" dirty="0">
                <a:solidFill>
                  <a:srgbClr val="32947B"/>
                </a:solidFill>
                <a:latin typeface="UTM Gradoo" panose="02040603050506020204" pitchFamily="18" charset="0"/>
              </a:rPr>
              <a:t> </a:t>
            </a:r>
            <a:r>
              <a:rPr lang="en-US" sz="4800" dirty="0" err="1">
                <a:solidFill>
                  <a:srgbClr val="32947B"/>
                </a:solidFill>
                <a:latin typeface="UTM Gradoo" panose="02040603050506020204" pitchFamily="18" charset="0"/>
              </a:rPr>
              <a:t>kể</a:t>
            </a:r>
            <a:r>
              <a:rPr lang="en-US" sz="4800" dirty="0">
                <a:solidFill>
                  <a:srgbClr val="32947B"/>
                </a:solidFill>
                <a:latin typeface="UTM Gradoo" panose="02040603050506020204" pitchFamily="18" charset="0"/>
              </a:rPr>
              <a:t> </a:t>
            </a:r>
            <a:r>
              <a:rPr lang="en-US" sz="4800" dirty="0" err="1">
                <a:solidFill>
                  <a:srgbClr val="32947B"/>
                </a:solidFill>
                <a:latin typeface="UTM Gradoo" panose="02040603050506020204" pitchFamily="18" charset="0"/>
              </a:rPr>
              <a:t>chuyện</a:t>
            </a:r>
            <a:r>
              <a:rPr lang="en-US" sz="4800" dirty="0">
                <a:solidFill>
                  <a:srgbClr val="32947B"/>
                </a:solidFill>
                <a:latin typeface="UTM Gradoo" panose="02040603050506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292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08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45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5" presetClass="entr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5" presetClass="entr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5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750"/>
                            </p:stCondLst>
                            <p:childTnLst>
                              <p:par>
                                <p:cTn id="9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80219" y="157316"/>
            <a:ext cx="11631561" cy="6289800"/>
            <a:chOff x="280219" y="157316"/>
            <a:chExt cx="11631561" cy="628980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475371"/>
              <a:ext cx="11001375" cy="5971745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208052" y="-284910"/>
            <a:ext cx="3297236" cy="203475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160611" y="4085725"/>
            <a:ext cx="1673771" cy="1032901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808946" y="357448"/>
            <a:ext cx="3855875" cy="23795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211502" y="915904"/>
            <a:ext cx="10072382" cy="4963885"/>
          </a:xfrm>
          <a:prstGeom prst="rect">
            <a:avLst/>
          </a:prstGeom>
          <a:solidFill>
            <a:schemeClr val="bg1">
              <a:alpha val="54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211502" y="1428897"/>
            <a:ext cx="1007238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3: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Cách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2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khác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cách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1: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a)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trình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tự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sắp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xếp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sự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b)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ngữ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nối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đoạn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8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-158901" y="3835855"/>
            <a:ext cx="12428326" cy="30166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367" y="4044998"/>
            <a:ext cx="3426652" cy="228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4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0219" y="102086"/>
            <a:ext cx="11631561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1405" y="3940983"/>
            <a:ext cx="12192000" cy="2981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1375303" y="536225"/>
            <a:ext cx="2528516" cy="156037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159562" y="3833770"/>
            <a:ext cx="1673771" cy="10329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13322" y="163803"/>
            <a:ext cx="2480080" cy="269065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>
            <a:off x="2016219" y="3519894"/>
            <a:ext cx="862624" cy="165189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965807" y="534729"/>
            <a:ext cx="683079" cy="113115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046751" y="1339635"/>
            <a:ext cx="6607800" cy="3857758"/>
            <a:chOff x="3413715" y="1329524"/>
            <a:chExt cx="6607800" cy="3857758"/>
          </a:xfrm>
        </p:grpSpPr>
        <p:grpSp>
          <p:nvGrpSpPr>
            <p:cNvPr id="17" name="Group 16"/>
            <p:cNvGrpSpPr/>
            <p:nvPr/>
          </p:nvGrpSpPr>
          <p:grpSpPr>
            <a:xfrm>
              <a:off x="3413715" y="1574132"/>
              <a:ext cx="6287044" cy="3613150"/>
              <a:chOff x="3413715" y="1574132"/>
              <a:chExt cx="6287044" cy="3613150"/>
            </a:xfrm>
          </p:grpSpPr>
          <p:sp>
            <p:nvSpPr>
              <p:cNvPr id="30" name="Snip Diagonal Corner Rectangle 29"/>
              <p:cNvSpPr/>
              <p:nvPr/>
            </p:nvSpPr>
            <p:spPr>
              <a:xfrm>
                <a:off x="3646600" y="1574132"/>
                <a:ext cx="6054159" cy="3373679"/>
              </a:xfrm>
              <a:prstGeom prst="snip2DiagRect">
                <a:avLst/>
              </a:prstGeom>
              <a:solidFill>
                <a:srgbClr val="F6A9A9"/>
              </a:solidFill>
              <a:ln w="38100"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Snip Diagonal Corner Rectangle 15"/>
              <p:cNvSpPr/>
              <p:nvPr/>
            </p:nvSpPr>
            <p:spPr>
              <a:xfrm>
                <a:off x="3413715" y="1772278"/>
                <a:ext cx="6057684" cy="3415004"/>
              </a:xfrm>
              <a:prstGeom prst="snip2DiagRect">
                <a:avLst/>
              </a:prstGeom>
              <a:noFill/>
              <a:ln w="38100">
                <a:solidFill>
                  <a:srgbClr val="F6A9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Snip Diagonal Corner Rectangle 31"/>
            <p:cNvSpPr/>
            <p:nvPr/>
          </p:nvSpPr>
          <p:spPr>
            <a:xfrm>
              <a:off x="3963831" y="1329524"/>
              <a:ext cx="6057684" cy="3415004"/>
            </a:xfrm>
            <a:prstGeom prst="snip2DiagRect">
              <a:avLst/>
            </a:prstGeom>
            <a:noFill/>
            <a:ln w="38100">
              <a:solidFill>
                <a:srgbClr val="F6A9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386542" y="2510331"/>
            <a:ext cx="62114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KHỞI ĐỘNG 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9990641" y="2932802"/>
            <a:ext cx="1102532" cy="19190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7853222" y="1069593"/>
            <a:ext cx="3297236" cy="2034758"/>
          </a:xfrm>
          <a:prstGeom prst="rect">
            <a:avLst/>
          </a:prstGeom>
        </p:spPr>
      </p:pic>
      <p:pic>
        <p:nvPicPr>
          <p:cNvPr id="33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 flipH="1">
            <a:off x="2844318" y="3834453"/>
            <a:ext cx="3297236" cy="203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435521" y="157316"/>
            <a:ext cx="12749221" cy="6289800"/>
            <a:chOff x="-435521" y="157316"/>
            <a:chExt cx="12749221" cy="6289800"/>
          </a:xfrm>
        </p:grpSpPr>
        <p:grpSp>
          <p:nvGrpSpPr>
            <p:cNvPr id="2" name="组合 1"/>
            <p:cNvGrpSpPr/>
            <p:nvPr/>
          </p:nvGrpSpPr>
          <p:grpSpPr>
            <a:xfrm>
              <a:off x="280219" y="157316"/>
              <a:ext cx="11631561" cy="6289800"/>
              <a:chOff x="280219" y="157316"/>
              <a:chExt cx="11631561" cy="6289800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6" t="1485" r="2661"/>
              <a:stretch>
                <a:fillRect/>
              </a:stretch>
            </p:blipFill>
            <p:spPr>
              <a:xfrm>
                <a:off x="280219" y="157316"/>
                <a:ext cx="11631561" cy="6184490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6275" y="475371"/>
                <a:ext cx="11001375" cy="5971745"/>
              </a:xfrm>
              <a:prstGeom prst="rect">
                <a:avLst/>
              </a:prstGeom>
            </p:spPr>
          </p:pic>
        </p:grpSp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016464" y="890747"/>
              <a:ext cx="3297236" cy="203475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-435521" y="4050890"/>
              <a:ext cx="1673771" cy="1032901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848411" y="542956"/>
            <a:ext cx="10829238" cy="5793454"/>
          </a:xfrm>
          <a:prstGeom prst="rect">
            <a:avLst/>
          </a:prstGeom>
          <a:solidFill>
            <a:schemeClr val="bg1">
              <a:alpha val="54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2343" y="608262"/>
            <a:ext cx="10829238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a)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Trình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tự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sắp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xếp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  <a:p>
            <a:pPr algn="just">
              <a:buFontTx/>
              <a:buChar char="-"/>
            </a:pP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Kể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theo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trình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tự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thời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gian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(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tập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1):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Sự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việc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xảy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ra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trước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thì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kể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trước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xảy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ra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sau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thì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kể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sau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Kể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theo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trình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tự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không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gian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(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tập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2):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Kể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nơi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diễn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ra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sự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việc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truyện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.</a:t>
            </a:r>
            <a:r>
              <a:rPr lang="en-US" altLang="en-US" sz="3200" b="1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thể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kể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đoạn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2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32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xưởng</a:t>
            </a:r>
            <a:r>
              <a:rPr lang="en-US" altLang="en-US" sz="32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xanh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trước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đoạn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2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khu</a:t>
            </a:r>
            <a:r>
              <a:rPr lang="en-US" altLang="en-US" sz="32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vườn</a:t>
            </a:r>
            <a:r>
              <a:rPr lang="en-US" altLang="en-US" sz="32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32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diệu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ngược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lại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b)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ngữ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nối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đoạn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  <a:p>
            <a:pPr algn="just">
              <a:buFontTx/>
              <a:buChar char="-"/>
            </a:pP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tập1: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Dùng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ngữ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nối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VD: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trước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hết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rời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tập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2: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nối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thay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bằng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ngữ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chỉ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địa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điểm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.</a:t>
            </a:r>
          </a:p>
          <a:p>
            <a:pPr algn="just"/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0219" y="102086"/>
            <a:ext cx="11631561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1405" y="3940983"/>
            <a:ext cx="12192000" cy="2981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1375303" y="536225"/>
            <a:ext cx="2528516" cy="156037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159562" y="3833770"/>
            <a:ext cx="1673771" cy="10329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13322" y="163803"/>
            <a:ext cx="2480080" cy="269065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>
            <a:off x="2016219" y="3519894"/>
            <a:ext cx="862624" cy="165189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965807" y="534729"/>
            <a:ext cx="683079" cy="1131154"/>
          </a:xfrm>
          <a:prstGeom prst="rect">
            <a:avLst/>
          </a:prstGeom>
        </p:spPr>
      </p:pic>
      <p:pic>
        <p:nvPicPr>
          <p:cNvPr id="9" name="百石元 - Happy E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7118" y="-1051681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046751" y="1339635"/>
            <a:ext cx="6607800" cy="3857758"/>
            <a:chOff x="3413715" y="1329524"/>
            <a:chExt cx="6607800" cy="3857758"/>
          </a:xfrm>
        </p:grpSpPr>
        <p:grpSp>
          <p:nvGrpSpPr>
            <p:cNvPr id="17" name="Group 16"/>
            <p:cNvGrpSpPr/>
            <p:nvPr/>
          </p:nvGrpSpPr>
          <p:grpSpPr>
            <a:xfrm>
              <a:off x="3413715" y="1574132"/>
              <a:ext cx="6287044" cy="3613150"/>
              <a:chOff x="3413715" y="1574132"/>
              <a:chExt cx="6287044" cy="3613150"/>
            </a:xfrm>
          </p:grpSpPr>
          <p:sp>
            <p:nvSpPr>
              <p:cNvPr id="30" name="Snip Diagonal Corner Rectangle 29"/>
              <p:cNvSpPr/>
              <p:nvPr/>
            </p:nvSpPr>
            <p:spPr>
              <a:xfrm>
                <a:off x="3646600" y="1574132"/>
                <a:ext cx="6054159" cy="3373679"/>
              </a:xfrm>
              <a:prstGeom prst="snip2DiagRect">
                <a:avLst/>
              </a:prstGeom>
              <a:solidFill>
                <a:srgbClr val="C2F784"/>
              </a:solidFill>
              <a:ln w="38100">
                <a:solidFill>
                  <a:srgbClr val="C2F784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Snip Diagonal Corner Rectangle 15"/>
              <p:cNvSpPr/>
              <p:nvPr/>
            </p:nvSpPr>
            <p:spPr>
              <a:xfrm>
                <a:off x="3413715" y="1772278"/>
                <a:ext cx="6057684" cy="3415004"/>
              </a:xfrm>
              <a:prstGeom prst="snip2DiagRect">
                <a:avLst/>
              </a:prstGeom>
              <a:noFill/>
              <a:ln w="38100">
                <a:solidFill>
                  <a:srgbClr val="C2F78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Snip Diagonal Corner Rectangle 31"/>
            <p:cNvSpPr/>
            <p:nvPr/>
          </p:nvSpPr>
          <p:spPr>
            <a:xfrm>
              <a:off x="3963831" y="1329524"/>
              <a:ext cx="6057684" cy="3415004"/>
            </a:xfrm>
            <a:prstGeom prst="snip2DiagRect">
              <a:avLst/>
            </a:prstGeom>
            <a:noFill/>
            <a:ln w="38100">
              <a:solidFill>
                <a:srgbClr val="C2F7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779207" y="2495240"/>
            <a:ext cx="62114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Vận</a:t>
            </a:r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dụng</a:t>
            </a:r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9990641" y="2932802"/>
            <a:ext cx="1102532" cy="19190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7853222" y="1069593"/>
            <a:ext cx="3297236" cy="2034758"/>
          </a:xfrm>
          <a:prstGeom prst="rect">
            <a:avLst/>
          </a:prstGeom>
        </p:spPr>
      </p:pic>
      <p:pic>
        <p:nvPicPr>
          <p:cNvPr id="33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 flipH="1">
            <a:off x="2844318" y="3834453"/>
            <a:ext cx="3297236" cy="203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1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8519" y="0"/>
            <a:ext cx="11631561" cy="6319253"/>
            <a:chOff x="280219" y="157316"/>
            <a:chExt cx="11631561" cy="631925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504824"/>
              <a:ext cx="11001375" cy="597174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1122719" y="851437"/>
            <a:ext cx="9871788" cy="4963885"/>
          </a:xfrm>
          <a:prstGeom prst="rect">
            <a:avLst/>
          </a:prstGeom>
          <a:solidFill>
            <a:schemeClr val="bg1">
              <a:alpha val="54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185381" flipH="1">
            <a:off x="-80969" y="3152778"/>
            <a:ext cx="1241848" cy="18938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19802793" flipH="1">
            <a:off x="10734806" y="1971572"/>
            <a:ext cx="1514099" cy="230904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40563" y="1576873"/>
            <a:ext cx="4851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28782" y="710554"/>
            <a:ext cx="88906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Kể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lại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chuyện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Cô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bé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err="1">
                <a:solidFill>
                  <a:srgbClr val="002060"/>
                </a:solidFill>
                <a:latin typeface="UTM Avo" panose="02040603050506020204" pitchFamily="18" charset="0"/>
              </a:rPr>
              <a:t>quàng</a:t>
            </a:r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</a:rPr>
              <a:t> khăn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đỏ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theo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trình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tự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không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gian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thời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gian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endParaRPr lang="vi-VN" sz="4000" b="1" dirty="0">
              <a:solidFill>
                <a:srgbClr val="FFC000"/>
              </a:solidFill>
              <a:latin typeface="UTM Avo" panose="020406030505060202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909703">
            <a:off x="981038" y="3810171"/>
            <a:ext cx="636646" cy="97090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207903">
            <a:off x="10425148" y="3592063"/>
            <a:ext cx="784545" cy="11964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78" b="29736" l="48882" r="77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1" r="23031" b="69648"/>
          <a:stretch/>
        </p:blipFill>
        <p:spPr>
          <a:xfrm>
            <a:off x="-13569" y="-73655"/>
            <a:ext cx="2059444" cy="15142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264" b="96643" l="3834" r="40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09" r="60400"/>
          <a:stretch/>
        </p:blipFill>
        <p:spPr>
          <a:xfrm flipH="1">
            <a:off x="10436507" y="150939"/>
            <a:ext cx="2146894" cy="10722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1628782" y="-612378"/>
            <a:ext cx="2023559" cy="169758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8630400" y="-117835"/>
            <a:ext cx="2020902" cy="1052644"/>
          </a:xfrm>
          <a:prstGeom prst="rect">
            <a:avLst/>
          </a:prstGeom>
        </p:spPr>
      </p:pic>
      <p:pic>
        <p:nvPicPr>
          <p:cNvPr id="28" name="图片 3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-147493" y="3845436"/>
            <a:ext cx="12428326" cy="30166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094" y="1186573"/>
            <a:ext cx="7139481" cy="713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9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250"/>
                            </p:stCondLst>
                            <p:childTnLst>
                              <p:par>
                                <p:cTn id="6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213322" y="102086"/>
            <a:ext cx="12592393" cy="6184490"/>
            <a:chOff x="-213322" y="102086"/>
            <a:chExt cx="12592393" cy="6184490"/>
          </a:xfrm>
        </p:grpSpPr>
        <p:grpSp>
          <p:nvGrpSpPr>
            <p:cNvPr id="2" name="组合 1"/>
            <p:cNvGrpSpPr/>
            <p:nvPr/>
          </p:nvGrpSpPr>
          <p:grpSpPr>
            <a:xfrm>
              <a:off x="280219" y="102086"/>
              <a:ext cx="11631561" cy="6184490"/>
              <a:chOff x="280219" y="102086"/>
              <a:chExt cx="11631561" cy="6184490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6" t="1485" r="2661"/>
              <a:stretch>
                <a:fillRect/>
              </a:stretch>
            </p:blipFill>
            <p:spPr>
              <a:xfrm>
                <a:off x="280219" y="102086"/>
                <a:ext cx="11631561" cy="6184490"/>
              </a:xfrm>
              <a:prstGeom prst="rect">
                <a:avLst/>
              </a:prstGeom>
            </p:spPr>
          </p:pic>
          <p:pic>
            <p:nvPicPr>
              <p:cNvPr id="22" name="图片 2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3488"/>
              <a:stretch>
                <a:fillRect/>
              </a:stretch>
            </p:blipFill>
            <p:spPr>
              <a:xfrm>
                <a:off x="595310" y="658721"/>
                <a:ext cx="11001375" cy="3971926"/>
              </a:xfrm>
              <a:prstGeom prst="rect">
                <a:avLst/>
              </a:prstGeom>
            </p:spPr>
          </p:pic>
        </p:grpSp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3221564" y="349625"/>
              <a:ext cx="2528516" cy="156037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081835" y="527798"/>
              <a:ext cx="3297236" cy="2034758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-1790" y="3765140"/>
              <a:ext cx="1673771" cy="1032901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12" t="14780" r="45265" b="38396"/>
            <a:stretch>
              <a:fillRect/>
            </a:stretch>
          </p:blipFill>
          <p:spPr>
            <a:xfrm>
              <a:off x="-213322" y="163803"/>
              <a:ext cx="2480080" cy="2690653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72" r="83438" b="10952"/>
            <a:stretch>
              <a:fillRect/>
            </a:stretch>
          </p:blipFill>
          <p:spPr>
            <a:xfrm>
              <a:off x="9827709" y="3001613"/>
              <a:ext cx="1102532" cy="1919030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1" t="26841" r="66563" b="6049"/>
            <a:stretch>
              <a:fillRect/>
            </a:stretch>
          </p:blipFill>
          <p:spPr>
            <a:xfrm>
              <a:off x="2168706" y="858659"/>
              <a:ext cx="476324" cy="836729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03" t="26841" r="49140"/>
            <a:stretch>
              <a:fillRect/>
            </a:stretch>
          </p:blipFill>
          <p:spPr>
            <a:xfrm>
              <a:off x="2103953" y="3961128"/>
              <a:ext cx="862624" cy="1651895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38" t="31574" r="32031" b="7401"/>
            <a:stretch>
              <a:fillRect/>
            </a:stretch>
          </p:blipFill>
          <p:spPr>
            <a:xfrm>
              <a:off x="8849928" y="564234"/>
              <a:ext cx="683079" cy="1131154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74"/>
            <a:ext cx="12192000" cy="2981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018" y="696240"/>
            <a:ext cx="7761468" cy="50557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8519" y="0"/>
            <a:ext cx="11631561" cy="6319253"/>
            <a:chOff x="280219" y="157316"/>
            <a:chExt cx="11631561" cy="631925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504824"/>
              <a:ext cx="11001375" cy="597174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1122719" y="851437"/>
            <a:ext cx="9871788" cy="4963885"/>
          </a:xfrm>
          <a:prstGeom prst="rect">
            <a:avLst/>
          </a:prstGeom>
          <a:solidFill>
            <a:schemeClr val="bg1">
              <a:alpha val="54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37826" y="505758"/>
            <a:ext cx="98073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32947B"/>
                </a:solidFill>
                <a:latin typeface="UTM Avo" panose="02040603050506020204" pitchFamily="18" charset="0"/>
              </a:rPr>
              <a:t>Truyền</a:t>
            </a:r>
            <a:r>
              <a:rPr lang="en-US" sz="3200" b="1" dirty="0">
                <a:solidFill>
                  <a:srgbClr val="32947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32947B"/>
                </a:solidFill>
                <a:latin typeface="UTM Avo" panose="02040603050506020204" pitchFamily="18" charset="0"/>
              </a:rPr>
              <a:t>thuyết</a:t>
            </a:r>
            <a:r>
              <a:rPr lang="en-US" sz="3200" b="1" dirty="0">
                <a:solidFill>
                  <a:srgbClr val="32947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32947B"/>
                </a:solidFill>
                <a:latin typeface="UTM Avo" panose="02040603050506020204" pitchFamily="18" charset="0"/>
              </a:rPr>
              <a:t>về</a:t>
            </a:r>
            <a:r>
              <a:rPr lang="en-US" sz="3200" b="1" dirty="0">
                <a:solidFill>
                  <a:srgbClr val="32947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32947B"/>
                </a:solidFill>
                <a:latin typeface="UTM Avo" panose="02040603050506020204" pitchFamily="18" charset="0"/>
              </a:rPr>
              <a:t>loài</a:t>
            </a:r>
            <a:r>
              <a:rPr lang="en-US" sz="3200" b="1" dirty="0">
                <a:solidFill>
                  <a:srgbClr val="32947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32947B"/>
                </a:solidFill>
                <a:latin typeface="UTM Avo" panose="02040603050506020204" pitchFamily="18" charset="0"/>
              </a:rPr>
              <a:t>cỏ</a:t>
            </a:r>
            <a:r>
              <a:rPr lang="en-US" sz="3200" b="1" dirty="0">
                <a:solidFill>
                  <a:srgbClr val="32947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32947B"/>
                </a:solidFill>
                <a:latin typeface="UTM Avo" panose="02040603050506020204" pitchFamily="18" charset="0"/>
              </a:rPr>
              <a:t>bốn</a:t>
            </a:r>
            <a:r>
              <a:rPr lang="en-US" sz="3200" b="1" dirty="0">
                <a:solidFill>
                  <a:srgbClr val="32947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32947B"/>
                </a:solidFill>
                <a:latin typeface="UTM Avo" panose="02040603050506020204" pitchFamily="18" charset="0"/>
              </a:rPr>
              <a:t>lá</a:t>
            </a:r>
            <a:r>
              <a:rPr lang="en-US" sz="3200" b="1" dirty="0">
                <a:solidFill>
                  <a:srgbClr val="32947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32947B"/>
                </a:solidFill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32947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32947B"/>
                </a:solidFill>
                <a:latin typeface="UTM Avo" panose="02040603050506020204" pitchFamily="18" charset="0"/>
              </a:rPr>
              <a:t>Nhật</a:t>
            </a:r>
            <a:r>
              <a:rPr lang="en-US" sz="3200" b="1" dirty="0">
                <a:solidFill>
                  <a:srgbClr val="32947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32947B"/>
                </a:solidFill>
                <a:latin typeface="UTM Avo" panose="02040603050506020204" pitchFamily="18" charset="0"/>
              </a:rPr>
              <a:t>Bản</a:t>
            </a:r>
            <a:endParaRPr lang="en-US" sz="3200" b="1" dirty="0">
              <a:solidFill>
                <a:srgbClr val="32947B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185381" flipH="1">
            <a:off x="-80969" y="3152778"/>
            <a:ext cx="1241848" cy="18938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19802793" flipH="1">
            <a:off x="10734806" y="1971572"/>
            <a:ext cx="1514099" cy="230904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40563" y="1576873"/>
            <a:ext cx="4851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92000" y="1199296"/>
            <a:ext cx="86175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vi-VN" sz="2400" dirty="0">
                <a:solidFill>
                  <a:srgbClr val="002060"/>
                </a:solidFill>
                <a:latin typeface="UTM Avo" panose="02040603050506020204" pitchFamily="18" charset="0"/>
              </a:rPr>
              <a:t>Truyền thuyết kể rằng, từ rất lâu trước đây khi các đứa trẻ sinh ra đều được thượng đế ban tặng cho những món quà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vi-VN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niềm tin, sự hi vọng, tình yêu và may mắn. </a:t>
            </a:r>
            <a:r>
              <a:rPr lang="vi-VN" sz="2400" dirty="0">
                <a:solidFill>
                  <a:srgbClr val="002060"/>
                </a:solidFill>
                <a:latin typeface="UTM Avo" panose="02040603050506020204" pitchFamily="18" charset="0"/>
              </a:rPr>
              <a:t>Tuy nhiên, để có được những món quà đó của thượng đế ban tặng, </a:t>
            </a:r>
            <a:r>
              <a:rPr lang="vi-VN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những đứa trẻ phải một mình đi vào trong rừng sâu để tìm kiếm. </a:t>
            </a:r>
            <a:r>
              <a:rPr lang="vi-VN" sz="2400" dirty="0">
                <a:solidFill>
                  <a:srgbClr val="002060"/>
                </a:solidFill>
                <a:latin typeface="UTM Avo" panose="02040603050506020204" pitchFamily="18" charset="0"/>
              </a:rPr>
              <a:t>Quá trình tìm kiếm món quà của thượng đế vừa là thử thách cũng là phần thưởng cho những đứa trẻ. 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909703">
            <a:off x="981038" y="3810171"/>
            <a:ext cx="636646" cy="97090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909703">
            <a:off x="2896741" y="4861437"/>
            <a:ext cx="636646" cy="97090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199850" flipH="1">
            <a:off x="3562923" y="4144805"/>
            <a:ext cx="1014732" cy="154749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199850" flipH="1">
            <a:off x="5547897" y="4909403"/>
            <a:ext cx="1014732" cy="154749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207903">
            <a:off x="7200004" y="3776173"/>
            <a:ext cx="1381091" cy="210620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392097" flipH="1">
            <a:off x="8608068" y="4705357"/>
            <a:ext cx="784545" cy="119645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207903">
            <a:off x="10425148" y="3592063"/>
            <a:ext cx="784545" cy="1196454"/>
          </a:xfrm>
          <a:prstGeom prst="rect">
            <a:avLst/>
          </a:prstGeom>
        </p:spPr>
      </p:pic>
      <p:pic>
        <p:nvPicPr>
          <p:cNvPr id="28" name="图片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27188"/>
            <a:ext cx="12428326" cy="3016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25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75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8519" y="0"/>
            <a:ext cx="11631561" cy="6319253"/>
            <a:chOff x="280219" y="157316"/>
            <a:chExt cx="11631561" cy="631925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504824"/>
              <a:ext cx="11001375" cy="597174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1122719" y="851437"/>
            <a:ext cx="9871788" cy="4963885"/>
          </a:xfrm>
          <a:prstGeom prst="rect">
            <a:avLst/>
          </a:prstGeom>
          <a:solidFill>
            <a:schemeClr val="bg1">
              <a:alpha val="54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37826" y="505758"/>
            <a:ext cx="98073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32947B"/>
                </a:solidFill>
                <a:latin typeface="UTM Avo" panose="02040603050506020204" pitchFamily="18" charset="0"/>
              </a:rPr>
              <a:t>Truyền</a:t>
            </a:r>
            <a:r>
              <a:rPr lang="en-US" sz="3200" b="1" dirty="0">
                <a:solidFill>
                  <a:srgbClr val="32947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32947B"/>
                </a:solidFill>
                <a:latin typeface="UTM Avo" panose="02040603050506020204" pitchFamily="18" charset="0"/>
              </a:rPr>
              <a:t>thuyết</a:t>
            </a:r>
            <a:r>
              <a:rPr lang="en-US" sz="3200" b="1" dirty="0">
                <a:solidFill>
                  <a:srgbClr val="32947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32947B"/>
                </a:solidFill>
                <a:latin typeface="UTM Avo" panose="02040603050506020204" pitchFamily="18" charset="0"/>
              </a:rPr>
              <a:t>về</a:t>
            </a:r>
            <a:r>
              <a:rPr lang="en-US" sz="3200" b="1" dirty="0">
                <a:solidFill>
                  <a:srgbClr val="32947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32947B"/>
                </a:solidFill>
                <a:latin typeface="UTM Avo" panose="02040603050506020204" pitchFamily="18" charset="0"/>
              </a:rPr>
              <a:t>loài</a:t>
            </a:r>
            <a:r>
              <a:rPr lang="en-US" sz="3200" b="1" dirty="0">
                <a:solidFill>
                  <a:srgbClr val="32947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32947B"/>
                </a:solidFill>
                <a:latin typeface="UTM Avo" panose="02040603050506020204" pitchFamily="18" charset="0"/>
              </a:rPr>
              <a:t>cỏ</a:t>
            </a:r>
            <a:r>
              <a:rPr lang="en-US" sz="3200" b="1" dirty="0">
                <a:solidFill>
                  <a:srgbClr val="32947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32947B"/>
                </a:solidFill>
                <a:latin typeface="UTM Avo" panose="02040603050506020204" pitchFamily="18" charset="0"/>
              </a:rPr>
              <a:t>bốn</a:t>
            </a:r>
            <a:r>
              <a:rPr lang="en-US" sz="3200" b="1" dirty="0">
                <a:solidFill>
                  <a:srgbClr val="32947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32947B"/>
                </a:solidFill>
                <a:latin typeface="UTM Avo" panose="02040603050506020204" pitchFamily="18" charset="0"/>
              </a:rPr>
              <a:t>lá</a:t>
            </a:r>
            <a:r>
              <a:rPr lang="en-US" sz="3200" b="1" dirty="0">
                <a:solidFill>
                  <a:srgbClr val="32947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32947B"/>
                </a:solidFill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32947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32947B"/>
                </a:solidFill>
                <a:latin typeface="UTM Avo" panose="02040603050506020204" pitchFamily="18" charset="0"/>
              </a:rPr>
              <a:t>Nhật</a:t>
            </a:r>
            <a:r>
              <a:rPr lang="en-US" sz="3200" b="1" dirty="0">
                <a:solidFill>
                  <a:srgbClr val="32947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32947B"/>
                </a:solidFill>
                <a:latin typeface="UTM Avo" panose="02040603050506020204" pitchFamily="18" charset="0"/>
              </a:rPr>
              <a:t>Bản</a:t>
            </a:r>
            <a:endParaRPr lang="en-US" sz="3200" b="1" dirty="0">
              <a:solidFill>
                <a:srgbClr val="32947B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185381" flipH="1">
            <a:off x="-80969" y="3152778"/>
            <a:ext cx="1241848" cy="18938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19802793" flipH="1">
            <a:off x="10734806" y="1971572"/>
            <a:ext cx="1514099" cy="230904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40563" y="1576873"/>
            <a:ext cx="4851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742068" y="1103643"/>
            <a:ext cx="86175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vi-VN" sz="2400" dirty="0">
                <a:solidFill>
                  <a:srgbClr val="002060"/>
                </a:solidFill>
                <a:latin typeface="UTM Avo" panose="02040603050506020204" pitchFamily="18" charset="0"/>
              </a:rPr>
              <a:t> Gắn liền với câu chuyện này chình là hình ảnh của cỏ 3 lá. </a:t>
            </a:r>
            <a:r>
              <a:rPr lang="vi-VN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Mỗi lá của loài cỏ này có hình dạng như một trái tim tượng trưng cho </a:t>
            </a:r>
            <a:r>
              <a:rPr lang="vi-VN" sz="2400" dirty="0">
                <a:solidFill>
                  <a:srgbClr val="002060"/>
                </a:solidFill>
                <a:latin typeface="UTM Avo" panose="02040603050506020204" pitchFamily="18" charset="0"/>
              </a:rPr>
              <a:t>3 món quà của thượng đế là </a:t>
            </a:r>
            <a:r>
              <a:rPr lang="vi-VN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tình yêu, niềm tin và hi vọng</a:t>
            </a:r>
            <a:r>
              <a:rPr lang="vi-VN" sz="2400" dirty="0">
                <a:solidFill>
                  <a:srgbClr val="002060"/>
                </a:solidFill>
                <a:latin typeface="UTM Avo" panose="02040603050506020204" pitchFamily="18" charset="0"/>
              </a:rPr>
              <a:t>. Khi hoàn thành được thử thách và tìm được 3 món quà trên thì sẽ được thượng đế tặng cho món quà cuối cùng là sự may mắn. Khi đó, cỏ 3 lá sẽ trở thành cỏ 4 lá và </a:t>
            </a:r>
            <a:r>
              <a:rPr lang="vi-VN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chiếc là thứ tư sẽ là chiếc lá tượng trưng cho may mắn.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909703">
            <a:off x="981038" y="3810171"/>
            <a:ext cx="636646" cy="97090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909703">
            <a:off x="2896741" y="4861437"/>
            <a:ext cx="636646" cy="97090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199850" flipH="1">
            <a:off x="3562923" y="4144805"/>
            <a:ext cx="1014732" cy="154749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199850" flipH="1">
            <a:off x="5547897" y="4909403"/>
            <a:ext cx="1014732" cy="154749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207903">
            <a:off x="7200004" y="3776173"/>
            <a:ext cx="1381091" cy="210620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392097" flipH="1">
            <a:off x="8608068" y="4705357"/>
            <a:ext cx="784545" cy="119645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207903">
            <a:off x="10425148" y="3592063"/>
            <a:ext cx="784545" cy="1196454"/>
          </a:xfrm>
          <a:prstGeom prst="rect">
            <a:avLst/>
          </a:prstGeom>
        </p:spPr>
      </p:pic>
      <p:pic>
        <p:nvPicPr>
          <p:cNvPr id="28" name="图片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27188"/>
            <a:ext cx="12428326" cy="301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0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8519" y="0"/>
            <a:ext cx="11631561" cy="6319253"/>
            <a:chOff x="280219" y="157316"/>
            <a:chExt cx="11631561" cy="631925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504824"/>
              <a:ext cx="11001375" cy="597174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1122719" y="851437"/>
            <a:ext cx="9871788" cy="4963885"/>
          </a:xfrm>
          <a:prstGeom prst="rect">
            <a:avLst/>
          </a:prstGeom>
          <a:solidFill>
            <a:schemeClr val="bg1">
              <a:alpha val="54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185381" flipH="1">
            <a:off x="-80969" y="3152778"/>
            <a:ext cx="1241848" cy="18938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19802793" flipH="1">
            <a:off x="10734806" y="1971572"/>
            <a:ext cx="1514099" cy="230904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40563" y="1576873"/>
            <a:ext cx="4851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19207" y="988111"/>
            <a:ext cx="874040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Hãy</a:t>
            </a:r>
            <a:r>
              <a:rPr lang="en-US" sz="48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trả</a:t>
            </a:r>
            <a:r>
              <a:rPr lang="en-US" sz="48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lời</a:t>
            </a:r>
            <a:r>
              <a:rPr lang="en-US" sz="4800" b="1" dirty="0">
                <a:solidFill>
                  <a:srgbClr val="7030A0"/>
                </a:solidFill>
                <a:latin typeface="UTM Avo" panose="02040603050506020204" pitchFamily="18" charset="0"/>
              </a:rPr>
              <a:t> 3 </a:t>
            </a:r>
            <a:r>
              <a:rPr lang="en-US" sz="48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câu</a:t>
            </a:r>
            <a:r>
              <a:rPr lang="en-US" sz="48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hỏi</a:t>
            </a:r>
            <a:r>
              <a:rPr lang="en-US" sz="48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sau</a:t>
            </a:r>
            <a:r>
              <a:rPr lang="en-US" sz="48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để</a:t>
            </a:r>
            <a:r>
              <a:rPr lang="en-US" sz="48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xem</a:t>
            </a:r>
            <a:r>
              <a:rPr lang="en-US" sz="48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các</a:t>
            </a:r>
            <a:r>
              <a:rPr lang="en-US" sz="48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bạn</a:t>
            </a:r>
            <a:r>
              <a:rPr lang="en-US" sz="48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có</a:t>
            </a:r>
            <a:r>
              <a:rPr lang="en-US" sz="4800" b="1" dirty="0">
                <a:solidFill>
                  <a:srgbClr val="7030A0"/>
                </a:solidFill>
                <a:latin typeface="UTM Avo" panose="02040603050506020204" pitchFamily="18" charset="0"/>
              </a:rPr>
              <a:t> may </a:t>
            </a:r>
            <a:r>
              <a:rPr lang="en-US" sz="48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mắn</a:t>
            </a:r>
            <a:r>
              <a:rPr lang="en-US" sz="48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nhận</a:t>
            </a:r>
            <a:r>
              <a:rPr lang="en-US" sz="48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những</a:t>
            </a:r>
            <a:r>
              <a:rPr lang="en-US" sz="48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phần</a:t>
            </a:r>
            <a:r>
              <a:rPr lang="en-US" sz="48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quà</a:t>
            </a:r>
            <a:r>
              <a:rPr lang="en-US" sz="48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thú</a:t>
            </a:r>
            <a:r>
              <a:rPr lang="en-US" sz="48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vị</a:t>
            </a:r>
            <a:r>
              <a:rPr lang="en-US" sz="4800" b="1" dirty="0">
                <a:solidFill>
                  <a:srgbClr val="7030A0"/>
                </a:solidFill>
                <a:latin typeface="UTM Avo" panose="02040603050506020204" pitchFamily="18" charset="0"/>
              </a:rPr>
              <a:t>. 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909703">
            <a:off x="981038" y="3810171"/>
            <a:ext cx="636646" cy="97090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909703">
            <a:off x="2896741" y="4861437"/>
            <a:ext cx="636646" cy="97090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199850" flipH="1">
            <a:off x="3562923" y="4144805"/>
            <a:ext cx="1014732" cy="154749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199850" flipH="1">
            <a:off x="5547897" y="4909403"/>
            <a:ext cx="1014732" cy="154749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207903">
            <a:off x="7200004" y="3776173"/>
            <a:ext cx="1381091" cy="210620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392097" flipH="1">
            <a:off x="8608068" y="4705357"/>
            <a:ext cx="784545" cy="119645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207903">
            <a:off x="10425148" y="3592063"/>
            <a:ext cx="784545" cy="11964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8" b="29736" l="48882" r="77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1" r="23031" b="69648"/>
          <a:stretch/>
        </p:blipFill>
        <p:spPr>
          <a:xfrm>
            <a:off x="-13569" y="-73655"/>
            <a:ext cx="2059444" cy="15142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0264" b="96643" l="3834" r="40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09" r="60400"/>
          <a:stretch/>
        </p:blipFill>
        <p:spPr>
          <a:xfrm flipH="1">
            <a:off x="9811979" y="273811"/>
            <a:ext cx="2616347" cy="13067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1628782" y="-612378"/>
            <a:ext cx="2023559" cy="169758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8580271" y="-47705"/>
            <a:ext cx="2020902" cy="1052644"/>
          </a:xfrm>
          <a:prstGeom prst="rect">
            <a:avLst/>
          </a:prstGeom>
        </p:spPr>
      </p:pic>
      <p:pic>
        <p:nvPicPr>
          <p:cNvPr id="28" name="图片 3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27188"/>
            <a:ext cx="12428326" cy="301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3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250"/>
                            </p:stCondLst>
                            <p:childTnLst>
                              <p:par>
                                <p:cTn id="8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164586" y="0"/>
            <a:ext cx="12739094" cy="6319253"/>
            <a:chOff x="-42886" y="157316"/>
            <a:chExt cx="12739094" cy="631925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504824"/>
              <a:ext cx="11001375" cy="597174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-42886" y="4146590"/>
              <a:ext cx="1673771" cy="1032901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398972" y="157316"/>
              <a:ext cx="3297236" cy="2034758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792" y="2635559"/>
            <a:ext cx="1870166" cy="187016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19368" y="851438"/>
            <a:ext cx="9871788" cy="1024015"/>
          </a:xfrm>
          <a:prstGeom prst="rect">
            <a:avLst/>
          </a:prstGeom>
          <a:solidFill>
            <a:srgbClr val="7030A0">
              <a:alpha val="6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Cốt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truyện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gì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 </a:t>
            </a:r>
            <a:r>
              <a:rPr lang="vi-V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 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19368" y="2089494"/>
            <a:ext cx="9871788" cy="737465"/>
          </a:xfrm>
          <a:prstGeom prst="rect">
            <a:avLst/>
          </a:prstGeom>
          <a:solidFill>
            <a:srgbClr val="F6A9A9">
              <a:alpha val="6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A.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chuỗi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nói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119368" y="2983524"/>
            <a:ext cx="9871788" cy="737465"/>
          </a:xfrm>
          <a:prstGeom prst="rect">
            <a:avLst/>
          </a:prstGeom>
          <a:solidFill>
            <a:srgbClr val="FFBF86">
              <a:alpha val="6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B.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chuỗi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việc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nòng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cốt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19368" y="3921691"/>
            <a:ext cx="9871788" cy="737465"/>
          </a:xfrm>
          <a:prstGeom prst="rect">
            <a:avLst/>
          </a:prstGeom>
          <a:solidFill>
            <a:srgbClr val="FFF47D">
              <a:alpha val="6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C.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xét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đánh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giá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19368" y="4876268"/>
            <a:ext cx="9871788" cy="737465"/>
          </a:xfrm>
          <a:prstGeom prst="rect">
            <a:avLst/>
          </a:prstGeom>
          <a:solidFill>
            <a:srgbClr val="C2F784">
              <a:alpha val="6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D.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văn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nói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914437" flipH="1">
            <a:off x="134553" y="-197198"/>
            <a:ext cx="2456991" cy="3687033"/>
          </a:xfrm>
          <a:prstGeom prst="rect">
            <a:avLst/>
          </a:prstGeom>
        </p:spPr>
      </p:pic>
      <p:pic>
        <p:nvPicPr>
          <p:cNvPr id="2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089" y="-562252"/>
            <a:ext cx="487363" cy="487363"/>
          </a:xfrm>
          <a:prstGeom prst="rect">
            <a:avLst/>
          </a:prstGeom>
        </p:spPr>
      </p:pic>
      <p:pic>
        <p:nvPicPr>
          <p:cNvPr id="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5686" y="-565647"/>
            <a:ext cx="487363" cy="487363"/>
          </a:xfrm>
          <a:prstGeom prst="rect">
            <a:avLst/>
          </a:prstGeom>
        </p:spPr>
      </p:pic>
      <p:pic>
        <p:nvPicPr>
          <p:cNvPr id="2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66283" y="-565647"/>
            <a:ext cx="487363" cy="487363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16870" y="-553512"/>
            <a:ext cx="487363" cy="48736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306853" y="5418637"/>
            <a:ext cx="14502335" cy="1439832"/>
            <a:chOff x="-306853" y="5418637"/>
            <a:chExt cx="14502335" cy="143983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6853" y="5425013"/>
              <a:ext cx="4149479" cy="1433456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06" y="5421825"/>
              <a:ext cx="4149479" cy="1433456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844" y="5421825"/>
              <a:ext cx="4149479" cy="1433456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03" y="5418637"/>
              <a:ext cx="4149479" cy="14334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530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0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0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50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7" grpId="1" animBg="1"/>
      <p:bldP spid="18" grpId="0" animBg="1"/>
      <p:bldP spid="20" grpId="0" animBg="1"/>
      <p:bldP spid="20" grpId="1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164586" y="0"/>
            <a:ext cx="12739094" cy="6319253"/>
            <a:chOff x="-42886" y="157316"/>
            <a:chExt cx="12739094" cy="631925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504824"/>
              <a:ext cx="11001375" cy="597174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-42886" y="4146590"/>
              <a:ext cx="1673771" cy="1032901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398972" y="157316"/>
              <a:ext cx="3297236" cy="2034758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792" y="2635559"/>
            <a:ext cx="1870166" cy="187016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19368" y="851438"/>
            <a:ext cx="9871788" cy="1024015"/>
          </a:xfrm>
          <a:prstGeom prst="rect">
            <a:avLst/>
          </a:prstGeom>
          <a:solidFill>
            <a:srgbClr val="7030A0">
              <a:alpha val="6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Khi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kể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chuyện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cần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lưu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ý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gì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19368" y="2089494"/>
            <a:ext cx="9871788" cy="737465"/>
          </a:xfrm>
          <a:prstGeom prst="rect">
            <a:avLst/>
          </a:prstGeom>
          <a:solidFill>
            <a:srgbClr val="F6A9A9">
              <a:alpha val="6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A.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Xáo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trộn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việc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hung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thú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119368" y="2983524"/>
            <a:ext cx="9871788" cy="737465"/>
          </a:xfrm>
          <a:prstGeom prst="rect">
            <a:avLst/>
          </a:prstGeom>
          <a:solidFill>
            <a:srgbClr val="FFBF86">
              <a:alpha val="6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B.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Kể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mạch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xúc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kể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19368" y="3921691"/>
            <a:ext cx="9871788" cy="737465"/>
          </a:xfrm>
          <a:prstGeom prst="rect">
            <a:avLst/>
          </a:prstGeom>
          <a:solidFill>
            <a:srgbClr val="FFF47D">
              <a:alpha val="6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C.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Kể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trình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tự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thời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gian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19368" y="4876268"/>
            <a:ext cx="9871788" cy="737465"/>
          </a:xfrm>
          <a:prstGeom prst="rect">
            <a:avLst/>
          </a:prstGeom>
          <a:solidFill>
            <a:srgbClr val="C2F784">
              <a:alpha val="6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D.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Kể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lần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lượt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nói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vât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803674" flipH="1">
            <a:off x="22274" y="-61495"/>
            <a:ext cx="2268433" cy="3459424"/>
          </a:xfrm>
          <a:prstGeom prst="rect">
            <a:avLst/>
          </a:prstGeom>
        </p:spPr>
      </p:pic>
      <p:pic>
        <p:nvPicPr>
          <p:cNvPr id="2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089" y="-562252"/>
            <a:ext cx="487363" cy="487363"/>
          </a:xfrm>
          <a:prstGeom prst="rect">
            <a:avLst/>
          </a:prstGeom>
        </p:spPr>
      </p:pic>
      <p:pic>
        <p:nvPicPr>
          <p:cNvPr id="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5686" y="-565647"/>
            <a:ext cx="487363" cy="487363"/>
          </a:xfrm>
          <a:prstGeom prst="rect">
            <a:avLst/>
          </a:prstGeom>
        </p:spPr>
      </p:pic>
      <p:pic>
        <p:nvPicPr>
          <p:cNvPr id="2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66283" y="-565647"/>
            <a:ext cx="487363" cy="487363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16870" y="-553512"/>
            <a:ext cx="487363" cy="48736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306853" y="5418637"/>
            <a:ext cx="14502335" cy="1439832"/>
            <a:chOff x="-306853" y="5418637"/>
            <a:chExt cx="14502335" cy="143983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6853" y="5425013"/>
              <a:ext cx="4149479" cy="143345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06" y="5421825"/>
              <a:ext cx="4149479" cy="1433456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844" y="5421825"/>
              <a:ext cx="4149479" cy="1433456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03" y="5418637"/>
              <a:ext cx="4149479" cy="14334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948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0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0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50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7" grpId="1" animBg="1"/>
      <p:bldP spid="18" grpId="0" animBg="1"/>
      <p:bldP spid="18" grpId="1" animBg="1"/>
      <p:bldP spid="20" grpId="1" animBg="1"/>
      <p:bldP spid="21" grpId="0" animBg="1"/>
      <p:bldP spid="2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164586" y="0"/>
            <a:ext cx="12739094" cy="6319253"/>
            <a:chOff x="-42886" y="157316"/>
            <a:chExt cx="12739094" cy="631925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504824"/>
              <a:ext cx="11001375" cy="597174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-42886" y="4146590"/>
              <a:ext cx="1673771" cy="1032901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398972" y="157316"/>
              <a:ext cx="3297236" cy="2034758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792" y="2635559"/>
            <a:ext cx="1870166" cy="187016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19368" y="851438"/>
            <a:ext cx="9871788" cy="1024015"/>
          </a:xfrm>
          <a:prstGeom prst="rect">
            <a:avLst/>
          </a:prstGeom>
          <a:solidFill>
            <a:srgbClr val="7030A0">
              <a:alpha val="6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mấy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cách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kể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lại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lời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nói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ý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nghĩ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nhân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vật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19368" y="2089494"/>
            <a:ext cx="9871788" cy="737465"/>
          </a:xfrm>
          <a:prstGeom prst="rect">
            <a:avLst/>
          </a:prstGeom>
          <a:solidFill>
            <a:srgbClr val="F6A9A9">
              <a:alpha val="6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A.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dẫn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gián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tiếp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trực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tiếp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19368" y="2983524"/>
            <a:ext cx="9871788" cy="737465"/>
          </a:xfrm>
          <a:prstGeom prst="rect">
            <a:avLst/>
          </a:prstGeom>
          <a:solidFill>
            <a:srgbClr val="FFBF86">
              <a:alpha val="6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B.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Kể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văn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kể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tóm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tắt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19368" y="3921691"/>
            <a:ext cx="9871788" cy="737465"/>
          </a:xfrm>
          <a:prstGeom prst="rect">
            <a:avLst/>
          </a:prstGeom>
          <a:solidFill>
            <a:srgbClr val="FFF47D">
              <a:alpha val="6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C.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dẫn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trực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tiếp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kể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văn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19368" y="4876268"/>
            <a:ext cx="9871788" cy="737465"/>
          </a:xfrm>
          <a:prstGeom prst="rect">
            <a:avLst/>
          </a:prstGeom>
          <a:solidFill>
            <a:srgbClr val="C2F784">
              <a:alpha val="6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D.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dẫn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gián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tiếp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kể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cách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1059292" flipH="1">
            <a:off x="270274" y="-296308"/>
            <a:ext cx="2792017" cy="4257905"/>
          </a:xfrm>
          <a:prstGeom prst="rect">
            <a:avLst/>
          </a:prstGeom>
        </p:spPr>
      </p:pic>
      <p:pic>
        <p:nvPicPr>
          <p:cNvPr id="2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089" y="-562252"/>
            <a:ext cx="487363" cy="487363"/>
          </a:xfrm>
          <a:prstGeom prst="rect">
            <a:avLst/>
          </a:prstGeom>
        </p:spPr>
      </p:pic>
      <p:pic>
        <p:nvPicPr>
          <p:cNvPr id="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5686" y="-565647"/>
            <a:ext cx="487363" cy="487363"/>
          </a:xfrm>
          <a:prstGeom prst="rect">
            <a:avLst/>
          </a:prstGeom>
        </p:spPr>
      </p:pic>
      <p:pic>
        <p:nvPicPr>
          <p:cNvPr id="2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66283" y="-565647"/>
            <a:ext cx="487363" cy="487363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16870" y="-553512"/>
            <a:ext cx="487363" cy="48736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306853" y="5418637"/>
            <a:ext cx="14502335" cy="1439832"/>
            <a:chOff x="-306853" y="5418637"/>
            <a:chExt cx="14502335" cy="143983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6853" y="5425013"/>
              <a:ext cx="4149479" cy="143345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06" y="5421825"/>
              <a:ext cx="4149479" cy="1433456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844" y="5421825"/>
              <a:ext cx="4149479" cy="1433456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03" y="5418637"/>
              <a:ext cx="4149479" cy="14334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54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0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50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81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5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8519" y="0"/>
            <a:ext cx="11631561" cy="6319253"/>
            <a:chOff x="280219" y="157316"/>
            <a:chExt cx="11631561" cy="631925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504824"/>
              <a:ext cx="11001375" cy="597174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414619">
            <a:off x="24232" y="1857390"/>
            <a:ext cx="2017536" cy="30767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19802793" flipH="1">
            <a:off x="10734806" y="1971572"/>
            <a:ext cx="1514099" cy="230904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40563" y="1576873"/>
            <a:ext cx="4851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909703">
            <a:off x="1545591" y="3870747"/>
            <a:ext cx="636646" cy="97090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207903">
            <a:off x="10425148" y="3560982"/>
            <a:ext cx="784545" cy="11964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8" b="29736" l="48882" r="77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1" r="23031" b="69648"/>
          <a:stretch/>
        </p:blipFill>
        <p:spPr>
          <a:xfrm>
            <a:off x="-13569" y="-73655"/>
            <a:ext cx="2059444" cy="15142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0264" b="96643" l="3834" r="40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09" r="60400"/>
          <a:stretch/>
        </p:blipFill>
        <p:spPr>
          <a:xfrm flipH="1">
            <a:off x="9811979" y="273811"/>
            <a:ext cx="2616347" cy="13067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1628782" y="-612378"/>
            <a:ext cx="2023559" cy="169758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8580271" y="-47705"/>
            <a:ext cx="2020902" cy="10526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28807" y1="20133" x2="38749" y2="30746"/>
                        <a14:foregroundMark x1="50824" y1="71922" x2="60233" y2="77562"/>
                        <a14:foregroundMark x1="32881" y1="70528" x2="38894" y2="76167"/>
                        <a14:foregroundMark x1="44908" y1="78775" x2="49321" y2="81807"/>
                        <a14:foregroundMark x1="76237" y1="28684" x2="79680" y2="35840"/>
                        <a14:foregroundMark x1="18671" y1="44391" x2="18138" y2="46089"/>
                        <a14:foregroundMark x1="16052" y1="61310" x2="15519" y2="66101"/>
                        <a14:foregroundMark x1="27158" y1="80776" x2="27158" y2="84233"/>
                        <a14:foregroundMark x1="33851" y1="72953" x2="33172" y2="81140"/>
                        <a14:foregroundMark x1="16052" y1="31595" x2="16489" y2="34142"/>
                        <a14:foregroundMark x1="20466" y1="26804" x2="20854" y2="28138"/>
                        <a14:foregroundMark x1="21823" y1="36871" x2="21969" y2="37538"/>
                        <a14:foregroundMark x1="76770" y1="19951" x2="76673" y2="23529"/>
                        <a14:foregroundMark x1="77352" y1="45240" x2="77061" y2="47787"/>
                        <a14:foregroundMark x1="19884" y1="80776" x2="20175" y2="82171"/>
                        <a14:foregroundMark x1="13628" y1="55185" x2="14403" y2="56701"/>
                        <a14:foregroundMark x1="73084" y1="26804" x2="73521" y2="27835"/>
                        <a14:foregroundMark x1="79777" y1="39600" x2="80068" y2="406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479" y="683475"/>
            <a:ext cx="6669400" cy="53355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267" y="813878"/>
            <a:ext cx="1182137" cy="122925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25" y="1220051"/>
            <a:ext cx="867403" cy="90197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711" y="1652813"/>
            <a:ext cx="1396899" cy="145258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518" y="1522854"/>
            <a:ext cx="1182137" cy="122925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207" y="1249831"/>
            <a:ext cx="828239" cy="861254"/>
          </a:xfrm>
          <a:prstGeom prst="rect">
            <a:avLst/>
          </a:prstGeom>
        </p:spPr>
      </p:pic>
      <p:pic>
        <p:nvPicPr>
          <p:cNvPr id="28" name="图片 3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27188"/>
            <a:ext cx="12428326" cy="301666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701" y="2200852"/>
            <a:ext cx="1396899" cy="1452582"/>
          </a:xfrm>
          <a:prstGeom prst="rect">
            <a:avLst/>
          </a:prstGeom>
        </p:spPr>
      </p:pic>
      <p:pic>
        <p:nvPicPr>
          <p:cNvPr id="4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5089" y="-5622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76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08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45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5" presetClass="entr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5" presetClass="entr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5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969</Words>
  <Application>Microsoft Office PowerPoint</Application>
  <PresentationFormat>Widescreen</PresentationFormat>
  <Paragraphs>79</Paragraphs>
  <Slides>23</Slides>
  <Notes>23</Notes>
  <HiddenSlides>0</HiddenSlides>
  <MMClips>17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Calibri</vt:lpstr>
      <vt:lpstr>UTM Bell</vt:lpstr>
      <vt:lpstr>Microsoft YaHei</vt:lpstr>
      <vt:lpstr>Arial</vt:lpstr>
      <vt:lpstr>UTM Gradoo</vt:lpstr>
      <vt:lpstr>Calibri Light</vt:lpstr>
      <vt:lpstr>UTM Showcard</vt:lpstr>
      <vt:lpstr>UTM Spring</vt:lpstr>
      <vt:lpstr>UTM Avo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孙俣</dc:creator>
  <cp:lastModifiedBy>User</cp:lastModifiedBy>
  <cp:revision>66</cp:revision>
  <dcterms:created xsi:type="dcterms:W3CDTF">2017-11-21T05:32:00Z</dcterms:created>
  <dcterms:modified xsi:type="dcterms:W3CDTF">2021-10-22T07:59:28Z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2052-10.1.0.7023</vt:lpwstr>
  </property>
</Properties>
</file>