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6" r:id="rId2"/>
    <p:sldId id="257" r:id="rId3"/>
    <p:sldId id="285" r:id="rId4"/>
    <p:sldId id="289" r:id="rId5"/>
    <p:sldId id="260" r:id="rId6"/>
    <p:sldId id="262" r:id="rId7"/>
    <p:sldId id="263" r:id="rId8"/>
    <p:sldId id="264" r:id="rId9"/>
    <p:sldId id="265" r:id="rId10"/>
    <p:sldId id="266" r:id="rId11"/>
    <p:sldId id="288" r:id="rId12"/>
    <p:sldId id="269" r:id="rId13"/>
    <p:sldId id="268" r:id="rId14"/>
    <p:sldId id="270" r:id="rId15"/>
    <p:sldId id="271" r:id="rId16"/>
    <p:sldId id="272" r:id="rId17"/>
    <p:sldId id="273" r:id="rId18"/>
    <p:sldId id="274" r:id="rId19"/>
    <p:sldId id="275" r:id="rId20"/>
    <p:sldId id="276" r:id="rId21"/>
    <p:sldId id="278" r:id="rId22"/>
    <p:sldId id="277" r:id="rId23"/>
    <p:sldId id="287" r:id="rId24"/>
    <p:sldId id="281" r:id="rId25"/>
    <p:sldId id="280" r:id="rId26"/>
    <p:sldId id="282" r:id="rId27"/>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UTM Avo" panose="02040603050506020204" pitchFamily="18" charset="0"/>
      <p:regular r:id="rId34"/>
      <p:bold r:id="rId35"/>
      <p:italic r:id="rId36"/>
      <p:boldItalic r:id="rId37"/>
    </p:embeddedFont>
    <p:embeddedFont>
      <p:font typeface="UTM Flamenco" panose="02040603050506020204" pitchFamily="18" charset="0"/>
      <p:regular r:id="rId38"/>
    </p:embeddedFont>
    <p:embeddedFont>
      <p:font typeface="UTM Netmuc KT" panose="02040603050506020204" pitchFamily="18" charset="0"/>
      <p:regular r:id="rId39"/>
    </p:embeddedFont>
    <p:embeddedFont>
      <p:font typeface="UTM Showcard" panose="02040603050506020204" pitchFamily="18" charset="0"/>
      <p:regular r:id="rId40"/>
    </p:embeddedFont>
    <p:embeddedFont>
      <p:font typeface="UVN Mau Tim 1" panose="00000400000000000000" pitchFamily="2" charset="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3C78"/>
    <a:srgbClr val="ED8E7C"/>
    <a:srgbClr val="F6A9A9"/>
    <a:srgbClr val="FFF47D"/>
    <a:srgbClr val="C2F784"/>
    <a:srgbClr val="93D9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9" d="100"/>
          <a:sy n="49" d="100"/>
        </p:scale>
        <p:origin x="1632"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CFF41-199D-47A8-B2B5-0EA0B79AD3CD}" type="datetimeFigureOut">
              <a:rPr lang="en-US" smtClean="0"/>
              <a:t>29-Oct-21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414976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CFF41-199D-47A8-B2B5-0EA0B79AD3CD}" type="datetimeFigureOut">
              <a:rPr lang="en-US" smtClean="0"/>
              <a:t>29-Oct-21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533205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CFF41-199D-47A8-B2B5-0EA0B79AD3CD}" type="datetimeFigureOut">
              <a:rPr lang="en-US" smtClean="0"/>
              <a:t>29-Oct-21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2569824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CFF41-199D-47A8-B2B5-0EA0B79AD3CD}" type="datetimeFigureOut">
              <a:rPr lang="en-US" smtClean="0"/>
              <a:t>29-Oct-21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314182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FCFF41-199D-47A8-B2B5-0EA0B79AD3CD}" type="datetimeFigureOut">
              <a:rPr lang="en-US" smtClean="0"/>
              <a:t>29-Oct-21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4222628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CFF41-199D-47A8-B2B5-0EA0B79AD3CD}" type="datetimeFigureOut">
              <a:rPr lang="en-US" smtClean="0"/>
              <a:t>29-Oct-21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1436517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CFF41-199D-47A8-B2B5-0EA0B79AD3CD}" type="datetimeFigureOut">
              <a:rPr lang="en-US" smtClean="0"/>
              <a:t>29-Oct-21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533329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CFF41-199D-47A8-B2B5-0EA0B79AD3CD}" type="datetimeFigureOut">
              <a:rPr lang="en-US" smtClean="0"/>
              <a:t>29-Oct-21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364349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CFF41-199D-47A8-B2B5-0EA0B79AD3CD}" type="datetimeFigureOut">
              <a:rPr lang="en-US" smtClean="0"/>
              <a:t>29-Oct-21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56742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CFF41-199D-47A8-B2B5-0EA0B79AD3CD}" type="datetimeFigureOut">
              <a:rPr lang="en-US" smtClean="0"/>
              <a:t>29-Oct-21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254699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CFF41-199D-47A8-B2B5-0EA0B79AD3CD}" type="datetimeFigureOut">
              <a:rPr lang="en-US" smtClean="0"/>
              <a:t>29-Oct-21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3999736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CFF41-199D-47A8-B2B5-0EA0B79AD3CD}" type="datetimeFigureOut">
              <a:rPr lang="en-US" smtClean="0"/>
              <a:t>29-Oct-21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8502A-3295-4422-8BDE-A1EB1F31C7F0}" type="slidenum">
              <a:rPr lang="en-US" smtClean="0"/>
              <a:t>‹#›</a:t>
            </a:fld>
            <a:endParaRPr lang="en-US"/>
          </a:p>
        </p:txBody>
      </p:sp>
      <p:pic>
        <p:nvPicPr>
          <p:cNvPr id="8" name="Picture 7" descr="A picture containing diagram&#10;&#10;Description automatically generated">
            <a:extLst>
              <a:ext uri="{FF2B5EF4-FFF2-40B4-BE49-F238E27FC236}">
                <a16:creationId xmlns:a16="http://schemas.microsoft.com/office/drawing/2014/main" id="{9562045A-22A5-489B-9515-ECCC0C5F33B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95185" y="8892459"/>
            <a:ext cx="1182515" cy="1021562"/>
          </a:xfrm>
          <a:prstGeom prst="rect">
            <a:avLst/>
          </a:prstGeom>
        </p:spPr>
      </p:pic>
      <p:sp>
        <p:nvSpPr>
          <p:cNvPr id="9" name="TextBox 8">
            <a:extLst>
              <a:ext uri="{FF2B5EF4-FFF2-40B4-BE49-F238E27FC236}">
                <a16:creationId xmlns:a16="http://schemas.microsoft.com/office/drawing/2014/main" id="{1DB4FC44-8B98-4638-8D92-96E99564F196}"/>
              </a:ext>
            </a:extLst>
          </p:cNvPr>
          <p:cNvSpPr txBox="1"/>
          <p:nvPr userDrawn="1"/>
        </p:nvSpPr>
        <p:spPr>
          <a:xfrm>
            <a:off x="0" y="-4207"/>
            <a:ext cx="781432" cy="369332"/>
          </a:xfrm>
          <a:prstGeom prst="rect">
            <a:avLst/>
          </a:prstGeom>
          <a:noFill/>
        </p:spPr>
        <p:txBody>
          <a:bodyPr wrap="none" rtlCol="0">
            <a:spAutoFit/>
          </a:bodyPr>
          <a:lstStyle/>
          <a:p>
            <a:r>
              <a:rPr lang="en-US" b="1">
                <a:solidFill>
                  <a:schemeClr val="bg1">
                    <a:lumMod val="85000"/>
                  </a:schemeClr>
                </a:solidFill>
                <a:latin typeface="UVN Mau Tim 1" panose="00000400000000000000" pitchFamily="2" charset="0"/>
              </a:rPr>
              <a:t>KTUTS</a:t>
            </a:r>
          </a:p>
        </p:txBody>
      </p:sp>
      <p:sp>
        <p:nvSpPr>
          <p:cNvPr id="10" name="TextBox 9">
            <a:extLst>
              <a:ext uri="{FF2B5EF4-FFF2-40B4-BE49-F238E27FC236}">
                <a16:creationId xmlns:a16="http://schemas.microsoft.com/office/drawing/2014/main" id="{7D2F47A7-D85C-43D3-B2AA-D693079471F3}"/>
              </a:ext>
            </a:extLst>
          </p:cNvPr>
          <p:cNvSpPr txBox="1"/>
          <p:nvPr userDrawn="1"/>
        </p:nvSpPr>
        <p:spPr>
          <a:xfrm>
            <a:off x="-9716" y="6461907"/>
            <a:ext cx="781432" cy="369332"/>
          </a:xfrm>
          <a:prstGeom prst="rect">
            <a:avLst/>
          </a:prstGeom>
          <a:noFill/>
        </p:spPr>
        <p:txBody>
          <a:bodyPr wrap="none" rtlCol="0">
            <a:spAutoFit/>
          </a:bodyPr>
          <a:lstStyle/>
          <a:p>
            <a:r>
              <a:rPr lang="en-US" b="1">
                <a:solidFill>
                  <a:schemeClr val="bg1">
                    <a:lumMod val="85000"/>
                  </a:schemeClr>
                </a:solidFill>
                <a:latin typeface="UVN Mau Tim 1" panose="00000400000000000000" pitchFamily="2" charset="0"/>
              </a:rPr>
              <a:t>KTUTS</a:t>
            </a:r>
          </a:p>
        </p:txBody>
      </p:sp>
    </p:spTree>
    <p:extLst>
      <p:ext uri="{BB962C8B-B14F-4D97-AF65-F5344CB8AC3E}">
        <p14:creationId xmlns:p14="http://schemas.microsoft.com/office/powerpoint/2010/main" val="1242228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9.png"/><Relationship Id="rId4" Type="http://schemas.microsoft.com/office/2007/relationships/hdphoto" Target="../media/hdphoto7.wdp"/><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12.wdp"/><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png"/><Relationship Id="rId11" Type="http://schemas.microsoft.com/office/2007/relationships/hdphoto" Target="../media/hdphoto9.wdp"/><Relationship Id="rId5" Type="http://schemas.microsoft.com/office/2007/relationships/hdphoto" Target="../media/hdphoto11.wdp"/><Relationship Id="rId10" Type="http://schemas.openxmlformats.org/officeDocument/2006/relationships/image" Target="../media/image19.png"/><Relationship Id="rId4" Type="http://schemas.openxmlformats.org/officeDocument/2006/relationships/image" Target="../media/image26.png"/><Relationship Id="rId9" Type="http://schemas.microsoft.com/office/2007/relationships/hdphoto" Target="../media/hdphoto13.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9.png"/><Relationship Id="rId4" Type="http://schemas.microsoft.com/office/2007/relationships/hdphoto" Target="../media/hdphoto7.wdp"/><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5.png"/><Relationship Id="rId4" Type="http://schemas.microsoft.com/office/2007/relationships/hdphoto" Target="../media/hdphoto15.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image" Target="../media/image36.jp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7.png"/><Relationship Id="rId4" Type="http://schemas.microsoft.com/office/2007/relationships/hdphoto" Target="../media/hdphoto9.wdp"/><Relationship Id="rId9" Type="http://schemas.microsoft.com/office/2007/relationships/hdphoto" Target="../media/hdphoto14.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2.png"/><Relationship Id="rId12" Type="http://schemas.microsoft.com/office/2007/relationships/hdphoto" Target="../media/hdphoto6.wdp"/><Relationship Id="rId2" Type="http://schemas.openxmlformats.org/officeDocument/2006/relationships/image" Target="../media/image9.jp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01508-3CE4-4EFA-AF30-8091FC72CAC4}"/>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A9D1FCB-EBF1-4F9D-B7BF-76EA2099574B}"/>
              </a:ext>
            </a:extLst>
          </p:cNvPr>
          <p:cNvSpPr txBox="1"/>
          <p:nvPr/>
        </p:nvSpPr>
        <p:spPr>
          <a:xfrm>
            <a:off x="1033973" y="-90105"/>
            <a:ext cx="3151793" cy="707886"/>
          </a:xfrm>
          <a:prstGeom prst="rect">
            <a:avLst/>
          </a:prstGeom>
          <a:noFill/>
        </p:spPr>
        <p:txBody>
          <a:bodyPr wrap="square" rtlCol="0">
            <a:spAutoFit/>
          </a:bodyPr>
          <a:lstStyle/>
          <a:p>
            <a:r>
              <a:rPr lang="en-US" sz="4000" dirty="0" err="1">
                <a:solidFill>
                  <a:srgbClr val="FFF47D"/>
                </a:solidFill>
                <a:effectLst>
                  <a:outerShdw blurRad="38100" dist="38100" dir="2700000" algn="tl">
                    <a:srgbClr val="000000">
                      <a:alpha val="43137"/>
                    </a:srgbClr>
                  </a:outerShdw>
                </a:effectLst>
                <a:latin typeface="UTM Flamenco" panose="02040603050506020204" pitchFamily="18" charset="0"/>
              </a:rPr>
              <a:t>Tập</a:t>
            </a:r>
            <a:r>
              <a:rPr lang="en-US" sz="4000" dirty="0">
                <a:solidFill>
                  <a:srgbClr val="FFF47D"/>
                </a:solidFill>
                <a:effectLst>
                  <a:outerShdw blurRad="38100" dist="38100" dir="2700000" algn="tl">
                    <a:srgbClr val="000000">
                      <a:alpha val="43137"/>
                    </a:srgbClr>
                  </a:outerShdw>
                </a:effectLst>
                <a:latin typeface="UTM Flamenco" panose="02040603050506020204" pitchFamily="18" charset="0"/>
              </a:rPr>
              <a:t> </a:t>
            </a:r>
            <a:r>
              <a:rPr lang="en-US" sz="4000" dirty="0" err="1">
                <a:solidFill>
                  <a:srgbClr val="FFF47D"/>
                </a:solidFill>
                <a:effectLst>
                  <a:outerShdw blurRad="38100" dist="38100" dir="2700000" algn="tl">
                    <a:srgbClr val="000000">
                      <a:alpha val="43137"/>
                    </a:srgbClr>
                  </a:outerShdw>
                </a:effectLst>
                <a:latin typeface="UTM Flamenco" panose="02040603050506020204" pitchFamily="18" charset="0"/>
              </a:rPr>
              <a:t>đọc</a:t>
            </a:r>
            <a:r>
              <a:rPr lang="en-US" sz="4000" dirty="0">
                <a:solidFill>
                  <a:srgbClr val="FFF47D"/>
                </a:solidFill>
                <a:effectLst>
                  <a:outerShdw blurRad="38100" dist="38100" dir="2700000" algn="tl">
                    <a:srgbClr val="000000">
                      <a:alpha val="43137"/>
                    </a:srgbClr>
                  </a:outerShdw>
                </a:effectLst>
                <a:latin typeface="UTM Flamenco" panose="02040603050506020204" pitchFamily="18" charset="0"/>
              </a:rPr>
              <a:t> </a:t>
            </a:r>
          </a:p>
        </p:txBody>
      </p:sp>
      <p:grpSp>
        <p:nvGrpSpPr>
          <p:cNvPr id="5" name="Group 4">
            <a:extLst>
              <a:ext uri="{FF2B5EF4-FFF2-40B4-BE49-F238E27FC236}">
                <a16:creationId xmlns:a16="http://schemas.microsoft.com/office/drawing/2014/main" id="{E938AD2C-17BA-4F6C-8E23-C2DBB1A4A9DD}"/>
              </a:ext>
            </a:extLst>
          </p:cNvPr>
          <p:cNvGrpSpPr/>
          <p:nvPr/>
        </p:nvGrpSpPr>
        <p:grpSpPr>
          <a:xfrm>
            <a:off x="773988" y="274437"/>
            <a:ext cx="8040359" cy="3139321"/>
            <a:chOff x="4436874" y="1862990"/>
            <a:chExt cx="3174698" cy="3139321"/>
          </a:xfrm>
        </p:grpSpPr>
        <p:sp>
          <p:nvSpPr>
            <p:cNvPr id="6" name="TextBox 5">
              <a:extLst>
                <a:ext uri="{FF2B5EF4-FFF2-40B4-BE49-F238E27FC236}">
                  <a16:creationId xmlns:a16="http://schemas.microsoft.com/office/drawing/2014/main" id="{2D9507FD-AA21-45AE-93EA-61B1241D937A}"/>
                </a:ext>
              </a:extLst>
            </p:cNvPr>
            <p:cNvSpPr txBox="1"/>
            <p:nvPr/>
          </p:nvSpPr>
          <p:spPr>
            <a:xfrm>
              <a:off x="4459779" y="1862990"/>
              <a:ext cx="3151793" cy="3139321"/>
            </a:xfrm>
            <a:prstGeom prst="rect">
              <a:avLst/>
            </a:prstGeom>
            <a:noFill/>
          </p:spPr>
          <p:txBody>
            <a:bodyPr wrap="square" rtlCol="0">
              <a:spAutoFit/>
            </a:bodyPr>
            <a:lstStyle/>
            <a:p>
              <a:pPr algn="ctr"/>
              <a:r>
                <a:rPr lang="en-US" sz="66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a:t>
              </a:r>
            </a:p>
            <a:p>
              <a:pPr algn="ctr"/>
              <a:r>
                <a:rPr lang="en-US" sz="66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CỦA VUA MI - ĐÁT</a:t>
              </a:r>
            </a:p>
          </p:txBody>
        </p:sp>
        <p:sp>
          <p:nvSpPr>
            <p:cNvPr id="7" name="TextBox 6">
              <a:extLst>
                <a:ext uri="{FF2B5EF4-FFF2-40B4-BE49-F238E27FC236}">
                  <a16:creationId xmlns:a16="http://schemas.microsoft.com/office/drawing/2014/main" id="{CB4E32AF-A0CA-434C-9AB1-6DCE960B8EAC}"/>
                </a:ext>
              </a:extLst>
            </p:cNvPr>
            <p:cNvSpPr txBox="1"/>
            <p:nvPr/>
          </p:nvSpPr>
          <p:spPr>
            <a:xfrm>
              <a:off x="4436874" y="1862990"/>
              <a:ext cx="3151793" cy="3139321"/>
            </a:xfrm>
            <a:prstGeom prst="rect">
              <a:avLst/>
            </a:prstGeom>
            <a:noFill/>
          </p:spPr>
          <p:txBody>
            <a:bodyPr wrap="square" rtlCol="0">
              <a:spAutoFit/>
            </a:bodyPr>
            <a:lstStyle/>
            <a:p>
              <a:pPr algn="ctr"/>
              <a:r>
                <a:rPr lang="en-US" sz="6600" dirty="0">
                  <a:solidFill>
                    <a:srgbClr val="C2F784"/>
                  </a:solidFill>
                  <a:effectLst>
                    <a:outerShdw blurRad="38100" dist="38100" dir="2700000" algn="tl">
                      <a:srgbClr val="000000">
                        <a:alpha val="43137"/>
                      </a:srgbClr>
                    </a:outerShdw>
                  </a:effectLst>
                  <a:latin typeface="UTM Showcard" panose="02040603050506020204" pitchFamily="18" charset="0"/>
                </a:rPr>
                <a:t>ĐIỀU ƯỚC </a:t>
              </a:r>
            </a:p>
            <a:p>
              <a:pPr algn="ctr"/>
              <a:r>
                <a:rPr lang="en-US" sz="6600" dirty="0">
                  <a:solidFill>
                    <a:srgbClr val="C2F784"/>
                  </a:solidFill>
                  <a:effectLst>
                    <a:outerShdw blurRad="38100" dist="38100" dir="2700000" algn="tl">
                      <a:srgbClr val="000000">
                        <a:alpha val="43137"/>
                      </a:srgbClr>
                    </a:outerShdw>
                  </a:effectLst>
                  <a:latin typeface="UTM Showcard" panose="02040603050506020204" pitchFamily="18" charset="0"/>
                </a:rPr>
                <a:t>CỦA VUA MI - ĐÁT</a:t>
              </a:r>
            </a:p>
          </p:txBody>
        </p:sp>
      </p:grpSp>
      <p:pic>
        <p:nvPicPr>
          <p:cNvPr id="8" name="Tieng-cuoi-ngao-man-www_tiengdong_com">
            <a:hlinkClick r:id="" action="ppaction://media"/>
            <a:extLst>
              <a:ext uri="{FF2B5EF4-FFF2-40B4-BE49-F238E27FC236}">
                <a16:creationId xmlns:a16="http://schemas.microsoft.com/office/drawing/2014/main" id="{D02997E2-C4F3-4867-981F-4032834B736D}"/>
              </a:ext>
            </a:extLst>
          </p:cNvPr>
          <p:cNvPicPr>
            <a:picLocks noChangeAspect="1"/>
          </p:cNvPicPr>
          <p:nvPr>
            <a:audioFile r:link="rId1"/>
            <p:extLst>
              <p:ext uri="{DAA4B4D4-6D71-4841-9C94-3DE7FCFB9230}">
                <p14:media xmlns:p14="http://schemas.microsoft.com/office/powerpoint/2010/main" r:embed="rId2">
                  <p14:trim end="6763.5833"/>
                </p14:media>
              </p:ext>
            </p:extLst>
          </p:nvPr>
        </p:nvPicPr>
        <p:blipFill>
          <a:blip r:embed="rId5"/>
          <a:stretch>
            <a:fillRect/>
          </a:stretch>
        </p:blipFill>
        <p:spPr>
          <a:xfrm>
            <a:off x="7743584" y="-515561"/>
            <a:ext cx="487363" cy="487363"/>
          </a:xfrm>
          <a:prstGeom prst="rect">
            <a:avLst/>
          </a:prstGeom>
        </p:spPr>
      </p:pic>
      <p:sp>
        <p:nvSpPr>
          <p:cNvPr id="9" name="TextBox 8">
            <a:extLst>
              <a:ext uri="{FF2B5EF4-FFF2-40B4-BE49-F238E27FC236}">
                <a16:creationId xmlns:a16="http://schemas.microsoft.com/office/drawing/2014/main" id="{6F2C434A-8492-4156-9529-B5467BB48BAA}"/>
              </a:ext>
            </a:extLst>
          </p:cNvPr>
          <p:cNvSpPr txBox="1"/>
          <p:nvPr/>
        </p:nvSpPr>
        <p:spPr>
          <a:xfrm rot="1050641">
            <a:off x="441282" y="4272457"/>
            <a:ext cx="897169" cy="369332"/>
          </a:xfrm>
          <a:prstGeom prst="rect">
            <a:avLst/>
          </a:prstGeom>
          <a:noFill/>
        </p:spPr>
        <p:txBody>
          <a:bodyPr wrap="none" rtlCol="0">
            <a:spAutoFit/>
          </a:bodyPr>
          <a:lstStyle/>
          <a:p>
            <a:r>
              <a:rPr lang="en-US">
                <a:solidFill>
                  <a:srgbClr val="FFC000"/>
                </a:solidFill>
                <a:latin typeface="UTM Netmuc KT" panose="02040603050506020204" pitchFamily="18" charset="0"/>
              </a:rPr>
              <a:t>KTUTS</a:t>
            </a:r>
          </a:p>
        </p:txBody>
      </p:sp>
    </p:spTree>
    <p:extLst>
      <p:ext uri="{BB962C8B-B14F-4D97-AF65-F5344CB8AC3E}">
        <p14:creationId xmlns:p14="http://schemas.microsoft.com/office/powerpoint/2010/main" val="417603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8"/>
                                        </p:tgtEl>
                                      </p:cBhvr>
                                    </p:cmd>
                                  </p:childTnLst>
                                </p:cTn>
                              </p:par>
                              <p:par>
                                <p:cTn id="7" presetID="26" presetClass="entr" presetSubtype="0"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290">
                                          <p:stCondLst>
                                            <p:cond delay="0"/>
                                          </p:stCondLst>
                                        </p:cTn>
                                        <p:tgtEl>
                                          <p:spTgt spid="4"/>
                                        </p:tgtEl>
                                      </p:cBhvr>
                                    </p:animEffect>
                                    <p:anim calcmode="lin" valueType="num">
                                      <p:cBhvr>
                                        <p:cTn id="10"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5" dur="13">
                                          <p:stCondLst>
                                            <p:cond delay="325"/>
                                          </p:stCondLst>
                                        </p:cTn>
                                        <p:tgtEl>
                                          <p:spTgt spid="4"/>
                                        </p:tgtEl>
                                      </p:cBhvr>
                                      <p:to x="100000" y="60000"/>
                                    </p:animScale>
                                    <p:animScale>
                                      <p:cBhvr>
                                        <p:cTn id="16" dur="83" decel="50000">
                                          <p:stCondLst>
                                            <p:cond delay="338"/>
                                          </p:stCondLst>
                                        </p:cTn>
                                        <p:tgtEl>
                                          <p:spTgt spid="4"/>
                                        </p:tgtEl>
                                      </p:cBhvr>
                                      <p:to x="100000" y="100000"/>
                                    </p:animScale>
                                    <p:animScale>
                                      <p:cBhvr>
                                        <p:cTn id="17" dur="13">
                                          <p:stCondLst>
                                            <p:cond delay="656"/>
                                          </p:stCondLst>
                                        </p:cTn>
                                        <p:tgtEl>
                                          <p:spTgt spid="4"/>
                                        </p:tgtEl>
                                      </p:cBhvr>
                                      <p:to x="100000" y="80000"/>
                                    </p:animScale>
                                    <p:animScale>
                                      <p:cBhvr>
                                        <p:cTn id="18" dur="83" decel="50000">
                                          <p:stCondLst>
                                            <p:cond delay="669"/>
                                          </p:stCondLst>
                                        </p:cTn>
                                        <p:tgtEl>
                                          <p:spTgt spid="4"/>
                                        </p:tgtEl>
                                      </p:cBhvr>
                                      <p:to x="100000" y="100000"/>
                                    </p:animScale>
                                    <p:animScale>
                                      <p:cBhvr>
                                        <p:cTn id="19" dur="13">
                                          <p:stCondLst>
                                            <p:cond delay="821"/>
                                          </p:stCondLst>
                                        </p:cTn>
                                        <p:tgtEl>
                                          <p:spTgt spid="4"/>
                                        </p:tgtEl>
                                      </p:cBhvr>
                                      <p:to x="100000" y="90000"/>
                                    </p:animScale>
                                    <p:animScale>
                                      <p:cBhvr>
                                        <p:cTn id="20" dur="83" decel="50000">
                                          <p:stCondLst>
                                            <p:cond delay="834"/>
                                          </p:stCondLst>
                                        </p:cTn>
                                        <p:tgtEl>
                                          <p:spTgt spid="4"/>
                                        </p:tgtEl>
                                      </p:cBhvr>
                                      <p:to x="100000" y="100000"/>
                                    </p:animScale>
                                    <p:animScale>
                                      <p:cBhvr>
                                        <p:cTn id="21" dur="13">
                                          <p:stCondLst>
                                            <p:cond delay="904"/>
                                          </p:stCondLst>
                                        </p:cTn>
                                        <p:tgtEl>
                                          <p:spTgt spid="4"/>
                                        </p:tgtEl>
                                      </p:cBhvr>
                                      <p:to x="100000" y="95000"/>
                                    </p:animScale>
                                    <p:animScale>
                                      <p:cBhvr>
                                        <p:cTn id="22" dur="83" decel="50000">
                                          <p:stCondLst>
                                            <p:cond delay="917"/>
                                          </p:stCondLst>
                                        </p:cTn>
                                        <p:tgtEl>
                                          <p:spTgt spid="4"/>
                                        </p:tgtEl>
                                      </p:cBhvr>
                                      <p:to x="100000" y="100000"/>
                                    </p:animScale>
                                  </p:childTnLst>
                                </p:cTn>
                              </p:par>
                              <p:par>
                                <p:cTn id="23" presetID="50" presetClass="entr" presetSubtype="0" decel="100000" fill="hold" nodeType="withEffect">
                                  <p:stCondLst>
                                    <p:cond delay="1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3"/>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21207" y="1566587"/>
            <a:ext cx="11469097" cy="2062103"/>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Thần Đi-ô-ni-dốt liền hiện ra và phán:</a:t>
            </a:r>
          </a:p>
          <a:p>
            <a:pPr algn="just"/>
            <a:r>
              <a:rPr lang="vi-VN" sz="32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p:txBody>
      </p:sp>
      <p:grpSp>
        <p:nvGrpSpPr>
          <p:cNvPr id="8" name="Group 7"/>
          <p:cNvGrpSpPr/>
          <p:nvPr/>
        </p:nvGrpSpPr>
        <p:grpSpPr>
          <a:xfrm>
            <a:off x="1076873" y="534272"/>
            <a:ext cx="11057074" cy="972689"/>
            <a:chOff x="4459779" y="1813631"/>
            <a:chExt cx="3174698" cy="972689"/>
          </a:xfrm>
        </p:grpSpPr>
        <p:sp>
          <p:nvSpPr>
            <p:cNvPr id="9" name="TextBox 8"/>
            <p:cNvSpPr txBox="1"/>
            <p:nvPr/>
          </p:nvSpPr>
          <p:spPr>
            <a:xfrm>
              <a:off x="4459779" y="1862990"/>
              <a:ext cx="3151793"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10" name="TextBox 9"/>
            <p:cNvSpPr txBox="1"/>
            <p:nvPr/>
          </p:nvSpPr>
          <p:spPr>
            <a:xfrm>
              <a:off x="4482684" y="1813631"/>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17" name="TextBox 16"/>
          <p:cNvSpPr txBox="1"/>
          <p:nvPr/>
        </p:nvSpPr>
        <p:spPr>
          <a:xfrm>
            <a:off x="369071" y="3629469"/>
            <a:ext cx="8685145" cy="2554545"/>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3200" dirty="0">
              <a:solidFill>
                <a:srgbClr val="002060"/>
              </a:solidFill>
              <a:latin typeface="UTM Avo" panose="02040603050506020204" pitchFamily="18" charset="0"/>
            </a:endParaRP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3491" y1="61492" x2="35849" y2="73317"/>
                        <a14:foregroundMark x1="28774" y1="69739" x2="71305" y2="67495"/>
                        <a14:foregroundMark x1="30660" y1="62401" x2="23585" y2="68830"/>
                        <a14:foregroundMark x1="27752" y1="82292" x2="62186" y2="82414"/>
                      </a14:backgroundRemoval>
                    </a14:imgEffect>
                  </a14:imgLayer>
                </a14:imgProps>
              </a:ext>
              <a:ext uri="{28A0092B-C50C-407E-A947-70E740481C1C}">
                <a14:useLocalDpi xmlns:a14="http://schemas.microsoft.com/office/drawing/2010/main" val="0"/>
              </a:ext>
            </a:extLst>
          </a:blip>
          <a:stretch>
            <a:fillRect/>
          </a:stretch>
        </p:blipFill>
        <p:spPr>
          <a:xfrm>
            <a:off x="28259" y="-7012"/>
            <a:ext cx="1720910" cy="2231136"/>
          </a:xfrm>
          <a:prstGeom prst="rect">
            <a:avLst/>
          </a:prstGeom>
        </p:spPr>
      </p:pic>
      <p:grpSp>
        <p:nvGrpSpPr>
          <p:cNvPr id="21" name="Group 20"/>
          <p:cNvGrpSpPr/>
          <p:nvPr/>
        </p:nvGrpSpPr>
        <p:grpSpPr>
          <a:xfrm>
            <a:off x="8833105" y="3333889"/>
            <a:ext cx="3345876" cy="3445454"/>
            <a:chOff x="8833105" y="3333889"/>
            <a:chExt cx="3345876" cy="3445454"/>
          </a:xfrm>
        </p:grpSpPr>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93" b="93426" l="4400" r="96000">
                          <a14:backgroundMark x1="41000" y1="35093" x2="55700" y2="84722"/>
                          <a14:backgroundMark x1="66000" y1="40463" x2="47700" y2="84722"/>
                          <a14:backgroundMark x1="35600" y1="37963" x2="42300" y2="94907"/>
                          <a14:backgroundMark x1="38500" y1="32685" x2="60600" y2="33889"/>
                          <a14:backgroundMark x1="69200" y1="52315" x2="60000" y2="91019"/>
                        </a14:backgroundRemoval>
                      </a14:imgEffect>
                    </a14:imgLayer>
                  </a14:imgProps>
                </a:ext>
                <a:ext uri="{28A0092B-C50C-407E-A947-70E740481C1C}">
                  <a14:useLocalDpi xmlns:a14="http://schemas.microsoft.com/office/drawing/2010/main" val="0"/>
                </a:ext>
              </a:extLst>
            </a:blip>
            <a:srcRect b="7773"/>
            <a:stretch/>
          </p:blipFill>
          <p:spPr>
            <a:xfrm>
              <a:off x="8833105" y="3333889"/>
              <a:ext cx="3345876" cy="3372643"/>
            </a:xfrm>
            <a:prstGeom prst="rect">
              <a:avLst/>
            </a:prstGeom>
          </p:spPr>
        </p:pic>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backgroundRemoval t="3392" b="96002" l="9994" r="89885"/>
                      </a14:imgEffect>
                    </a14:imgLayer>
                  </a14:imgProps>
                </a:ext>
                <a:ext uri="{28A0092B-C50C-407E-A947-70E740481C1C}">
                  <a14:useLocalDpi xmlns:a14="http://schemas.microsoft.com/office/drawing/2010/main" val="0"/>
                </a:ext>
              </a:extLst>
            </a:blip>
            <a:stretch>
              <a:fillRect/>
            </a:stretch>
          </p:blipFill>
          <p:spPr>
            <a:xfrm>
              <a:off x="9633768" y="4981592"/>
              <a:ext cx="1797751" cy="1797751"/>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7139" y="4370832"/>
              <a:ext cx="1764869" cy="2383832"/>
            </a:xfrm>
            <a:prstGeom prst="rect">
              <a:avLst/>
            </a:prstGeom>
          </p:spPr>
        </p:pic>
      </p:grpSp>
    </p:spTree>
    <p:extLst>
      <p:ext uri="{BB962C8B-B14F-4D97-AF65-F5344CB8AC3E}">
        <p14:creationId xmlns:p14="http://schemas.microsoft.com/office/powerpoint/2010/main" val="889561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2" presetClass="entr" presetSubtype="9"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0-#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CC5C0-FBB4-4E61-BDB2-C0FC33225512}"/>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p:cNvSpPr txBox="1"/>
          <p:nvPr/>
        </p:nvSpPr>
        <p:spPr>
          <a:xfrm>
            <a:off x="3400069" y="2345960"/>
            <a:ext cx="5305686" cy="2800767"/>
          </a:xfrm>
          <a:prstGeom prst="rect">
            <a:avLst/>
          </a:prstGeom>
          <a:noFill/>
        </p:spPr>
        <p:txBody>
          <a:bodyPr wrap="square" rtlCol="0">
            <a:spAutoFit/>
          </a:bodyPr>
          <a:lstStyle/>
          <a:p>
            <a:pPr algn="ctr"/>
            <a:r>
              <a:rPr lang="en-US" sz="8500" dirty="0" err="1">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Tìm</a:t>
            </a:r>
            <a:r>
              <a:rPr lang="en-US" sz="85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 </a:t>
            </a:r>
            <a:r>
              <a:rPr lang="en-US" sz="8500" dirty="0" err="1">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hiểu</a:t>
            </a:r>
            <a:r>
              <a:rPr lang="en-US" sz="85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 </a:t>
            </a:r>
            <a:r>
              <a:rPr lang="en-US" sz="8500" dirty="0" err="1">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bài</a:t>
            </a:r>
            <a:endParaRPr lang="en-US" sz="85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endParaRPr>
          </a:p>
        </p:txBody>
      </p:sp>
      <p:sp>
        <p:nvSpPr>
          <p:cNvPr id="19" name="TextBox 18"/>
          <p:cNvSpPr txBox="1"/>
          <p:nvPr/>
        </p:nvSpPr>
        <p:spPr>
          <a:xfrm>
            <a:off x="3475386" y="2330511"/>
            <a:ext cx="5305686" cy="2800767"/>
          </a:xfrm>
          <a:prstGeom prst="rect">
            <a:avLst/>
          </a:prstGeom>
          <a:noFill/>
        </p:spPr>
        <p:txBody>
          <a:bodyPr wrap="square" rtlCol="0">
            <a:spAutoFit/>
          </a:bodyPr>
          <a:lstStyle/>
          <a:p>
            <a:pPr algn="ctr"/>
            <a:r>
              <a:rPr lang="en-US" sz="8500" dirty="0" err="1">
                <a:solidFill>
                  <a:srgbClr val="FFF47D"/>
                </a:solidFill>
                <a:effectLst>
                  <a:outerShdw blurRad="50800" dist="38100" dir="2700000" algn="tl" rotWithShape="0">
                    <a:prstClr val="black">
                      <a:alpha val="40000"/>
                    </a:prstClr>
                  </a:outerShdw>
                </a:effectLst>
                <a:latin typeface="UTM Showcard" panose="02040603050506020204" pitchFamily="18" charset="0"/>
              </a:rPr>
              <a:t>Tìm</a:t>
            </a:r>
            <a:r>
              <a:rPr lang="en-US" sz="8500" dirty="0">
                <a:solidFill>
                  <a:srgbClr val="FFF47D"/>
                </a:solidFill>
                <a:effectLst>
                  <a:outerShdw blurRad="50800" dist="38100" dir="2700000" algn="tl" rotWithShape="0">
                    <a:prstClr val="black">
                      <a:alpha val="40000"/>
                    </a:prstClr>
                  </a:outerShdw>
                </a:effectLst>
                <a:latin typeface="UTM Showcard" panose="02040603050506020204" pitchFamily="18" charset="0"/>
              </a:rPr>
              <a:t> </a:t>
            </a:r>
            <a:r>
              <a:rPr lang="en-US" sz="8500" dirty="0" err="1">
                <a:solidFill>
                  <a:srgbClr val="FFF47D"/>
                </a:solidFill>
                <a:effectLst>
                  <a:outerShdw blurRad="50800" dist="38100" dir="2700000" algn="tl" rotWithShape="0">
                    <a:prstClr val="black">
                      <a:alpha val="40000"/>
                    </a:prstClr>
                  </a:outerShdw>
                </a:effectLst>
                <a:latin typeface="UTM Showcard" panose="02040603050506020204" pitchFamily="18" charset="0"/>
              </a:rPr>
              <a:t>hiểu</a:t>
            </a:r>
            <a:r>
              <a:rPr lang="en-US" sz="8500" dirty="0">
                <a:solidFill>
                  <a:srgbClr val="FFF47D"/>
                </a:solidFill>
                <a:effectLst>
                  <a:outerShdw blurRad="50800" dist="38100" dir="2700000" algn="tl" rotWithShape="0">
                    <a:prstClr val="black">
                      <a:alpha val="40000"/>
                    </a:prstClr>
                  </a:outerShdw>
                </a:effectLst>
                <a:latin typeface="UTM Showcard" panose="02040603050506020204" pitchFamily="18" charset="0"/>
              </a:rPr>
              <a:t> </a:t>
            </a:r>
            <a:r>
              <a:rPr lang="en-US" sz="8500" dirty="0" err="1">
                <a:solidFill>
                  <a:srgbClr val="FFF47D"/>
                </a:solidFill>
                <a:effectLst>
                  <a:outerShdw blurRad="50800" dist="38100" dir="2700000" algn="tl" rotWithShape="0">
                    <a:prstClr val="black">
                      <a:alpha val="40000"/>
                    </a:prstClr>
                  </a:outerShdw>
                </a:effectLst>
                <a:latin typeface="UTM Showcard" panose="02040603050506020204" pitchFamily="18" charset="0"/>
              </a:rPr>
              <a:t>bài</a:t>
            </a:r>
            <a:endParaRPr lang="en-US" sz="8500" dirty="0">
              <a:solidFill>
                <a:srgbClr val="FFF47D"/>
              </a:solidFill>
              <a:effectLst>
                <a:outerShdw blurRad="50800" dist="38100" dir="2700000" algn="tl" rotWithShape="0">
                  <a:prstClr val="black">
                    <a:alpha val="40000"/>
                  </a:prstClr>
                </a:outerShdw>
              </a:effectLst>
              <a:latin typeface="UTM Showcard" panose="02040603050506020204" pitchFamily="18" charset="0"/>
            </a:endParaRPr>
          </a:p>
        </p:txBody>
      </p:sp>
    </p:spTree>
    <p:extLst>
      <p:ext uri="{BB962C8B-B14F-4D97-AF65-F5344CB8AC3E}">
        <p14:creationId xmlns:p14="http://schemas.microsoft.com/office/powerpoint/2010/main" val="33385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6" presetClass="emph" presetSubtype="0" fill="hold" grpId="1" nodeType="withEffect">
                                  <p:stCondLst>
                                    <p:cond delay="0"/>
                                  </p:stCondLst>
                                  <p:childTnLst>
                                    <p:animScale>
                                      <p:cBhvr>
                                        <p:cTn id="16" dur="2250" fill="hold"/>
                                        <p:tgtEl>
                                          <p:spTgt spid="12"/>
                                        </p:tgtEl>
                                      </p:cBhvr>
                                      <p:by x="150000" y="150000"/>
                                    </p:animScale>
                                  </p:childTnLst>
                                </p:cTn>
                              </p:par>
                              <p:par>
                                <p:cTn id="17" presetID="10" presetClass="exit" presetSubtype="0" fill="hold" grpId="2" nodeType="withEffect">
                                  <p:stCondLst>
                                    <p:cond delay="0"/>
                                  </p:stCondLst>
                                  <p:childTnLst>
                                    <p:animEffect transition="out" filter="fade">
                                      <p:cBhvr>
                                        <p:cTn id="18" dur="2250"/>
                                        <p:tgtEl>
                                          <p:spTgt spid="12"/>
                                        </p:tgtEl>
                                      </p:cBhvr>
                                    </p:animEffect>
                                    <p:set>
                                      <p:cBhvr>
                                        <p:cTn id="19" dur="1" fill="hold">
                                          <p:stCondLst>
                                            <p:cond delay="2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683875" y="862711"/>
            <a:ext cx="10314432" cy="1988351"/>
            <a:chOff x="4459779" y="1813631"/>
            <a:chExt cx="3174698" cy="1988351"/>
          </a:xfrm>
        </p:grpSpPr>
        <p:sp>
          <p:nvSpPr>
            <p:cNvPr id="4" name="TextBox 3"/>
            <p:cNvSpPr txBox="1"/>
            <p:nvPr/>
          </p:nvSpPr>
          <p:spPr>
            <a:xfrm>
              <a:off x="4459779" y="1862990"/>
              <a:ext cx="3151793" cy="1938992"/>
            </a:xfrm>
            <a:prstGeom prst="rect">
              <a:avLst/>
            </a:prstGeom>
            <a:noFill/>
          </p:spPr>
          <p:txBody>
            <a:bodyPr wrap="square" rtlCol="0">
              <a:spAutoFit/>
            </a:bodyPr>
            <a:lstStyle/>
            <a:p>
              <a:pPr algn="ctr"/>
              <a:r>
                <a:rPr lang="en-US" sz="60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1938992"/>
            </a:xfrm>
            <a:prstGeom prst="rect">
              <a:avLst/>
            </a:prstGeom>
            <a:noFill/>
          </p:spPr>
          <p:txBody>
            <a:bodyPr wrap="square" rtlCol="0">
              <a:spAutoFit/>
            </a:bodyPr>
            <a:lstStyle/>
            <a:p>
              <a:pPr algn="ctr"/>
              <a:r>
                <a:rPr lang="en-US" sz="60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3491" y1="61492" x2="35849" y2="73317"/>
                        <a14:foregroundMark x1="28774" y1="69739" x2="71305" y2="67495"/>
                        <a14:foregroundMark x1="30660" y1="62401" x2="23585" y2="68830"/>
                        <a14:foregroundMark x1="27752" y1="82292" x2="62186" y2="82414"/>
                      </a14:backgroundRemoval>
                    </a14:imgEffect>
                  </a14:imgLayer>
                </a14:imgProps>
              </a:ext>
              <a:ext uri="{28A0092B-C50C-407E-A947-70E740481C1C}">
                <a14:useLocalDpi xmlns:a14="http://schemas.microsoft.com/office/drawing/2010/main" val="0"/>
              </a:ext>
            </a:extLst>
          </a:blip>
          <a:stretch>
            <a:fillRect/>
          </a:stretch>
        </p:blipFill>
        <p:spPr>
          <a:xfrm>
            <a:off x="138079" y="92333"/>
            <a:ext cx="1720910" cy="223113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6407" y="2803771"/>
            <a:ext cx="2965593" cy="3942213"/>
          </a:xfrm>
          <a:prstGeom prst="rect">
            <a:avLst/>
          </a:prstGeom>
        </p:spPr>
      </p:pic>
      <p:sp>
        <p:nvSpPr>
          <p:cNvPr id="7" name="TextBox 6"/>
          <p:cNvSpPr txBox="1"/>
          <p:nvPr/>
        </p:nvSpPr>
        <p:spPr>
          <a:xfrm>
            <a:off x="594360" y="2005533"/>
            <a:ext cx="8776682" cy="4401205"/>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Có lần thần Đi-ô-ni-dốt hiện ra, cho vua Mi-đát được ước một điều. Mi-đát vốn tham lam nên nói ngay:</a:t>
            </a:r>
          </a:p>
          <a:p>
            <a:pPr algn="just"/>
            <a:r>
              <a:rPr lang="vi-VN" sz="2800" dirty="0">
                <a:solidFill>
                  <a:srgbClr val="002060"/>
                </a:solidFill>
                <a:latin typeface="UTM Avo" panose="02040603050506020204" pitchFamily="18" charset="0"/>
              </a:rPr>
              <a:t>- Xin Thần cho mọi vật tôi chạm đến đều hóa thành vàng!</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Thần Đi-ô-ni-dốt mỉm cười ưng thuận.</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Vua Mi-đát thử bẻ một cành sồi, cành đó liền biến thành vàng. Vua ngắt một quả táo, quả táo cũng thành vàng nốt. Tưởng không có ai trên đời sung sướng hơn thế nữa!</a:t>
            </a:r>
          </a:p>
        </p:txBody>
      </p:sp>
    </p:spTree>
    <p:extLst>
      <p:ext uri="{BB962C8B-B14F-4D97-AF65-F5344CB8AC3E}">
        <p14:creationId xmlns:p14="http://schemas.microsoft.com/office/powerpoint/2010/main" val="700992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2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2" presetClass="entr" presetSubtype="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9"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8154" y="139591"/>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24987" y="366338"/>
            <a:ext cx="10948416" cy="646331"/>
          </a:xfrm>
          <a:prstGeom prst="rect">
            <a:avLst/>
          </a:prstGeom>
          <a:noFill/>
        </p:spPr>
        <p:txBody>
          <a:bodyPr wrap="square" rtlCol="0">
            <a:spAutoFit/>
          </a:bodyPr>
          <a:lstStyle/>
          <a:p>
            <a:pPr algn="just"/>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Vua</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Mi</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đát</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xin</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Thần</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Đi</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 ô -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ni</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dốt</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điều</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gì</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a:t>
            </a:r>
          </a:p>
        </p:txBody>
      </p:sp>
      <p:sp>
        <p:nvSpPr>
          <p:cNvPr id="5" name="TextBox 4"/>
          <p:cNvSpPr txBox="1"/>
          <p:nvPr/>
        </p:nvSpPr>
        <p:spPr>
          <a:xfrm>
            <a:off x="1024987" y="1034146"/>
            <a:ext cx="10510410" cy="1200329"/>
          </a:xfrm>
          <a:prstGeom prst="rect">
            <a:avLst/>
          </a:prstGeom>
          <a:noFill/>
        </p:spPr>
        <p:txBody>
          <a:bodyPr wrap="square" rtlCol="0">
            <a:spAutoFit/>
          </a:bodyPr>
          <a:lstStyle/>
          <a:p>
            <a:pPr algn="ct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Vua</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Mi</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đát</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xin</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Thần</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làm</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cho</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mọi</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vật</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mình</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chạm</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vào</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đều</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hoá</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thành</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vàng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a:t>
            </a:r>
          </a:p>
        </p:txBody>
      </p:sp>
      <p:pic>
        <p:nvPicPr>
          <p:cNvPr id="23" name="Picture 22" descr="A picture containing crown jewels, accessory, several&#10;&#10;Description automatically generated">
            <a:extLst>
              <a:ext uri="{FF2B5EF4-FFF2-40B4-BE49-F238E27FC236}">
                <a16:creationId xmlns:a16="http://schemas.microsoft.com/office/drawing/2014/main" id="{4055C5C9-6EDB-4A01-AC6C-78AEF38358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4" t="1806" r="-394" b="-1806"/>
          <a:stretch/>
        </p:blipFill>
        <p:spPr>
          <a:xfrm>
            <a:off x="-609599" y="1432642"/>
            <a:ext cx="12866914" cy="6381767"/>
          </a:xfrm>
          <a:prstGeom prst="rect">
            <a:avLst/>
          </a:prstGeom>
        </p:spPr>
      </p:pic>
    </p:spTree>
    <p:extLst>
      <p:ext uri="{BB962C8B-B14F-4D97-AF65-F5344CB8AC3E}">
        <p14:creationId xmlns:p14="http://schemas.microsoft.com/office/powerpoint/2010/main" val="244166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1"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childTnLst>
                          </p:cTn>
                        </p:par>
                        <p:par>
                          <p:cTn id="23" fill="hold">
                            <p:stCondLst>
                              <p:cond delay="3200"/>
                            </p:stCondLst>
                            <p:childTnLst>
                              <p:par>
                                <p:cTn id="24" presetID="22" presetClass="entr" presetSubtype="4"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8154" y="139591"/>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5825" y="387815"/>
            <a:ext cx="11875249" cy="646331"/>
          </a:xfrm>
          <a:prstGeom prst="rect">
            <a:avLst/>
          </a:prstGeom>
          <a:noFill/>
        </p:spPr>
        <p:txBody>
          <a:bodyPr wrap="square" rtlCol="0">
            <a:spAutoFit/>
          </a:bodyPr>
          <a:lstStyle/>
          <a:p>
            <a:pPr algn="just"/>
            <a:r>
              <a:rPr lang="vi-VN" sz="3600" b="1" dirty="0">
                <a:solidFill>
                  <a:srgbClr val="002060"/>
                </a:solidFill>
                <a:effectLst>
                  <a:outerShdw blurRad="38100" dist="38100" dir="2700000" algn="tl">
                    <a:srgbClr val="000000">
                      <a:alpha val="43137"/>
                    </a:srgbClr>
                  </a:outerShdw>
                </a:effectLst>
                <a:latin typeface="UTM Avo" panose="02040603050506020204" pitchFamily="18" charset="0"/>
              </a:rPr>
              <a:t>Thoạt đầu, điều ước được thực hiện như thế nào?</a:t>
            </a:r>
          </a:p>
        </p:txBody>
      </p:sp>
      <p:sp>
        <p:nvSpPr>
          <p:cNvPr id="5" name="TextBox 4"/>
          <p:cNvSpPr txBox="1"/>
          <p:nvPr/>
        </p:nvSpPr>
        <p:spPr>
          <a:xfrm>
            <a:off x="768954" y="1034146"/>
            <a:ext cx="10798205" cy="1754326"/>
          </a:xfrm>
          <a:prstGeom prst="rect">
            <a:avLst/>
          </a:prstGeom>
          <a:noFill/>
        </p:spPr>
        <p:txBody>
          <a:bodyPr wrap="square" rtlCol="0">
            <a:spAutoFit/>
          </a:bodyPr>
          <a:lstStyle/>
          <a:p>
            <a:pPr algn="ct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Vua bẻ thử một cành sồi, ngắt một quả táo</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chúng đều biến thành vàng. Nhà vua cảm</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thấy mình là người sung sướng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nhất trên đời.</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1410" y="2695935"/>
            <a:ext cx="7002886" cy="4284466"/>
          </a:xfrm>
          <a:prstGeom prst="rect">
            <a:avLst/>
          </a:prstGeom>
        </p:spPr>
      </p:pic>
      <p:grpSp>
        <p:nvGrpSpPr>
          <p:cNvPr id="42" name="Group 41"/>
          <p:cNvGrpSpPr/>
          <p:nvPr/>
        </p:nvGrpSpPr>
        <p:grpSpPr>
          <a:xfrm>
            <a:off x="1414073" y="3948441"/>
            <a:ext cx="1769475" cy="3031960"/>
            <a:chOff x="1159382" y="4040013"/>
            <a:chExt cx="1769475" cy="3031960"/>
          </a:xfrm>
        </p:grpSpPr>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1667" b="98667" l="10000" r="90000">
                          <a14:backgroundMark x1="45000" y1="28333" x2="46667" y2="29000"/>
                          <a14:backgroundMark x1="46000" y1="31667" x2="46333" y2="33500"/>
                        </a14:backgroundRemoval>
                      </a14:imgEffect>
                    </a14:imgLayer>
                  </a14:imgProps>
                </a:ext>
                <a:ext uri="{28A0092B-C50C-407E-A947-70E740481C1C}">
                  <a14:useLocalDpi xmlns:a14="http://schemas.microsoft.com/office/drawing/2010/main" val="0"/>
                </a:ext>
              </a:extLst>
            </a:blip>
            <a:srcRect l="33379" r="31246"/>
            <a:stretch/>
          </p:blipFill>
          <p:spPr>
            <a:xfrm>
              <a:off x="1550344" y="4040013"/>
              <a:ext cx="987552" cy="2791672"/>
            </a:xfrm>
            <a:prstGeom prst="rect">
              <a:avLst/>
            </a:prstGeom>
          </p:spPr>
        </p:pic>
        <p:grpSp>
          <p:nvGrpSpPr>
            <p:cNvPr id="41" name="Group 40"/>
            <p:cNvGrpSpPr/>
            <p:nvPr/>
          </p:nvGrpSpPr>
          <p:grpSpPr>
            <a:xfrm>
              <a:off x="1159382" y="5909861"/>
              <a:ext cx="1769475" cy="1162112"/>
              <a:chOff x="1084499" y="5899364"/>
              <a:chExt cx="1769475" cy="1162112"/>
            </a:xfrm>
          </p:grpSpPr>
          <p:grpSp>
            <p:nvGrpSpPr>
              <p:cNvPr id="38" name="Group 37"/>
              <p:cNvGrpSpPr/>
              <p:nvPr/>
            </p:nvGrpSpPr>
            <p:grpSpPr>
              <a:xfrm>
                <a:off x="1084499" y="5899364"/>
                <a:ext cx="860812" cy="1160703"/>
                <a:chOff x="1084499" y="5899364"/>
                <a:chExt cx="860812" cy="1160703"/>
              </a:xfrm>
            </p:grpSpPr>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716525" flipH="1">
                  <a:off x="962331" y="6092815"/>
                  <a:ext cx="1160703" cy="773802"/>
                </a:xfrm>
                <a:prstGeom prst="rect">
                  <a:avLst/>
                </a:prstGeom>
              </p:spPr>
            </p:pic>
            <p:pic>
              <p:nvPicPr>
                <p:cNvPr id="33" name="Picture 3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9646169" flipH="1">
                  <a:off x="1084499" y="6341636"/>
                  <a:ext cx="860812" cy="573875"/>
                </a:xfrm>
                <a:prstGeom prst="rect">
                  <a:avLst/>
                </a:prstGeom>
              </p:spPr>
            </p:pic>
            <p:pic>
              <p:nvPicPr>
                <p:cNvPr id="37" name="Picture 3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897334" flipH="1">
                  <a:off x="1002755" y="6059055"/>
                  <a:ext cx="860812" cy="573875"/>
                </a:xfrm>
                <a:prstGeom prst="rect">
                  <a:avLst/>
                </a:prstGeom>
              </p:spPr>
            </p:pic>
          </p:grpSp>
          <p:pic>
            <p:nvPicPr>
              <p:cNvPr id="40" name="Picture 39"/>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953831">
                <a:off x="1667783" y="6458072"/>
                <a:ext cx="860812" cy="573875"/>
              </a:xfrm>
              <a:prstGeom prst="rect">
                <a:avLst/>
              </a:prstGeom>
            </p:spPr>
          </p:pic>
          <p:grpSp>
            <p:nvGrpSpPr>
              <p:cNvPr id="39" name="Group 38"/>
              <p:cNvGrpSpPr/>
              <p:nvPr/>
            </p:nvGrpSpPr>
            <p:grpSpPr>
              <a:xfrm>
                <a:off x="1921139" y="5900773"/>
                <a:ext cx="932835" cy="1160703"/>
                <a:chOff x="2089142" y="5899363"/>
                <a:chExt cx="932835" cy="1160703"/>
              </a:xfrm>
            </p:grpSpPr>
            <p:pic>
              <p:nvPicPr>
                <p:cNvPr id="34" name="Picture 3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883475">
                  <a:off x="1966974" y="6092814"/>
                  <a:ext cx="1160703" cy="773802"/>
                </a:xfrm>
                <a:prstGeom prst="rect">
                  <a:avLst/>
                </a:prstGeom>
              </p:spPr>
            </p:pic>
            <p:pic>
              <p:nvPicPr>
                <p:cNvPr id="35" name="Picture 34"/>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953831">
                  <a:off x="2089142" y="6341635"/>
                  <a:ext cx="860812" cy="573875"/>
                </a:xfrm>
                <a:prstGeom prst="rect">
                  <a:avLst/>
                </a:prstGeom>
              </p:spPr>
            </p:pic>
            <p:pic>
              <p:nvPicPr>
                <p:cNvPr id="36" name="Picture 3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3702666">
                  <a:off x="2304634" y="6119887"/>
                  <a:ext cx="860812" cy="573875"/>
                </a:xfrm>
                <a:prstGeom prst="rect">
                  <a:avLst/>
                </a:prstGeom>
              </p:spPr>
            </p:pic>
          </p:grpSp>
        </p:grpSp>
      </p:grpSp>
      <p:pic>
        <p:nvPicPr>
          <p:cNvPr id="30" name="Picture 29"/>
          <p:cNvPicPr>
            <a:picLocks noChangeAspect="1"/>
          </p:cNvPicPr>
          <p:nvPr/>
        </p:nvPicPr>
        <p:blipFill rotWithShape="1">
          <a:blip r:embed="rId10">
            <a:extLst>
              <a:ext uri="{BEBA8EAE-BF5A-486C-A8C5-ECC9F3942E4B}">
                <a14:imgProps xmlns:a14="http://schemas.microsoft.com/office/drawing/2010/main">
                  <a14:imgLayer r:embed="rId11">
                    <a14:imgEffect>
                      <a14:backgroundRemoval t="2593" b="93426" l="4400" r="96000">
                        <a14:backgroundMark x1="41000" y1="35093" x2="55700" y2="84722"/>
                        <a14:backgroundMark x1="66000" y1="40463" x2="47700" y2="84722"/>
                        <a14:backgroundMark x1="35600" y1="37963" x2="42300" y2="94907"/>
                        <a14:backgroundMark x1="38500" y1="32685" x2="60600" y2="33889"/>
                        <a14:backgroundMark x1="69200" y1="52315" x2="60000" y2="91019"/>
                      </a14:backgroundRemoval>
                    </a14:imgEffect>
                  </a14:imgLayer>
                </a14:imgProps>
              </a:ext>
              <a:ext uri="{28A0092B-C50C-407E-A947-70E740481C1C}">
                <a14:useLocalDpi xmlns:a14="http://schemas.microsoft.com/office/drawing/2010/main" val="0"/>
              </a:ext>
            </a:extLst>
          </a:blip>
          <a:srcRect b="7773"/>
          <a:stretch/>
        </p:blipFill>
        <p:spPr>
          <a:xfrm>
            <a:off x="218630" y="2620048"/>
            <a:ext cx="4121795" cy="4154770"/>
          </a:xfrm>
          <a:prstGeom prst="rect">
            <a:avLst/>
          </a:prstGeom>
        </p:spPr>
      </p:pic>
    </p:spTree>
    <p:extLst>
      <p:ext uri="{BB962C8B-B14F-4D97-AF65-F5344CB8AC3E}">
        <p14:creationId xmlns:p14="http://schemas.microsoft.com/office/powerpoint/2010/main" val="1289439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100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42" presetClass="entr" presetSubtype="0" fill="hold" nodeType="withEffect">
                                  <p:stCondLst>
                                    <p:cond delay="15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54480" y="2592070"/>
            <a:ext cx="9015984" cy="1569660"/>
          </a:xfrm>
          <a:prstGeom prst="rect">
            <a:avLst/>
          </a:prstGeom>
          <a:noFill/>
        </p:spPr>
        <p:txBody>
          <a:bodyPr wrap="square" rtlCol="0">
            <a:spAutoFit/>
          </a:bodyPr>
          <a:lstStyle/>
          <a:p>
            <a:pPr algn="ctr">
              <a:spcBef>
                <a:spcPts val="600"/>
              </a:spcBef>
              <a:spcAft>
                <a:spcPts val="600"/>
              </a:spcAft>
            </a:pPr>
            <a:r>
              <a:rPr lang="vi-VN" sz="4800" b="1" dirty="0">
                <a:solidFill>
                  <a:srgbClr val="002060"/>
                </a:solidFill>
                <a:latin typeface="UTM Avo" panose="02040603050506020204" pitchFamily="18" charset="0"/>
              </a:rPr>
              <a:t>Điều ước của vua Mi - đát được thực hiện</a:t>
            </a:r>
            <a:r>
              <a:rPr lang="en-US" sz="4800" b="1" dirty="0">
                <a:solidFill>
                  <a:srgbClr val="002060"/>
                </a:solidFill>
                <a:latin typeface="UTM Avo" panose="02040603050506020204" pitchFamily="18" charset="0"/>
              </a:rPr>
              <a:t>.</a:t>
            </a:r>
            <a:endParaRPr lang="vi-VN" sz="4800" b="1" dirty="0">
              <a:solidFill>
                <a:srgbClr val="002060"/>
              </a:solidFill>
              <a:latin typeface="UTM Avo" panose="02040603050506020204" pitchFamily="18" charset="0"/>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8667750" y="3294656"/>
            <a:ext cx="3659124" cy="3659124"/>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438912" y="2787004"/>
            <a:ext cx="3639312" cy="4306853"/>
          </a:xfrm>
          <a:prstGeom prst="rect">
            <a:avLst/>
          </a:prstGeom>
        </p:spPr>
      </p:pic>
      <p:sp>
        <p:nvSpPr>
          <p:cNvPr id="7" name="TextBox 6"/>
          <p:cNvSpPr txBox="1"/>
          <p:nvPr/>
        </p:nvSpPr>
        <p:spPr>
          <a:xfrm>
            <a:off x="1554480" y="1107847"/>
            <a:ext cx="8942832" cy="1323439"/>
          </a:xfrm>
          <a:prstGeom prst="rect">
            <a:avLst/>
          </a:prstGeom>
          <a:noFill/>
        </p:spPr>
        <p:txBody>
          <a:bodyPr wrap="square" rtlCol="0">
            <a:spAutoFit/>
          </a:bodyPr>
          <a:lstStyle/>
          <a:p>
            <a:pPr algn="ctr">
              <a:spcBef>
                <a:spcPts val="600"/>
              </a:spcBef>
              <a:spcAft>
                <a:spcPts val="600"/>
              </a:spcAft>
            </a:pP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Nội</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dung </a:t>
            </a: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đoạn</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1</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74825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20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65205" y="776049"/>
            <a:ext cx="12431120" cy="1683002"/>
            <a:chOff x="-65205" y="776049"/>
            <a:chExt cx="12431120" cy="1683002"/>
          </a:xfrm>
        </p:grpSpPr>
        <p:grpSp>
          <p:nvGrpSpPr>
            <p:cNvPr id="20" name="Group 19"/>
            <p:cNvGrpSpPr/>
            <p:nvPr/>
          </p:nvGrpSpPr>
          <p:grpSpPr>
            <a:xfrm flipH="1">
              <a:off x="10354114" y="803987"/>
              <a:ext cx="2011801" cy="1655064"/>
              <a:chOff x="6628398" y="1138308"/>
              <a:chExt cx="2011801" cy="1655064"/>
            </a:xfrm>
          </p:grpSpPr>
          <p:pic>
            <p:nvPicPr>
              <p:cNvPr id="21" name="Picture 2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2460308" flipV="1">
                <a:off x="6628398" y="1607905"/>
                <a:ext cx="1216843" cy="880699"/>
              </a:xfrm>
              <a:prstGeom prst="rect">
                <a:avLst/>
              </a:prstGeom>
            </p:spPr>
          </p:pic>
          <p:pic>
            <p:nvPicPr>
              <p:cNvPr id="22" name="Picture 2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18720551">
                <a:off x="7213735" y="1366908"/>
                <a:ext cx="1655064" cy="1197864"/>
              </a:xfrm>
              <a:prstGeom prst="rect">
                <a:avLst/>
              </a:prstGeom>
            </p:spPr>
          </p:pic>
        </p:grpSp>
        <p:grpSp>
          <p:nvGrpSpPr>
            <p:cNvPr id="23" name="Group 22"/>
            <p:cNvGrpSpPr/>
            <p:nvPr/>
          </p:nvGrpSpPr>
          <p:grpSpPr>
            <a:xfrm>
              <a:off x="-65205" y="776049"/>
              <a:ext cx="2011801" cy="1655064"/>
              <a:chOff x="6628398" y="1138308"/>
              <a:chExt cx="2011801" cy="1655064"/>
            </a:xfrm>
          </p:grpSpPr>
          <p:pic>
            <p:nvPicPr>
              <p:cNvPr id="24" name="Picture 2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2460308" flipV="1">
                <a:off x="6628398" y="1607905"/>
                <a:ext cx="1216843" cy="880699"/>
              </a:xfrm>
              <a:prstGeom prst="rect">
                <a:avLst/>
              </a:prstGeom>
            </p:spPr>
          </p:pic>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18720551">
                <a:off x="7213735" y="1366908"/>
                <a:ext cx="1655064" cy="1197864"/>
              </a:xfrm>
              <a:prstGeom prst="rect">
                <a:avLst/>
              </a:prstGeom>
            </p:spPr>
          </p:pic>
        </p:grpSp>
        <p:grpSp>
          <p:nvGrpSpPr>
            <p:cNvPr id="3" name="Group 2"/>
            <p:cNvGrpSpPr/>
            <p:nvPr/>
          </p:nvGrpSpPr>
          <p:grpSpPr>
            <a:xfrm>
              <a:off x="731197" y="776049"/>
              <a:ext cx="11057074" cy="972689"/>
              <a:chOff x="4459779" y="1813631"/>
              <a:chExt cx="3174698" cy="972689"/>
            </a:xfrm>
          </p:grpSpPr>
          <p:sp>
            <p:nvSpPr>
              <p:cNvPr id="4" name="TextBox 3"/>
              <p:cNvSpPr txBox="1"/>
              <p:nvPr/>
            </p:nvSpPr>
            <p:spPr>
              <a:xfrm>
                <a:off x="4459779" y="1862990"/>
                <a:ext cx="3151793"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grpSp>
      <p:sp>
        <p:nvSpPr>
          <p:cNvPr id="7" name="TextBox 6"/>
          <p:cNvSpPr txBox="1"/>
          <p:nvPr/>
        </p:nvSpPr>
        <p:spPr>
          <a:xfrm>
            <a:off x="329184" y="2124161"/>
            <a:ext cx="11548872" cy="3108543"/>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algn="just"/>
            <a:r>
              <a:rPr lang="vi-VN" sz="2800" dirty="0">
                <a:solidFill>
                  <a:srgbClr val="002060"/>
                </a:solidFill>
                <a:latin typeface="UTM Avo" panose="02040603050506020204" pitchFamily="18" charset="0"/>
              </a:rPr>
              <a:t>- Xin Thần tha tội cho tôi! Xin Người lấy lại điều ước để cho tôi được sống!</a:t>
            </a:r>
          </a:p>
        </p:txBody>
      </p:sp>
      <p:grpSp>
        <p:nvGrpSpPr>
          <p:cNvPr id="9" name="Group 8"/>
          <p:cNvGrpSpPr/>
          <p:nvPr/>
        </p:nvGrpSpPr>
        <p:grpSpPr>
          <a:xfrm>
            <a:off x="-433884" y="5238905"/>
            <a:ext cx="16622396" cy="1655671"/>
            <a:chOff x="-461316" y="5275481"/>
            <a:chExt cx="16622396" cy="1655671"/>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61316" y="5275481"/>
              <a:ext cx="2380480" cy="1655671"/>
            </a:xfrm>
            <a:prstGeom prst="rect">
              <a:avLst/>
            </a:prstGeom>
          </p:spPr>
        </p:pic>
        <p:pic>
          <p:nvPicPr>
            <p:cNvPr id="13" name="Picture 1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919164" y="5275481"/>
              <a:ext cx="2380480" cy="1655671"/>
            </a:xfrm>
            <a:prstGeom prst="rect">
              <a:avLst/>
            </a:prstGeom>
          </p:spPr>
        </p:pic>
        <p:pic>
          <p:nvPicPr>
            <p:cNvPr id="14" name="Picture 1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279162" y="5275481"/>
              <a:ext cx="2380480" cy="1655671"/>
            </a:xfrm>
            <a:prstGeom prst="rect">
              <a:avLst/>
            </a:prstGeom>
          </p:spPr>
        </p:pic>
        <p:pic>
          <p:nvPicPr>
            <p:cNvPr id="15" name="Picture 1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6659642" y="5275481"/>
              <a:ext cx="2380480" cy="1655671"/>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9040122" y="5275481"/>
              <a:ext cx="2380480" cy="1655671"/>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1400120" y="5275481"/>
              <a:ext cx="2380480" cy="1655671"/>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3780600" y="5275481"/>
              <a:ext cx="2380480" cy="1655671"/>
            </a:xfrm>
            <a:prstGeom prst="rect">
              <a:avLst/>
            </a:prstGeom>
          </p:spPr>
        </p:pic>
      </p:grpSp>
    </p:spTree>
    <p:extLst>
      <p:ext uri="{BB962C8B-B14F-4D97-AF65-F5344CB8AC3E}">
        <p14:creationId xmlns:p14="http://schemas.microsoft.com/office/powerpoint/2010/main" val="209540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10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15582" y="364666"/>
            <a:ext cx="11875249" cy="584775"/>
          </a:xfrm>
          <a:prstGeom prst="rect">
            <a:avLst/>
          </a:prstGeom>
          <a:noFill/>
        </p:spPr>
        <p:txBody>
          <a:bodyPr wrap="square" rtlCol="0">
            <a:spAutoFit/>
          </a:bodyPr>
          <a:lstStyle/>
          <a:p>
            <a:pPr algn="just"/>
            <a:r>
              <a:rPr lang="vi-VN" sz="3200" b="1" dirty="0">
                <a:solidFill>
                  <a:srgbClr val="002060"/>
                </a:solidFill>
                <a:effectLst>
                  <a:outerShdw blurRad="38100" dist="38100" dir="2700000" algn="tl">
                    <a:srgbClr val="000000">
                      <a:alpha val="43137"/>
                    </a:srgbClr>
                  </a:outerShdw>
                </a:effectLst>
                <a:latin typeface="UTM Avo" panose="02040603050506020204" pitchFamily="18" charset="0"/>
              </a:rPr>
              <a:t>Tại sao vua Mi</a:t>
            </a:r>
            <a:r>
              <a:rPr lang="en-US" sz="3200" b="1" dirty="0">
                <a:solidFill>
                  <a:srgbClr val="002060"/>
                </a:solidFill>
                <a:effectLst>
                  <a:outerShdw blurRad="38100" dist="38100" dir="2700000" algn="tl">
                    <a:srgbClr val="000000">
                      <a:alpha val="43137"/>
                    </a:srgbClr>
                  </a:outerShdw>
                </a:effectLst>
                <a:latin typeface="UTM Avo" panose="02040603050506020204" pitchFamily="18" charset="0"/>
              </a:rPr>
              <a:t> - </a:t>
            </a:r>
            <a:r>
              <a:rPr lang="vi-VN" sz="3200" b="1" dirty="0">
                <a:solidFill>
                  <a:srgbClr val="002060"/>
                </a:solidFill>
                <a:effectLst>
                  <a:outerShdw blurRad="38100" dist="38100" dir="2700000" algn="tl">
                    <a:srgbClr val="000000">
                      <a:alpha val="43137"/>
                    </a:srgbClr>
                  </a:outerShdw>
                </a:effectLst>
                <a:latin typeface="UTM Avo" panose="02040603050506020204" pitchFamily="18" charset="0"/>
              </a:rPr>
              <a:t>đát phải xin thần lấy lại điều ước?</a:t>
            </a:r>
          </a:p>
        </p:txBody>
      </p:sp>
      <p:sp>
        <p:nvSpPr>
          <p:cNvPr id="5" name="TextBox 4"/>
          <p:cNvSpPr txBox="1"/>
          <p:nvPr/>
        </p:nvSpPr>
        <p:spPr>
          <a:xfrm>
            <a:off x="704516" y="949441"/>
            <a:ext cx="10798205" cy="1754326"/>
          </a:xfrm>
          <a:prstGeom prst="rect">
            <a:avLst/>
          </a:prstGeom>
          <a:noFill/>
        </p:spPr>
        <p:txBody>
          <a:bodyPr wrap="square" rtlCol="0">
            <a:spAutoFit/>
          </a:bodyPr>
          <a:lstStyle/>
          <a:p>
            <a:pPr algn="ct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Vì nhà vua đã nhận ra sự khủng khiếp của</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điều ước: Vua không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thể ăn uống gì – tất cả mọi thứ vua chạm vào đều hoá thành vàng.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745" y="2898982"/>
            <a:ext cx="7871749" cy="352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1301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91056" y="2130344"/>
            <a:ext cx="9015984" cy="1569660"/>
          </a:xfrm>
          <a:prstGeom prst="rect">
            <a:avLst/>
          </a:prstGeom>
          <a:noFill/>
        </p:spPr>
        <p:txBody>
          <a:bodyPr wrap="square" rtlCol="0">
            <a:spAutoFit/>
          </a:bodyPr>
          <a:lstStyle/>
          <a:p>
            <a:pPr algn="ctr">
              <a:spcBef>
                <a:spcPts val="600"/>
              </a:spcBef>
              <a:spcAft>
                <a:spcPts val="600"/>
              </a:spcAft>
            </a:pPr>
            <a:r>
              <a:rPr lang="vi-VN" sz="4800" b="1" dirty="0">
                <a:solidFill>
                  <a:srgbClr val="002060"/>
                </a:solidFill>
                <a:latin typeface="UTM Avo" panose="02040603050506020204" pitchFamily="18" charset="0"/>
              </a:rPr>
              <a:t>Vua Mi - đát nhận ra sự khủng khiếp của điều ước.</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8667750" y="3294656"/>
            <a:ext cx="3659124" cy="3659124"/>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438912" y="2787004"/>
            <a:ext cx="3639312" cy="4306853"/>
          </a:xfrm>
          <a:prstGeom prst="rect">
            <a:avLst/>
          </a:prstGeom>
        </p:spPr>
      </p:pic>
      <p:sp>
        <p:nvSpPr>
          <p:cNvPr id="7" name="TextBox 6"/>
          <p:cNvSpPr txBox="1"/>
          <p:nvPr/>
        </p:nvSpPr>
        <p:spPr>
          <a:xfrm>
            <a:off x="1627632" y="806905"/>
            <a:ext cx="8942832" cy="1323439"/>
          </a:xfrm>
          <a:prstGeom prst="rect">
            <a:avLst/>
          </a:prstGeom>
          <a:noFill/>
        </p:spPr>
        <p:txBody>
          <a:bodyPr wrap="square" rtlCol="0">
            <a:spAutoFit/>
          </a:bodyPr>
          <a:lstStyle/>
          <a:p>
            <a:pPr algn="ctr">
              <a:spcBef>
                <a:spcPts val="600"/>
              </a:spcBef>
              <a:spcAft>
                <a:spcPts val="600"/>
              </a:spcAft>
            </a:pP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Nội</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dung </a:t>
            </a: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đoạn</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2</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76401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20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21207" y="1566587"/>
            <a:ext cx="11469097" cy="2062103"/>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Thần Đi-ô-ni-dốt liền hiện ra và phán:</a:t>
            </a:r>
          </a:p>
          <a:p>
            <a:pPr algn="just"/>
            <a:r>
              <a:rPr lang="vi-VN" sz="32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p:txBody>
      </p:sp>
      <p:grpSp>
        <p:nvGrpSpPr>
          <p:cNvPr id="8" name="Group 7"/>
          <p:cNvGrpSpPr/>
          <p:nvPr/>
        </p:nvGrpSpPr>
        <p:grpSpPr>
          <a:xfrm>
            <a:off x="1076873" y="534272"/>
            <a:ext cx="11057074" cy="972689"/>
            <a:chOff x="4459779" y="1813631"/>
            <a:chExt cx="3174698" cy="972689"/>
          </a:xfrm>
        </p:grpSpPr>
        <p:sp>
          <p:nvSpPr>
            <p:cNvPr id="9" name="TextBox 8"/>
            <p:cNvSpPr txBox="1"/>
            <p:nvPr/>
          </p:nvSpPr>
          <p:spPr>
            <a:xfrm>
              <a:off x="4459779" y="1862990"/>
              <a:ext cx="3151793"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10" name="TextBox 9"/>
            <p:cNvSpPr txBox="1"/>
            <p:nvPr/>
          </p:nvSpPr>
          <p:spPr>
            <a:xfrm>
              <a:off x="4482684" y="1813631"/>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17" name="TextBox 16"/>
          <p:cNvSpPr txBox="1"/>
          <p:nvPr/>
        </p:nvSpPr>
        <p:spPr>
          <a:xfrm>
            <a:off x="369071" y="3629469"/>
            <a:ext cx="8685145" cy="2554545"/>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3200" dirty="0">
              <a:solidFill>
                <a:srgbClr val="002060"/>
              </a:solidFill>
              <a:latin typeface="UTM Avo" panose="02040603050506020204" pitchFamily="18" charset="0"/>
            </a:endParaRP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3491" y1="61492" x2="35849" y2="73317"/>
                        <a14:foregroundMark x1="28774" y1="69739" x2="71305" y2="67495"/>
                        <a14:foregroundMark x1="30660" y1="62401" x2="23585" y2="68830"/>
                        <a14:foregroundMark x1="27752" y1="82292" x2="62186" y2="82414"/>
                      </a14:backgroundRemoval>
                    </a14:imgEffect>
                  </a14:imgLayer>
                </a14:imgProps>
              </a:ext>
              <a:ext uri="{28A0092B-C50C-407E-A947-70E740481C1C}">
                <a14:useLocalDpi xmlns:a14="http://schemas.microsoft.com/office/drawing/2010/main" val="0"/>
              </a:ext>
            </a:extLst>
          </a:blip>
          <a:stretch>
            <a:fillRect/>
          </a:stretch>
        </p:blipFill>
        <p:spPr>
          <a:xfrm>
            <a:off x="28259" y="-7012"/>
            <a:ext cx="1720910" cy="2231136"/>
          </a:xfrm>
          <a:prstGeom prst="rect">
            <a:avLst/>
          </a:prstGeom>
        </p:spPr>
      </p:pic>
      <p:grpSp>
        <p:nvGrpSpPr>
          <p:cNvPr id="21" name="Group 20"/>
          <p:cNvGrpSpPr/>
          <p:nvPr/>
        </p:nvGrpSpPr>
        <p:grpSpPr>
          <a:xfrm>
            <a:off x="8833105" y="3333889"/>
            <a:ext cx="3345876" cy="3445454"/>
            <a:chOff x="8833105" y="3333889"/>
            <a:chExt cx="3345876" cy="3445454"/>
          </a:xfrm>
        </p:grpSpPr>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93" b="93426" l="4400" r="96000">
                          <a14:backgroundMark x1="41000" y1="35093" x2="55700" y2="84722"/>
                          <a14:backgroundMark x1="66000" y1="40463" x2="47700" y2="84722"/>
                          <a14:backgroundMark x1="35600" y1="37963" x2="42300" y2="94907"/>
                          <a14:backgroundMark x1="38500" y1="32685" x2="60600" y2="33889"/>
                          <a14:backgroundMark x1="69200" y1="52315" x2="60000" y2="91019"/>
                        </a14:backgroundRemoval>
                      </a14:imgEffect>
                    </a14:imgLayer>
                  </a14:imgProps>
                </a:ext>
                <a:ext uri="{28A0092B-C50C-407E-A947-70E740481C1C}">
                  <a14:useLocalDpi xmlns:a14="http://schemas.microsoft.com/office/drawing/2010/main" val="0"/>
                </a:ext>
              </a:extLst>
            </a:blip>
            <a:srcRect b="7773"/>
            <a:stretch/>
          </p:blipFill>
          <p:spPr>
            <a:xfrm>
              <a:off x="8833105" y="3333889"/>
              <a:ext cx="3345876" cy="3372643"/>
            </a:xfrm>
            <a:prstGeom prst="rect">
              <a:avLst/>
            </a:prstGeom>
          </p:spPr>
        </p:pic>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backgroundRemoval t="3392" b="96002" l="9994" r="89885"/>
                      </a14:imgEffect>
                    </a14:imgLayer>
                  </a14:imgProps>
                </a:ext>
                <a:ext uri="{28A0092B-C50C-407E-A947-70E740481C1C}">
                  <a14:useLocalDpi xmlns:a14="http://schemas.microsoft.com/office/drawing/2010/main" val="0"/>
                </a:ext>
              </a:extLst>
            </a:blip>
            <a:stretch>
              <a:fillRect/>
            </a:stretch>
          </p:blipFill>
          <p:spPr>
            <a:xfrm>
              <a:off x="9633768" y="4981592"/>
              <a:ext cx="1797751" cy="1797751"/>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7139" y="4370832"/>
              <a:ext cx="1764869" cy="2383832"/>
            </a:xfrm>
            <a:prstGeom prst="rect">
              <a:avLst/>
            </a:prstGeom>
          </p:spPr>
        </p:pic>
      </p:grpSp>
    </p:spTree>
    <p:extLst>
      <p:ext uri="{BB962C8B-B14F-4D97-AF65-F5344CB8AC3E}">
        <p14:creationId xmlns:p14="http://schemas.microsoft.com/office/powerpoint/2010/main" val="242163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2" presetClass="entr" presetSubtype="9"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0-#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691640" y="1252332"/>
            <a:ext cx="9015984" cy="4247317"/>
          </a:xfrm>
          <a:prstGeom prst="rect">
            <a:avLst/>
          </a:prstGeom>
          <a:noFill/>
        </p:spPr>
        <p:txBody>
          <a:bodyPr wrap="square" rtlCol="0">
            <a:spAutoFit/>
          </a:bodyPr>
          <a:lstStyle/>
          <a:p>
            <a:pPr algn="ctr"/>
            <a:r>
              <a:rPr lang="en-US" sz="5400" b="1" dirty="0" err="1">
                <a:solidFill>
                  <a:srgbClr val="ED8E7C"/>
                </a:solidFill>
                <a:latin typeface="UTM Avo" panose="02040603050506020204" pitchFamily="18" charset="0"/>
              </a:rPr>
              <a:t>Hãy</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tưởng</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tượng</a:t>
            </a:r>
            <a:r>
              <a:rPr lang="en-US" sz="5400" b="1" dirty="0">
                <a:solidFill>
                  <a:srgbClr val="ED8E7C"/>
                </a:solidFill>
                <a:latin typeface="UTM Avo" panose="02040603050506020204" pitchFamily="18" charset="0"/>
              </a:rPr>
              <a:t>: </a:t>
            </a:r>
          </a:p>
          <a:p>
            <a:pPr algn="ctr"/>
            <a:r>
              <a:rPr lang="en-US" sz="5400" b="1" dirty="0" err="1">
                <a:solidFill>
                  <a:srgbClr val="ED8E7C"/>
                </a:solidFill>
                <a:latin typeface="UTM Avo" panose="02040603050506020204" pitchFamily="18" charset="0"/>
              </a:rPr>
              <a:t>Nếu</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một</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ngày</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nọ</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các</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em</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được</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một</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vị</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thần</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cho</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duy</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nhất</a:t>
            </a:r>
            <a:r>
              <a:rPr lang="en-US" sz="5400" b="1" dirty="0">
                <a:solidFill>
                  <a:srgbClr val="ED8E7C"/>
                </a:solidFill>
                <a:latin typeface="UTM Avo" panose="02040603050506020204" pitchFamily="18" charset="0"/>
              </a:rPr>
              <a:t> 1 </a:t>
            </a:r>
            <a:r>
              <a:rPr lang="en-US" sz="5400" b="1" dirty="0" err="1">
                <a:solidFill>
                  <a:srgbClr val="ED8E7C"/>
                </a:solidFill>
                <a:latin typeface="UTM Avo" panose="02040603050506020204" pitchFamily="18" charset="0"/>
              </a:rPr>
              <a:t>điều</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ước</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Vậy</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em</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sẽ</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ước</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điều</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gì</a:t>
            </a:r>
            <a:r>
              <a:rPr lang="en-US" sz="5400" b="1" dirty="0">
                <a:solidFill>
                  <a:srgbClr val="ED8E7C"/>
                </a:solidFill>
                <a:latin typeface="UTM Avo" panose="02040603050506020204" pitchFamily="18" charset="0"/>
              </a:rPr>
              <a:t>?</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9253728" y="-104028"/>
            <a:ext cx="2691384" cy="2691384"/>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237744" y="-258520"/>
            <a:ext cx="2817642" cy="3334468"/>
          </a:xfrm>
          <a:prstGeom prst="rect">
            <a:avLst/>
          </a:prstGeom>
        </p:spPr>
      </p:pic>
    </p:spTree>
    <p:extLst>
      <p:ext uri="{BB962C8B-B14F-4D97-AF65-F5344CB8AC3E}">
        <p14:creationId xmlns:p14="http://schemas.microsoft.com/office/powerpoint/2010/main" val="205618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4592" y="118872"/>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59167" y="273226"/>
            <a:ext cx="8657602" cy="707886"/>
          </a:xfrm>
          <a:prstGeom prst="rect">
            <a:avLst/>
          </a:prstGeom>
          <a:noFill/>
        </p:spPr>
        <p:txBody>
          <a:bodyPr wrap="square" rtlCol="0">
            <a:spAutoFit/>
          </a:bodyPr>
          <a:lstStyle/>
          <a:p>
            <a:pPr algn="just"/>
            <a:r>
              <a:rPr lang="vi-VN" sz="4000" b="1" dirty="0">
                <a:solidFill>
                  <a:srgbClr val="002060"/>
                </a:solidFill>
                <a:effectLst>
                  <a:outerShdw blurRad="38100" dist="38100" dir="2700000" algn="tl">
                    <a:srgbClr val="000000">
                      <a:alpha val="43137"/>
                    </a:srgbClr>
                  </a:outerShdw>
                </a:effectLst>
                <a:latin typeface="UTM Avo" panose="02040603050506020204" pitchFamily="18" charset="0"/>
              </a:rPr>
              <a:t>Vua Mi – đát đã hiểu ra điều gì?</a:t>
            </a:r>
          </a:p>
        </p:txBody>
      </p:sp>
      <p:sp>
        <p:nvSpPr>
          <p:cNvPr id="4" name="TextBox 3"/>
          <p:cNvSpPr txBox="1"/>
          <p:nvPr/>
        </p:nvSpPr>
        <p:spPr>
          <a:xfrm>
            <a:off x="704516" y="949441"/>
            <a:ext cx="10798205" cy="1200329"/>
          </a:xfrm>
          <a:prstGeom prst="rect">
            <a:avLst/>
          </a:prstGeom>
          <a:noFill/>
        </p:spPr>
        <p:txBody>
          <a:bodyPr wrap="square" rtlCol="0">
            <a:spAutoFit/>
          </a:bodyPr>
          <a:lstStyle/>
          <a:p>
            <a:pPr algn="ct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Vua Mi – đát đã hiểu ra hạnh phúc không thể xây dựng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bằng ước muốn tham lam.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63" y="2457477"/>
            <a:ext cx="7058597" cy="3964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flipH="1">
            <a:off x="320611" y="3459405"/>
            <a:ext cx="2157648" cy="3415789"/>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a:off x="9958153" y="3507695"/>
            <a:ext cx="2096641" cy="3319208"/>
          </a:xfrm>
          <a:prstGeom prst="rect">
            <a:avLst/>
          </a:prstGeom>
        </p:spPr>
      </p:pic>
    </p:spTree>
    <p:extLst>
      <p:ext uri="{BB962C8B-B14F-4D97-AF65-F5344CB8AC3E}">
        <p14:creationId xmlns:p14="http://schemas.microsoft.com/office/powerpoint/2010/main" val="2235699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2000"/>
                                        <p:tgtEl>
                                          <p:spTgt spid="5"/>
                                        </p:tgtEl>
                                      </p:cBhvr>
                                    </p:animEffect>
                                  </p:childTnLst>
                                </p:cTn>
                              </p:par>
                              <p:par>
                                <p:cTn id="22" presetID="22" presetClass="entr" presetSubtype="4" fill="hold" nodeType="withEffect">
                                  <p:stCondLst>
                                    <p:cond delay="175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par>
                                <p:cTn id="25" presetID="22" presetClass="entr" presetSubtype="4" fill="hold" nodeType="withEffect">
                                  <p:stCondLst>
                                    <p:cond delay="175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726" y1="26909" x2="13633" y2="25939"/>
                        <a14:foregroundMark x1="13051" y1="15273" x2="14298" y2="18061"/>
                        <a14:foregroundMark x1="12136" y1="20242" x2="7731" y2="20485"/>
                        <a14:foregroundMark x1="19451" y1="13818" x2="18703" y2="16364"/>
                        <a14:foregroundMark x1="27099" y1="17394" x2="25686" y2="20606"/>
                        <a14:foregroundMark x1="28928" y1="11152" x2="32419" y2="12606"/>
                        <a14:foregroundMark x1="41064" y1="14606" x2="47049" y2="16485"/>
                        <a14:foregroundMark x1="58603" y1="13152" x2="60599" y2="11697"/>
                        <a14:foregroundMark x1="78470" y1="23394" x2="81214" y2="23273"/>
                        <a14:foregroundMark x1="83791" y1="19697" x2="84705" y2="22364"/>
                        <a14:foregroundMark x1="85786" y1="22909" x2="88778" y2="22485"/>
                        <a14:foregroundMark x1="83292" y1="32061" x2="86949" y2="31818"/>
                        <a14:foregroundMark x1="91106" y1="34061" x2="96259" y2="35152"/>
                      </a14:backgroundRemoval>
                    </a14:imgEffect>
                  </a14:imgLayer>
                </a14:imgProps>
              </a:ext>
              <a:ext uri="{28A0092B-C50C-407E-A947-70E740481C1C}">
                <a14:useLocalDpi xmlns:a14="http://schemas.microsoft.com/office/drawing/2010/main" val="0"/>
              </a:ext>
            </a:extLst>
          </a:blip>
          <a:stretch>
            <a:fillRect/>
          </a:stretch>
        </p:blipFill>
        <p:spPr>
          <a:xfrm>
            <a:off x="0" y="2649471"/>
            <a:ext cx="3113590" cy="4269176"/>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3491" y1="61492" x2="35849" y2="73317"/>
                        <a14:foregroundMark x1="28774" y1="69739" x2="71305" y2="67495"/>
                        <a14:foregroundMark x1="30660" y1="62401" x2="23585" y2="68830"/>
                        <a14:foregroundMark x1="27752" y1="82292" x2="62186" y2="82414"/>
                      </a14:backgroundRemoval>
                    </a14:imgEffect>
                  </a14:imgLayer>
                </a14:imgProps>
              </a:ext>
              <a:ext uri="{28A0092B-C50C-407E-A947-70E740481C1C}">
                <a14:useLocalDpi xmlns:a14="http://schemas.microsoft.com/office/drawing/2010/main" val="0"/>
              </a:ext>
            </a:extLst>
          </a:blip>
          <a:stretch>
            <a:fillRect/>
          </a:stretch>
        </p:blipFill>
        <p:spPr>
          <a:xfrm flipH="1">
            <a:off x="8900932" y="2756247"/>
            <a:ext cx="3163746" cy="4101753"/>
          </a:xfrm>
          <a:prstGeom prst="rect">
            <a:avLst/>
          </a:prstGeom>
        </p:spPr>
      </p:pic>
      <p:sp>
        <p:nvSpPr>
          <p:cNvPr id="6" name="TextBox 5"/>
          <p:cNvSpPr txBox="1"/>
          <p:nvPr/>
        </p:nvSpPr>
        <p:spPr>
          <a:xfrm>
            <a:off x="1965960" y="1106216"/>
            <a:ext cx="8311896" cy="1938992"/>
          </a:xfrm>
          <a:prstGeom prst="rect">
            <a:avLst/>
          </a:prstGeom>
          <a:noFill/>
        </p:spPr>
        <p:txBody>
          <a:bodyPr wrap="square" rtlCol="0">
            <a:spAutoFit/>
          </a:bodyPr>
          <a:lstStyle/>
          <a:p>
            <a:pPr algn="ctr">
              <a:spcBef>
                <a:spcPts val="600"/>
              </a:spcBef>
              <a:spcAft>
                <a:spcPts val="600"/>
              </a:spcAft>
            </a:pPr>
            <a:r>
              <a:rPr lang="en-US" sz="6000" b="1" dirty="0" err="1">
                <a:solidFill>
                  <a:srgbClr val="002060"/>
                </a:solidFill>
                <a:latin typeface="UTM Avo" panose="02040603050506020204" pitchFamily="18" charset="0"/>
              </a:rPr>
              <a:t>Câu</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chuyện</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khuyên</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chúng</a:t>
            </a:r>
            <a:r>
              <a:rPr lang="en-US" sz="6000" b="1" dirty="0">
                <a:solidFill>
                  <a:srgbClr val="002060"/>
                </a:solidFill>
                <a:latin typeface="UTM Avo" panose="02040603050506020204" pitchFamily="18" charset="0"/>
              </a:rPr>
              <a:t> ta </a:t>
            </a:r>
            <a:r>
              <a:rPr lang="en-US" sz="6000" b="1" dirty="0" err="1">
                <a:solidFill>
                  <a:srgbClr val="002060"/>
                </a:solidFill>
                <a:latin typeface="UTM Avo" panose="02040603050506020204" pitchFamily="18" charset="0"/>
              </a:rPr>
              <a:t>điều</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gì</a:t>
            </a:r>
            <a:r>
              <a:rPr lang="en-US" sz="6000" b="1" dirty="0">
                <a:solidFill>
                  <a:srgbClr val="002060"/>
                </a:solidFill>
                <a:latin typeface="UTM Avo" panose="02040603050506020204" pitchFamily="18" charset="0"/>
              </a:rPr>
              <a:t>?</a:t>
            </a:r>
            <a:endParaRPr lang="vi-VN" sz="6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853763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91056" y="1929176"/>
            <a:ext cx="9015984" cy="2308324"/>
          </a:xfrm>
          <a:prstGeom prst="rect">
            <a:avLst/>
          </a:prstGeom>
          <a:noFill/>
        </p:spPr>
        <p:txBody>
          <a:bodyPr wrap="square" rtlCol="0">
            <a:spAutoFit/>
          </a:bodyPr>
          <a:lstStyle/>
          <a:p>
            <a:pPr algn="ctr">
              <a:spcBef>
                <a:spcPts val="600"/>
              </a:spcBef>
              <a:spcAft>
                <a:spcPts val="600"/>
              </a:spcAft>
            </a:pPr>
            <a:r>
              <a:rPr lang="en-US" sz="4800" b="1" dirty="0" err="1">
                <a:solidFill>
                  <a:srgbClr val="002060"/>
                </a:solidFill>
                <a:latin typeface="UTM Avo" panose="02040603050506020204" pitchFamily="18" charset="0"/>
              </a:rPr>
              <a:t>Những</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điều</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ước</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tham</a:t>
            </a:r>
            <a:r>
              <a:rPr lang="en-US" sz="4800" b="1" dirty="0">
                <a:solidFill>
                  <a:srgbClr val="002060"/>
                </a:solidFill>
                <a:latin typeface="UTM Avo" panose="02040603050506020204" pitchFamily="18" charset="0"/>
              </a:rPr>
              <a:t> lam </a:t>
            </a:r>
            <a:r>
              <a:rPr lang="en-US" sz="4800" b="1" dirty="0" err="1">
                <a:solidFill>
                  <a:srgbClr val="002060"/>
                </a:solidFill>
                <a:latin typeface="UTM Avo" panose="02040603050506020204" pitchFamily="18" charset="0"/>
              </a:rPr>
              <a:t>không</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bao</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giờ</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mang</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lại</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hạnh</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phúc</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cho</a:t>
            </a:r>
            <a:r>
              <a:rPr lang="en-US" sz="4800" b="1" dirty="0">
                <a:solidFill>
                  <a:srgbClr val="002060"/>
                </a:solidFill>
                <a:latin typeface="UTM Avo" panose="02040603050506020204" pitchFamily="18" charset="0"/>
              </a:rPr>
              <a:t> con </a:t>
            </a:r>
            <a:r>
              <a:rPr lang="en-US" sz="4800" b="1" dirty="0" err="1">
                <a:solidFill>
                  <a:srgbClr val="002060"/>
                </a:solidFill>
                <a:latin typeface="UTM Avo" panose="02040603050506020204" pitchFamily="18" charset="0"/>
              </a:rPr>
              <a:t>người</a:t>
            </a:r>
            <a:r>
              <a:rPr lang="en-US" sz="4800" b="1" dirty="0">
                <a:solidFill>
                  <a:srgbClr val="002060"/>
                </a:solidFill>
                <a:latin typeface="UTM Avo" panose="02040603050506020204" pitchFamily="18" charset="0"/>
              </a:rPr>
              <a:t>.</a:t>
            </a:r>
            <a:endParaRPr lang="vi-VN" sz="4800" b="1" dirty="0">
              <a:solidFill>
                <a:srgbClr val="002060"/>
              </a:solidFill>
              <a:latin typeface="UTM Avo" panose="02040603050506020204" pitchFamily="18" charset="0"/>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8860536" y="3487442"/>
            <a:ext cx="3466338" cy="3466338"/>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438912" y="3230675"/>
            <a:ext cx="3264408" cy="3863182"/>
          </a:xfrm>
          <a:prstGeom prst="rect">
            <a:avLst/>
          </a:prstGeom>
        </p:spPr>
      </p:pic>
      <p:sp>
        <p:nvSpPr>
          <p:cNvPr id="7" name="TextBox 6"/>
          <p:cNvSpPr txBox="1"/>
          <p:nvPr/>
        </p:nvSpPr>
        <p:spPr>
          <a:xfrm>
            <a:off x="1627632" y="727342"/>
            <a:ext cx="8942832" cy="1323439"/>
          </a:xfrm>
          <a:prstGeom prst="rect">
            <a:avLst/>
          </a:prstGeom>
          <a:noFill/>
        </p:spPr>
        <p:txBody>
          <a:bodyPr wrap="square" rtlCol="0">
            <a:spAutoFit/>
          </a:bodyPr>
          <a:lstStyle/>
          <a:p>
            <a:pPr algn="ctr">
              <a:spcBef>
                <a:spcPts val="600"/>
              </a:spcBef>
              <a:spcAft>
                <a:spcPts val="600"/>
              </a:spcAft>
            </a:pP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Nội</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dung </a:t>
            </a: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chính</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78053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20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1B70B2-DFAA-42DC-95A3-24B7CC725060}"/>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B67DF58-AA6B-4B1E-A827-0BD9A11F36EF}"/>
              </a:ext>
            </a:extLst>
          </p:cNvPr>
          <p:cNvSpPr txBox="1"/>
          <p:nvPr/>
        </p:nvSpPr>
        <p:spPr>
          <a:xfrm>
            <a:off x="2736242" y="2478034"/>
            <a:ext cx="6649413" cy="2308324"/>
          </a:xfrm>
          <a:prstGeom prst="rect">
            <a:avLst/>
          </a:prstGeom>
          <a:noFill/>
        </p:spPr>
        <p:txBody>
          <a:bodyPr wrap="square" rtlCol="0">
            <a:spAutoFit/>
          </a:bodyPr>
          <a:lstStyle/>
          <a:p>
            <a:pPr algn="ctr"/>
            <a:r>
              <a:rPr lang="en-US" sz="72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LUYỆN ĐỌC </a:t>
            </a:r>
            <a:r>
              <a:rPr lang="en-US" sz="7200" dirty="0" err="1">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diễn</a:t>
            </a:r>
            <a:r>
              <a:rPr lang="en-US" sz="72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 </a:t>
            </a:r>
            <a:r>
              <a:rPr lang="en-US" sz="7200" dirty="0" err="1">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cảm</a:t>
            </a:r>
            <a:r>
              <a:rPr lang="en-US" sz="72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 </a:t>
            </a:r>
          </a:p>
        </p:txBody>
      </p:sp>
      <p:sp>
        <p:nvSpPr>
          <p:cNvPr id="3" name="TextBox 2">
            <a:extLst>
              <a:ext uri="{FF2B5EF4-FFF2-40B4-BE49-F238E27FC236}">
                <a16:creationId xmlns:a16="http://schemas.microsoft.com/office/drawing/2014/main" id="{08C758A8-D1B3-4BAE-8C00-55EF852A4FB2}"/>
              </a:ext>
            </a:extLst>
          </p:cNvPr>
          <p:cNvSpPr txBox="1"/>
          <p:nvPr/>
        </p:nvSpPr>
        <p:spPr>
          <a:xfrm>
            <a:off x="2917333" y="2504160"/>
            <a:ext cx="6473110" cy="2308324"/>
          </a:xfrm>
          <a:prstGeom prst="rect">
            <a:avLst/>
          </a:prstGeom>
          <a:noFill/>
        </p:spPr>
        <p:txBody>
          <a:bodyPr wrap="square" rtlCol="0">
            <a:spAutoFit/>
          </a:bodyPr>
          <a:lstStyle/>
          <a:p>
            <a:pPr algn="ctr"/>
            <a:r>
              <a:rPr lang="en-US" sz="7200" dirty="0">
                <a:solidFill>
                  <a:srgbClr val="A03C78"/>
                </a:solidFill>
                <a:effectLst>
                  <a:outerShdw blurRad="50800" dist="38100" dir="2700000" algn="tl" rotWithShape="0">
                    <a:prstClr val="black">
                      <a:alpha val="40000"/>
                    </a:prstClr>
                  </a:outerShdw>
                </a:effectLst>
                <a:latin typeface="UTM Showcard" panose="02040603050506020204" pitchFamily="18" charset="0"/>
              </a:rPr>
              <a:t>LUYỆN ĐỌC </a:t>
            </a:r>
            <a:r>
              <a:rPr lang="en-US" sz="7200" dirty="0" err="1">
                <a:solidFill>
                  <a:srgbClr val="A03C78"/>
                </a:solidFill>
                <a:effectLst>
                  <a:outerShdw blurRad="50800" dist="38100" dir="2700000" algn="tl" rotWithShape="0">
                    <a:prstClr val="black">
                      <a:alpha val="40000"/>
                    </a:prstClr>
                  </a:outerShdw>
                </a:effectLst>
                <a:latin typeface="UTM Showcard" panose="02040603050506020204" pitchFamily="18" charset="0"/>
              </a:rPr>
              <a:t>diễn</a:t>
            </a:r>
            <a:r>
              <a:rPr lang="en-US" sz="7200" dirty="0">
                <a:solidFill>
                  <a:srgbClr val="A03C78"/>
                </a:solidFill>
                <a:effectLst>
                  <a:outerShdw blurRad="50800" dist="38100" dir="2700000" algn="tl" rotWithShape="0">
                    <a:prstClr val="black">
                      <a:alpha val="40000"/>
                    </a:prstClr>
                  </a:outerShdw>
                </a:effectLst>
                <a:latin typeface="UTM Showcard" panose="02040603050506020204" pitchFamily="18" charset="0"/>
              </a:rPr>
              <a:t> </a:t>
            </a:r>
            <a:r>
              <a:rPr lang="en-US" sz="7200" dirty="0" err="1">
                <a:solidFill>
                  <a:srgbClr val="A03C78"/>
                </a:solidFill>
                <a:effectLst>
                  <a:outerShdw blurRad="50800" dist="38100" dir="2700000" algn="tl" rotWithShape="0">
                    <a:prstClr val="black">
                      <a:alpha val="40000"/>
                    </a:prstClr>
                  </a:outerShdw>
                </a:effectLst>
                <a:latin typeface="UTM Showcard" panose="02040603050506020204" pitchFamily="18" charset="0"/>
              </a:rPr>
              <a:t>cảm</a:t>
            </a:r>
            <a:endParaRPr lang="en-US" sz="7200" dirty="0">
              <a:solidFill>
                <a:srgbClr val="A03C78"/>
              </a:solidFill>
              <a:effectLst>
                <a:outerShdw blurRad="50800" dist="38100" dir="2700000" algn="tl" rotWithShape="0">
                  <a:prstClr val="black">
                    <a:alpha val="40000"/>
                  </a:prstClr>
                </a:outerShdw>
              </a:effectLst>
              <a:latin typeface="UTM Showcard" panose="02040603050506020204" pitchFamily="18" charset="0"/>
            </a:endParaRPr>
          </a:p>
        </p:txBody>
      </p:sp>
    </p:spTree>
    <p:extLst>
      <p:ext uri="{BB962C8B-B14F-4D97-AF65-F5344CB8AC3E}">
        <p14:creationId xmlns:p14="http://schemas.microsoft.com/office/powerpoint/2010/main" val="264296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6" presetClass="emph" presetSubtype="0" fill="hold" grpId="1" nodeType="withEffect">
                                  <p:stCondLst>
                                    <p:cond delay="0"/>
                                  </p:stCondLst>
                                  <p:childTnLst>
                                    <p:animScale>
                                      <p:cBhvr>
                                        <p:cTn id="16" dur="2250" fill="hold"/>
                                        <p:tgtEl>
                                          <p:spTgt spid="2"/>
                                        </p:tgtEl>
                                      </p:cBhvr>
                                      <p:by x="150000" y="150000"/>
                                    </p:animScale>
                                  </p:childTnLst>
                                </p:cTn>
                              </p:par>
                              <p:par>
                                <p:cTn id="17" presetID="10" presetClass="exit" presetSubtype="0" fill="hold" grpId="2" nodeType="withEffect">
                                  <p:stCondLst>
                                    <p:cond delay="0"/>
                                  </p:stCondLst>
                                  <p:childTnLst>
                                    <p:animEffect transition="out" filter="fade">
                                      <p:cBhvr>
                                        <p:cTn id="18" dur="2250"/>
                                        <p:tgtEl>
                                          <p:spTgt spid="2"/>
                                        </p:tgtEl>
                                      </p:cBhvr>
                                    </p:animEffect>
                                    <p:set>
                                      <p:cBhvr>
                                        <p:cTn id="19" dur="1" fill="hold">
                                          <p:stCondLst>
                                            <p:cond delay="2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54480" y="2050781"/>
            <a:ext cx="9015984" cy="3108543"/>
          </a:xfrm>
          <a:prstGeom prst="rect">
            <a:avLst/>
          </a:prstGeom>
          <a:noFill/>
        </p:spPr>
        <p:txBody>
          <a:bodyPr wrap="square" rtlCol="0">
            <a:spAutoFit/>
          </a:bodyPr>
          <a:lstStyle/>
          <a:p>
            <a:pPr algn="just"/>
            <a:r>
              <a:rPr lang="en-US" sz="2800" b="1" dirty="0">
                <a:solidFill>
                  <a:srgbClr val="002060"/>
                </a:solidFill>
                <a:latin typeface="UTM Avo" panose="02040603050506020204" pitchFamily="18" charset="0"/>
              </a:rPr>
              <a:t>	</a:t>
            </a:r>
            <a:r>
              <a:rPr lang="vi-VN" sz="2800" b="1" dirty="0">
                <a:solidFill>
                  <a:srgbClr val="002060"/>
                </a:solidFill>
                <a:latin typeface="UTM Avo" panose="02040603050506020204" pitchFamily="18" charset="0"/>
              </a:rPr>
              <a:t>Toàn bài đọc với giọng diễn cảm, thể hiện được lời của nhân vật:</a:t>
            </a:r>
          </a:p>
          <a:p>
            <a:pPr algn="just"/>
            <a:r>
              <a:rPr lang="vi-VN" sz="2800" b="1" dirty="0">
                <a:solidFill>
                  <a:srgbClr val="002060"/>
                </a:solidFill>
                <a:latin typeface="UTM Avo" panose="02040603050506020204" pitchFamily="18" charset="0"/>
              </a:rPr>
              <a:t>+ Lời vua Mi - đát: từ phấn khởi, thoả mãn chuyển </a:t>
            </a:r>
          </a:p>
          <a:p>
            <a:pPr algn="just"/>
            <a:r>
              <a:rPr lang="vi-VN" sz="2800" b="1" dirty="0">
                <a:solidFill>
                  <a:srgbClr val="002060"/>
                </a:solidFill>
                <a:latin typeface="UTM Avo" panose="02040603050506020204" pitchFamily="18" charset="0"/>
              </a:rPr>
              <a:t>sang hoảng hốt, khẩn cầu, hối hận.</a:t>
            </a:r>
          </a:p>
          <a:p>
            <a:pPr algn="just"/>
            <a:r>
              <a:rPr lang="vi-VN" sz="2800" b="1" dirty="0">
                <a:solidFill>
                  <a:srgbClr val="002060"/>
                </a:solidFill>
                <a:latin typeface="UTM Avo" panose="02040603050506020204" pitchFamily="18" charset="0"/>
              </a:rPr>
              <a:t>+ Lời phán của Thần Đi - ô - ni - dốt: điềm tĩnh, oai vệ.</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9381744" y="-85344"/>
            <a:ext cx="2810256" cy="2810256"/>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137160" y="-203462"/>
            <a:ext cx="2670048" cy="3159801"/>
          </a:xfrm>
          <a:prstGeom prst="rect">
            <a:avLst/>
          </a:prstGeom>
        </p:spPr>
      </p:pic>
      <p:sp>
        <p:nvSpPr>
          <p:cNvPr id="7" name="TextBox 6"/>
          <p:cNvSpPr txBox="1"/>
          <p:nvPr/>
        </p:nvSpPr>
        <p:spPr>
          <a:xfrm>
            <a:off x="1627632" y="727342"/>
            <a:ext cx="8942832" cy="1323439"/>
          </a:xfrm>
          <a:prstGeom prst="rect">
            <a:avLst/>
          </a:prstGeom>
          <a:noFill/>
        </p:spPr>
        <p:txBody>
          <a:bodyPr wrap="square" rtlCol="0">
            <a:spAutoFit/>
          </a:bodyPr>
          <a:lstStyle/>
          <a:p>
            <a:pPr algn="ctr">
              <a:spcBef>
                <a:spcPts val="600"/>
              </a:spcBef>
              <a:spcAft>
                <a:spcPts val="600"/>
              </a:spcAft>
            </a:pP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Giọng</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a:t>
            </a: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đọc</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463193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18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68681" y="338328"/>
            <a:ext cx="10618162" cy="1988351"/>
            <a:chOff x="4459779" y="1813631"/>
            <a:chExt cx="3174698" cy="1988351"/>
          </a:xfrm>
        </p:grpSpPr>
        <p:sp>
          <p:nvSpPr>
            <p:cNvPr id="4" name="TextBox 3"/>
            <p:cNvSpPr txBox="1"/>
            <p:nvPr/>
          </p:nvSpPr>
          <p:spPr>
            <a:xfrm>
              <a:off x="4459779" y="1862990"/>
              <a:ext cx="3151793" cy="1938992"/>
            </a:xfrm>
            <a:prstGeom prst="rect">
              <a:avLst/>
            </a:prstGeom>
            <a:noFill/>
          </p:spPr>
          <p:txBody>
            <a:bodyPr wrap="square" rtlCol="0">
              <a:spAutoFit/>
            </a:bodyPr>
            <a:lstStyle/>
            <a:p>
              <a:pPr algn="ctr"/>
              <a:r>
                <a:rPr lang="en-US" sz="60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1938992"/>
            </a:xfrm>
            <a:prstGeom prst="rect">
              <a:avLst/>
            </a:prstGeom>
            <a:noFill/>
          </p:spPr>
          <p:txBody>
            <a:bodyPr wrap="square" rtlCol="0">
              <a:spAutoFit/>
            </a:bodyPr>
            <a:lstStyle/>
            <a:p>
              <a:pPr algn="ctr"/>
              <a:r>
                <a:rPr lang="en-US" sz="60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7" name="TextBox 6"/>
          <p:cNvSpPr txBox="1"/>
          <p:nvPr/>
        </p:nvSpPr>
        <p:spPr>
          <a:xfrm>
            <a:off x="303407" y="1452515"/>
            <a:ext cx="11548872" cy="5262979"/>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Mi-đát bụng đói cồn cào, chịu không nổi, liền chắp tay cầu khẩn:</a:t>
            </a:r>
          </a:p>
          <a:p>
            <a:pPr algn="just"/>
            <a:r>
              <a:rPr lang="vi-VN" sz="2800" dirty="0">
                <a:solidFill>
                  <a:srgbClr val="002060"/>
                </a:solidFill>
                <a:latin typeface="UTM Avo" panose="02040603050506020204" pitchFamily="18" charset="0"/>
              </a:rPr>
              <a:t>- Xin Thần tha tội cho tôi! Xin Người lấy lại điều ước để cho tôi được sống!</a:t>
            </a:r>
          </a:p>
          <a:p>
            <a:pPr algn="just"/>
            <a:r>
              <a:rPr lang="vi-VN" sz="2800" dirty="0">
                <a:solidFill>
                  <a:srgbClr val="002060"/>
                </a:solidFill>
                <a:latin typeface="UTM Avo" panose="02040603050506020204" pitchFamily="18" charset="0"/>
              </a:rPr>
              <a:t>Thần Đi-ô-ni-dốt liền hiện ra và phán:</a:t>
            </a:r>
          </a:p>
          <a:p>
            <a:pPr algn="just"/>
            <a:r>
              <a:rPr lang="vi-VN" sz="28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28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777151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2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593" b="93426" l="4400" r="96000">
                        <a14:backgroundMark x1="41000" y1="35093" x2="55700" y2="84722"/>
                        <a14:backgroundMark x1="66000" y1="40463" x2="47700" y2="84722"/>
                        <a14:backgroundMark x1="35600" y1="37963" x2="42300" y2="94907"/>
                        <a14:backgroundMark x1="38500" y1="32685" x2="60600" y2="33889"/>
                        <a14:backgroundMark x1="69200" y1="52315" x2="60000" y2="91019"/>
                      </a14:backgroundRemoval>
                    </a14:imgEffect>
                  </a14:imgLayer>
                </a14:imgProps>
              </a:ext>
              <a:ext uri="{28A0092B-C50C-407E-A947-70E740481C1C}">
                <a14:useLocalDpi xmlns:a14="http://schemas.microsoft.com/office/drawing/2010/main" val="0"/>
              </a:ext>
            </a:extLst>
          </a:blip>
          <a:srcRect b="7773"/>
          <a:stretch/>
        </p:blipFill>
        <p:spPr>
          <a:xfrm>
            <a:off x="4366989" y="1385369"/>
            <a:ext cx="3345876" cy="3372643"/>
          </a:xfrm>
          <a:prstGeom prst="rect">
            <a:avLst/>
          </a:prstGeom>
        </p:spPr>
      </p:pic>
      <p:pic>
        <p:nvPicPr>
          <p:cNvPr id="36" name="Picture 3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flipH="1">
            <a:off x="3386454" y="3235715"/>
            <a:ext cx="1225781" cy="1940543"/>
          </a:xfrm>
          <a:prstGeom prst="rect">
            <a:avLst/>
          </a:prstGeom>
        </p:spPr>
      </p:pic>
      <p:pic>
        <p:nvPicPr>
          <p:cNvPr id="35" name="Picture 3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a:off x="7448666" y="3235716"/>
            <a:ext cx="1225781" cy="194054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7962" y="3926203"/>
            <a:ext cx="4283929" cy="2790514"/>
          </a:xfrm>
          <a:prstGeom prst="rect">
            <a:avLst/>
          </a:prstGeom>
        </p:spPr>
      </p:pic>
      <p:pic>
        <p:nvPicPr>
          <p:cNvPr id="31" name="Picture 30"/>
          <p:cNvPicPr>
            <a:picLocks noChangeAspect="1"/>
          </p:cNvPicPr>
          <p:nvPr/>
        </p:nvPicPr>
        <p:blipFill rotWithShape="1">
          <a:blip r:embed="rId8">
            <a:extLst>
              <a:ext uri="{BEBA8EAE-BF5A-486C-A8C5-ECC9F3942E4B}">
                <a14:imgProps xmlns:a14="http://schemas.microsoft.com/office/drawing/2010/main">
                  <a14:imgLayer r:embed="rId9">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a:off x="8332586" y="3235716"/>
            <a:ext cx="1664047" cy="2634365"/>
          </a:xfrm>
          <a:prstGeom prst="rect">
            <a:avLst/>
          </a:prstGeom>
        </p:spPr>
      </p:pic>
      <p:pic>
        <p:nvPicPr>
          <p:cNvPr id="32" name="Picture 31"/>
          <p:cNvPicPr>
            <a:picLocks noChangeAspect="1"/>
          </p:cNvPicPr>
          <p:nvPr/>
        </p:nvPicPr>
        <p:blipFill rotWithShape="1">
          <a:blip r:embed="rId8">
            <a:extLst>
              <a:ext uri="{BEBA8EAE-BF5A-486C-A8C5-ECC9F3942E4B}">
                <a14:imgProps xmlns:a14="http://schemas.microsoft.com/office/drawing/2010/main">
                  <a14:imgLayer r:embed="rId9">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flipH="1">
            <a:off x="2287096" y="3235716"/>
            <a:ext cx="1664047" cy="2634365"/>
          </a:xfrm>
          <a:prstGeom prst="rect">
            <a:avLst/>
          </a:prstGeom>
        </p:spPr>
      </p:pic>
      <p:pic>
        <p:nvPicPr>
          <p:cNvPr id="33" name="Picture 32"/>
          <p:cNvPicPr>
            <a:picLocks noChangeAspect="1"/>
          </p:cNvPicPr>
          <p:nvPr/>
        </p:nvPicPr>
        <p:blipFill rotWithShape="1">
          <a:blip r:embed="rId8">
            <a:extLst>
              <a:ext uri="{BEBA8EAE-BF5A-486C-A8C5-ECC9F3942E4B}">
                <a14:imgProps xmlns:a14="http://schemas.microsoft.com/office/drawing/2010/main">
                  <a14:imgLayer r:embed="rId9">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a:off x="9656065" y="3447506"/>
            <a:ext cx="2183998" cy="3457503"/>
          </a:xfrm>
          <a:prstGeom prst="rect">
            <a:avLst/>
          </a:prstGeom>
        </p:spPr>
      </p:pic>
      <p:pic>
        <p:nvPicPr>
          <p:cNvPr id="34" name="Picture 33"/>
          <p:cNvPicPr>
            <a:picLocks noChangeAspect="1"/>
          </p:cNvPicPr>
          <p:nvPr/>
        </p:nvPicPr>
        <p:blipFill rotWithShape="1">
          <a:blip r:embed="rId8">
            <a:extLst>
              <a:ext uri="{BEBA8EAE-BF5A-486C-A8C5-ECC9F3942E4B}">
                <a14:imgProps xmlns:a14="http://schemas.microsoft.com/office/drawing/2010/main">
                  <a14:imgLayer r:embed="rId9">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flipH="1">
            <a:off x="545694" y="3377563"/>
            <a:ext cx="2183998" cy="3457503"/>
          </a:xfrm>
          <a:prstGeom prst="rect">
            <a:avLst/>
          </a:prstGeom>
        </p:spPr>
      </p:pic>
    </p:spTree>
    <p:extLst>
      <p:ext uri="{BB962C8B-B14F-4D97-AF65-F5344CB8AC3E}">
        <p14:creationId xmlns:p14="http://schemas.microsoft.com/office/powerpoint/2010/main" val="1480348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01508-3CE4-4EFA-AF30-8091FC72CAC4}"/>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A9D1FCB-EBF1-4F9D-B7BF-76EA2099574B}"/>
              </a:ext>
            </a:extLst>
          </p:cNvPr>
          <p:cNvSpPr txBox="1"/>
          <p:nvPr/>
        </p:nvSpPr>
        <p:spPr>
          <a:xfrm>
            <a:off x="1033973" y="-90105"/>
            <a:ext cx="3151793" cy="707886"/>
          </a:xfrm>
          <a:prstGeom prst="rect">
            <a:avLst/>
          </a:prstGeom>
          <a:noFill/>
        </p:spPr>
        <p:txBody>
          <a:bodyPr wrap="square" rtlCol="0">
            <a:spAutoFit/>
          </a:bodyPr>
          <a:lstStyle/>
          <a:p>
            <a:r>
              <a:rPr lang="en-US" sz="4000" dirty="0" err="1">
                <a:solidFill>
                  <a:srgbClr val="FFF47D"/>
                </a:solidFill>
                <a:effectLst>
                  <a:outerShdw blurRad="38100" dist="38100" dir="2700000" algn="tl">
                    <a:srgbClr val="000000">
                      <a:alpha val="43137"/>
                    </a:srgbClr>
                  </a:outerShdw>
                </a:effectLst>
                <a:latin typeface="UTM Flamenco" panose="02040603050506020204" pitchFamily="18" charset="0"/>
              </a:rPr>
              <a:t>Tập</a:t>
            </a:r>
            <a:r>
              <a:rPr lang="en-US" sz="4000" dirty="0">
                <a:solidFill>
                  <a:srgbClr val="FFF47D"/>
                </a:solidFill>
                <a:effectLst>
                  <a:outerShdw blurRad="38100" dist="38100" dir="2700000" algn="tl">
                    <a:srgbClr val="000000">
                      <a:alpha val="43137"/>
                    </a:srgbClr>
                  </a:outerShdw>
                </a:effectLst>
                <a:latin typeface="UTM Flamenco" panose="02040603050506020204" pitchFamily="18" charset="0"/>
              </a:rPr>
              <a:t> </a:t>
            </a:r>
            <a:r>
              <a:rPr lang="en-US" sz="4000" dirty="0" err="1">
                <a:solidFill>
                  <a:srgbClr val="FFF47D"/>
                </a:solidFill>
                <a:effectLst>
                  <a:outerShdw blurRad="38100" dist="38100" dir="2700000" algn="tl">
                    <a:srgbClr val="000000">
                      <a:alpha val="43137"/>
                    </a:srgbClr>
                  </a:outerShdw>
                </a:effectLst>
                <a:latin typeface="UTM Flamenco" panose="02040603050506020204" pitchFamily="18" charset="0"/>
              </a:rPr>
              <a:t>đọc</a:t>
            </a:r>
            <a:r>
              <a:rPr lang="en-US" sz="4000" dirty="0">
                <a:solidFill>
                  <a:srgbClr val="FFF47D"/>
                </a:solidFill>
                <a:effectLst>
                  <a:outerShdw blurRad="38100" dist="38100" dir="2700000" algn="tl">
                    <a:srgbClr val="000000">
                      <a:alpha val="43137"/>
                    </a:srgbClr>
                  </a:outerShdw>
                </a:effectLst>
                <a:latin typeface="UTM Flamenco" panose="02040603050506020204" pitchFamily="18" charset="0"/>
              </a:rPr>
              <a:t> </a:t>
            </a:r>
          </a:p>
        </p:txBody>
      </p:sp>
      <p:grpSp>
        <p:nvGrpSpPr>
          <p:cNvPr id="5" name="Group 4">
            <a:extLst>
              <a:ext uri="{FF2B5EF4-FFF2-40B4-BE49-F238E27FC236}">
                <a16:creationId xmlns:a16="http://schemas.microsoft.com/office/drawing/2014/main" id="{E938AD2C-17BA-4F6C-8E23-C2DBB1A4A9DD}"/>
              </a:ext>
            </a:extLst>
          </p:cNvPr>
          <p:cNvGrpSpPr/>
          <p:nvPr/>
        </p:nvGrpSpPr>
        <p:grpSpPr>
          <a:xfrm>
            <a:off x="773988" y="274437"/>
            <a:ext cx="8040359" cy="3139321"/>
            <a:chOff x="4436874" y="1862990"/>
            <a:chExt cx="3174698" cy="3139321"/>
          </a:xfrm>
        </p:grpSpPr>
        <p:sp>
          <p:nvSpPr>
            <p:cNvPr id="6" name="TextBox 5">
              <a:extLst>
                <a:ext uri="{FF2B5EF4-FFF2-40B4-BE49-F238E27FC236}">
                  <a16:creationId xmlns:a16="http://schemas.microsoft.com/office/drawing/2014/main" id="{2D9507FD-AA21-45AE-93EA-61B1241D937A}"/>
                </a:ext>
              </a:extLst>
            </p:cNvPr>
            <p:cNvSpPr txBox="1"/>
            <p:nvPr/>
          </p:nvSpPr>
          <p:spPr>
            <a:xfrm>
              <a:off x="4459779" y="1862990"/>
              <a:ext cx="3151793" cy="3139321"/>
            </a:xfrm>
            <a:prstGeom prst="rect">
              <a:avLst/>
            </a:prstGeom>
            <a:noFill/>
          </p:spPr>
          <p:txBody>
            <a:bodyPr wrap="square" rtlCol="0">
              <a:spAutoFit/>
            </a:bodyPr>
            <a:lstStyle/>
            <a:p>
              <a:pPr algn="ctr"/>
              <a:r>
                <a:rPr lang="en-US" sz="66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a:t>
              </a:r>
            </a:p>
            <a:p>
              <a:pPr algn="ctr"/>
              <a:r>
                <a:rPr lang="en-US" sz="66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CỦA VUA MI - ĐÁT</a:t>
              </a:r>
            </a:p>
          </p:txBody>
        </p:sp>
        <p:sp>
          <p:nvSpPr>
            <p:cNvPr id="7" name="TextBox 6">
              <a:extLst>
                <a:ext uri="{FF2B5EF4-FFF2-40B4-BE49-F238E27FC236}">
                  <a16:creationId xmlns:a16="http://schemas.microsoft.com/office/drawing/2014/main" id="{CB4E32AF-A0CA-434C-9AB1-6DCE960B8EAC}"/>
                </a:ext>
              </a:extLst>
            </p:cNvPr>
            <p:cNvSpPr txBox="1"/>
            <p:nvPr/>
          </p:nvSpPr>
          <p:spPr>
            <a:xfrm>
              <a:off x="4436874" y="1862990"/>
              <a:ext cx="3151793" cy="3139321"/>
            </a:xfrm>
            <a:prstGeom prst="rect">
              <a:avLst/>
            </a:prstGeom>
            <a:noFill/>
          </p:spPr>
          <p:txBody>
            <a:bodyPr wrap="square" rtlCol="0">
              <a:spAutoFit/>
            </a:bodyPr>
            <a:lstStyle/>
            <a:p>
              <a:pPr algn="ctr"/>
              <a:r>
                <a:rPr lang="en-US" sz="6600" dirty="0">
                  <a:solidFill>
                    <a:srgbClr val="C2F784"/>
                  </a:solidFill>
                  <a:effectLst>
                    <a:outerShdw blurRad="38100" dist="38100" dir="2700000" algn="tl">
                      <a:srgbClr val="000000">
                        <a:alpha val="43137"/>
                      </a:srgbClr>
                    </a:outerShdw>
                  </a:effectLst>
                  <a:latin typeface="UTM Showcard" panose="02040603050506020204" pitchFamily="18" charset="0"/>
                </a:rPr>
                <a:t>ĐIỀU ƯỚC </a:t>
              </a:r>
            </a:p>
            <a:p>
              <a:pPr algn="ctr"/>
              <a:r>
                <a:rPr lang="en-US" sz="6600" dirty="0">
                  <a:solidFill>
                    <a:srgbClr val="C2F784"/>
                  </a:solidFill>
                  <a:effectLst>
                    <a:outerShdw blurRad="38100" dist="38100" dir="2700000" algn="tl">
                      <a:srgbClr val="000000">
                        <a:alpha val="43137"/>
                      </a:srgbClr>
                    </a:outerShdw>
                  </a:effectLst>
                  <a:latin typeface="UTM Showcard" panose="02040603050506020204" pitchFamily="18" charset="0"/>
                </a:rPr>
                <a:t>CỦA VUA MI - ĐÁT</a:t>
              </a:r>
            </a:p>
          </p:txBody>
        </p:sp>
      </p:grpSp>
      <p:pic>
        <p:nvPicPr>
          <p:cNvPr id="8" name="Tieng-cuoi-ngao-man-www_tiengdong_com">
            <a:hlinkClick r:id="" action="ppaction://media"/>
            <a:extLst>
              <a:ext uri="{FF2B5EF4-FFF2-40B4-BE49-F238E27FC236}">
                <a16:creationId xmlns:a16="http://schemas.microsoft.com/office/drawing/2014/main" id="{D02997E2-C4F3-4867-981F-4032834B736D}"/>
              </a:ext>
            </a:extLst>
          </p:cNvPr>
          <p:cNvPicPr>
            <a:picLocks noChangeAspect="1"/>
          </p:cNvPicPr>
          <p:nvPr>
            <a:audioFile r:link="rId1"/>
            <p:extLst>
              <p:ext uri="{DAA4B4D4-6D71-4841-9C94-3DE7FCFB9230}">
                <p14:media xmlns:p14="http://schemas.microsoft.com/office/powerpoint/2010/main" r:embed="rId2">
                  <p14:trim end="6763.5833"/>
                </p14:media>
              </p:ext>
            </p:extLst>
          </p:nvPr>
        </p:nvPicPr>
        <p:blipFill>
          <a:blip r:embed="rId5"/>
          <a:stretch>
            <a:fillRect/>
          </a:stretch>
        </p:blipFill>
        <p:spPr>
          <a:xfrm>
            <a:off x="7743584" y="-515561"/>
            <a:ext cx="487363" cy="487363"/>
          </a:xfrm>
          <a:prstGeom prst="rect">
            <a:avLst/>
          </a:prstGeom>
        </p:spPr>
      </p:pic>
      <p:sp>
        <p:nvSpPr>
          <p:cNvPr id="2" name="TextBox 1">
            <a:extLst>
              <a:ext uri="{FF2B5EF4-FFF2-40B4-BE49-F238E27FC236}">
                <a16:creationId xmlns:a16="http://schemas.microsoft.com/office/drawing/2014/main" id="{BACAF016-D079-4DC0-9392-6CB381F3AFB0}"/>
              </a:ext>
            </a:extLst>
          </p:cNvPr>
          <p:cNvSpPr txBox="1"/>
          <p:nvPr/>
        </p:nvSpPr>
        <p:spPr>
          <a:xfrm rot="1050641">
            <a:off x="441282" y="4272457"/>
            <a:ext cx="897169" cy="369332"/>
          </a:xfrm>
          <a:prstGeom prst="rect">
            <a:avLst/>
          </a:prstGeom>
          <a:noFill/>
        </p:spPr>
        <p:txBody>
          <a:bodyPr wrap="none" rtlCol="0">
            <a:spAutoFit/>
          </a:bodyPr>
          <a:lstStyle/>
          <a:p>
            <a:r>
              <a:rPr lang="en-US">
                <a:solidFill>
                  <a:srgbClr val="FFC000"/>
                </a:solidFill>
                <a:latin typeface="UTM Netmuc KT" panose="02040603050506020204" pitchFamily="18" charset="0"/>
              </a:rPr>
              <a:t>KTUTS</a:t>
            </a:r>
          </a:p>
        </p:txBody>
      </p:sp>
    </p:spTree>
    <p:extLst>
      <p:ext uri="{BB962C8B-B14F-4D97-AF65-F5344CB8AC3E}">
        <p14:creationId xmlns:p14="http://schemas.microsoft.com/office/powerpoint/2010/main" val="34866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8"/>
                                        </p:tgtEl>
                                      </p:cBhvr>
                                    </p:cmd>
                                  </p:childTnLst>
                                </p:cTn>
                              </p:par>
                              <p:par>
                                <p:cTn id="7" presetID="26" presetClass="entr" presetSubtype="0"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290">
                                          <p:stCondLst>
                                            <p:cond delay="0"/>
                                          </p:stCondLst>
                                        </p:cTn>
                                        <p:tgtEl>
                                          <p:spTgt spid="4"/>
                                        </p:tgtEl>
                                      </p:cBhvr>
                                    </p:animEffect>
                                    <p:anim calcmode="lin" valueType="num">
                                      <p:cBhvr>
                                        <p:cTn id="10"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5" dur="13">
                                          <p:stCondLst>
                                            <p:cond delay="325"/>
                                          </p:stCondLst>
                                        </p:cTn>
                                        <p:tgtEl>
                                          <p:spTgt spid="4"/>
                                        </p:tgtEl>
                                      </p:cBhvr>
                                      <p:to x="100000" y="60000"/>
                                    </p:animScale>
                                    <p:animScale>
                                      <p:cBhvr>
                                        <p:cTn id="16" dur="83" decel="50000">
                                          <p:stCondLst>
                                            <p:cond delay="338"/>
                                          </p:stCondLst>
                                        </p:cTn>
                                        <p:tgtEl>
                                          <p:spTgt spid="4"/>
                                        </p:tgtEl>
                                      </p:cBhvr>
                                      <p:to x="100000" y="100000"/>
                                    </p:animScale>
                                    <p:animScale>
                                      <p:cBhvr>
                                        <p:cTn id="17" dur="13">
                                          <p:stCondLst>
                                            <p:cond delay="656"/>
                                          </p:stCondLst>
                                        </p:cTn>
                                        <p:tgtEl>
                                          <p:spTgt spid="4"/>
                                        </p:tgtEl>
                                      </p:cBhvr>
                                      <p:to x="100000" y="80000"/>
                                    </p:animScale>
                                    <p:animScale>
                                      <p:cBhvr>
                                        <p:cTn id="18" dur="83" decel="50000">
                                          <p:stCondLst>
                                            <p:cond delay="669"/>
                                          </p:stCondLst>
                                        </p:cTn>
                                        <p:tgtEl>
                                          <p:spTgt spid="4"/>
                                        </p:tgtEl>
                                      </p:cBhvr>
                                      <p:to x="100000" y="100000"/>
                                    </p:animScale>
                                    <p:animScale>
                                      <p:cBhvr>
                                        <p:cTn id="19" dur="13">
                                          <p:stCondLst>
                                            <p:cond delay="821"/>
                                          </p:stCondLst>
                                        </p:cTn>
                                        <p:tgtEl>
                                          <p:spTgt spid="4"/>
                                        </p:tgtEl>
                                      </p:cBhvr>
                                      <p:to x="100000" y="90000"/>
                                    </p:animScale>
                                    <p:animScale>
                                      <p:cBhvr>
                                        <p:cTn id="20" dur="83" decel="50000">
                                          <p:stCondLst>
                                            <p:cond delay="834"/>
                                          </p:stCondLst>
                                        </p:cTn>
                                        <p:tgtEl>
                                          <p:spTgt spid="4"/>
                                        </p:tgtEl>
                                      </p:cBhvr>
                                      <p:to x="100000" y="100000"/>
                                    </p:animScale>
                                    <p:animScale>
                                      <p:cBhvr>
                                        <p:cTn id="21" dur="13">
                                          <p:stCondLst>
                                            <p:cond delay="904"/>
                                          </p:stCondLst>
                                        </p:cTn>
                                        <p:tgtEl>
                                          <p:spTgt spid="4"/>
                                        </p:tgtEl>
                                      </p:cBhvr>
                                      <p:to x="100000" y="95000"/>
                                    </p:animScale>
                                    <p:animScale>
                                      <p:cBhvr>
                                        <p:cTn id="22" dur="83" decel="50000">
                                          <p:stCondLst>
                                            <p:cond delay="917"/>
                                          </p:stCondLst>
                                        </p:cTn>
                                        <p:tgtEl>
                                          <p:spTgt spid="4"/>
                                        </p:tgtEl>
                                      </p:cBhvr>
                                      <p:to x="100000" y="100000"/>
                                    </p:animScale>
                                  </p:childTnLst>
                                </p:cTn>
                              </p:par>
                              <p:par>
                                <p:cTn id="23" presetID="50" presetClass="entr" presetSubtype="0" decel="100000" fill="hold" nodeType="withEffect">
                                  <p:stCondLst>
                                    <p:cond delay="1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3"/>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D0365-F7DC-4CDF-B78F-15DD2FA9618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276FDB0-A334-4A57-82A5-9B4F34DB7A06}"/>
              </a:ext>
            </a:extLst>
          </p:cNvPr>
          <p:cNvSpPr txBox="1"/>
          <p:nvPr/>
        </p:nvSpPr>
        <p:spPr>
          <a:xfrm>
            <a:off x="3361962" y="2231136"/>
            <a:ext cx="5305686" cy="2800767"/>
          </a:xfrm>
          <a:prstGeom prst="rect">
            <a:avLst/>
          </a:prstGeom>
          <a:noFill/>
        </p:spPr>
        <p:txBody>
          <a:bodyPr wrap="square" rtlCol="0">
            <a:spAutoFit/>
          </a:bodyPr>
          <a:lstStyle/>
          <a:p>
            <a:pPr algn="ctr"/>
            <a:r>
              <a:rPr lang="en-US" sz="88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LUYỆN ĐỌC</a:t>
            </a:r>
          </a:p>
        </p:txBody>
      </p:sp>
      <p:sp>
        <p:nvSpPr>
          <p:cNvPr id="4" name="TextBox 3">
            <a:extLst>
              <a:ext uri="{FF2B5EF4-FFF2-40B4-BE49-F238E27FC236}">
                <a16:creationId xmlns:a16="http://schemas.microsoft.com/office/drawing/2014/main" id="{EFC5DD26-17F7-4FB2-B363-64C87991310F}"/>
              </a:ext>
            </a:extLst>
          </p:cNvPr>
          <p:cNvSpPr txBox="1"/>
          <p:nvPr/>
        </p:nvSpPr>
        <p:spPr>
          <a:xfrm>
            <a:off x="3482346" y="2218073"/>
            <a:ext cx="5305686" cy="2800767"/>
          </a:xfrm>
          <a:prstGeom prst="rect">
            <a:avLst/>
          </a:prstGeom>
          <a:noFill/>
        </p:spPr>
        <p:txBody>
          <a:bodyPr wrap="square" rtlCol="0">
            <a:spAutoFit/>
          </a:bodyPr>
          <a:lstStyle/>
          <a:p>
            <a:pPr algn="ctr"/>
            <a:r>
              <a:rPr lang="en-US" sz="8800" dirty="0">
                <a:solidFill>
                  <a:srgbClr val="C2F784"/>
                </a:solidFill>
                <a:effectLst>
                  <a:outerShdw blurRad="50800" dist="38100" dir="2700000" algn="tl" rotWithShape="0">
                    <a:prstClr val="black">
                      <a:alpha val="40000"/>
                    </a:prstClr>
                  </a:outerShdw>
                </a:effectLst>
                <a:latin typeface="UTM Showcard" panose="02040603050506020204" pitchFamily="18" charset="0"/>
              </a:rPr>
              <a:t>LUYỆN ĐỌC</a:t>
            </a:r>
          </a:p>
        </p:txBody>
      </p:sp>
    </p:spTree>
    <p:extLst>
      <p:ext uri="{BB962C8B-B14F-4D97-AF65-F5344CB8AC3E}">
        <p14:creationId xmlns:p14="http://schemas.microsoft.com/office/powerpoint/2010/main" val="148681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6" presetClass="emph" presetSubtype="0" fill="hold" grpId="1" nodeType="withEffect">
                                  <p:stCondLst>
                                    <p:cond delay="0"/>
                                  </p:stCondLst>
                                  <p:childTnLst>
                                    <p:animScale>
                                      <p:cBhvr>
                                        <p:cTn id="16" dur="2250" fill="hold"/>
                                        <p:tgtEl>
                                          <p:spTgt spid="3"/>
                                        </p:tgtEl>
                                      </p:cBhvr>
                                      <p:by x="150000" y="150000"/>
                                    </p:animScale>
                                  </p:childTnLst>
                                </p:cTn>
                              </p:par>
                              <p:par>
                                <p:cTn id="17" presetID="10" presetClass="exit" presetSubtype="0" fill="hold" grpId="2" nodeType="withEffect">
                                  <p:stCondLst>
                                    <p:cond delay="0"/>
                                  </p:stCondLst>
                                  <p:childTnLst>
                                    <p:animEffect transition="out" filter="fade">
                                      <p:cBhvr>
                                        <p:cTn id="18" dur="2250"/>
                                        <p:tgtEl>
                                          <p:spTgt spid="3"/>
                                        </p:tgtEl>
                                      </p:cBhvr>
                                    </p:animEffect>
                                    <p:set>
                                      <p:cBhvr>
                                        <p:cTn id="19" dur="1" fill="hold">
                                          <p:stCondLst>
                                            <p:cond delay="2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530909" y="82296"/>
            <a:ext cx="7145421" cy="757245"/>
            <a:chOff x="4459779" y="1813631"/>
            <a:chExt cx="3174698" cy="757245"/>
          </a:xfrm>
        </p:grpSpPr>
        <p:sp>
          <p:nvSpPr>
            <p:cNvPr id="4" name="TextBox 3"/>
            <p:cNvSpPr txBox="1"/>
            <p:nvPr/>
          </p:nvSpPr>
          <p:spPr>
            <a:xfrm>
              <a:off x="4459779" y="1862990"/>
              <a:ext cx="3151793" cy="707886"/>
            </a:xfrm>
            <a:prstGeom prst="rect">
              <a:avLst/>
            </a:prstGeom>
            <a:noFill/>
          </p:spPr>
          <p:txBody>
            <a:bodyPr wrap="square" rtlCol="0">
              <a:spAutoFit/>
            </a:bodyPr>
            <a:lstStyle/>
            <a:p>
              <a:pPr algn="ctr"/>
              <a:r>
                <a:rPr lang="en-US" sz="40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707886"/>
            </a:xfrm>
            <a:prstGeom prst="rect">
              <a:avLst/>
            </a:prstGeom>
            <a:noFill/>
          </p:spPr>
          <p:txBody>
            <a:bodyPr wrap="square" rtlCol="0">
              <a:spAutoFit/>
            </a:bodyPr>
            <a:lstStyle/>
            <a:p>
              <a:pPr algn="ctr"/>
              <a:r>
                <a:rPr lang="en-US" sz="40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7" name="TextBox 6"/>
          <p:cNvSpPr txBox="1"/>
          <p:nvPr/>
        </p:nvSpPr>
        <p:spPr>
          <a:xfrm>
            <a:off x="303407" y="799392"/>
            <a:ext cx="11548872" cy="5909310"/>
          </a:xfrm>
          <a:prstGeom prst="rect">
            <a:avLst/>
          </a:prstGeom>
          <a:noFill/>
        </p:spPr>
        <p:txBody>
          <a:bodyPr wrap="square" rtlCol="0">
            <a:spAutoFit/>
          </a:bodyPr>
          <a:lstStyle/>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Có lần thần Đi-ô-ni-dốt hiện ra, cho vua Mi-đát được ước một điều. Mi-đát vốn tham lam nên nói ngay:</a:t>
            </a:r>
          </a:p>
          <a:p>
            <a:pPr algn="just"/>
            <a:r>
              <a:rPr lang="vi-VN" sz="2100" dirty="0">
                <a:solidFill>
                  <a:srgbClr val="002060"/>
                </a:solidFill>
                <a:latin typeface="UTM Avo" panose="02040603050506020204" pitchFamily="18" charset="0"/>
              </a:rPr>
              <a:t>- Xin Thần cho mọi vật tôi chạm đến đều hóa thành vàng!</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Thần Đi-ô-ni-dốt mỉm cười ưng thuận.</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Vua Mi-đát thử bẻ một cành sồi, cành đó liền biến thành vàng. Vua ngắt một quả táo, quả táo cũng thành vàng nốt. Tưởng không có ai trên đời sung sướng hơn thế nữa!</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algn="just"/>
            <a:r>
              <a:rPr lang="vi-VN" sz="2100" dirty="0">
                <a:solidFill>
                  <a:srgbClr val="002060"/>
                </a:solidFill>
                <a:latin typeface="UTM Avo" panose="02040603050506020204" pitchFamily="18" charset="0"/>
              </a:rPr>
              <a:t>- Xin Thần tha tội cho tôi! Xin Người lấy lại điều ước để cho tôi được sống!</a:t>
            </a:r>
          </a:p>
          <a:p>
            <a:pPr algn="just"/>
            <a:r>
              <a:rPr lang="vi-VN" sz="2100" dirty="0">
                <a:solidFill>
                  <a:srgbClr val="002060"/>
                </a:solidFill>
                <a:latin typeface="UTM Avo" panose="02040603050506020204" pitchFamily="18" charset="0"/>
              </a:rPr>
              <a:t>Thần Đi-ô-ni-dốt liền hiện ra và phán:</a:t>
            </a:r>
          </a:p>
          <a:p>
            <a:pPr algn="just"/>
            <a:r>
              <a:rPr lang="vi-VN" sz="21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21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43212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2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5625" y1="74500" x2="53250" y2="86625"/>
                        <a14:foregroundMark x1="51375" y1="77500" x2="51375" y2="84375"/>
                        <a14:backgroundMark x1="46250" y1="88500" x2="47000" y2="94000"/>
                      </a14:backgroundRemoval>
                    </a14:imgEffect>
                  </a14:imgLayer>
                </a14:imgProps>
              </a:ext>
              <a:ext uri="{28A0092B-C50C-407E-A947-70E740481C1C}">
                <a14:useLocalDpi xmlns:a14="http://schemas.microsoft.com/office/drawing/2010/main" val="0"/>
              </a:ext>
            </a:extLst>
          </a:blip>
          <a:stretch>
            <a:fillRect/>
          </a:stretch>
        </p:blipFill>
        <p:spPr>
          <a:xfrm>
            <a:off x="628701" y="2366538"/>
            <a:ext cx="3424420" cy="3424420"/>
          </a:xfrm>
          <a:prstGeom prst="rect">
            <a:avLst/>
          </a:prstGeom>
        </p:spPr>
      </p:pic>
      <p:grpSp>
        <p:nvGrpSpPr>
          <p:cNvPr id="22" name="Group 21"/>
          <p:cNvGrpSpPr/>
          <p:nvPr/>
        </p:nvGrpSpPr>
        <p:grpSpPr>
          <a:xfrm>
            <a:off x="6628398" y="1138308"/>
            <a:ext cx="2011801" cy="1655064"/>
            <a:chOff x="6628398" y="1138308"/>
            <a:chExt cx="2011801" cy="1655064"/>
          </a:xfrm>
        </p:grpSpPr>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2460308" flipV="1">
              <a:off x="6628398" y="1607905"/>
              <a:ext cx="1216843" cy="880699"/>
            </a:xfrm>
            <a:prstGeom prst="rect">
              <a:avLst/>
            </a:prstGeom>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18720551">
              <a:off x="7213735" y="1366908"/>
              <a:ext cx="1655064" cy="1197864"/>
            </a:xfrm>
            <a:prstGeom prst="rect">
              <a:avLst/>
            </a:prstGeom>
          </p:spPr>
        </p:pic>
      </p:grpSp>
      <p:grpSp>
        <p:nvGrpSpPr>
          <p:cNvPr id="23" name="Group 22"/>
          <p:cNvGrpSpPr/>
          <p:nvPr/>
        </p:nvGrpSpPr>
        <p:grpSpPr>
          <a:xfrm flipH="1">
            <a:off x="3540941" y="1146976"/>
            <a:ext cx="2011801" cy="1655064"/>
            <a:chOff x="6628398" y="1138308"/>
            <a:chExt cx="2011801" cy="1655064"/>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2460308" flipV="1">
              <a:off x="6628398" y="1607905"/>
              <a:ext cx="1216843" cy="880699"/>
            </a:xfrm>
            <a:prstGeom prst="rect">
              <a:avLst/>
            </a:prstGeom>
          </p:spPr>
        </p:pic>
        <p:pic>
          <p:nvPicPr>
            <p:cNvPr id="25" name="Picture 2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18720551">
              <a:off x="7213735" y="1366908"/>
              <a:ext cx="1655064" cy="1197864"/>
            </a:xfrm>
            <a:prstGeom prst="rect">
              <a:avLst/>
            </a:prstGeom>
          </p:spPr>
        </p:pic>
      </p:grpSp>
      <p:sp>
        <p:nvSpPr>
          <p:cNvPr id="12" name="TextBox 11"/>
          <p:cNvSpPr txBox="1"/>
          <p:nvPr/>
        </p:nvSpPr>
        <p:spPr>
          <a:xfrm>
            <a:off x="3427275" y="2048256"/>
            <a:ext cx="5305686" cy="2800767"/>
          </a:xfrm>
          <a:prstGeom prst="rect">
            <a:avLst/>
          </a:prstGeom>
          <a:noFill/>
        </p:spPr>
        <p:txBody>
          <a:bodyPr wrap="square" rtlCol="0">
            <a:spAutoFit/>
          </a:bodyPr>
          <a:lstStyle/>
          <a:p>
            <a:pPr algn="ctr"/>
            <a:r>
              <a:rPr lang="en-US" sz="88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CHIA ĐOẠN</a:t>
            </a:r>
          </a:p>
        </p:txBody>
      </p:sp>
      <p:sp>
        <p:nvSpPr>
          <p:cNvPr id="19" name="TextBox 18"/>
          <p:cNvSpPr txBox="1"/>
          <p:nvPr/>
        </p:nvSpPr>
        <p:spPr>
          <a:xfrm>
            <a:off x="3477497" y="2056922"/>
            <a:ext cx="5305686" cy="2800767"/>
          </a:xfrm>
          <a:prstGeom prst="rect">
            <a:avLst/>
          </a:prstGeom>
          <a:noFill/>
        </p:spPr>
        <p:txBody>
          <a:bodyPr wrap="square" rtlCol="0">
            <a:spAutoFit/>
          </a:bodyPr>
          <a:lstStyle/>
          <a:p>
            <a:pPr algn="ctr"/>
            <a:r>
              <a:rPr lang="en-US" sz="8800" dirty="0">
                <a:solidFill>
                  <a:srgbClr val="F6A9A9"/>
                </a:solidFill>
                <a:effectLst>
                  <a:outerShdw blurRad="50800" dist="38100" dir="2700000" algn="tl" rotWithShape="0">
                    <a:prstClr val="black">
                      <a:alpha val="40000"/>
                    </a:prstClr>
                  </a:outerShdw>
                </a:effectLst>
                <a:latin typeface="UTM Showcard" panose="02040603050506020204" pitchFamily="18" charset="0"/>
              </a:rPr>
              <a:t>CHIA ĐOẠN </a:t>
            </a:r>
          </a:p>
        </p:txBody>
      </p:sp>
      <p:grpSp>
        <p:nvGrpSpPr>
          <p:cNvPr id="4" name="Group 3"/>
          <p:cNvGrpSpPr/>
          <p:nvPr/>
        </p:nvGrpSpPr>
        <p:grpSpPr>
          <a:xfrm>
            <a:off x="-461316" y="5275481"/>
            <a:ext cx="16622396" cy="1655671"/>
            <a:chOff x="-461316" y="5275481"/>
            <a:chExt cx="16622396" cy="1655671"/>
          </a:xfrm>
        </p:grpSpPr>
        <p:pic>
          <p:nvPicPr>
            <p:cNvPr id="2" name="Picture 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61316" y="5275481"/>
              <a:ext cx="2380480" cy="1655671"/>
            </a:xfrm>
            <a:prstGeom prst="rect">
              <a:avLst/>
            </a:prstGeom>
          </p:spPr>
        </p:pic>
        <p:pic>
          <p:nvPicPr>
            <p:cNvPr id="26" name="Picture 2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919164" y="5275481"/>
              <a:ext cx="2380480" cy="1655671"/>
            </a:xfrm>
            <a:prstGeom prst="rect">
              <a:avLst/>
            </a:prstGeom>
          </p:spPr>
        </p:pic>
        <p:pic>
          <p:nvPicPr>
            <p:cNvPr id="27" name="Picture 2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279162" y="5275481"/>
              <a:ext cx="2380480" cy="1655671"/>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6659642" y="5275481"/>
              <a:ext cx="2380480" cy="1655671"/>
            </a:xfrm>
            <a:prstGeom prst="rect">
              <a:avLst/>
            </a:prstGeom>
          </p:spPr>
        </p:pic>
        <p:pic>
          <p:nvPicPr>
            <p:cNvPr id="29" name="Picture 2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9040122" y="5275481"/>
              <a:ext cx="2380480" cy="1655671"/>
            </a:xfrm>
            <a:prstGeom prst="rect">
              <a:avLst/>
            </a:prstGeom>
          </p:spPr>
        </p:pic>
        <p:pic>
          <p:nvPicPr>
            <p:cNvPr id="30" name="Picture 2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1400120" y="5275481"/>
              <a:ext cx="2380480" cy="1655671"/>
            </a:xfrm>
            <a:prstGeom prst="rect">
              <a:avLst/>
            </a:prstGeom>
          </p:spPr>
        </p:pic>
        <p:pic>
          <p:nvPicPr>
            <p:cNvPr id="31" name="Picture 3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3780600" y="5275481"/>
              <a:ext cx="2380480" cy="1655671"/>
            </a:xfrm>
            <a:prstGeom prst="rect">
              <a:avLst/>
            </a:prstGeom>
          </p:spPr>
        </p:pic>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5625" y1="74500" x2="53250" y2="86625"/>
                        <a14:foregroundMark x1="51375" y1="77500" x2="51375" y2="84375"/>
                        <a14:backgroundMark x1="46250" y1="88500" x2="47000" y2="94000"/>
                      </a14:backgroundRemoval>
                    </a14:imgEffect>
                  </a14:imgLayer>
                </a14:imgProps>
              </a:ext>
              <a:ext uri="{28A0092B-C50C-407E-A947-70E740481C1C}">
                <a14:useLocalDpi xmlns:a14="http://schemas.microsoft.com/office/drawing/2010/main" val="0"/>
              </a:ext>
            </a:extLst>
          </a:blip>
          <a:stretch>
            <a:fillRect/>
          </a:stretch>
        </p:blipFill>
        <p:spPr>
          <a:xfrm>
            <a:off x="8207558" y="2224796"/>
            <a:ext cx="3424420" cy="3424420"/>
          </a:xfrm>
          <a:prstGeom prst="rect">
            <a:avLst/>
          </a:prstGeom>
        </p:spPr>
      </p:pic>
    </p:spTree>
    <p:extLst>
      <p:ext uri="{BB962C8B-B14F-4D97-AF65-F5344CB8AC3E}">
        <p14:creationId xmlns:p14="http://schemas.microsoft.com/office/powerpoint/2010/main" val="250644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1000" fill="hold"/>
                                        <p:tgtEl>
                                          <p:spTgt spid="3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53" presetClass="entr" presetSubtype="16"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3500"/>
                            </p:stCondLst>
                            <p:childTnLst>
                              <p:par>
                                <p:cTn id="31" presetID="6" presetClass="emph" presetSubtype="0" fill="hold" grpId="2" nodeType="afterEffect">
                                  <p:stCondLst>
                                    <p:cond delay="0"/>
                                  </p:stCondLst>
                                  <p:childTnLst>
                                    <p:animScale>
                                      <p:cBhvr>
                                        <p:cTn id="32" dur="2000" fill="hold"/>
                                        <p:tgtEl>
                                          <p:spTgt spid="12"/>
                                        </p:tgtEl>
                                      </p:cBhvr>
                                      <p:by x="150000" y="150000"/>
                                    </p:animScale>
                                  </p:childTnLst>
                                </p:cTn>
                              </p:par>
                              <p:par>
                                <p:cTn id="33" presetID="10" presetClass="exit" presetSubtype="0" fill="hold" grpId="1" nodeType="withEffect">
                                  <p:stCondLst>
                                    <p:cond delay="0"/>
                                  </p:stCondLst>
                                  <p:childTnLst>
                                    <p:animEffect transition="out" filter="fade">
                                      <p:cBhvr>
                                        <p:cTn id="34" dur="2000"/>
                                        <p:tgtEl>
                                          <p:spTgt spid="12"/>
                                        </p:tgtEl>
                                      </p:cBhvr>
                                    </p:animEffect>
                                    <p:set>
                                      <p:cBhvr>
                                        <p:cTn id="35"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755648" y="2592070"/>
            <a:ext cx="9015984" cy="1877437"/>
          </a:xfrm>
          <a:prstGeom prst="rect">
            <a:avLst/>
          </a:prstGeom>
          <a:noFill/>
        </p:spPr>
        <p:txBody>
          <a:bodyPr wrap="square" rtlCol="0">
            <a:spAutoFit/>
          </a:bodyPr>
          <a:lstStyle/>
          <a:p>
            <a:pPr algn="just">
              <a:spcBef>
                <a:spcPts val="600"/>
              </a:spcBef>
              <a:spcAft>
                <a:spcPts val="600"/>
              </a:spcAft>
            </a:pPr>
            <a:r>
              <a:rPr lang="vi-VN" sz="3200" b="1" dirty="0">
                <a:solidFill>
                  <a:srgbClr val="002060"/>
                </a:solidFill>
                <a:latin typeface="UTM Avo" panose="02040603050506020204" pitchFamily="18" charset="0"/>
              </a:rPr>
              <a:t>Đoạn 1: </a:t>
            </a:r>
            <a:r>
              <a:rPr lang="en-US" sz="3200" dirty="0" err="1">
                <a:solidFill>
                  <a:srgbClr val="002060"/>
                </a:solidFill>
                <a:latin typeface="UTM Avo" panose="02040603050506020204" pitchFamily="18" charset="0"/>
              </a:rPr>
              <a:t>Có</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lần</a:t>
            </a:r>
            <a:r>
              <a:rPr lang="en-US" sz="3200" dirty="0">
                <a:solidFill>
                  <a:srgbClr val="002060"/>
                </a:solidFill>
                <a:latin typeface="UTM Avo" panose="02040603050506020204" pitchFamily="18" charset="0"/>
              </a:rPr>
              <a:t> … </a:t>
            </a:r>
            <a:r>
              <a:rPr lang="vi-VN" sz="3200" dirty="0">
                <a:solidFill>
                  <a:srgbClr val="002060"/>
                </a:solidFill>
                <a:latin typeface="UTM Avo" panose="02040603050506020204" pitchFamily="18" charset="0"/>
              </a:rPr>
              <a:t>sung sướng hơn thế nữa!</a:t>
            </a:r>
          </a:p>
          <a:p>
            <a:pPr algn="just">
              <a:spcBef>
                <a:spcPts val="600"/>
              </a:spcBef>
              <a:spcAft>
                <a:spcPts val="600"/>
              </a:spcAft>
            </a:pPr>
            <a:r>
              <a:rPr lang="vi-VN" sz="3200" b="1" dirty="0">
                <a:solidFill>
                  <a:srgbClr val="002060"/>
                </a:solidFill>
                <a:latin typeface="UTM Avo" panose="02040603050506020204" pitchFamily="18" charset="0"/>
              </a:rPr>
              <a:t>Đoạn 2: </a:t>
            </a:r>
            <a:r>
              <a:rPr lang="en-US" sz="3200" dirty="0" err="1">
                <a:solidFill>
                  <a:srgbClr val="002060"/>
                </a:solidFill>
                <a:latin typeface="UTM Avo" panose="02040603050506020204" pitchFamily="18" charset="0"/>
              </a:rPr>
              <a:t>Bọn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đầy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tớ</a:t>
            </a: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 cho tôi được sống!</a:t>
            </a:r>
          </a:p>
          <a:p>
            <a:pPr algn="just">
              <a:spcBef>
                <a:spcPts val="600"/>
              </a:spcBef>
              <a:spcAft>
                <a:spcPts val="600"/>
              </a:spcAft>
            </a:pPr>
            <a:r>
              <a:rPr lang="vi-VN" sz="3200" b="1" dirty="0">
                <a:solidFill>
                  <a:srgbClr val="002060"/>
                </a:solidFill>
                <a:latin typeface="UTM Avo" panose="02040603050506020204" pitchFamily="18" charset="0"/>
              </a:rPr>
              <a:t>Đoạn 3: </a:t>
            </a:r>
            <a:r>
              <a:rPr lang="vi-VN" sz="3200" dirty="0">
                <a:solidFill>
                  <a:srgbClr val="002060"/>
                </a:solidFill>
                <a:latin typeface="UTM Avo" panose="02040603050506020204" pitchFamily="18" charset="0"/>
              </a:rPr>
              <a:t>Thần Đi-ô-ni-dốt … tham lam</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9151620" y="293900"/>
            <a:ext cx="2691384" cy="2691384"/>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502920" y="3530789"/>
            <a:ext cx="2817642" cy="3334468"/>
          </a:xfrm>
          <a:prstGeom prst="rect">
            <a:avLst/>
          </a:prstGeom>
        </p:spPr>
      </p:pic>
      <p:sp>
        <p:nvSpPr>
          <p:cNvPr id="7" name="TextBox 6"/>
          <p:cNvSpPr txBox="1"/>
          <p:nvPr/>
        </p:nvSpPr>
        <p:spPr>
          <a:xfrm>
            <a:off x="3087624" y="1147449"/>
            <a:ext cx="5855208" cy="1323439"/>
          </a:xfrm>
          <a:prstGeom prst="rect">
            <a:avLst/>
          </a:prstGeom>
          <a:noFill/>
        </p:spPr>
        <p:txBody>
          <a:bodyPr wrap="square" rtlCol="0">
            <a:spAutoFit/>
          </a:bodyPr>
          <a:lstStyle/>
          <a:p>
            <a:pPr algn="ctr">
              <a:spcBef>
                <a:spcPts val="600"/>
              </a:spcBef>
              <a:spcAft>
                <a:spcPts val="600"/>
              </a:spcAft>
            </a:pP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CHIA ĐOẠN </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1620" y="3959368"/>
            <a:ext cx="1620012" cy="2188172"/>
          </a:xfrm>
          <a:prstGeom prst="rect">
            <a:avLst/>
          </a:prstGeom>
        </p:spPr>
      </p:pic>
    </p:spTree>
    <p:extLst>
      <p:ext uri="{BB962C8B-B14F-4D97-AF65-F5344CB8AC3E}">
        <p14:creationId xmlns:p14="http://schemas.microsoft.com/office/powerpoint/2010/main" val="45169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18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683875" y="862711"/>
            <a:ext cx="10314432" cy="1988351"/>
            <a:chOff x="4459779" y="1813631"/>
            <a:chExt cx="3174698" cy="1988351"/>
          </a:xfrm>
        </p:grpSpPr>
        <p:sp>
          <p:nvSpPr>
            <p:cNvPr id="4" name="TextBox 3"/>
            <p:cNvSpPr txBox="1"/>
            <p:nvPr/>
          </p:nvSpPr>
          <p:spPr>
            <a:xfrm>
              <a:off x="4459779" y="1862990"/>
              <a:ext cx="3151793" cy="1938992"/>
            </a:xfrm>
            <a:prstGeom prst="rect">
              <a:avLst/>
            </a:prstGeom>
            <a:noFill/>
          </p:spPr>
          <p:txBody>
            <a:bodyPr wrap="square" rtlCol="0">
              <a:spAutoFit/>
            </a:bodyPr>
            <a:lstStyle/>
            <a:p>
              <a:pPr algn="ctr"/>
              <a:r>
                <a:rPr lang="en-US" sz="60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1938992"/>
            </a:xfrm>
            <a:prstGeom prst="rect">
              <a:avLst/>
            </a:prstGeom>
            <a:noFill/>
          </p:spPr>
          <p:txBody>
            <a:bodyPr wrap="square" rtlCol="0">
              <a:spAutoFit/>
            </a:bodyPr>
            <a:lstStyle/>
            <a:p>
              <a:pPr algn="ctr"/>
              <a:r>
                <a:rPr lang="en-US" sz="60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3491" y1="61492" x2="35849" y2="73317"/>
                        <a14:foregroundMark x1="28774" y1="69739" x2="71305" y2="67495"/>
                        <a14:foregroundMark x1="30660" y1="62401" x2="23585" y2="68830"/>
                        <a14:foregroundMark x1="27752" y1="82292" x2="62186" y2="82414"/>
                      </a14:backgroundRemoval>
                    </a14:imgEffect>
                  </a14:imgLayer>
                </a14:imgProps>
              </a:ext>
              <a:ext uri="{28A0092B-C50C-407E-A947-70E740481C1C}">
                <a14:useLocalDpi xmlns:a14="http://schemas.microsoft.com/office/drawing/2010/main" val="0"/>
              </a:ext>
            </a:extLst>
          </a:blip>
          <a:stretch>
            <a:fillRect/>
          </a:stretch>
        </p:blipFill>
        <p:spPr>
          <a:xfrm>
            <a:off x="138079" y="92333"/>
            <a:ext cx="1720910" cy="223113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6407" y="2803771"/>
            <a:ext cx="2965593" cy="3942213"/>
          </a:xfrm>
          <a:prstGeom prst="rect">
            <a:avLst/>
          </a:prstGeom>
        </p:spPr>
      </p:pic>
      <p:sp>
        <p:nvSpPr>
          <p:cNvPr id="7" name="TextBox 6"/>
          <p:cNvSpPr txBox="1"/>
          <p:nvPr/>
        </p:nvSpPr>
        <p:spPr>
          <a:xfrm>
            <a:off x="594360" y="2005533"/>
            <a:ext cx="8776682" cy="4401205"/>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Có lần thần Đi-ô-ni-dốt hiện ra, cho vua Mi-đát được ước một điều. Mi-đát vốn tham lam nên nói ngay:</a:t>
            </a:r>
          </a:p>
          <a:p>
            <a:pPr algn="just"/>
            <a:r>
              <a:rPr lang="vi-VN" sz="2800" dirty="0">
                <a:solidFill>
                  <a:srgbClr val="002060"/>
                </a:solidFill>
                <a:latin typeface="UTM Avo" panose="02040603050506020204" pitchFamily="18" charset="0"/>
              </a:rPr>
              <a:t>- Xin Thần cho mọi vật tôi chạm đến đều hóa thành vàng!</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Thần Đi-ô-ni-dốt mỉm cười ưng thuận.</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Vua Mi-đát thử bẻ một cành sồi, cành đó liền biến thành vàng. Vua ngắt một quả táo, quả táo cũng thành vàng nốt. Tưởng không có ai trên đời sung sướng hơn thế nữa!</a:t>
            </a:r>
          </a:p>
        </p:txBody>
      </p:sp>
    </p:spTree>
    <p:extLst>
      <p:ext uri="{BB962C8B-B14F-4D97-AF65-F5344CB8AC3E}">
        <p14:creationId xmlns:p14="http://schemas.microsoft.com/office/powerpoint/2010/main" val="365259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2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2" presetClass="entr" presetSubtype="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9"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795205" y="276697"/>
            <a:ext cx="11057074" cy="972689"/>
            <a:chOff x="4459779" y="1813631"/>
            <a:chExt cx="3174698" cy="972689"/>
          </a:xfrm>
        </p:grpSpPr>
        <p:sp>
          <p:nvSpPr>
            <p:cNvPr id="4" name="TextBox 3"/>
            <p:cNvSpPr txBox="1"/>
            <p:nvPr/>
          </p:nvSpPr>
          <p:spPr>
            <a:xfrm>
              <a:off x="4459779" y="1862990"/>
              <a:ext cx="3151793"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7" name="TextBox 6"/>
          <p:cNvSpPr txBox="1"/>
          <p:nvPr/>
        </p:nvSpPr>
        <p:spPr>
          <a:xfrm>
            <a:off x="303407" y="1285736"/>
            <a:ext cx="11548872" cy="3108543"/>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algn="just"/>
            <a:r>
              <a:rPr lang="vi-VN" sz="2800" dirty="0">
                <a:solidFill>
                  <a:srgbClr val="002060"/>
                </a:solidFill>
                <a:latin typeface="UTM Avo" panose="02040603050506020204" pitchFamily="18" charset="0"/>
              </a:rPr>
              <a:t>- Xin Thần tha tội cho tôi! Xin Người lấy lại điều ước để cho tôi được sống!</a:t>
            </a:r>
          </a:p>
        </p:txBody>
      </p:sp>
      <p:sp>
        <p:nvSpPr>
          <p:cNvPr id="8" name="TextBox 7"/>
          <p:cNvSpPr txBox="1"/>
          <p:nvPr/>
        </p:nvSpPr>
        <p:spPr>
          <a:xfrm>
            <a:off x="512064" y="4443638"/>
            <a:ext cx="9820656" cy="523220"/>
          </a:xfrm>
          <a:prstGeom prst="rect">
            <a:avLst/>
          </a:prstGeom>
          <a:noFill/>
        </p:spPr>
        <p:txBody>
          <a:bodyPr wrap="square" rtlCol="0">
            <a:spAutoFit/>
          </a:bodyPr>
          <a:lstStyle/>
          <a:p>
            <a:pPr algn="just"/>
            <a:r>
              <a:rPr lang="en-US" sz="2800" b="1" i="1" dirty="0">
                <a:solidFill>
                  <a:srgbClr val="002060"/>
                </a:solidFill>
                <a:latin typeface="UTM Avo" panose="02040603050506020204" pitchFamily="18" charset="0"/>
              </a:rPr>
              <a:t>*</a:t>
            </a:r>
            <a:r>
              <a:rPr lang="en-US" sz="2800" b="1" i="1" dirty="0" err="1">
                <a:solidFill>
                  <a:srgbClr val="002060"/>
                </a:solidFill>
                <a:latin typeface="UTM Avo" panose="02040603050506020204" pitchFamily="18" charset="0"/>
              </a:rPr>
              <a:t>khủng</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khiếp</a:t>
            </a:r>
            <a:r>
              <a:rPr lang="en-US" sz="2800" b="1"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rất</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hoảng</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sợ</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sợ</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đến</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mức</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tột</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độ</a:t>
            </a:r>
            <a:r>
              <a:rPr lang="en-US" sz="2800" i="1" dirty="0">
                <a:solidFill>
                  <a:srgbClr val="002060"/>
                </a:solidFill>
                <a:latin typeface="UTM Avo" panose="02040603050506020204" pitchFamily="18" charset="0"/>
              </a:rPr>
              <a:t>.</a:t>
            </a:r>
            <a:r>
              <a:rPr lang="en-US" sz="2800" b="1" i="1" dirty="0">
                <a:solidFill>
                  <a:srgbClr val="002060"/>
                </a:solidFill>
                <a:latin typeface="UTM Avo" panose="02040603050506020204" pitchFamily="18" charset="0"/>
              </a:rPr>
              <a:t> </a:t>
            </a:r>
            <a:endParaRPr lang="vi-VN" sz="2800" b="1" i="1" dirty="0">
              <a:solidFill>
                <a:srgbClr val="002060"/>
              </a:solidFill>
              <a:latin typeface="UTM Avo" panose="02040603050506020204" pitchFamily="18" charset="0"/>
            </a:endParaRPr>
          </a:p>
        </p:txBody>
      </p:sp>
      <p:grpSp>
        <p:nvGrpSpPr>
          <p:cNvPr id="9" name="Group 8"/>
          <p:cNvGrpSpPr/>
          <p:nvPr/>
        </p:nvGrpSpPr>
        <p:grpSpPr>
          <a:xfrm>
            <a:off x="-433884" y="5238905"/>
            <a:ext cx="16622396" cy="1655671"/>
            <a:chOff x="-461316" y="5275481"/>
            <a:chExt cx="16622396" cy="1655671"/>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61316" y="5275481"/>
              <a:ext cx="2380480" cy="16556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919164" y="5275481"/>
              <a:ext cx="2380480" cy="1655671"/>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279162" y="5275481"/>
              <a:ext cx="2380480" cy="1655671"/>
            </a:xfrm>
            <a:prstGeom prst="rect">
              <a:avLst/>
            </a:prstGeom>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6659642" y="5275481"/>
              <a:ext cx="2380480" cy="1655671"/>
            </a:xfrm>
            <a:prstGeom prst="rect">
              <a:avLst/>
            </a:prstGeom>
          </p:spPr>
        </p:pic>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9040122" y="5275481"/>
              <a:ext cx="2380480" cy="1655671"/>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1400120" y="5275481"/>
              <a:ext cx="2380480" cy="1655671"/>
            </a:xfrm>
            <a:prstGeom prst="rect">
              <a:avLst/>
            </a:prstGeom>
          </p:spPr>
        </p:pic>
        <p:pic>
          <p:nvPicPr>
            <p:cNvPr id="18" name="Picture 1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3780600" y="5275481"/>
              <a:ext cx="2380480" cy="1655671"/>
            </a:xfrm>
            <a:prstGeom prst="rect">
              <a:avLst/>
            </a:prstGeom>
          </p:spPr>
        </p:pic>
      </p:grpSp>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backgroundRemoval t="3550" b="98225" l="7101" r="95266">
                        <a14:foregroundMark x1="38166" y1="26331" x2="52367" y2="53550"/>
                        <a14:foregroundMark x1="49112" y1="28994" x2="41420" y2="54142"/>
                        <a14:foregroundMark x1="34911" y1="28994" x2="42012" y2="39941"/>
                      </a14:backgroundRemoval>
                    </a14:imgEffect>
                  </a14:imgLayer>
                </a14:imgProps>
              </a:ext>
              <a:ext uri="{28A0092B-C50C-407E-A947-70E740481C1C}">
                <a14:useLocalDpi xmlns:a14="http://schemas.microsoft.com/office/drawing/2010/main" val="0"/>
              </a:ext>
            </a:extLst>
          </a:blip>
          <a:stretch>
            <a:fillRect/>
          </a:stretch>
        </p:blipFill>
        <p:spPr>
          <a:xfrm>
            <a:off x="8553054" y="1983105"/>
            <a:ext cx="3219450" cy="3219450"/>
          </a:xfrm>
          <a:prstGeom prst="rect">
            <a:avLst/>
          </a:prstGeom>
        </p:spPr>
      </p:pic>
    </p:spTree>
    <p:extLst>
      <p:ext uri="{BB962C8B-B14F-4D97-AF65-F5344CB8AC3E}">
        <p14:creationId xmlns:p14="http://schemas.microsoft.com/office/powerpoint/2010/main" val="286753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par>
                                <p:cTn id="8" presetID="50" presetClass="entr" presetSubtype="0" decel="100000" fill="hold" nodeType="withEffect">
                                  <p:stCondLst>
                                    <p:cond delay="150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3"/>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8"/>
                                        </p:tgtEl>
                                        <p:attrNameLst>
                                          <p:attrName>ppt_y</p:attrName>
                                        </p:attrNameLst>
                                      </p:cBhvr>
                                      <p:tavLst>
                                        <p:tav tm="0">
                                          <p:val>
                                            <p:strVal val="#ppt_y"/>
                                          </p:val>
                                        </p:tav>
                                        <p:tav tm="100000">
                                          <p:val>
                                            <p:strVal val="#ppt_y"/>
                                          </p:val>
                                        </p:tav>
                                      </p:tavLst>
                                    </p:anim>
                                    <p:anim calcmode="lin" valueType="num">
                                      <p:cBhvr>
                                        <p:cTn id="2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1396</Words>
  <Application>Microsoft Office PowerPoint</Application>
  <PresentationFormat>Widescreen</PresentationFormat>
  <Paragraphs>95</Paragraphs>
  <Slides>26</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UTM Flamenco</vt:lpstr>
      <vt:lpstr>Arial</vt:lpstr>
      <vt:lpstr>UTM Netmuc KT</vt:lpstr>
      <vt:lpstr>Calibri Light</vt:lpstr>
      <vt:lpstr>UTM Avo</vt:lpstr>
      <vt:lpstr>UTM Showcard</vt:lpstr>
      <vt:lpstr>Calibri</vt:lpstr>
      <vt:lpstr>UVN Mau Tim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Dieu uoc cua vua Mi-dat</dc:title>
  <dc:subject>Tap doc</dc:subject>
  <dc:creator>KTUTS</dc:creator>
  <cp:keywords>VIET BAO</cp:keywords>
  <cp:lastModifiedBy>Nguyen Huu Hieu</cp:lastModifiedBy>
  <cp:revision>33</cp:revision>
  <dcterms:created xsi:type="dcterms:W3CDTF">2021-10-24T12:15:49Z</dcterms:created>
  <dcterms:modified xsi:type="dcterms:W3CDTF">2021-10-29T04:06:29Z</dcterms:modified>
</cp:coreProperties>
</file>