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1246" r:id="rId2"/>
    <p:sldId id="1248" r:id="rId3"/>
    <p:sldId id="1263" r:id="rId4"/>
    <p:sldId id="1257" r:id="rId5"/>
    <p:sldId id="1258" r:id="rId6"/>
    <p:sldId id="1259" r:id="rId7"/>
    <p:sldId id="1260" r:id="rId8"/>
    <p:sldId id="1253" r:id="rId9"/>
    <p:sldId id="1247" r:id="rId10"/>
    <p:sldId id="1264" r:id="rId11"/>
    <p:sldId id="1254" r:id="rId12"/>
    <p:sldId id="1250" r:id="rId13"/>
    <p:sldId id="1233" r:id="rId14"/>
    <p:sldId id="1266" r:id="rId15"/>
    <p:sldId id="1267" r:id="rId16"/>
    <p:sldId id="1268" r:id="rId17"/>
    <p:sldId id="1269" r:id="rId18"/>
    <p:sldId id="1270" r:id="rId19"/>
    <p:sldId id="1245" r:id="rId20"/>
    <p:sldId id="1243" r:id="rId21"/>
  </p:sldIdLst>
  <p:sldSz cx="9144000" cy="5143500" type="screen16x9"/>
  <p:notesSz cx="6858000" cy="9144000"/>
  <p:custDataLst>
    <p:tags r:id="rId24"/>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CA0001"/>
    <a:srgbClr val="AACD4C"/>
    <a:srgbClr val="00DAD0"/>
    <a:srgbClr val="58B46E"/>
    <a:srgbClr val="980001"/>
    <a:srgbClr val="C4C4C4"/>
    <a:srgbClr val="BCBCBC"/>
    <a:srgbClr val="82D6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9175" autoAdjust="0"/>
    <p:restoredTop sz="94434" autoAdjust="0"/>
  </p:normalViewPr>
  <p:slideViewPr>
    <p:cSldViewPr snapToGrid="0">
      <p:cViewPr>
        <p:scale>
          <a:sx n="50" d="100"/>
          <a:sy n="50" d="100"/>
        </p:scale>
        <p:origin x="948" y="486"/>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11/21/2021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11/21/2021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9139CA-581F-40DE-BDC1-1FFBB183D5A2}" type="slidenum">
              <a:rPr lang="zh-CN" altLang="en-US" smtClean="0"/>
              <a:t>1</a:t>
            </a:fld>
            <a:endParaRPr lang="zh-CN" altLang="en-US"/>
          </a:p>
        </p:txBody>
      </p:sp>
    </p:spTree>
    <p:extLst>
      <p:ext uri="{BB962C8B-B14F-4D97-AF65-F5344CB8AC3E}">
        <p14:creationId xmlns:p14="http://schemas.microsoft.com/office/powerpoint/2010/main" val="1477313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19</a:t>
            </a:fld>
            <a:endParaRPr lang="en-US"/>
          </a:p>
        </p:txBody>
      </p:sp>
    </p:spTree>
    <p:extLst>
      <p:ext uri="{BB962C8B-B14F-4D97-AF65-F5344CB8AC3E}">
        <p14:creationId xmlns:p14="http://schemas.microsoft.com/office/powerpoint/2010/main" val="2257289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20</a:t>
            </a:fld>
            <a:endParaRPr lang="en-US"/>
          </a:p>
        </p:txBody>
      </p:sp>
    </p:spTree>
    <p:extLst>
      <p:ext uri="{BB962C8B-B14F-4D97-AF65-F5344CB8AC3E}">
        <p14:creationId xmlns:p14="http://schemas.microsoft.com/office/powerpoint/2010/main" val="2930457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9139CA-581F-40DE-BDC1-1FFBB183D5A2}" type="slidenum">
              <a:rPr lang="zh-CN" altLang="en-US" smtClean="0"/>
              <a:t>2</a:t>
            </a:fld>
            <a:endParaRPr lang="zh-CN" altLang="en-US"/>
          </a:p>
        </p:txBody>
      </p:sp>
    </p:spTree>
    <p:extLst>
      <p:ext uri="{BB962C8B-B14F-4D97-AF65-F5344CB8AC3E}">
        <p14:creationId xmlns:p14="http://schemas.microsoft.com/office/powerpoint/2010/main" val="3152086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9139CA-581F-40DE-BDC1-1FFBB183D5A2}" type="slidenum">
              <a:rPr lang="zh-CN" altLang="en-US" smtClean="0"/>
              <a:t>3</a:t>
            </a:fld>
            <a:endParaRPr lang="zh-CN" altLang="en-US"/>
          </a:p>
        </p:txBody>
      </p:sp>
    </p:spTree>
    <p:extLst>
      <p:ext uri="{BB962C8B-B14F-4D97-AF65-F5344CB8AC3E}">
        <p14:creationId xmlns:p14="http://schemas.microsoft.com/office/powerpoint/2010/main" val="547379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9139CA-581F-40DE-BDC1-1FFBB183D5A2}" type="slidenum">
              <a:rPr lang="zh-CN" altLang="en-US" smtClean="0"/>
              <a:t>8</a:t>
            </a:fld>
            <a:endParaRPr lang="zh-CN" altLang="en-US"/>
          </a:p>
        </p:txBody>
      </p:sp>
    </p:spTree>
    <p:extLst>
      <p:ext uri="{BB962C8B-B14F-4D97-AF65-F5344CB8AC3E}">
        <p14:creationId xmlns:p14="http://schemas.microsoft.com/office/powerpoint/2010/main" val="2377160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9139CA-581F-40DE-BDC1-1FFBB183D5A2}" type="slidenum">
              <a:rPr lang="zh-CN" altLang="en-US" smtClean="0"/>
              <a:t>9</a:t>
            </a:fld>
            <a:endParaRPr lang="zh-CN" altLang="en-US"/>
          </a:p>
        </p:txBody>
      </p:sp>
    </p:spTree>
    <p:extLst>
      <p:ext uri="{BB962C8B-B14F-4D97-AF65-F5344CB8AC3E}">
        <p14:creationId xmlns:p14="http://schemas.microsoft.com/office/powerpoint/2010/main" val="506111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9139CA-581F-40DE-BDC1-1FFBB183D5A2}" type="slidenum">
              <a:rPr lang="zh-CN" altLang="en-US" smtClean="0"/>
              <a:t>10</a:t>
            </a:fld>
            <a:endParaRPr lang="zh-CN" altLang="en-US"/>
          </a:p>
        </p:txBody>
      </p:sp>
    </p:spTree>
    <p:extLst>
      <p:ext uri="{BB962C8B-B14F-4D97-AF65-F5344CB8AC3E}">
        <p14:creationId xmlns:p14="http://schemas.microsoft.com/office/powerpoint/2010/main" val="2397852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9139CA-581F-40DE-BDC1-1FFBB183D5A2}" type="slidenum">
              <a:rPr lang="zh-CN" altLang="en-US" smtClean="0"/>
              <a:t>11</a:t>
            </a:fld>
            <a:endParaRPr lang="zh-CN" altLang="en-US"/>
          </a:p>
        </p:txBody>
      </p:sp>
    </p:spTree>
    <p:extLst>
      <p:ext uri="{BB962C8B-B14F-4D97-AF65-F5344CB8AC3E}">
        <p14:creationId xmlns:p14="http://schemas.microsoft.com/office/powerpoint/2010/main" val="2991036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9139CA-581F-40DE-BDC1-1FFBB183D5A2}" type="slidenum">
              <a:rPr lang="zh-CN" altLang="en-US" smtClean="0"/>
              <a:t>12</a:t>
            </a:fld>
            <a:endParaRPr lang="zh-CN" altLang="en-US"/>
          </a:p>
        </p:txBody>
      </p:sp>
    </p:spTree>
    <p:extLst>
      <p:ext uri="{BB962C8B-B14F-4D97-AF65-F5344CB8AC3E}">
        <p14:creationId xmlns:p14="http://schemas.microsoft.com/office/powerpoint/2010/main" val="2901533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13</a:t>
            </a:fld>
            <a:endParaRPr lang="en-US"/>
          </a:p>
        </p:txBody>
      </p:sp>
    </p:spTree>
    <p:extLst>
      <p:ext uri="{BB962C8B-B14F-4D97-AF65-F5344CB8AC3E}">
        <p14:creationId xmlns:p14="http://schemas.microsoft.com/office/powerpoint/2010/main" val="2257289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136106"/>
      </p:ext>
    </p:extLst>
  </p:cSld>
  <p:clrMapOvr>
    <a:masterClrMapping/>
  </p:clrMapOvr>
  <mc:AlternateContent xmlns:mc="http://schemas.openxmlformats.org/markup-compatibility/2006" xmlns:p14="http://schemas.microsoft.com/office/powerpoint/2010/main">
    <mc:Choice Requires="p14">
      <p:transition spd="slow" p14:dur="1300" advClick="0" advTm="0">
        <p14:pan dir="u"/>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3299" y="3438525"/>
            <a:ext cx="572070" cy="1515900"/>
          </a:xfrm>
          <a:prstGeom prst="rect">
            <a:avLst/>
          </a:prstGeom>
        </p:spPr>
      </p:pic>
    </p:spTree>
    <p:extLst>
      <p:ext uri="{BB962C8B-B14F-4D97-AF65-F5344CB8AC3E}">
        <p14:creationId xmlns:p14="http://schemas.microsoft.com/office/powerpoint/2010/main" val="2450579009"/>
      </p:ext>
    </p:extLst>
  </p:cSld>
  <p:clrMapOvr>
    <a:masterClrMapping/>
  </p:clrMapOvr>
  <mc:AlternateContent xmlns:mc="http://schemas.openxmlformats.org/markup-compatibility/2006" xmlns:p14="http://schemas.microsoft.com/office/powerpoint/2010/main">
    <mc:Choice Requires="p14">
      <p:transition spd="slow" p14:dur="130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7321" y="3371850"/>
            <a:ext cx="1174979" cy="1488306"/>
          </a:xfrm>
          <a:prstGeom prst="rect">
            <a:avLst/>
          </a:prstGeom>
        </p:spPr>
      </p:pic>
    </p:spTree>
    <p:extLst>
      <p:ext uri="{BB962C8B-B14F-4D97-AF65-F5344CB8AC3E}">
        <p14:creationId xmlns:p14="http://schemas.microsoft.com/office/powerpoint/2010/main" val="1730850715"/>
      </p:ext>
    </p:extLst>
  </p:cSld>
  <p:clrMapOvr>
    <a:masterClrMapping/>
  </p:clrMapOvr>
  <mc:AlternateContent xmlns:mc="http://schemas.openxmlformats.org/markup-compatibility/2006" xmlns:p14="http://schemas.microsoft.com/office/powerpoint/2010/main">
    <mc:Choice Requires="p14">
      <p:transition spd="slow" p14:dur="130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7892CA8-5C85-4220-B7F4-A6442EB7D190}" type="slidenum">
              <a:rPr lang="en-US" altLang="en-US"/>
              <a:pPr/>
              <a:t>‹#›</a:t>
            </a:fld>
            <a:endParaRPr lang="en-US" altLang="en-US"/>
          </a:p>
        </p:txBody>
      </p:sp>
    </p:spTree>
    <p:extLst>
      <p:ext uri="{BB962C8B-B14F-4D97-AF65-F5344CB8AC3E}">
        <p14:creationId xmlns:p14="http://schemas.microsoft.com/office/powerpoint/2010/main" val="233467686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02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631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7">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pic>
        <p:nvPicPr>
          <p:cNvPr id="3" name="Picture 2" descr="https://f9.photo.talk.zdn.vn/3184304250822243869/90914fbd1557dd098446.jpg"/>
          <p:cNvPicPr>
            <a:picLocks noChangeAspect="1" noChangeArrowheads="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15021950" y="5859650"/>
            <a:ext cx="1820709" cy="2427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381000" y="7639665"/>
            <a:ext cx="11201400" cy="369332"/>
          </a:xfrm>
          <a:prstGeom prst="rect">
            <a:avLst/>
          </a:prstGeom>
          <a:noFill/>
        </p:spPr>
        <p:txBody>
          <a:bodyPr wrap="square" rtlCol="0">
            <a:spAutoFit/>
          </a:bodyPr>
          <a:lstStyle/>
          <a:p>
            <a:r>
              <a:rPr lang="en-US" smtClean="0"/>
              <a:t>Sản</a:t>
            </a:r>
            <a:r>
              <a:rPr lang="en-US" baseline="0" smtClean="0"/>
              <a:t> phẩm của nhóm Thông minh, vui lòng không mua đi bán lại, chia sẻ dưới bất kì hình thức nào, thầy cô nhé!</a:t>
            </a:r>
            <a:endParaRPr lang="en-US"/>
          </a:p>
        </p:txBody>
      </p:sp>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67" r:id="rId7"/>
    <p:sldLayoutId id="2147483666" r:id="rId8"/>
    <p:sldLayoutId id="2147483655" r:id="rId9"/>
    <p:sldLayoutId id="2147483656" r:id="rId10"/>
    <p:sldLayoutId id="2147483657" r:id="rId11"/>
    <p:sldLayoutId id="2147483658" r:id="rId12"/>
    <p:sldLayoutId id="2147483659" r:id="rId13"/>
    <p:sldLayoutId id="2147483668" r:id="rId14"/>
    <p:sldLayoutId id="2147483669" r:id="rId15"/>
    <p:sldLayoutId id="2147483670" r:id="rId16"/>
    <p:sldLayoutId id="2147483671" r:id="rId17"/>
    <p:sldLayoutId id="2147483672" r:id="rId18"/>
    <p:sldLayoutId id="2147483673" r:id="rId19"/>
    <p:sldLayoutId id="2147483674" r:id="rId20"/>
    <p:sldLayoutId id="2147483676" r:id="rId21"/>
    <p:sldLayoutId id="2147483677" r:id="rId22"/>
    <p:sldLayoutId id="2147483679" r:id="rId23"/>
    <p:sldLayoutId id="2147483680" r:id="rId24"/>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4.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246" y="4166566"/>
            <a:ext cx="1419606" cy="179816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8720" y="4166566"/>
            <a:ext cx="1379999" cy="1748000"/>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0773" y="4146947"/>
            <a:ext cx="1349495" cy="1709360"/>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5671" y="4224824"/>
            <a:ext cx="615689" cy="1631483"/>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434499">
            <a:off x="4125157" y="118683"/>
            <a:ext cx="3661911" cy="2521270"/>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77183" y="1163622"/>
            <a:ext cx="5175137" cy="3295939"/>
          </a:xfrm>
          <a:prstGeom prst="rect">
            <a:avLst/>
          </a:prstGeom>
        </p:spPr>
      </p:pic>
      <p:pic>
        <p:nvPicPr>
          <p:cNvPr id="11"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469051">
            <a:off x="2193283" y="744679"/>
            <a:ext cx="1680971" cy="2250202"/>
          </a:xfrm>
          <a:prstGeom prst="rect">
            <a:avLst/>
          </a:prstGeom>
        </p:spPr>
      </p:pic>
      <p:pic>
        <p:nvPicPr>
          <p:cNvPr id="3" name="流行童趣游戏活动欢快背景音乐">
            <a:hlinkClick r:id="" action="ppaction://media"/>
            <a:extLst>
              <a:ext uri="{FF2B5EF4-FFF2-40B4-BE49-F238E27FC236}">
                <a16:creationId xmlns:a16="http://schemas.microsoft.com/office/drawing/2014/main" id="{691CD6F2-2182-4467-961C-E88E1F42519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488139" y="-2236262"/>
            <a:ext cx="457200" cy="457200"/>
          </a:xfrm>
          <a:prstGeom prst="rect">
            <a:avLst/>
          </a:prstGeom>
        </p:spPr>
      </p:pic>
      <p:sp>
        <p:nvSpPr>
          <p:cNvPr id="16" name="Rectangle 15"/>
          <p:cNvSpPr/>
          <p:nvPr/>
        </p:nvSpPr>
        <p:spPr>
          <a:xfrm>
            <a:off x="3110257" y="1783370"/>
            <a:ext cx="2762295" cy="830997"/>
          </a:xfrm>
          <a:prstGeom prst="rect">
            <a:avLst/>
          </a:prstGeom>
        </p:spPr>
        <p:txBody>
          <a:bodyPr wrap="none">
            <a:spAutoFit/>
          </a:bodyPr>
          <a:lstStyle/>
          <a:p>
            <a:pPr>
              <a:spcBef>
                <a:spcPct val="50000"/>
              </a:spcBef>
              <a:defRPr/>
            </a:pPr>
            <a:r>
              <a:rPr lang="en-US" sz="4800" i="1" dirty="0" err="1">
                <a:solidFill>
                  <a:srgbClr val="FF0000"/>
                </a:solidFill>
                <a:latin typeface="Times New Roman" pitchFamily="18" charset="0"/>
                <a:cs typeface="Times New Roman" pitchFamily="18" charset="0"/>
              </a:rPr>
              <a:t>Kể</a:t>
            </a:r>
            <a:r>
              <a:rPr lang="en-US" sz="4800" i="1" dirty="0">
                <a:solidFill>
                  <a:srgbClr val="FF0000"/>
                </a:solidFill>
                <a:latin typeface="Times New Roman" pitchFamily="18" charset="0"/>
                <a:cs typeface="Times New Roman" pitchFamily="18" charset="0"/>
              </a:rPr>
              <a:t> </a:t>
            </a:r>
            <a:r>
              <a:rPr lang="en-US" sz="4800" i="1" dirty="0" err="1" smtClean="0">
                <a:solidFill>
                  <a:srgbClr val="FF0000"/>
                </a:solidFill>
                <a:latin typeface="Times New Roman" pitchFamily="18" charset="0"/>
                <a:cs typeface="Times New Roman" pitchFamily="18" charset="0"/>
              </a:rPr>
              <a:t>chuyện</a:t>
            </a:r>
            <a:endParaRPr lang="en-US" sz="4800" i="1" dirty="0">
              <a:solidFill>
                <a:srgbClr val="FF0000"/>
              </a:solidFill>
              <a:latin typeface="Times New Roman" pitchFamily="18" charset="0"/>
              <a:cs typeface="Times New Roman" pitchFamily="18" charset="0"/>
            </a:endParaRPr>
          </a:p>
        </p:txBody>
      </p:sp>
      <p:sp>
        <p:nvSpPr>
          <p:cNvPr id="20" name="Rectangle 19"/>
          <p:cNvSpPr/>
          <p:nvPr/>
        </p:nvSpPr>
        <p:spPr>
          <a:xfrm>
            <a:off x="222671" y="2537613"/>
            <a:ext cx="8530935" cy="1938992"/>
          </a:xfrm>
          <a:prstGeom prst="rect">
            <a:avLst/>
          </a:prstGeom>
        </p:spPr>
        <p:txBody>
          <a:bodyPr wrap="square">
            <a:spAutoFit/>
          </a:bodyPr>
          <a:lstStyle/>
          <a:p>
            <a:pPr algn="ctr"/>
            <a:r>
              <a:rPr lang="en-US" sz="6000" kern="10">
                <a:ln w="9525">
                  <a:round/>
                  <a:headEnd/>
                  <a:tailEnd/>
                </a:ln>
                <a:solidFill>
                  <a:srgbClr val="FF0000"/>
                </a:solidFill>
                <a:latin typeface="UTM Beautiful Caps" panose="02040603050506020204" pitchFamily="18" charset="0"/>
                <a:cs typeface="Arial"/>
              </a:rPr>
              <a:t>Kể chuyện đã nghe, đã đọc</a:t>
            </a:r>
          </a:p>
          <a:p>
            <a:pPr algn="ctr"/>
            <a:endParaRPr lang="en-US" sz="6000" kern="10" dirty="0">
              <a:ln w="9525">
                <a:round/>
                <a:headEnd/>
                <a:tailEnd/>
              </a:ln>
              <a:solidFill>
                <a:srgbClr val="FF0000"/>
              </a:solidFill>
              <a:latin typeface="UTM Beautiful Caps" panose="02040603050506020204" pitchFamily="18" charset="0"/>
              <a:cs typeface="Arial"/>
            </a:endParaRPr>
          </a:p>
        </p:txBody>
      </p:sp>
    </p:spTree>
    <p:extLst>
      <p:ext uri="{BB962C8B-B14F-4D97-AF65-F5344CB8AC3E}">
        <p14:creationId xmlns:p14="http://schemas.microsoft.com/office/powerpoint/2010/main" val="24037212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6" presetClass="emph" presetSubtype="0" fill="hold" nodeType="after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par>
                          <p:cTn id="36" fill="hold">
                            <p:stCondLst>
                              <p:cond delay="2000"/>
                            </p:stCondLst>
                            <p:childTnLst>
                              <p:par>
                                <p:cTn id="37" presetID="2" presetClass="entr" presetSubtype="4"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6" presetClass="emph" presetSubtype="0" fill="hold" nodeType="afterEffect">
                                  <p:stCondLst>
                                    <p:cond delay="0"/>
                                  </p:stCondLst>
                                  <p:childTnLst>
                                    <p:animEffect transition="out" filter="fade">
                                      <p:cBhvr>
                                        <p:cTn id="43" dur="500" tmFilter="0, 0; .2, .5; .8, .5; 1, 0"/>
                                        <p:tgtEl>
                                          <p:spTgt spid="7"/>
                                        </p:tgtEl>
                                      </p:cBhvr>
                                    </p:animEffect>
                                    <p:animScale>
                                      <p:cBhvr>
                                        <p:cTn id="44" dur="250" autoRev="1" fill="hold"/>
                                        <p:tgtEl>
                                          <p:spTgt spid="7"/>
                                        </p:tgtEl>
                                      </p:cBhvr>
                                      <p:by x="105000" y="105000"/>
                                    </p:animScale>
                                  </p:childTnLst>
                                </p:cTn>
                              </p:par>
                            </p:childTnLst>
                          </p:cTn>
                        </p:par>
                        <p:par>
                          <p:cTn id="45" fill="hold">
                            <p:stCondLst>
                              <p:cond delay="3000"/>
                            </p:stCondLst>
                            <p:childTnLst>
                              <p:par>
                                <p:cTn id="46" presetID="2" presetClass="entr" presetSubtype="4"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childTnLst>
                          </p:cTn>
                        </p:par>
                        <p:par>
                          <p:cTn id="50" fill="hold">
                            <p:stCondLst>
                              <p:cond delay="3500"/>
                            </p:stCondLst>
                            <p:childTnLst>
                              <p:par>
                                <p:cTn id="51" presetID="26" presetClass="emph" presetSubtype="0" fill="hold" nodeType="afterEffect">
                                  <p:stCondLst>
                                    <p:cond delay="0"/>
                                  </p:stCondLst>
                                  <p:childTnLst>
                                    <p:animEffect transition="out" filter="fade">
                                      <p:cBhvr>
                                        <p:cTn id="52" dur="500" tmFilter="0, 0; .2, .5; .8, .5; 1, 0"/>
                                        <p:tgtEl>
                                          <p:spTgt spid="5"/>
                                        </p:tgtEl>
                                      </p:cBhvr>
                                    </p:animEffect>
                                    <p:animScale>
                                      <p:cBhvr>
                                        <p:cTn id="53" dur="250" autoRev="1" fill="hold"/>
                                        <p:tgtEl>
                                          <p:spTgt spid="5"/>
                                        </p:tgtEl>
                                      </p:cBhvr>
                                      <p:by x="105000" y="105000"/>
                                    </p:animScale>
                                  </p:childTnLst>
                                </p:cTn>
                              </p:par>
                            </p:childTnLst>
                          </p:cTn>
                        </p:par>
                        <p:par>
                          <p:cTn id="54" fill="hold">
                            <p:stCondLst>
                              <p:cond delay="4000"/>
                            </p:stCondLst>
                            <p:childTnLst>
                              <p:par>
                                <p:cTn id="55" presetID="2" presetClass="entr" presetSubtype="4"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par>
                          <p:cTn id="59" fill="hold">
                            <p:stCondLst>
                              <p:cond delay="4500"/>
                            </p:stCondLst>
                            <p:childTnLst>
                              <p:par>
                                <p:cTn id="60" presetID="26" presetClass="emph" presetSubtype="0" fill="hold" nodeType="afterEffect">
                                  <p:stCondLst>
                                    <p:cond delay="0"/>
                                  </p:stCondLst>
                                  <p:childTnLst>
                                    <p:animEffect transition="out" filter="fade">
                                      <p:cBhvr>
                                        <p:cTn id="61" dur="500" tmFilter="0, 0; .2, .5; .8, .5; 1, 0"/>
                                        <p:tgtEl>
                                          <p:spTgt spid="6"/>
                                        </p:tgtEl>
                                      </p:cBhvr>
                                    </p:animEffect>
                                    <p:animScale>
                                      <p:cBhvr>
                                        <p:cTn id="62"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0156" y="1075916"/>
            <a:ext cx="4540443" cy="134416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830" y="0"/>
            <a:ext cx="1379999" cy="174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9825" y="2832419"/>
            <a:ext cx="1349495" cy="1709360"/>
          </a:xfrm>
          <a:prstGeom prst="rect">
            <a:avLst/>
          </a:prstGeom>
        </p:spPr>
      </p:pic>
      <p:grpSp>
        <p:nvGrpSpPr>
          <p:cNvPr id="6" name="组合 5"/>
          <p:cNvGrpSpPr/>
          <p:nvPr/>
        </p:nvGrpSpPr>
        <p:grpSpPr>
          <a:xfrm>
            <a:off x="196315" y="1488251"/>
            <a:ext cx="6500520" cy="1344168"/>
            <a:chOff x="5425693" y="1545134"/>
            <a:chExt cx="8667362" cy="1792224"/>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693" y="1545134"/>
              <a:ext cx="8614964" cy="1792224"/>
            </a:xfrm>
            <a:prstGeom prst="rect">
              <a:avLst/>
            </a:prstGeom>
          </p:spPr>
        </p:pic>
        <p:sp>
          <p:nvSpPr>
            <p:cNvPr id="18" name="矩形 17"/>
            <p:cNvSpPr/>
            <p:nvPr/>
          </p:nvSpPr>
          <p:spPr>
            <a:xfrm>
              <a:off x="7088573" y="1690273"/>
              <a:ext cx="7004482" cy="1107996"/>
            </a:xfrm>
            <a:prstGeom prst="rect">
              <a:avLst/>
            </a:prstGeom>
          </p:spPr>
          <p:txBody>
            <a:bodyPr vert="horz" wrap="none">
              <a:spAutoFit/>
            </a:bodyPr>
            <a:lstStyle/>
            <a:p>
              <a:r>
                <a:rPr lang="en-US" sz="2400" b="1">
                  <a:latin typeface="Times New Roman" panose="02020603050405020304" pitchFamily="18" charset="0"/>
                  <a:cs typeface="Times New Roman" panose="02020603050405020304" pitchFamily="18" charset="0"/>
                </a:rPr>
                <a:t> - Kể chuyện bằng ngôn ngữ của mình.</a:t>
              </a:r>
            </a:p>
            <a:p>
              <a:r>
                <a:rPr lang="en-US" sz="2400" b="1" smtClean="0">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Phối hợp thêm giọng điệu, cử chỉ.</a:t>
              </a:r>
              <a:endParaRPr lang="zh-CN" altLang="en-US" sz="2400" dirty="0">
                <a:solidFill>
                  <a:schemeClr val="accent5">
                    <a:lumMod val="75000"/>
                  </a:schemeClr>
                </a:solidFill>
                <a:latin typeface="Times New Roman" panose="02020603050405020304" pitchFamily="18" charset="0"/>
                <a:ea typeface="印品黑体" panose="00000500000000000000" pitchFamily="2" charset="-122"/>
                <a:cs typeface="Times New Roman" panose="02020603050405020304" pitchFamily="18" charset="0"/>
              </a:endParaRPr>
            </a:p>
          </p:txBody>
        </p:sp>
      </p:grpSp>
      <p:sp>
        <p:nvSpPr>
          <p:cNvPr id="22" name="Rectangle 21"/>
          <p:cNvSpPr/>
          <p:nvPr/>
        </p:nvSpPr>
        <p:spPr>
          <a:xfrm>
            <a:off x="1022687" y="845083"/>
            <a:ext cx="1156086" cy="461665"/>
          </a:xfrm>
          <a:prstGeom prst="rect">
            <a:avLst/>
          </a:prstGeom>
        </p:spPr>
        <p:txBody>
          <a:bodyPr wrap="none">
            <a:spAutoFit/>
          </a:bodyPr>
          <a:lstStyle/>
          <a:p>
            <a:r>
              <a:rPr lang="en-US" sz="2400" b="1">
                <a:solidFill>
                  <a:srgbClr val="0000FF"/>
                </a:solidFill>
                <a:latin typeface="Times New Roman" panose="02020603050405020304" pitchFamily="18" charset="0"/>
                <a:cs typeface="Times New Roman" panose="02020603050405020304" pitchFamily="18" charset="0"/>
              </a:rPr>
              <a:t>Lưu ý: </a:t>
            </a:r>
          </a:p>
        </p:txBody>
      </p:sp>
    </p:spTree>
    <p:extLst>
      <p:ext uri="{BB962C8B-B14F-4D97-AF65-F5344CB8AC3E}">
        <p14:creationId xmlns:p14="http://schemas.microsoft.com/office/powerpoint/2010/main" val="35425314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6" y="1245477"/>
            <a:ext cx="2306862" cy="2922026"/>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7855" y="1331883"/>
            <a:ext cx="1000495" cy="265116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7300" y="1044360"/>
            <a:ext cx="4910815" cy="2456768"/>
          </a:xfrm>
          <a:prstGeom prst="rect">
            <a:avLst/>
          </a:prstGeom>
        </p:spPr>
      </p:pic>
      <p:sp>
        <p:nvSpPr>
          <p:cNvPr id="9" name="矩形 8"/>
          <p:cNvSpPr/>
          <p:nvPr/>
        </p:nvSpPr>
        <p:spPr>
          <a:xfrm>
            <a:off x="2527300" y="1888024"/>
            <a:ext cx="4622800" cy="769441"/>
          </a:xfrm>
          <a:prstGeom prst="rect">
            <a:avLst/>
          </a:prstGeom>
        </p:spPr>
        <p:txBody>
          <a:bodyPr vert="horz" wrap="square">
            <a:spAutoFit/>
          </a:bodyPr>
          <a:lstStyle/>
          <a:p>
            <a:r>
              <a:rPr lang="en-US" altLang="zh-CN" sz="4400" b="1" smtClean="0">
                <a:solidFill>
                  <a:schemeClr val="accent5">
                    <a:lumMod val="75000"/>
                  </a:schemeClr>
                </a:solidFill>
                <a:latin typeface="印品黑体" panose="00000500000000000000" pitchFamily="2" charset="-122"/>
                <a:ea typeface="印品黑体" panose="00000500000000000000" pitchFamily="2" charset="-122"/>
              </a:rPr>
              <a:t>THI KỂ CHUYỆN</a:t>
            </a:r>
            <a:endParaRPr lang="zh-CN" altLang="en-US" sz="4400" b="1" dirty="0">
              <a:solidFill>
                <a:schemeClr val="accent5">
                  <a:lumMod val="75000"/>
                </a:schemeClr>
              </a:solidFill>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771884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5991" y="1898690"/>
            <a:ext cx="2350849" cy="1239394"/>
          </a:xfrm>
          <a:prstGeom prst="rect">
            <a:avLst/>
          </a:prstGeom>
        </p:spPr>
      </p:pic>
      <p:grpSp>
        <p:nvGrpSpPr>
          <p:cNvPr id="12" name="组合 11"/>
          <p:cNvGrpSpPr/>
          <p:nvPr/>
        </p:nvGrpSpPr>
        <p:grpSpPr>
          <a:xfrm>
            <a:off x="3278240" y="206375"/>
            <a:ext cx="3577610" cy="1708150"/>
            <a:chOff x="4370988" y="275166"/>
            <a:chExt cx="2514874" cy="2277533"/>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0988" y="275166"/>
              <a:ext cx="2344030" cy="2277533"/>
            </a:xfrm>
            <a:prstGeom prst="rect">
              <a:avLst/>
            </a:prstGeom>
          </p:spPr>
        </p:pic>
        <p:sp>
          <p:nvSpPr>
            <p:cNvPr id="5" name="矩形 4"/>
            <p:cNvSpPr/>
            <p:nvPr/>
          </p:nvSpPr>
          <p:spPr>
            <a:xfrm>
              <a:off x="4827227" y="987883"/>
              <a:ext cx="2058635" cy="943848"/>
            </a:xfrm>
            <a:prstGeom prst="rect">
              <a:avLst/>
            </a:prstGeom>
          </p:spPr>
          <p:txBody>
            <a:bodyPr vert="horz" wrap="square">
              <a:spAutoFit/>
            </a:bodyPr>
            <a:lstStyle/>
            <a:p>
              <a:r>
                <a:rPr lang="en-US" altLang="zh-CN" sz="2000" b="1">
                  <a:solidFill>
                    <a:schemeClr val="accent5">
                      <a:lumMod val="75000"/>
                    </a:schemeClr>
                  </a:solidFill>
                  <a:latin typeface="印品黑体" panose="00000500000000000000" pitchFamily="2" charset="-122"/>
                  <a:ea typeface="印品黑体" panose="00000500000000000000" pitchFamily="2" charset="-122"/>
                </a:rPr>
                <a:t>Nội dung câu chuyện đúng chủ đề. </a:t>
              </a:r>
              <a:endParaRPr lang="zh-CN" altLang="en-US" sz="2000" b="1" dirty="0">
                <a:solidFill>
                  <a:schemeClr val="accent5">
                    <a:lumMod val="75000"/>
                  </a:schemeClr>
                </a:solidFill>
                <a:latin typeface="印品黑体" panose="00000500000000000000" pitchFamily="2" charset="-122"/>
                <a:ea typeface="印品黑体" panose="00000500000000000000" pitchFamily="2" charset="-122"/>
              </a:endParaRPr>
            </a:p>
          </p:txBody>
        </p:sp>
      </p:grpSp>
      <p:grpSp>
        <p:nvGrpSpPr>
          <p:cNvPr id="2" name="组合 1"/>
          <p:cNvGrpSpPr/>
          <p:nvPr/>
        </p:nvGrpSpPr>
        <p:grpSpPr>
          <a:xfrm>
            <a:off x="14026" y="1201331"/>
            <a:ext cx="3334571" cy="1708150"/>
            <a:chOff x="2262788" y="1731433"/>
            <a:chExt cx="2344030" cy="2277533"/>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2788" y="1731433"/>
              <a:ext cx="2344030" cy="2277533"/>
            </a:xfrm>
            <a:prstGeom prst="rect">
              <a:avLst/>
            </a:prstGeom>
          </p:spPr>
        </p:pic>
        <p:sp>
          <p:nvSpPr>
            <p:cNvPr id="7" name="矩形 6"/>
            <p:cNvSpPr/>
            <p:nvPr/>
          </p:nvSpPr>
          <p:spPr>
            <a:xfrm>
              <a:off x="2516255" y="2661245"/>
              <a:ext cx="1943610" cy="943848"/>
            </a:xfrm>
            <a:prstGeom prst="rect">
              <a:avLst/>
            </a:prstGeom>
          </p:spPr>
          <p:txBody>
            <a:bodyPr vert="horz" wrap="square">
              <a:spAutoFit/>
            </a:bodyPr>
            <a:lstStyle/>
            <a:p>
              <a:r>
                <a:rPr lang="en-US" altLang="zh-CN" sz="2000" b="1">
                  <a:solidFill>
                    <a:schemeClr val="accent5">
                      <a:lumMod val="75000"/>
                    </a:schemeClr>
                  </a:solidFill>
                  <a:latin typeface="印品黑体" panose="00000500000000000000" pitchFamily="2" charset="-122"/>
                  <a:ea typeface="印品黑体" panose="00000500000000000000" pitchFamily="2" charset="-122"/>
                </a:rPr>
                <a:t>Nêu đúng ý nghĩa câu chuyện</a:t>
              </a:r>
              <a:endParaRPr lang="zh-CN" altLang="en-US" sz="2000" b="1" dirty="0">
                <a:solidFill>
                  <a:schemeClr val="accent5">
                    <a:lumMod val="75000"/>
                  </a:schemeClr>
                </a:solidFill>
                <a:latin typeface="印品黑体" panose="00000500000000000000" pitchFamily="2" charset="-122"/>
                <a:ea typeface="印品黑体" panose="00000500000000000000" pitchFamily="2" charset="-122"/>
              </a:endParaRPr>
            </a:p>
          </p:txBody>
        </p:sp>
      </p:grpSp>
      <p:grpSp>
        <p:nvGrpSpPr>
          <p:cNvPr id="13" name="组合 12"/>
          <p:cNvGrpSpPr/>
          <p:nvPr/>
        </p:nvGrpSpPr>
        <p:grpSpPr>
          <a:xfrm>
            <a:off x="5594562" y="1448799"/>
            <a:ext cx="3334571" cy="1708150"/>
            <a:chOff x="6780706" y="1900710"/>
            <a:chExt cx="2344030" cy="2277533"/>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0706" y="1900710"/>
              <a:ext cx="2344030" cy="2277533"/>
            </a:xfrm>
            <a:prstGeom prst="rect">
              <a:avLst/>
            </a:prstGeom>
          </p:spPr>
        </p:pic>
        <p:sp>
          <p:nvSpPr>
            <p:cNvPr id="9" name="矩形 8"/>
            <p:cNvSpPr/>
            <p:nvPr/>
          </p:nvSpPr>
          <p:spPr>
            <a:xfrm>
              <a:off x="7121260" y="2567553"/>
              <a:ext cx="1865256" cy="943848"/>
            </a:xfrm>
            <a:prstGeom prst="rect">
              <a:avLst/>
            </a:prstGeom>
          </p:spPr>
          <p:txBody>
            <a:bodyPr vert="horz" wrap="square">
              <a:spAutoFit/>
            </a:bodyPr>
            <a:lstStyle/>
            <a:p>
              <a:r>
                <a:rPr lang="en-US" altLang="zh-CN" sz="2000" b="1">
                  <a:solidFill>
                    <a:schemeClr val="accent5">
                      <a:lumMod val="75000"/>
                    </a:schemeClr>
                  </a:solidFill>
                  <a:latin typeface="印品黑体" panose="00000500000000000000" pitchFamily="2" charset="-122"/>
                  <a:ea typeface="印品黑体" panose="00000500000000000000" pitchFamily="2" charset="-122"/>
                </a:rPr>
                <a:t>Câu chuyện ngoài sách giáo khoa. </a:t>
              </a:r>
              <a:endParaRPr lang="zh-CN" altLang="en-US" sz="2000" b="1" dirty="0">
                <a:solidFill>
                  <a:schemeClr val="accent5">
                    <a:lumMod val="75000"/>
                  </a:schemeClr>
                </a:solidFill>
                <a:latin typeface="印品黑体" panose="00000500000000000000" pitchFamily="2" charset="-122"/>
                <a:ea typeface="印品黑体" panose="00000500000000000000" pitchFamily="2" charset="-122"/>
              </a:endParaRPr>
            </a:p>
          </p:txBody>
        </p:sp>
      </p:grpSp>
      <p:grpSp>
        <p:nvGrpSpPr>
          <p:cNvPr id="14" name="组合 13"/>
          <p:cNvGrpSpPr/>
          <p:nvPr/>
        </p:nvGrpSpPr>
        <p:grpSpPr>
          <a:xfrm>
            <a:off x="593092" y="2824422"/>
            <a:ext cx="3336031" cy="1708150"/>
            <a:chOff x="4199420" y="4014833"/>
            <a:chExt cx="2345056" cy="2277533"/>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9420" y="4014833"/>
              <a:ext cx="2344030" cy="2277533"/>
            </a:xfrm>
            <a:prstGeom prst="rect">
              <a:avLst/>
            </a:prstGeom>
          </p:spPr>
        </p:pic>
        <p:sp>
          <p:nvSpPr>
            <p:cNvPr id="11" name="矩形 10"/>
            <p:cNvSpPr/>
            <p:nvPr/>
          </p:nvSpPr>
          <p:spPr>
            <a:xfrm>
              <a:off x="4350177" y="4654184"/>
              <a:ext cx="2194299" cy="1354217"/>
            </a:xfrm>
            <a:prstGeom prst="rect">
              <a:avLst/>
            </a:prstGeom>
          </p:spPr>
          <p:txBody>
            <a:bodyPr vert="horz" wrap="square">
              <a:spAutoFit/>
            </a:bodyPr>
            <a:lstStyle/>
            <a:p>
              <a:r>
                <a:rPr lang="en-US" altLang="zh-CN" sz="2000" b="1">
                  <a:solidFill>
                    <a:schemeClr val="accent5">
                      <a:lumMod val="75000"/>
                    </a:schemeClr>
                  </a:solidFill>
                  <a:latin typeface="印品黑体" panose="00000500000000000000" pitchFamily="2" charset="-122"/>
                  <a:ea typeface="印品黑体" panose="00000500000000000000" pitchFamily="2" charset="-122"/>
                </a:rPr>
                <a:t>Cách kể chuyện hay, có phối hợp giọng điệu, cử chỉ. </a:t>
              </a:r>
              <a:endParaRPr lang="zh-CN" altLang="en-US" sz="2000" b="1" dirty="0">
                <a:solidFill>
                  <a:schemeClr val="accent5">
                    <a:lumMod val="75000"/>
                  </a:schemeClr>
                </a:solidFill>
                <a:latin typeface="印品黑体" panose="00000500000000000000" pitchFamily="2" charset="-122"/>
                <a:ea typeface="印品黑体" panose="00000500000000000000" pitchFamily="2" charset="-122"/>
              </a:endParaRPr>
            </a:p>
          </p:txBody>
        </p:sp>
      </p:grpSp>
      <p:grpSp>
        <p:nvGrpSpPr>
          <p:cNvPr id="16" name="组合 13"/>
          <p:cNvGrpSpPr/>
          <p:nvPr/>
        </p:nvGrpSpPr>
        <p:grpSpPr>
          <a:xfrm>
            <a:off x="4206518" y="2824422"/>
            <a:ext cx="3611966" cy="1708150"/>
            <a:chOff x="4199420" y="4014833"/>
            <a:chExt cx="2539024" cy="2277533"/>
          </a:xfrm>
        </p:grpSpPr>
        <p:pic>
          <p:nvPicPr>
            <p:cNvPr id="17"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9420" y="4014833"/>
              <a:ext cx="2344030" cy="2277533"/>
            </a:xfrm>
            <a:prstGeom prst="rect">
              <a:avLst/>
            </a:prstGeom>
          </p:spPr>
        </p:pic>
        <p:sp>
          <p:nvSpPr>
            <p:cNvPr id="18" name="矩形 10"/>
            <p:cNvSpPr/>
            <p:nvPr/>
          </p:nvSpPr>
          <p:spPr>
            <a:xfrm>
              <a:off x="4282558" y="4698174"/>
              <a:ext cx="2455886" cy="1354217"/>
            </a:xfrm>
            <a:prstGeom prst="rect">
              <a:avLst/>
            </a:prstGeom>
          </p:spPr>
          <p:txBody>
            <a:bodyPr vert="horz" wrap="square">
              <a:spAutoFit/>
            </a:bodyPr>
            <a:lstStyle/>
            <a:p>
              <a:r>
                <a:rPr lang="vi-VN" altLang="zh-CN" sz="2000" b="1">
                  <a:solidFill>
                    <a:schemeClr val="accent5">
                      <a:lumMod val="75000"/>
                    </a:schemeClr>
                  </a:solidFill>
                  <a:latin typeface="印品黑体" panose="00000500000000000000" pitchFamily="2" charset="-122"/>
                  <a:ea typeface="印品黑体" panose="00000500000000000000" pitchFamily="2" charset="-122"/>
                </a:rPr>
                <a:t>Trả lời được câu hỏi của các bạn hoặc đặt câu hỏi cho các bạn</a:t>
              </a:r>
              <a:endParaRPr lang="zh-CN" altLang="en-US" sz="2000" b="1" dirty="0">
                <a:solidFill>
                  <a:schemeClr val="accent5">
                    <a:lumMod val="75000"/>
                  </a:schemeClr>
                </a:solidFill>
                <a:latin typeface="印品黑体" panose="00000500000000000000" pitchFamily="2" charset="-122"/>
                <a:ea typeface="印品黑体" panose="00000500000000000000" pitchFamily="2" charset="-122"/>
              </a:endParaRPr>
            </a:p>
          </p:txBody>
        </p:sp>
      </p:grpSp>
      <p:sp>
        <p:nvSpPr>
          <p:cNvPr id="19" name="Rectangle 18"/>
          <p:cNvSpPr/>
          <p:nvPr/>
        </p:nvSpPr>
        <p:spPr>
          <a:xfrm>
            <a:off x="147514" y="184150"/>
            <a:ext cx="2461764" cy="461665"/>
          </a:xfrm>
          <a:prstGeom prst="rect">
            <a:avLst/>
          </a:prstGeom>
        </p:spPr>
        <p:txBody>
          <a:bodyPr wrap="none">
            <a:spAutoFit/>
          </a:bodyPr>
          <a:lstStyle/>
          <a:p>
            <a:r>
              <a:rPr lang="en-US" sz="2400" b="1" smtClean="0">
                <a:solidFill>
                  <a:srgbClr val="0000FF"/>
                </a:solidFill>
                <a:latin typeface="Times New Roman" panose="02020603050405020304" pitchFamily="18" charset="0"/>
                <a:cs typeface="Times New Roman" panose="02020603050405020304" pitchFamily="18" charset="0"/>
              </a:rPr>
              <a:t>Tiêu chí đánh giá</a:t>
            </a:r>
            <a:endParaRPr lang="en-US" sz="2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5656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 calcmode="lin" valueType="num">
                                      <p:cBhvr>
                                        <p:cTn id="30" dur="1000" fill="hold"/>
                                        <p:tgtEl>
                                          <p:spTgt spid="2"/>
                                        </p:tgtEl>
                                        <p:attrNameLst>
                                          <p:attrName>style.rotation</p:attrName>
                                        </p:attrNameLst>
                                      </p:cBhvr>
                                      <p:tavLst>
                                        <p:tav tm="0">
                                          <p:val>
                                            <p:fltVal val="90"/>
                                          </p:val>
                                        </p:tav>
                                        <p:tav tm="100000">
                                          <p:val>
                                            <p:fltVal val="0"/>
                                          </p:val>
                                        </p:tav>
                                      </p:tavLst>
                                    </p:anim>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style.rotation</p:attrName>
                                        </p:attrNameLst>
                                      </p:cBhvr>
                                      <p:tavLst>
                                        <p:tav tm="0">
                                          <p:val>
                                            <p:fltVal val="90"/>
                                          </p:val>
                                        </p:tav>
                                        <p:tav tm="100000">
                                          <p:val>
                                            <p:fltVal val="0"/>
                                          </p:val>
                                        </p:tav>
                                      </p:tavLst>
                                    </p:anim>
                                    <p:animEffect transition="in" filter="fade">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fltVal val="0"/>
                                          </p:val>
                                        </p:tav>
                                        <p:tav tm="100000">
                                          <p:val>
                                            <p:strVal val="#ppt_w"/>
                                          </p:val>
                                        </p:tav>
                                      </p:tavLst>
                                    </p:anim>
                                    <p:anim calcmode="lin" valueType="num">
                                      <p:cBhvr>
                                        <p:cTn id="45" dur="1000" fill="hold"/>
                                        <p:tgtEl>
                                          <p:spTgt spid="14"/>
                                        </p:tgtEl>
                                        <p:attrNameLst>
                                          <p:attrName>ppt_h</p:attrName>
                                        </p:attrNameLst>
                                      </p:cBhvr>
                                      <p:tavLst>
                                        <p:tav tm="0">
                                          <p:val>
                                            <p:fltVal val="0"/>
                                          </p:val>
                                        </p:tav>
                                        <p:tav tm="100000">
                                          <p:val>
                                            <p:strVal val="#ppt_h"/>
                                          </p:val>
                                        </p:tav>
                                      </p:tavLst>
                                    </p:anim>
                                    <p:anim calcmode="lin" valueType="num">
                                      <p:cBhvr>
                                        <p:cTn id="46" dur="1000" fill="hold"/>
                                        <p:tgtEl>
                                          <p:spTgt spid="14"/>
                                        </p:tgtEl>
                                        <p:attrNameLst>
                                          <p:attrName>style.rotation</p:attrName>
                                        </p:attrNameLst>
                                      </p:cBhvr>
                                      <p:tavLst>
                                        <p:tav tm="0">
                                          <p:val>
                                            <p:fltVal val="90"/>
                                          </p:val>
                                        </p:tav>
                                        <p:tav tm="100000">
                                          <p:val>
                                            <p:fltVal val="0"/>
                                          </p:val>
                                        </p:tav>
                                      </p:tavLst>
                                    </p:anim>
                                    <p:animEffect transition="in" filter="fade">
                                      <p:cBhvr>
                                        <p:cTn id="47" dur="1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1000" fill="hold"/>
                                        <p:tgtEl>
                                          <p:spTgt spid="16"/>
                                        </p:tgtEl>
                                        <p:attrNameLst>
                                          <p:attrName>ppt_w</p:attrName>
                                        </p:attrNameLst>
                                      </p:cBhvr>
                                      <p:tavLst>
                                        <p:tav tm="0">
                                          <p:val>
                                            <p:fltVal val="0"/>
                                          </p:val>
                                        </p:tav>
                                        <p:tav tm="100000">
                                          <p:val>
                                            <p:strVal val="#ppt_w"/>
                                          </p:val>
                                        </p:tav>
                                      </p:tavLst>
                                    </p:anim>
                                    <p:anim calcmode="lin" valueType="num">
                                      <p:cBhvr>
                                        <p:cTn id="53" dur="1000" fill="hold"/>
                                        <p:tgtEl>
                                          <p:spTgt spid="16"/>
                                        </p:tgtEl>
                                        <p:attrNameLst>
                                          <p:attrName>ppt_h</p:attrName>
                                        </p:attrNameLst>
                                      </p:cBhvr>
                                      <p:tavLst>
                                        <p:tav tm="0">
                                          <p:val>
                                            <p:fltVal val="0"/>
                                          </p:val>
                                        </p:tav>
                                        <p:tav tm="100000">
                                          <p:val>
                                            <p:strVal val="#ppt_h"/>
                                          </p:val>
                                        </p:tav>
                                      </p:tavLst>
                                    </p:anim>
                                    <p:anim calcmode="lin" valueType="num">
                                      <p:cBhvr>
                                        <p:cTn id="54" dur="1000" fill="hold"/>
                                        <p:tgtEl>
                                          <p:spTgt spid="16"/>
                                        </p:tgtEl>
                                        <p:attrNameLst>
                                          <p:attrName>style.rotation</p:attrName>
                                        </p:attrNameLst>
                                      </p:cBhvr>
                                      <p:tavLst>
                                        <p:tav tm="0">
                                          <p:val>
                                            <p:fltVal val="90"/>
                                          </p:val>
                                        </p:tav>
                                        <p:tav tm="100000">
                                          <p:val>
                                            <p:fltVal val="0"/>
                                          </p:val>
                                        </p:tav>
                                      </p:tavLst>
                                    </p:anim>
                                    <p:animEffect transition="in" filter="fade">
                                      <p:cBhvr>
                                        <p:cTn id="5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631576" y="770965"/>
            <a:ext cx="6705600" cy="2904564"/>
          </a:xfrm>
          <a:prstGeom prst="cloudCallou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9"/>
          <p:cNvSpPr txBox="1">
            <a:spLocks noChangeArrowheads="1"/>
          </p:cNvSpPr>
          <p:nvPr/>
        </p:nvSpPr>
        <p:spPr bwMode="auto">
          <a:xfrm>
            <a:off x="2587998" y="1138611"/>
            <a:ext cx="5193366" cy="1754326"/>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CA0001"/>
                </a:solidFill>
                <a:latin typeface="Times New Roman" pitchFamily="18" charset="0"/>
                <a:cs typeface="Times New Roman" pitchFamily="18" charset="0"/>
              </a:rPr>
              <a:t> </a:t>
            </a:r>
            <a:r>
              <a:rPr lang="en-US" sz="3600" b="1" dirty="0" err="1">
                <a:solidFill>
                  <a:srgbClr val="CA0001"/>
                </a:solidFill>
                <a:latin typeface="Times New Roman" pitchFamily="18" charset="0"/>
                <a:cs typeface="Times New Roman" pitchFamily="18" charset="0"/>
              </a:rPr>
              <a:t>Nhớ</a:t>
            </a:r>
            <a:r>
              <a:rPr lang="en-US" sz="3600" b="1" dirty="0">
                <a:solidFill>
                  <a:srgbClr val="CA0001"/>
                </a:solidFill>
                <a:latin typeface="Times New Roman" pitchFamily="18" charset="0"/>
                <a:cs typeface="Times New Roman" pitchFamily="18" charset="0"/>
              </a:rPr>
              <a:t> </a:t>
            </a:r>
            <a:r>
              <a:rPr lang="en-US" sz="3600" b="1" dirty="0" err="1">
                <a:solidFill>
                  <a:srgbClr val="CA0001"/>
                </a:solidFill>
                <a:latin typeface="Times New Roman" pitchFamily="18" charset="0"/>
                <a:cs typeface="Times New Roman" pitchFamily="18" charset="0"/>
              </a:rPr>
              <a:t>lại</a:t>
            </a:r>
            <a:r>
              <a:rPr lang="en-US" sz="3600" b="1" dirty="0">
                <a:solidFill>
                  <a:srgbClr val="CA0001"/>
                </a:solidFill>
                <a:latin typeface="Times New Roman" pitchFamily="18" charset="0"/>
                <a:cs typeface="Times New Roman" pitchFamily="18" charset="0"/>
              </a:rPr>
              <a:t> </a:t>
            </a:r>
            <a:r>
              <a:rPr lang="en-US" sz="3600" b="1" dirty="0" err="1">
                <a:solidFill>
                  <a:srgbClr val="CA0001"/>
                </a:solidFill>
                <a:latin typeface="Times New Roman" pitchFamily="18" charset="0"/>
                <a:cs typeface="Times New Roman" pitchFamily="18" charset="0"/>
              </a:rPr>
              <a:t>những</a:t>
            </a:r>
            <a:r>
              <a:rPr lang="en-US" sz="3600" b="1" dirty="0">
                <a:solidFill>
                  <a:srgbClr val="CA0001"/>
                </a:solidFill>
                <a:latin typeface="Times New Roman" pitchFamily="18" charset="0"/>
                <a:cs typeface="Times New Roman" pitchFamily="18" charset="0"/>
              </a:rPr>
              <a:t> </a:t>
            </a:r>
            <a:r>
              <a:rPr lang="en-US" sz="3600" b="1" dirty="0" err="1">
                <a:solidFill>
                  <a:srgbClr val="CA0001"/>
                </a:solidFill>
                <a:latin typeface="Times New Roman" pitchFamily="18" charset="0"/>
                <a:cs typeface="Times New Roman" pitchFamily="18" charset="0"/>
              </a:rPr>
              <a:t>truyện</a:t>
            </a:r>
            <a:r>
              <a:rPr lang="en-US" sz="3600" b="1" dirty="0">
                <a:solidFill>
                  <a:srgbClr val="CA0001"/>
                </a:solidFill>
                <a:latin typeface="Times New Roman" pitchFamily="18" charset="0"/>
                <a:cs typeface="Times New Roman" pitchFamily="18" charset="0"/>
              </a:rPr>
              <a:t> </a:t>
            </a:r>
            <a:r>
              <a:rPr lang="en-US" sz="3600" b="1" dirty="0" err="1">
                <a:solidFill>
                  <a:srgbClr val="CA0001"/>
                </a:solidFill>
                <a:latin typeface="Times New Roman" pitchFamily="18" charset="0"/>
                <a:cs typeface="Times New Roman" pitchFamily="18" charset="0"/>
              </a:rPr>
              <a:t>em</a:t>
            </a:r>
            <a:r>
              <a:rPr lang="en-US" sz="3600" b="1" dirty="0">
                <a:solidFill>
                  <a:srgbClr val="CA0001"/>
                </a:solidFill>
                <a:latin typeface="Times New Roman" pitchFamily="18" charset="0"/>
                <a:cs typeface="Times New Roman" pitchFamily="18" charset="0"/>
              </a:rPr>
              <a:t> </a:t>
            </a:r>
            <a:r>
              <a:rPr lang="en-US" sz="3600" b="1" dirty="0" err="1">
                <a:solidFill>
                  <a:srgbClr val="CA0001"/>
                </a:solidFill>
                <a:latin typeface="Times New Roman" pitchFamily="18" charset="0"/>
                <a:cs typeface="Times New Roman" pitchFamily="18" charset="0"/>
              </a:rPr>
              <a:t>đã</a:t>
            </a:r>
            <a:r>
              <a:rPr lang="en-US" sz="3600" b="1" dirty="0">
                <a:solidFill>
                  <a:srgbClr val="CA0001"/>
                </a:solidFill>
                <a:latin typeface="Times New Roman" pitchFamily="18" charset="0"/>
                <a:cs typeface="Times New Roman" pitchFamily="18" charset="0"/>
              </a:rPr>
              <a:t> </a:t>
            </a:r>
            <a:r>
              <a:rPr lang="en-US" sz="3600" b="1" dirty="0" err="1">
                <a:solidFill>
                  <a:srgbClr val="CA0001"/>
                </a:solidFill>
                <a:latin typeface="Times New Roman" pitchFamily="18" charset="0"/>
                <a:cs typeface="Times New Roman" pitchFamily="18" charset="0"/>
              </a:rPr>
              <a:t>học</a:t>
            </a:r>
            <a:r>
              <a:rPr lang="en-US" sz="3600" b="1" dirty="0">
                <a:solidFill>
                  <a:srgbClr val="CA0001"/>
                </a:solidFill>
                <a:latin typeface="Times New Roman" pitchFamily="18" charset="0"/>
                <a:cs typeface="Times New Roman" pitchFamily="18" charset="0"/>
              </a:rPr>
              <a:t> </a:t>
            </a:r>
            <a:r>
              <a:rPr lang="en-US" sz="3600" b="1" dirty="0" err="1">
                <a:solidFill>
                  <a:srgbClr val="CA0001"/>
                </a:solidFill>
                <a:latin typeface="Times New Roman" pitchFamily="18" charset="0"/>
                <a:cs typeface="Times New Roman" pitchFamily="18" charset="0"/>
              </a:rPr>
              <a:t>về</a:t>
            </a:r>
            <a:r>
              <a:rPr lang="en-US" sz="3600" b="1" dirty="0">
                <a:solidFill>
                  <a:srgbClr val="CA0001"/>
                </a:solidFill>
                <a:latin typeface="Times New Roman" pitchFamily="18" charset="0"/>
                <a:cs typeface="Times New Roman" pitchFamily="18" charset="0"/>
              </a:rPr>
              <a:t> </a:t>
            </a:r>
            <a:r>
              <a:rPr lang="en-US" sz="3600" b="1" dirty="0" err="1">
                <a:solidFill>
                  <a:srgbClr val="CA0001"/>
                </a:solidFill>
                <a:latin typeface="Times New Roman" pitchFamily="18" charset="0"/>
                <a:cs typeface="Times New Roman" pitchFamily="18" charset="0"/>
              </a:rPr>
              <a:t>người</a:t>
            </a:r>
            <a:r>
              <a:rPr lang="en-US" sz="3600" b="1" dirty="0">
                <a:solidFill>
                  <a:srgbClr val="CA0001"/>
                </a:solidFill>
                <a:latin typeface="Times New Roman" pitchFamily="18" charset="0"/>
                <a:cs typeface="Times New Roman" pitchFamily="18" charset="0"/>
              </a:rPr>
              <a:t> </a:t>
            </a:r>
            <a:r>
              <a:rPr lang="en-US" sz="3600" b="1" dirty="0" err="1">
                <a:solidFill>
                  <a:srgbClr val="CA0001"/>
                </a:solidFill>
                <a:latin typeface="Times New Roman" pitchFamily="18" charset="0"/>
                <a:cs typeface="Times New Roman" pitchFamily="18" charset="0"/>
              </a:rPr>
              <a:t>có</a:t>
            </a:r>
            <a:r>
              <a:rPr lang="en-US" sz="3600" b="1" dirty="0">
                <a:solidFill>
                  <a:srgbClr val="CA0001"/>
                </a:solidFill>
                <a:latin typeface="Times New Roman" pitchFamily="18" charset="0"/>
                <a:cs typeface="Times New Roman" pitchFamily="18" charset="0"/>
              </a:rPr>
              <a:t> </a:t>
            </a:r>
            <a:r>
              <a:rPr lang="en-US" sz="3600" b="1" dirty="0" err="1">
                <a:solidFill>
                  <a:srgbClr val="CA0001"/>
                </a:solidFill>
                <a:latin typeface="Times New Roman" pitchFamily="18" charset="0"/>
                <a:cs typeface="Times New Roman" pitchFamily="18" charset="0"/>
              </a:rPr>
              <a:t>nghị</a:t>
            </a:r>
            <a:r>
              <a:rPr lang="en-US" sz="3600" b="1" dirty="0">
                <a:solidFill>
                  <a:srgbClr val="CA0001"/>
                </a:solidFill>
                <a:latin typeface="Times New Roman" pitchFamily="18" charset="0"/>
                <a:cs typeface="Times New Roman" pitchFamily="18" charset="0"/>
              </a:rPr>
              <a:t> </a:t>
            </a:r>
            <a:r>
              <a:rPr lang="en-US" sz="3600" b="1" dirty="0" err="1">
                <a:solidFill>
                  <a:srgbClr val="CA0001"/>
                </a:solidFill>
                <a:latin typeface="Times New Roman" pitchFamily="18" charset="0"/>
                <a:cs typeface="Times New Roman" pitchFamily="18" charset="0"/>
              </a:rPr>
              <a:t>lực</a:t>
            </a:r>
            <a:r>
              <a:rPr lang="en-US" sz="3600" b="1" dirty="0">
                <a:solidFill>
                  <a:srgbClr val="CA0001"/>
                </a:solidFill>
                <a:latin typeface="Times New Roman" pitchFamily="18" charset="0"/>
                <a:cs typeface="Times New Roman" pitchFamily="18" charset="0"/>
              </a:rPr>
              <a:t>.</a:t>
            </a:r>
          </a:p>
        </p:txBody>
      </p:sp>
    </p:spTree>
    <p:extLst>
      <p:ext uri="{BB962C8B-B14F-4D97-AF65-F5344CB8AC3E}">
        <p14:creationId xmlns:p14="http://schemas.microsoft.com/office/powerpoint/2010/main" val="1147503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bup_be_tat__nguy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88900"/>
            <a:ext cx="4406900" cy="3200400"/>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19459" name="Text Box 5"/>
          <p:cNvSpPr txBox="1">
            <a:spLocks noChangeArrowheads="1"/>
          </p:cNvSpPr>
          <p:nvPr/>
        </p:nvSpPr>
        <p:spPr bwMode="auto">
          <a:xfrm>
            <a:off x="4656975" y="0"/>
            <a:ext cx="4487025" cy="4889500"/>
          </a:xfrm>
          <a:prstGeom prst="rect">
            <a:avLst/>
          </a:prstGeom>
          <a:solidFill>
            <a:srgbClr val="FFFFFF"/>
          </a:solidFill>
          <a:ln w="57150">
            <a:no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600">
                <a:latin typeface="Times New Roman" panose="02020603050405020304" pitchFamily="18" charset="0"/>
                <a:cs typeface="Times New Roman" panose="02020603050405020304" pitchFamily="18" charset="0"/>
              </a:rPr>
              <a:t>      Năm nay, Hương lên 15 tuổi, sắp tới lên lớp 7 nhưng chiều cao của cháu chỉ 43cm, phần chân bị te</a:t>
            </a:r>
            <a:r>
              <a:rPr lang="en-US" altLang="en-US" sz="2600">
                <a:latin typeface="Times New Roman" panose="02020603050405020304" pitchFamily="18" charset="0"/>
              </a:rPr>
              <a:t>o vì bại liệt, nặng 15 kg. Hai chân H</a:t>
            </a:r>
            <a:r>
              <a:rPr lang="en-US" altLang="en-US" sz="2600">
                <a:latin typeface="Times New Roman" panose="02020603050405020304" pitchFamily="18" charset="0"/>
                <a:cs typeface="Times New Roman" panose="02020603050405020304" pitchFamily="18" charset="0"/>
              </a:rPr>
              <a:t>ương bại liệt, co quắp nên em không đứng lên được. Hàng ngày, mọi việc đi lại, đến trường và sinh hoạt cá nhân đều phải nhờ sự hỗ trợ của người thân cùng bạn bè trong lớp. Suốt 6 năm, Hương đều là học sinh giỏi xuất sắc.</a:t>
            </a:r>
          </a:p>
          <a:p>
            <a:pPr eaLnBrk="1" hangingPunct="1"/>
            <a:endParaRPr lang="en-US" altLang="en-US" sz="2600">
              <a:latin typeface="Times New Roman" panose="02020603050405020304" pitchFamily="18" charset="0"/>
              <a:cs typeface="Times New Roman" panose="02020603050405020304" pitchFamily="18" charset="0"/>
            </a:endParaRPr>
          </a:p>
          <a:p>
            <a:pPr eaLnBrk="1" hangingPunct="1"/>
            <a:endParaRPr lang="en-US" altLang="en-US" sz="2600">
              <a:latin typeface="Times New Roman" panose="02020603050405020304" pitchFamily="18" charset="0"/>
            </a:endParaRPr>
          </a:p>
          <a:p>
            <a:pPr eaLnBrk="1" hangingPunct="1"/>
            <a:endParaRPr lang="en-US" altLang="en-US" sz="2600">
              <a:latin typeface="Times New Roman" panose="02020603050405020304" pitchFamily="18" charset="0"/>
            </a:endParaRPr>
          </a:p>
        </p:txBody>
      </p:sp>
    </p:spTree>
    <p:extLst>
      <p:ext uri="{BB962C8B-B14F-4D97-AF65-F5344CB8AC3E}">
        <p14:creationId xmlns:p14="http://schemas.microsoft.com/office/powerpoint/2010/main" val="22617617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635000"/>
            <a:ext cx="685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410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12442799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222250"/>
            <a:ext cx="2857500" cy="24892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5" descr="0"/>
          <p:cNvPicPr>
            <a:picLocks noChangeAspect="1" noChangeArrowheads="1"/>
          </p:cNvPicPr>
          <p:nvPr/>
        </p:nvPicPr>
        <p:blipFill>
          <a:blip r:embed="rId3">
            <a:extLst>
              <a:ext uri="{28A0092B-C50C-407E-A947-70E740481C1C}">
                <a14:useLocalDpi xmlns:a14="http://schemas.microsoft.com/office/drawing/2010/main" val="0"/>
              </a:ext>
            </a:extLst>
          </a:blip>
          <a:srcRect b="20825"/>
          <a:stretch>
            <a:fillRect/>
          </a:stretch>
        </p:blipFill>
        <p:spPr bwMode="auto">
          <a:xfrm>
            <a:off x="4781550" y="107732"/>
            <a:ext cx="3657600" cy="45148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1508" name="Text Box 6"/>
          <p:cNvSpPr txBox="1">
            <a:spLocks noChangeArrowheads="1"/>
          </p:cNvSpPr>
          <p:nvPr/>
        </p:nvSpPr>
        <p:spPr bwMode="auto">
          <a:xfrm>
            <a:off x="127000" y="2806700"/>
            <a:ext cx="4298950" cy="18158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solidFill>
                  <a:srgbClr val="0000CC"/>
                </a:solidFill>
              </a:rPr>
              <a:t>Bạn Lê Thị Thắm –  Học sinh lớp 5A  Trường TH Đông Thịnh, Đông Sơn, Thanh Hóa.</a:t>
            </a:r>
          </a:p>
        </p:txBody>
      </p:sp>
    </p:spTree>
    <p:extLst>
      <p:ext uri="{BB962C8B-B14F-4D97-AF65-F5344CB8AC3E}">
        <p14:creationId xmlns:p14="http://schemas.microsoft.com/office/powerpoint/2010/main" val="120517598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Nghị lực của người mẹ có 7 người con nhiễm diox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729298"/>
            <a:ext cx="26289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6"/>
          <p:cNvSpPr txBox="1">
            <a:spLocks noChangeArrowheads="1"/>
          </p:cNvSpPr>
          <p:nvPr/>
        </p:nvSpPr>
        <p:spPr bwMode="auto">
          <a:xfrm>
            <a:off x="292100" y="92969"/>
            <a:ext cx="8851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cs typeface="Times New Roman" panose="02020603050405020304" pitchFamily="18" charset="0"/>
              </a:rPr>
              <a:t>Gương  về nghị lực vượt qua đau khổ trong cuộc sống.</a:t>
            </a:r>
          </a:p>
        </p:txBody>
      </p:sp>
      <p:pic>
        <p:nvPicPr>
          <p:cNvPr id="22532" name="Picture 8" descr="giờ lên lớp của N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691596"/>
            <a:ext cx="35433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9"/>
          <p:cNvSpPr txBox="1">
            <a:spLocks noChangeArrowheads="1"/>
          </p:cNvSpPr>
          <p:nvPr/>
        </p:nvSpPr>
        <p:spPr bwMode="auto">
          <a:xfrm>
            <a:off x="60324" y="3680858"/>
            <a:ext cx="4702175"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cs typeface="Times New Roman" panose="02020603050405020304" pitchFamily="18" charset="0"/>
              </a:rPr>
              <a:t>Bà Kiều đang chăm sóc con .</a:t>
            </a:r>
          </a:p>
        </p:txBody>
      </p:sp>
      <p:sp>
        <p:nvSpPr>
          <p:cNvPr id="22534" name="Text Box 10"/>
          <p:cNvSpPr txBox="1">
            <a:spLocks noChangeArrowheads="1"/>
          </p:cNvSpPr>
          <p:nvPr/>
        </p:nvSpPr>
        <p:spPr bwMode="auto">
          <a:xfrm>
            <a:off x="5064124" y="3634692"/>
            <a:ext cx="3597275"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cs typeface="Times New Roman" panose="02020603050405020304" pitchFamily="18" charset="0"/>
              </a:rPr>
              <a:t>Cô giáo "da cam"</a:t>
            </a:r>
          </a:p>
        </p:txBody>
      </p:sp>
    </p:spTree>
    <p:extLst>
      <p:ext uri="{BB962C8B-B14F-4D97-AF65-F5344CB8AC3E}">
        <p14:creationId xmlns:p14="http://schemas.microsoft.com/office/powerpoint/2010/main" val="58044133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êu đề 1"/>
          <p:cNvSpPr>
            <a:spLocks noGrp="1"/>
          </p:cNvSpPr>
          <p:nvPr>
            <p:ph type="title"/>
          </p:nvPr>
        </p:nvSpPr>
        <p:spPr>
          <a:xfrm>
            <a:off x="203200" y="205979"/>
            <a:ext cx="8940800" cy="857250"/>
          </a:xfrm>
        </p:spPr>
        <p:txBody>
          <a:bodyPr/>
          <a:lstStyle/>
          <a:p>
            <a:pPr algn="ctr"/>
            <a:r>
              <a:rPr lang="en-US" altLang="en-US" sz="2800" b="1">
                <a:solidFill>
                  <a:srgbClr val="0000FF"/>
                </a:solidFill>
                <a:latin typeface="Times New Roman" panose="02020603050405020304" pitchFamily="18" charset="0"/>
                <a:ea typeface="+mn-ea"/>
                <a:cs typeface="Times New Roman" panose="02020603050405020304" pitchFamily="18" charset="0"/>
              </a:rPr>
              <a:t>Anh Phùng Văn Trường </a:t>
            </a:r>
            <a:r>
              <a:rPr lang="en-US" altLang="en-US" sz="2800" b="1" smtClean="0">
                <a:solidFill>
                  <a:srgbClr val="0000FF"/>
                </a:solidFill>
                <a:latin typeface="Times New Roman" panose="02020603050405020304" pitchFamily="18" charset="0"/>
                <a:ea typeface="+mn-ea"/>
                <a:cs typeface="Times New Roman" panose="02020603050405020304" pitchFamily="18" charset="0"/>
              </a:rPr>
              <a:t/>
            </a:r>
            <a:br>
              <a:rPr lang="en-US" altLang="en-US" sz="2800" b="1" smtClean="0">
                <a:solidFill>
                  <a:srgbClr val="0000FF"/>
                </a:solidFill>
                <a:latin typeface="Times New Roman" panose="02020603050405020304" pitchFamily="18" charset="0"/>
                <a:ea typeface="+mn-ea"/>
                <a:cs typeface="Times New Roman" panose="02020603050405020304" pitchFamily="18" charset="0"/>
              </a:rPr>
            </a:br>
            <a:r>
              <a:rPr lang="en-US" altLang="en-US" sz="2800" i="1" smtClean="0">
                <a:solidFill>
                  <a:srgbClr val="0000FF"/>
                </a:solidFill>
                <a:latin typeface="Times New Roman" panose="02020603050405020304" pitchFamily="18" charset="0"/>
                <a:ea typeface="+mn-ea"/>
                <a:cs typeface="Times New Roman" panose="02020603050405020304" pitchFamily="18" charset="0"/>
              </a:rPr>
              <a:t>( </a:t>
            </a:r>
            <a:r>
              <a:rPr lang="en-US" altLang="en-US" sz="2800" i="1">
                <a:solidFill>
                  <a:srgbClr val="0000FF"/>
                </a:solidFill>
                <a:latin typeface="Times New Roman" panose="02020603050405020304" pitchFamily="18" charset="0"/>
                <a:ea typeface="+mn-ea"/>
                <a:cs typeface="Times New Roman" panose="02020603050405020304" pitchFamily="18" charset="0"/>
              </a:rPr>
              <a:t>Nhân Lý – Năm Phương Tiến – Chương Mỹ – Hà </a:t>
            </a:r>
            <a:r>
              <a:rPr lang="en-US" altLang="en-US" sz="2800" i="1" smtClean="0">
                <a:solidFill>
                  <a:srgbClr val="0000FF"/>
                </a:solidFill>
                <a:latin typeface="Times New Roman" panose="02020603050405020304" pitchFamily="18" charset="0"/>
                <a:ea typeface="+mn-ea"/>
                <a:cs typeface="Times New Roman" panose="02020603050405020304" pitchFamily="18" charset="0"/>
              </a:rPr>
              <a:t>Nội)</a:t>
            </a:r>
            <a:endParaRPr lang="en-US" altLang="en-US" sz="2800" i="1">
              <a:solidFill>
                <a:srgbClr val="0000FF"/>
              </a:solidFill>
              <a:latin typeface="Times New Roman" panose="02020603050405020304" pitchFamily="18" charset="0"/>
              <a:ea typeface="+mn-ea"/>
              <a:cs typeface="Times New Roman" panose="02020603050405020304" pitchFamily="18" charset="0"/>
            </a:endParaRPr>
          </a:p>
        </p:txBody>
      </p:sp>
      <p:sp>
        <p:nvSpPr>
          <p:cNvPr id="23555" name="Nơi giữ chỗ cho Nội dung 2"/>
          <p:cNvSpPr>
            <a:spLocks noGrp="1"/>
          </p:cNvSpPr>
          <p:nvPr>
            <p:ph idx="1"/>
          </p:nvPr>
        </p:nvSpPr>
        <p:spPr/>
        <p:txBody>
          <a:bodyPr/>
          <a:lstStyle/>
          <a:p>
            <a:endParaRPr lang="en-US" altLang="en-US" smtClean="0"/>
          </a:p>
        </p:txBody>
      </p:sp>
      <p:pic>
        <p:nvPicPr>
          <p:cNvPr id="23556" name="Picture 2" descr="C:\Users\admin\Downloads\Các loại lớp 4B\BÀI GIẢNG POI\Tuần 11\TIẾNG VIỆT\DSC_1504-3f43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57300"/>
            <a:ext cx="68580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061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631576" y="770965"/>
            <a:ext cx="6705600" cy="2904564"/>
          </a:xfrm>
          <a:prstGeom prst="cloudCallou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A0001"/>
                </a:solidFill>
                <a:latin typeface="Times New Roman" pitchFamily="18" charset="0"/>
                <a:cs typeface="Times New Roman" pitchFamily="18" charset="0"/>
              </a:rPr>
              <a:t>Tiêu</a:t>
            </a:r>
            <a:r>
              <a:rPr lang="en-US" sz="4000" b="1" dirty="0">
                <a:solidFill>
                  <a:srgbClr val="CA0001"/>
                </a:solidFill>
                <a:latin typeface="Times New Roman" pitchFamily="18" charset="0"/>
                <a:cs typeface="Times New Roman" pitchFamily="18" charset="0"/>
              </a:rPr>
              <a:t> </a:t>
            </a:r>
            <a:r>
              <a:rPr lang="en-US" sz="4000" b="1" dirty="0" err="1">
                <a:solidFill>
                  <a:srgbClr val="CA0001"/>
                </a:solidFill>
                <a:latin typeface="Times New Roman" pitchFamily="18" charset="0"/>
                <a:cs typeface="Times New Roman" pitchFamily="18" charset="0"/>
              </a:rPr>
              <a:t>chí</a:t>
            </a:r>
            <a:r>
              <a:rPr lang="en-US" sz="4000" b="1" dirty="0">
                <a:solidFill>
                  <a:srgbClr val="CA0001"/>
                </a:solidFill>
                <a:latin typeface="Times New Roman" pitchFamily="18" charset="0"/>
                <a:cs typeface="Times New Roman" pitchFamily="18" charset="0"/>
              </a:rPr>
              <a:t> </a:t>
            </a:r>
            <a:r>
              <a:rPr lang="en-US" sz="4000" b="1" dirty="0" err="1">
                <a:solidFill>
                  <a:srgbClr val="CA0001"/>
                </a:solidFill>
                <a:latin typeface="Times New Roman" pitchFamily="18" charset="0"/>
                <a:cs typeface="Times New Roman" pitchFamily="18" charset="0"/>
              </a:rPr>
              <a:t>để</a:t>
            </a:r>
            <a:r>
              <a:rPr lang="en-US" sz="4000" b="1" dirty="0">
                <a:solidFill>
                  <a:srgbClr val="CA0001"/>
                </a:solidFill>
                <a:latin typeface="Times New Roman" pitchFamily="18" charset="0"/>
                <a:cs typeface="Times New Roman" pitchFamily="18" charset="0"/>
              </a:rPr>
              <a:t> </a:t>
            </a:r>
            <a:r>
              <a:rPr lang="en-US" sz="4000" b="1" dirty="0" err="1">
                <a:solidFill>
                  <a:srgbClr val="CA0001"/>
                </a:solidFill>
                <a:latin typeface="Times New Roman" pitchFamily="18" charset="0"/>
                <a:cs typeface="Times New Roman" pitchFamily="18" charset="0"/>
              </a:rPr>
              <a:t>kể</a:t>
            </a:r>
            <a:r>
              <a:rPr lang="en-US" sz="4000" b="1" dirty="0">
                <a:solidFill>
                  <a:srgbClr val="CA0001"/>
                </a:solidFill>
                <a:latin typeface="Times New Roman" pitchFamily="18" charset="0"/>
                <a:cs typeface="Times New Roman" pitchFamily="18" charset="0"/>
              </a:rPr>
              <a:t> </a:t>
            </a:r>
            <a:r>
              <a:rPr lang="en-US" sz="4000" b="1" dirty="0" err="1">
                <a:solidFill>
                  <a:srgbClr val="CA0001"/>
                </a:solidFill>
                <a:latin typeface="Times New Roman" pitchFamily="18" charset="0"/>
                <a:cs typeface="Times New Roman" pitchFamily="18" charset="0"/>
              </a:rPr>
              <a:t>truyện</a:t>
            </a:r>
            <a:r>
              <a:rPr lang="en-US" sz="4000" b="1" dirty="0">
                <a:solidFill>
                  <a:srgbClr val="CA0001"/>
                </a:solidFill>
                <a:latin typeface="Times New Roman" pitchFamily="18" charset="0"/>
                <a:cs typeface="Times New Roman" pitchFamily="18" charset="0"/>
              </a:rPr>
              <a:t> </a:t>
            </a:r>
            <a:r>
              <a:rPr lang="en-US" sz="4000" b="1" dirty="0" smtClean="0">
                <a:solidFill>
                  <a:srgbClr val="CA0001"/>
                </a:solidFill>
                <a:latin typeface="Times New Roman" pitchFamily="18" charset="0"/>
                <a:cs typeface="Times New Roman" pitchFamily="18" charset="0"/>
              </a:rPr>
              <a:t>hay</a:t>
            </a:r>
            <a:endParaRPr lang="en-US" sz="4000" dirty="0">
              <a:solidFill>
                <a:srgbClr val="CA0001"/>
              </a:solidFill>
            </a:endParaRPr>
          </a:p>
        </p:txBody>
      </p:sp>
    </p:spTree>
    <p:extLst>
      <p:ext uri="{BB962C8B-B14F-4D97-AF65-F5344CB8AC3E}">
        <p14:creationId xmlns:p14="http://schemas.microsoft.com/office/powerpoint/2010/main" val="2470176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03" y="698145"/>
            <a:ext cx="3044951" cy="385693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255" y="585791"/>
            <a:ext cx="5554979" cy="3537853"/>
          </a:xfrm>
          <a:prstGeom prst="rect">
            <a:avLst/>
          </a:prstGeom>
        </p:spPr>
      </p:pic>
      <p:sp>
        <p:nvSpPr>
          <p:cNvPr id="7" name="WordArt 11"/>
          <p:cNvSpPr>
            <a:spLocks noChangeArrowheads="1" noChangeShapeType="1" noTextEdit="1"/>
          </p:cNvSpPr>
          <p:nvPr/>
        </p:nvSpPr>
        <p:spPr bwMode="auto">
          <a:xfrm>
            <a:off x="4047744" y="1718572"/>
            <a:ext cx="3810000" cy="1108364"/>
          </a:xfrm>
          <a:prstGeom prst="rect">
            <a:avLst/>
          </a:prstGeom>
        </p:spPr>
        <p:txBody>
          <a:bodyPr wrap="none" fromWordArt="1">
            <a:prstTxWarp prst="textPlain">
              <a:avLst>
                <a:gd name="adj" fmla="val 50000"/>
              </a:avLst>
            </a:prstTxWarp>
          </a:bodyPr>
          <a:lstStyle/>
          <a:p>
            <a:r>
              <a:rPr lang="en-US" sz="3600" kern="10">
                <a:ln w="9525">
                  <a:solidFill>
                    <a:srgbClr val="990000"/>
                  </a:solidFill>
                  <a:round/>
                  <a:headEnd/>
                  <a:tailEnd/>
                </a:ln>
                <a:solidFill>
                  <a:srgbClr val="FF66CC"/>
                </a:solidFill>
                <a:effectLst>
                  <a:outerShdw dist="35921" dir="2700000" algn="ctr" rotWithShape="0">
                    <a:srgbClr val="C0C0C0">
                      <a:alpha val="79999"/>
                    </a:srgbClr>
                  </a:outerShdw>
                </a:effectLst>
                <a:latin typeface="UTM Avo" panose="02040603050506020204" pitchFamily="18" charset="0"/>
                <a:cs typeface="Arial" panose="020B0604020202020204" pitchFamily="34" charset="0"/>
              </a:rPr>
              <a:t>KỂ LẠI CÂU CHUYỆN </a:t>
            </a:r>
          </a:p>
          <a:p>
            <a:r>
              <a:rPr lang="en-US" sz="3600" kern="10">
                <a:ln w="9525">
                  <a:solidFill>
                    <a:srgbClr val="990000"/>
                  </a:solidFill>
                  <a:round/>
                  <a:headEnd/>
                  <a:tailEnd/>
                </a:ln>
                <a:solidFill>
                  <a:srgbClr val="FF66CC"/>
                </a:solidFill>
                <a:effectLst>
                  <a:outerShdw dist="35921" dir="2700000" algn="ctr" rotWithShape="0">
                    <a:srgbClr val="C0C0C0">
                      <a:alpha val="79999"/>
                    </a:srgbClr>
                  </a:outerShdw>
                </a:effectLst>
                <a:latin typeface="UTM Avo" panose="02040603050506020204" pitchFamily="18" charset="0"/>
                <a:cs typeface="Arial" panose="020B0604020202020204" pitchFamily="34" charset="0"/>
              </a:rPr>
              <a:t>BÀN CHÂN KÌ DIỆU</a:t>
            </a:r>
          </a:p>
        </p:txBody>
      </p:sp>
      <p:sp>
        <p:nvSpPr>
          <p:cNvPr id="8" name="Text Box 7"/>
          <p:cNvSpPr txBox="1">
            <a:spLocks noChangeArrowheads="1"/>
          </p:cNvSpPr>
          <p:nvPr/>
        </p:nvSpPr>
        <p:spPr bwMode="auto">
          <a:xfrm>
            <a:off x="1475509" y="3759926"/>
            <a:ext cx="8382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solidFill>
                  <a:srgbClr val="0000FF"/>
                </a:solidFill>
                <a:latin typeface="Times New Roman" panose="02020603050405020304" pitchFamily="18" charset="0"/>
              </a:rPr>
              <a:t>Em học được điều gì ở Nguyễn Ngọc Ký?</a:t>
            </a:r>
          </a:p>
        </p:txBody>
      </p:sp>
    </p:spTree>
    <p:extLst>
      <p:ext uri="{BB962C8B-B14F-4D97-AF65-F5344CB8AC3E}">
        <p14:creationId xmlns:p14="http://schemas.microsoft.com/office/powerpoint/2010/main" val="30187827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3000" fill="hold"/>
                                        <p:tgtEl>
                                          <p:spTgt spid="7"/>
                                        </p:tgtEl>
                                        <p:attrNameLst>
                                          <p:attrName>ppt_x</p:attrName>
                                        </p:attrNameLst>
                                      </p:cBhvr>
                                      <p:tavLst>
                                        <p:tav tm="0">
                                          <p:val>
                                            <p:strVal val="#ppt_x"/>
                                          </p:val>
                                        </p:tav>
                                        <p:tav tm="100000">
                                          <p:val>
                                            <p:strVal val="#ppt_x"/>
                                          </p:val>
                                        </p:tav>
                                      </p:tavLst>
                                    </p:anim>
                                    <p:anim calcmode="lin" valueType="num">
                                      <p:cBhvr additive="base">
                                        <p:cTn id="20" dur="3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8"/>
                                        </p:tgtEl>
                                        <p:attrNameLst>
                                          <p:attrName>style.visibility</p:attrName>
                                        </p:attrNameLst>
                                      </p:cBhvr>
                                      <p:to>
                                        <p:strVal val="visible"/>
                                      </p:to>
                                    </p:set>
                                    <p:anim calcmode="discrete" valueType="clr">
                                      <p:cBhvr override="childStyle">
                                        <p:cTn id="2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
                                        </p:tgtEl>
                                        <p:attrNameLst>
                                          <p:attrName>fillcolor</p:attrName>
                                        </p:attrNameLst>
                                      </p:cBhvr>
                                      <p:tavLst>
                                        <p:tav tm="0">
                                          <p:val>
                                            <p:clrVal>
                                              <a:schemeClr val="accent2"/>
                                            </p:clrVal>
                                          </p:val>
                                        </p:tav>
                                        <p:tav tm="50000">
                                          <p:val>
                                            <p:clrVal>
                                              <a:schemeClr val="hlink"/>
                                            </p:clrVal>
                                          </p:val>
                                        </p:tav>
                                      </p:tavLst>
                                    </p:anim>
                                    <p:set>
                                      <p:cBhvr>
                                        <p:cTn id="27"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449451"/>
            <a:ext cx="5143500" cy="5143500"/>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2941647" y="2571750"/>
            <a:ext cx="3536644" cy="646331"/>
          </a:xfrm>
          <a:prstGeom prst="rect">
            <a:avLst/>
          </a:prstGeom>
          <a:noFill/>
        </p:spPr>
        <p:txBody>
          <a:bodyPr vert="horz" wrap="square" rtlCol="0">
            <a:spAutoFit/>
          </a:bodyPr>
          <a:lstStyle/>
          <a:p>
            <a:pPr algn="dist"/>
            <a:endParaRPr lang="zh-CN" altLang="en-US" sz="3600" b="1" dirty="0">
              <a:solidFill>
                <a:srgbClr val="00DAD0"/>
              </a:solidFill>
              <a:effectLst>
                <a:outerShdw blurRad="38100" dist="38100" dir="2700000" algn="tl">
                  <a:srgbClr val="000000">
                    <a:alpha val="43137"/>
                  </a:srgbClr>
                </a:outerShdw>
              </a:effectLst>
              <a:latin typeface="苏新诗爨宝子简" panose="03000909000000000000" pitchFamily="65" charset="-122"/>
              <a:ea typeface="苏新诗爨宝子简" panose="03000909000000000000" pitchFamily="65" charset="-122"/>
              <a:cs typeface="钻石甜心手机字体" panose="02000500000000000000" pitchFamily="2" charset="-122"/>
            </a:endParaRPr>
          </a:p>
        </p:txBody>
      </p:sp>
      <p:sp>
        <p:nvSpPr>
          <p:cNvPr id="5" name="TextBox 4"/>
          <p:cNvSpPr txBox="1"/>
          <p:nvPr/>
        </p:nvSpPr>
        <p:spPr>
          <a:xfrm>
            <a:off x="2635200" y="1919956"/>
            <a:ext cx="4149538" cy="1323439"/>
          </a:xfrm>
          <a:prstGeom prst="rect">
            <a:avLst/>
          </a:prstGeom>
          <a:noFill/>
        </p:spPr>
        <p:txBody>
          <a:bodyPr wrap="square" rtlCol="0">
            <a:spAutoFit/>
          </a:bodyPr>
          <a:lstStyle/>
          <a:p>
            <a:pPr algn="ctr"/>
            <a:r>
              <a:rPr lang="en-US" sz="4000" b="1" dirty="0" err="1">
                <a:solidFill>
                  <a:srgbClr val="FF0000"/>
                </a:solidFill>
                <a:effectLst>
                  <a:glow rad="63500">
                    <a:schemeClr val="accent3">
                      <a:satMod val="175000"/>
                      <a:alpha val="40000"/>
                    </a:schemeClr>
                  </a:glow>
                  <a:outerShdw blurRad="38100" dist="38100" dir="2700000" algn="tl">
                    <a:srgbClr val="000000">
                      <a:alpha val="43137"/>
                    </a:srgbClr>
                  </a:outerShdw>
                </a:effectLst>
                <a:latin typeface="HP-002" panose="020B0603050302020204" pitchFamily="34" charset="0"/>
              </a:rPr>
              <a:t>Chúc</a:t>
            </a:r>
            <a:r>
              <a:rPr lang="en-US" sz="4000" b="1" dirty="0">
                <a:solidFill>
                  <a:srgbClr val="FF0000"/>
                </a:solidFill>
                <a:effectLst>
                  <a:glow rad="63500">
                    <a:schemeClr val="accent3">
                      <a:satMod val="175000"/>
                      <a:alpha val="40000"/>
                    </a:schemeClr>
                  </a:glow>
                  <a:outerShdw blurRad="38100" dist="38100" dir="2700000" algn="tl">
                    <a:srgbClr val="000000">
                      <a:alpha val="43137"/>
                    </a:srgbClr>
                  </a:outerShdw>
                </a:effectLst>
                <a:latin typeface="HP-002" panose="020B0603050302020204" pitchFamily="34" charset="0"/>
              </a:rPr>
              <a:t> </a:t>
            </a:r>
            <a:r>
              <a:rPr lang="en-US" sz="4000" b="1" dirty="0" err="1">
                <a:solidFill>
                  <a:srgbClr val="FF0000"/>
                </a:solidFill>
                <a:effectLst>
                  <a:glow rad="63500">
                    <a:schemeClr val="accent3">
                      <a:satMod val="175000"/>
                      <a:alpha val="40000"/>
                    </a:schemeClr>
                  </a:glow>
                  <a:outerShdw blurRad="38100" dist="38100" dir="2700000" algn="tl">
                    <a:srgbClr val="000000">
                      <a:alpha val="43137"/>
                    </a:srgbClr>
                  </a:outerShdw>
                </a:effectLst>
                <a:latin typeface="HP-002" panose="020B0603050302020204" pitchFamily="34" charset="0"/>
              </a:rPr>
              <a:t>các</a:t>
            </a:r>
            <a:r>
              <a:rPr lang="en-US" sz="4000" b="1" dirty="0">
                <a:solidFill>
                  <a:srgbClr val="FF0000"/>
                </a:solidFill>
                <a:effectLst>
                  <a:glow rad="63500">
                    <a:schemeClr val="accent3">
                      <a:satMod val="175000"/>
                      <a:alpha val="40000"/>
                    </a:schemeClr>
                  </a:glow>
                  <a:outerShdw blurRad="38100" dist="38100" dir="2700000" algn="tl">
                    <a:srgbClr val="000000">
                      <a:alpha val="43137"/>
                    </a:srgbClr>
                  </a:outerShdw>
                </a:effectLst>
                <a:latin typeface="HP-002" panose="020B0603050302020204" pitchFamily="34" charset="0"/>
              </a:rPr>
              <a:t> </a:t>
            </a:r>
            <a:r>
              <a:rPr lang="en-US" sz="4000" b="1" dirty="0" err="1">
                <a:solidFill>
                  <a:srgbClr val="FF0000"/>
                </a:solidFill>
                <a:effectLst>
                  <a:glow rad="63500">
                    <a:schemeClr val="accent3">
                      <a:satMod val="175000"/>
                      <a:alpha val="40000"/>
                    </a:schemeClr>
                  </a:glow>
                  <a:outerShdw blurRad="38100" dist="38100" dir="2700000" algn="tl">
                    <a:srgbClr val="000000">
                      <a:alpha val="43137"/>
                    </a:srgbClr>
                  </a:outerShdw>
                </a:effectLst>
                <a:latin typeface="HP-002" panose="020B0603050302020204" pitchFamily="34" charset="0"/>
              </a:rPr>
              <a:t>em</a:t>
            </a:r>
            <a:r>
              <a:rPr lang="en-US" sz="4000" b="1" dirty="0">
                <a:solidFill>
                  <a:srgbClr val="FF0000"/>
                </a:solidFill>
                <a:effectLst>
                  <a:glow rad="63500">
                    <a:schemeClr val="accent3">
                      <a:satMod val="175000"/>
                      <a:alpha val="40000"/>
                    </a:schemeClr>
                  </a:glow>
                  <a:outerShdw blurRad="38100" dist="38100" dir="2700000" algn="tl">
                    <a:srgbClr val="000000">
                      <a:alpha val="43137"/>
                    </a:srgbClr>
                  </a:outerShdw>
                </a:effectLst>
                <a:latin typeface="HP-002" panose="020B0603050302020204" pitchFamily="34" charset="0"/>
              </a:rPr>
              <a:t> </a:t>
            </a:r>
            <a:r>
              <a:rPr lang="en-US" sz="4000" b="1" dirty="0" err="1">
                <a:solidFill>
                  <a:srgbClr val="FF0000"/>
                </a:solidFill>
                <a:effectLst>
                  <a:glow rad="63500">
                    <a:schemeClr val="accent3">
                      <a:satMod val="175000"/>
                      <a:alpha val="40000"/>
                    </a:schemeClr>
                  </a:glow>
                  <a:outerShdw blurRad="38100" dist="38100" dir="2700000" algn="tl">
                    <a:srgbClr val="000000">
                      <a:alpha val="43137"/>
                    </a:srgbClr>
                  </a:outerShdw>
                </a:effectLst>
                <a:latin typeface="HP-002" panose="020B0603050302020204" pitchFamily="34" charset="0"/>
              </a:rPr>
              <a:t>học</a:t>
            </a:r>
            <a:r>
              <a:rPr lang="en-US" sz="4000" b="1" dirty="0">
                <a:solidFill>
                  <a:srgbClr val="FF0000"/>
                </a:solidFill>
                <a:effectLst>
                  <a:glow rad="63500">
                    <a:schemeClr val="accent3">
                      <a:satMod val="175000"/>
                      <a:alpha val="40000"/>
                    </a:schemeClr>
                  </a:glow>
                  <a:outerShdw blurRad="38100" dist="38100" dir="2700000" algn="tl">
                    <a:srgbClr val="000000">
                      <a:alpha val="43137"/>
                    </a:srgbClr>
                  </a:outerShdw>
                </a:effectLst>
                <a:latin typeface="HP-002" panose="020B0603050302020204" pitchFamily="34" charset="0"/>
              </a:rPr>
              <a:t> </a:t>
            </a:r>
            <a:r>
              <a:rPr lang="en-US" sz="4000" b="1" dirty="0" err="1">
                <a:solidFill>
                  <a:srgbClr val="FF0000"/>
                </a:solidFill>
                <a:effectLst>
                  <a:glow rad="63500">
                    <a:schemeClr val="accent3">
                      <a:satMod val="175000"/>
                      <a:alpha val="40000"/>
                    </a:schemeClr>
                  </a:glow>
                  <a:outerShdw blurRad="38100" dist="38100" dir="2700000" algn="tl">
                    <a:srgbClr val="000000">
                      <a:alpha val="43137"/>
                    </a:srgbClr>
                  </a:outerShdw>
                </a:effectLst>
                <a:latin typeface="HP-002" panose="020B0603050302020204" pitchFamily="34" charset="0"/>
              </a:rPr>
              <a:t>tốt</a:t>
            </a:r>
            <a:r>
              <a:rPr lang="en-US" sz="4000" b="1" dirty="0">
                <a:solidFill>
                  <a:srgbClr val="FF0000"/>
                </a:solidFill>
                <a:effectLst>
                  <a:glow rad="63500">
                    <a:schemeClr val="accent3">
                      <a:satMod val="175000"/>
                      <a:alpha val="40000"/>
                    </a:schemeClr>
                  </a:glow>
                  <a:outerShdw blurRad="38100" dist="38100" dir="2700000" algn="tl">
                    <a:srgbClr val="000000">
                      <a:alpha val="43137"/>
                    </a:srgbClr>
                  </a:outerShdw>
                </a:effectLst>
                <a:latin typeface="HP-002" panose="020B0603050302020204" pitchFamily="34" charset="0"/>
              </a:rPr>
              <a:t>!</a:t>
            </a:r>
          </a:p>
        </p:txBody>
      </p:sp>
    </p:spTree>
    <p:extLst>
      <p:ext uri="{BB962C8B-B14F-4D97-AF65-F5344CB8AC3E}">
        <p14:creationId xmlns:p14="http://schemas.microsoft.com/office/powerpoint/2010/main" val="4169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38" presetClass="entr" presetSubtype="0" accel="50000" fill="hold" grpId="0" nodeType="afterEffect" nodePh="1">
                                  <p:stCondLst>
                                    <p:cond delay="0"/>
                                  </p:stCondLst>
                                  <p:endCondLst>
                                    <p:cond evt="begin" delay="0">
                                      <p:tn val="11"/>
                                    </p:cond>
                                  </p:endCondLst>
                                  <p:iterate type="lt">
                                    <p:tmPct val="50000"/>
                                  </p:iterate>
                                  <p:childTnLst>
                                    <p:set>
                                      <p:cBhvr>
                                        <p:cTn id="12" dur="1" fill="hold">
                                          <p:stCondLst>
                                            <p:cond delay="0"/>
                                          </p:stCondLst>
                                        </p:cTn>
                                        <p:tgtEl>
                                          <p:spTgt spid="10"/>
                                        </p:tgtEl>
                                        <p:attrNameLst>
                                          <p:attrName>style.visibility</p:attrName>
                                        </p:attrNameLst>
                                      </p:cBhvr>
                                      <p:to>
                                        <p:strVal val="visible"/>
                                      </p:to>
                                    </p:set>
                                    <p:set>
                                      <p:cBhvr>
                                        <p:cTn id="13" dur="227" fill="hold">
                                          <p:stCondLst>
                                            <p:cond delay="0"/>
                                          </p:stCondLst>
                                        </p:cTn>
                                        <p:tgtEl>
                                          <p:spTgt spid="10"/>
                                        </p:tgtEl>
                                        <p:attrNameLst>
                                          <p:attrName>style.rotation</p:attrName>
                                        </p:attrNameLst>
                                      </p:cBhvr>
                                      <p:to>
                                        <p:strVal val="-45.0"/>
                                      </p:to>
                                    </p:set>
                                    <p:anim calcmode="lin" valueType="num">
                                      <p:cBhvr>
                                        <p:cTn id="14" dur="227" fill="hold">
                                          <p:stCondLst>
                                            <p:cond delay="227"/>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5" dur="227"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6" dur="78" decel="50000" autoRev="1" fill="hold">
                                          <p:stCondLst>
                                            <p:cond delay="227"/>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7" dur="68" fill="hold">
                                          <p:stCondLst>
                                            <p:cond delay="432"/>
                                          </p:stCondLst>
                                        </p:cTn>
                                        <p:tgtEl>
                                          <p:spTgt spid="10"/>
                                        </p:tgtEl>
                                        <p:attrNameLst>
                                          <p:attrName>ppt_y</p:attrName>
                                        </p:attrNameLst>
                                      </p:cBhvr>
                                      <p:tavLst>
                                        <p:tav tm="0">
                                          <p:val>
                                            <p:strVal val="#ppt_y-(0.354*#ppt_w-0.172*#ppt_h)"/>
                                          </p:val>
                                        </p:tav>
                                        <p:tav tm="100000">
                                          <p:val>
                                            <p:strVal val="#ppt_y"/>
                                          </p:val>
                                        </p:tav>
                                      </p:tavLst>
                                    </p:anim>
                                  </p:childTnLst>
                                </p:cTn>
                              </p:par>
                              <p:par>
                                <p:cTn id="18" presetID="31" presetClass="entr" presetSubtype="0" fill="hold" grpId="0" nodeType="withEffect">
                                  <p:stCondLst>
                                    <p:cond delay="200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861" y="330724"/>
            <a:ext cx="6645150" cy="423216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905" y="604954"/>
            <a:ext cx="2908185" cy="3683702"/>
          </a:xfrm>
          <a:prstGeom prst="rect">
            <a:avLst/>
          </a:prstGeom>
        </p:spPr>
      </p:pic>
      <p:sp>
        <p:nvSpPr>
          <p:cNvPr id="7" name="Rectangle 6"/>
          <p:cNvSpPr/>
          <p:nvPr/>
        </p:nvSpPr>
        <p:spPr>
          <a:xfrm>
            <a:off x="3517109" y="1846639"/>
            <a:ext cx="5229617" cy="1200329"/>
          </a:xfrm>
          <a:prstGeom prst="rect">
            <a:avLst/>
          </a:prstGeom>
        </p:spPr>
        <p:txBody>
          <a:bodyPr wrap="square">
            <a:spAutoFit/>
          </a:bodyPr>
          <a:lstStyle/>
          <a:p>
            <a:pPr lvl="0" algn="just">
              <a:spcBef>
                <a:spcPct val="50000"/>
              </a:spcBef>
            </a:pPr>
            <a:r>
              <a:rPr lang="vi-VN" sz="3600" b="1">
                <a:solidFill>
                  <a:srgbClr val="0000FF"/>
                </a:solidFill>
                <a:latin typeface="Times New Roman" pitchFamily="18" charset="0"/>
                <a:cs typeface="Times New Roman" pitchFamily="18" charset="0"/>
              </a:rPr>
              <a:t>Những người có nghị lực trong lao động.</a:t>
            </a:r>
          </a:p>
        </p:txBody>
      </p:sp>
    </p:spTree>
    <p:extLst>
      <p:ext uri="{BB962C8B-B14F-4D97-AF65-F5344CB8AC3E}">
        <p14:creationId xmlns:p14="http://schemas.microsoft.com/office/powerpoint/2010/main" val="1452205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Vua_tau_thuy_Bach_Thai_Buo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2050" y="77152"/>
            <a:ext cx="3371850" cy="20574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3075" name="Picture 5" descr="dangvanng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7152"/>
            <a:ext cx="28003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6"/>
          <p:cNvSpPr txBox="1">
            <a:spLocks noChangeArrowheads="1"/>
          </p:cNvSpPr>
          <p:nvPr/>
        </p:nvSpPr>
        <p:spPr bwMode="auto">
          <a:xfrm>
            <a:off x="428625" y="2165270"/>
            <a:ext cx="2686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800" b="1">
                <a:solidFill>
                  <a:srgbClr val="0000FF"/>
                </a:solidFill>
                <a:latin typeface="Times New Roman" panose="02020603050405020304" pitchFamily="18" charset="0"/>
              </a:rPr>
              <a:t>Bác sĩ Đặng Văn Ngữ</a:t>
            </a:r>
          </a:p>
        </p:txBody>
      </p:sp>
      <p:pic>
        <p:nvPicPr>
          <p:cNvPr id="3077" name="Picture 8" descr="Luongdinhc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584" y="2781300"/>
            <a:ext cx="167813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9"/>
          <p:cNvSpPr txBox="1">
            <a:spLocks noChangeArrowheads="1"/>
          </p:cNvSpPr>
          <p:nvPr/>
        </p:nvSpPr>
        <p:spPr bwMode="auto">
          <a:xfrm>
            <a:off x="428625" y="4743450"/>
            <a:ext cx="2857500" cy="369332"/>
          </a:xfrm>
          <a:prstGeom prst="rect">
            <a:avLst/>
          </a:prstGeom>
          <a:solidFill>
            <a:srgbClr val="FFFFFF">
              <a:alpha val="54902"/>
            </a:srgb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800" b="1">
                <a:solidFill>
                  <a:srgbClr val="0000FF"/>
                </a:solidFill>
                <a:latin typeface="Times New Roman" panose="02020603050405020304" pitchFamily="18" charset="0"/>
              </a:rPr>
              <a:t>Bác học Lương Định Của</a:t>
            </a:r>
          </a:p>
        </p:txBody>
      </p:sp>
      <p:sp>
        <p:nvSpPr>
          <p:cNvPr id="3079" name="Text Box 10"/>
          <p:cNvSpPr txBox="1">
            <a:spLocks noChangeArrowheads="1"/>
          </p:cNvSpPr>
          <p:nvPr/>
        </p:nvSpPr>
        <p:spPr bwMode="auto">
          <a:xfrm>
            <a:off x="5143500" y="2153602"/>
            <a:ext cx="3314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800" b="1">
                <a:solidFill>
                  <a:srgbClr val="0000FF"/>
                </a:solidFill>
                <a:latin typeface="Times New Roman" panose="02020603050405020304" pitchFamily="18" charset="0"/>
              </a:rPr>
              <a:t>Vua tàu thủy"Bạch Thái Bưởi"</a:t>
            </a:r>
          </a:p>
        </p:txBody>
      </p:sp>
      <p:pic>
        <p:nvPicPr>
          <p:cNvPr id="3081" name="Picture 6" descr="Untitled-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4555" y="2781300"/>
            <a:ext cx="2571750" cy="1943100"/>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3082" name="Text Box 8"/>
          <p:cNvSpPr txBox="1">
            <a:spLocks noChangeArrowheads="1"/>
          </p:cNvSpPr>
          <p:nvPr/>
        </p:nvSpPr>
        <p:spPr bwMode="auto">
          <a:xfrm>
            <a:off x="5372100" y="4774168"/>
            <a:ext cx="2971800" cy="369332"/>
          </a:xfrm>
          <a:prstGeom prst="rect">
            <a:avLst/>
          </a:prstGeom>
          <a:solidFill>
            <a:srgbClr val="FFFFFF">
              <a:alpha val="56078"/>
            </a:srgb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800" b="1">
                <a:solidFill>
                  <a:srgbClr val="0000FF"/>
                </a:solidFill>
                <a:latin typeface="Times New Roman" panose="02020603050405020304" pitchFamily="18" charset="0"/>
              </a:rPr>
              <a:t>Lê - ô - nác - đô  đa  Vin - xi </a:t>
            </a:r>
          </a:p>
        </p:txBody>
      </p:sp>
    </p:spTree>
    <p:extLst>
      <p:ext uri="{BB962C8B-B14F-4D97-AF65-F5344CB8AC3E}">
        <p14:creationId xmlns:p14="http://schemas.microsoft.com/office/powerpoint/2010/main" val="304253963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NguyenNgoc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71450"/>
            <a:ext cx="2857500" cy="24003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9219" name="Picture 5" descr="Thay Nguyen Ngoc Ky dung chan viet nen so p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171450"/>
            <a:ext cx="3429000" cy="2400300"/>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pic>
        <p:nvPicPr>
          <p:cNvPr id="9220" name="Picture 6" descr="thay 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7450" y="2743200"/>
            <a:ext cx="3943350" cy="22860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06456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êu đề 1"/>
          <p:cNvSpPr>
            <a:spLocks noGrp="1"/>
          </p:cNvSpPr>
          <p:nvPr>
            <p:ph type="title"/>
          </p:nvPr>
        </p:nvSpPr>
        <p:spPr/>
        <p:txBody>
          <a:bodyPr/>
          <a:lstStyle/>
          <a:p>
            <a:endParaRPr lang="en-US" altLang="en-US" smtClean="0"/>
          </a:p>
        </p:txBody>
      </p:sp>
      <p:sp>
        <p:nvSpPr>
          <p:cNvPr id="10243" name="Nơi giữ chỗ cho Nội dung 2"/>
          <p:cNvSpPr>
            <a:spLocks noGrp="1"/>
          </p:cNvSpPr>
          <p:nvPr>
            <p:ph idx="1"/>
          </p:nvPr>
        </p:nvSpPr>
        <p:spPr/>
        <p:txBody>
          <a:bodyPr/>
          <a:lstStyle/>
          <a:p>
            <a:endParaRPr lang="en-US" altLang="en-US" smtClean="0"/>
          </a:p>
        </p:txBody>
      </p:sp>
      <p:pic>
        <p:nvPicPr>
          <p:cNvPr id="10244" name="Picture 2" descr="C:\Users\admin\Downloads\Các loại lớp 4B\BÀI GIẢNG POI\Tuần 11\TIẾNG VIỆT\thay-nguyen-ngoc-ky-4-1911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8538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061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22" name="Picture 6" descr="NguyenNgoc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342900"/>
            <a:ext cx="4686300" cy="43434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303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265222"/>
                                        </p:tgtEl>
                                      </p:cBhvr>
                                    </p:animEffect>
                                    <p:set>
                                      <p:cBhvr>
                                        <p:cTn id="7" dur="1" fill="hold">
                                          <p:stCondLst>
                                            <p:cond delay="499"/>
                                          </p:stCondLst>
                                        </p:cTn>
                                        <p:tgtEl>
                                          <p:spTgt spid="2652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736" y="330724"/>
            <a:ext cx="7189275" cy="423216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905" y="604954"/>
            <a:ext cx="2908185" cy="3683702"/>
          </a:xfrm>
          <a:prstGeom prst="rect">
            <a:avLst/>
          </a:prstGeom>
        </p:spPr>
      </p:pic>
      <p:sp>
        <p:nvSpPr>
          <p:cNvPr id="7" name="Rectangle 6"/>
          <p:cNvSpPr/>
          <p:nvPr/>
        </p:nvSpPr>
        <p:spPr>
          <a:xfrm>
            <a:off x="2962332" y="1556999"/>
            <a:ext cx="5982081" cy="2308324"/>
          </a:xfrm>
          <a:prstGeom prst="rect">
            <a:avLst/>
          </a:prstGeom>
        </p:spPr>
        <p:txBody>
          <a:bodyPr wrap="square">
            <a:spAutoFit/>
          </a:bodyPr>
          <a:lstStyle/>
          <a:p>
            <a:pPr lvl="0" algn="just">
              <a:spcBef>
                <a:spcPct val="50000"/>
              </a:spcBef>
            </a:pPr>
            <a:r>
              <a:rPr lang="en-US" sz="3600" b="1" u="sng">
                <a:solidFill>
                  <a:srgbClr val="0000FF"/>
                </a:solidFill>
                <a:latin typeface="Times New Roman" pitchFamily="18" charset="0"/>
                <a:cs typeface="Times New Roman" pitchFamily="18" charset="0"/>
              </a:rPr>
              <a:t>Đề bài</a:t>
            </a:r>
            <a:r>
              <a:rPr lang="en-US" sz="3600" b="1">
                <a:solidFill>
                  <a:srgbClr val="0000FF"/>
                </a:solidFill>
                <a:latin typeface="Times New Roman" pitchFamily="18" charset="0"/>
                <a:cs typeface="Times New Roman" pitchFamily="18" charset="0"/>
              </a:rPr>
              <a:t>: Hãy kể một câu chuyện mà em đã được nghe, được đọc về một người có nghị lực.</a:t>
            </a:r>
            <a:endParaRPr lang="en-US" sz="3600" b="1" dirty="0">
              <a:solidFill>
                <a:srgbClr val="0000FF"/>
              </a:solidFill>
              <a:latin typeface="Times New Roman" pitchFamily="18" charset="0"/>
              <a:cs typeface="Times New Roman" pitchFamily="18" charset="0"/>
            </a:endParaRPr>
          </a:p>
        </p:txBody>
      </p:sp>
      <p:sp>
        <p:nvSpPr>
          <p:cNvPr id="8" name="Line 6"/>
          <p:cNvSpPr>
            <a:spLocks noChangeShapeType="1"/>
          </p:cNvSpPr>
          <p:nvPr/>
        </p:nvSpPr>
        <p:spPr bwMode="auto">
          <a:xfrm>
            <a:off x="6728114" y="2711161"/>
            <a:ext cx="200025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9" name="Line 6"/>
          <p:cNvSpPr>
            <a:spLocks noChangeShapeType="1"/>
          </p:cNvSpPr>
          <p:nvPr/>
        </p:nvSpPr>
        <p:spPr bwMode="auto">
          <a:xfrm>
            <a:off x="3107090" y="3251488"/>
            <a:ext cx="200025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10" name="Line 6"/>
          <p:cNvSpPr>
            <a:spLocks noChangeShapeType="1"/>
          </p:cNvSpPr>
          <p:nvPr/>
        </p:nvSpPr>
        <p:spPr bwMode="auto">
          <a:xfrm>
            <a:off x="8437626" y="3251488"/>
            <a:ext cx="200025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11" name="Line 6"/>
          <p:cNvSpPr>
            <a:spLocks noChangeShapeType="1"/>
          </p:cNvSpPr>
          <p:nvPr/>
        </p:nvSpPr>
        <p:spPr bwMode="auto">
          <a:xfrm>
            <a:off x="3107090" y="3865323"/>
            <a:ext cx="200025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Tree>
    <p:extLst>
      <p:ext uri="{BB962C8B-B14F-4D97-AF65-F5344CB8AC3E}">
        <p14:creationId xmlns:p14="http://schemas.microsoft.com/office/powerpoint/2010/main" val="26570815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828" y="3336627"/>
            <a:ext cx="1419606" cy="1798168"/>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64534" y="3512017"/>
            <a:ext cx="615689" cy="1631483"/>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56" y="762271"/>
            <a:ext cx="4246639" cy="2547068"/>
          </a:xfrm>
          <a:prstGeom prst="rect">
            <a:avLst/>
          </a:prstGeom>
        </p:spPr>
      </p:pic>
      <p:sp>
        <p:nvSpPr>
          <p:cNvPr id="15" name="矩形 14"/>
          <p:cNvSpPr/>
          <p:nvPr/>
        </p:nvSpPr>
        <p:spPr>
          <a:xfrm>
            <a:off x="-87056" y="762271"/>
            <a:ext cx="5084639" cy="461665"/>
          </a:xfrm>
          <a:prstGeom prst="rect">
            <a:avLst/>
          </a:prstGeom>
        </p:spPr>
        <p:txBody>
          <a:bodyPr vert="horz" wrap="square">
            <a:spAutoFit/>
          </a:bodyPr>
          <a:lstStyle/>
          <a:p>
            <a:r>
              <a:rPr lang="en-US" sz="2400">
                <a:solidFill>
                  <a:srgbClr val="FF0000"/>
                </a:solidFill>
                <a:latin typeface="Times New Roman" panose="02020603050405020304" pitchFamily="18" charset="0"/>
                <a:cs typeface="Times New Roman" panose="02020603050405020304" pitchFamily="18" charset="0"/>
              </a:rPr>
              <a:t>1- Giới thiệu câu chuyện.</a:t>
            </a:r>
          </a:p>
        </p:txBody>
      </p:sp>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9583" y="849327"/>
            <a:ext cx="4984417" cy="3167847"/>
          </a:xfrm>
          <a:prstGeom prst="rect">
            <a:avLst/>
          </a:prstGeom>
        </p:spPr>
      </p:pic>
      <p:sp>
        <p:nvSpPr>
          <p:cNvPr id="17" name="矩形 16"/>
          <p:cNvSpPr/>
          <p:nvPr/>
        </p:nvSpPr>
        <p:spPr>
          <a:xfrm>
            <a:off x="4159583" y="782843"/>
            <a:ext cx="4984417" cy="830997"/>
          </a:xfrm>
          <a:prstGeom prst="rect">
            <a:avLst/>
          </a:prstGeom>
        </p:spPr>
        <p:txBody>
          <a:bodyPr vert="horz" wrap="square">
            <a:spAutoFit/>
          </a:bodyPr>
          <a:lstStyle/>
          <a:p>
            <a:r>
              <a:rPr lang="en-US" sz="2400">
                <a:solidFill>
                  <a:srgbClr val="FF0000"/>
                </a:solidFill>
                <a:latin typeface="Times New Roman" panose="02020603050405020304" pitchFamily="18" charset="0"/>
                <a:cs typeface="Times New Roman" panose="02020603050405020304" pitchFamily="18" charset="0"/>
              </a:rPr>
              <a:t>2 - Kể chuyện có đầu, có cuối đúng trình tự : </a:t>
            </a:r>
          </a:p>
        </p:txBody>
      </p:sp>
      <p:sp>
        <p:nvSpPr>
          <p:cNvPr id="16" name="Rectangle 15"/>
          <p:cNvSpPr/>
          <p:nvPr/>
        </p:nvSpPr>
        <p:spPr>
          <a:xfrm>
            <a:off x="646769" y="278341"/>
            <a:ext cx="2725426" cy="461665"/>
          </a:xfrm>
          <a:prstGeom prst="rect">
            <a:avLst/>
          </a:prstGeom>
        </p:spPr>
        <p:txBody>
          <a:bodyPr wrap="none">
            <a:spAutoFit/>
          </a:bodyPr>
          <a:lstStyle/>
          <a:p>
            <a:r>
              <a:rPr lang="en-US" sz="2400" b="1" smtClean="0">
                <a:solidFill>
                  <a:srgbClr val="0000FF"/>
                </a:solidFill>
                <a:latin typeface="Times New Roman" panose="02020603050405020304" pitchFamily="18" charset="0"/>
                <a:cs typeface="Times New Roman" panose="02020603050405020304" pitchFamily="18" charset="0"/>
              </a:rPr>
              <a:t>Dàn </a:t>
            </a:r>
            <a:r>
              <a:rPr lang="en-US" sz="2400" b="1">
                <a:solidFill>
                  <a:srgbClr val="0000FF"/>
                </a:solidFill>
                <a:latin typeface="Times New Roman" panose="02020603050405020304" pitchFamily="18" charset="0"/>
                <a:cs typeface="Times New Roman" panose="02020603050405020304" pitchFamily="18" charset="0"/>
              </a:rPr>
              <a:t>bài kể chuyện:</a:t>
            </a:r>
          </a:p>
        </p:txBody>
      </p:sp>
      <p:sp>
        <p:nvSpPr>
          <p:cNvPr id="20" name="Rectangle 19"/>
          <p:cNvSpPr/>
          <p:nvPr/>
        </p:nvSpPr>
        <p:spPr>
          <a:xfrm>
            <a:off x="283278" y="1463755"/>
            <a:ext cx="3666421" cy="1200329"/>
          </a:xfrm>
          <a:prstGeom prst="rect">
            <a:avLst/>
          </a:prstGeom>
        </p:spPr>
        <p:txBody>
          <a:bodyPr wrap="square">
            <a:spAutoFit/>
          </a:bodyPr>
          <a:lstStyle/>
          <a:p>
            <a:r>
              <a:rPr lang="en-US" altLang="en-US" sz="2400">
                <a:latin typeface="Times New Roman" panose="02020603050405020304" pitchFamily="18" charset="0"/>
                <a:cs typeface="Times New Roman" panose="02020603050405020304" pitchFamily="18" charset="0"/>
              </a:rPr>
              <a:t>+ Nêu tên câu chuyện</a:t>
            </a:r>
          </a:p>
          <a:p>
            <a:r>
              <a:rPr lang="en-US" altLang="en-US" sz="2400" smtClean="0">
                <a:latin typeface="Times New Roman" panose="02020603050405020304" pitchFamily="18" charset="0"/>
                <a:cs typeface="Times New Roman" panose="02020603050405020304" pitchFamily="18" charset="0"/>
              </a:rPr>
              <a:t>+ </a:t>
            </a:r>
            <a:r>
              <a:rPr lang="en-US" altLang="en-US" sz="2400">
                <a:latin typeface="Times New Roman" panose="02020603050405020304" pitchFamily="18" charset="0"/>
                <a:cs typeface="Times New Roman" panose="02020603050405020304" pitchFamily="18" charset="0"/>
              </a:rPr>
              <a:t>Nêu tên các nhân vật trong câu chuyện.</a:t>
            </a:r>
          </a:p>
        </p:txBody>
      </p:sp>
      <p:sp>
        <p:nvSpPr>
          <p:cNvPr id="21" name="Rectangle 20"/>
          <p:cNvSpPr/>
          <p:nvPr/>
        </p:nvSpPr>
        <p:spPr>
          <a:xfrm>
            <a:off x="5013205" y="1785526"/>
            <a:ext cx="4572000" cy="1200329"/>
          </a:xfrm>
          <a:prstGeom prst="rect">
            <a:avLst/>
          </a:prstGeom>
        </p:spPr>
        <p:txBody>
          <a:bodyPr>
            <a:spAutoFit/>
          </a:bodyPr>
          <a:lstStyle/>
          <a:p>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Mở đầu câu chuyện.</a:t>
            </a:r>
          </a:p>
          <a:p>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Diễn biến câu chuyện.</a:t>
            </a:r>
          </a:p>
          <a:p>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Kết thúc câu chuyện. </a:t>
            </a:r>
          </a:p>
        </p:txBody>
      </p:sp>
    </p:spTree>
    <p:extLst>
      <p:ext uri="{BB962C8B-B14F-4D97-AF65-F5344CB8AC3E}">
        <p14:creationId xmlns:p14="http://schemas.microsoft.com/office/powerpoint/2010/main" val="34083997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6"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Office Theme">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31290</TotalTime>
  <Words>401</Words>
  <Application>Microsoft Office PowerPoint</Application>
  <PresentationFormat>On-screen Show (16:9)</PresentationFormat>
  <Paragraphs>50</Paragraphs>
  <Slides>20</Slides>
  <Notes>11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SimSun</vt:lpstr>
      <vt:lpstr>Arial</vt:lpstr>
      <vt:lpstr>Calibri</vt:lpstr>
      <vt:lpstr>HP-002</vt:lpstr>
      <vt:lpstr>Lato Light</vt:lpstr>
      <vt:lpstr>Lato Regular</vt:lpstr>
      <vt:lpstr>Times New Roman</vt:lpstr>
      <vt:lpstr>UTM Avo</vt:lpstr>
      <vt:lpstr>UTM Beautiful Caps</vt:lpstr>
      <vt:lpstr>印品黑体</vt:lpstr>
      <vt:lpstr>苏新诗爨宝子简</vt:lpstr>
      <vt:lpstr>钻石甜心手机字体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Anh Phùng Văn Trường  ( Nhân Lý – Năm Phương Tiến – Chương Mỹ – Hà Nội)</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简约卡通幼儿园教师课件PPT模板</dc:title>
  <dc:creator>fpt</dc:creator>
  <cp:lastModifiedBy>kkkkk</cp:lastModifiedBy>
  <cp:revision>2815</cp:revision>
  <dcterms:created xsi:type="dcterms:W3CDTF">2014-11-26T08:06:19Z</dcterms:created>
  <dcterms:modified xsi:type="dcterms:W3CDTF">2021-11-21T11:46:00Z</dcterms:modified>
</cp:coreProperties>
</file>