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77" r:id="rId1"/>
  </p:sldMasterIdLst>
  <p:notesMasterIdLst>
    <p:notesMasterId r:id="rId18"/>
  </p:notesMasterIdLst>
  <p:sldIdLst>
    <p:sldId id="527" r:id="rId2"/>
    <p:sldId id="534" r:id="rId3"/>
    <p:sldId id="544" r:id="rId4"/>
    <p:sldId id="533" r:id="rId5"/>
    <p:sldId id="535" r:id="rId6"/>
    <p:sldId id="537" r:id="rId7"/>
    <p:sldId id="538" r:id="rId8"/>
    <p:sldId id="539" r:id="rId9"/>
    <p:sldId id="540" r:id="rId10"/>
    <p:sldId id="541" r:id="rId11"/>
    <p:sldId id="542" r:id="rId12"/>
    <p:sldId id="543" r:id="rId13"/>
    <p:sldId id="547" r:id="rId14"/>
    <p:sldId id="552" r:id="rId15"/>
    <p:sldId id="553" r:id="rId16"/>
    <p:sldId id="532" r:id="rId17"/>
  </p:sldIdLst>
  <p:sldSz cx="9144000" cy="5143500" type="screen16x9"/>
  <p:notesSz cx="6858000" cy="9144000"/>
  <p:custShowLst>
    <p:custShow name="自定义放映 1" id="0">
      <p:sldLst/>
    </p:custShow>
  </p:custShowLst>
  <p:custDataLst>
    <p:tags r:id="rId19"/>
  </p:custDataLst>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511"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FF"/>
    <a:srgbClr val="088EDE"/>
    <a:srgbClr val="8C3012"/>
    <a:srgbClr val="FF9900"/>
    <a:srgbClr val="FDD903"/>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3" autoAdjust="0"/>
    <p:restoredTop sz="94595" autoAdjust="0"/>
  </p:normalViewPr>
  <p:slideViewPr>
    <p:cSldViewPr>
      <p:cViewPr>
        <p:scale>
          <a:sx n="66" d="100"/>
          <a:sy n="66" d="100"/>
        </p:scale>
        <p:origin x="48" y="414"/>
      </p:cViewPr>
      <p:guideLst>
        <p:guide orient="horz" pos="1511"/>
        <p:guide pos="2947"/>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zh-CN" altLang="en-US"/>
              <a:t>单击此处添加标题</a:t>
            </a:r>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A930D33-079D-4CA9-A1E7-7078CAC5F2FE}" type="slidenum">
              <a:rPr lang="zh-CN" altLang="en-US"/>
              <a:pPr/>
              <a:t>‹#›</a:t>
            </a:fld>
            <a:endParaRPr lang="en-US"/>
          </a:p>
        </p:txBody>
      </p:sp>
    </p:spTree>
    <p:extLst>
      <p:ext uri="{BB962C8B-B14F-4D97-AF65-F5344CB8AC3E}">
        <p14:creationId xmlns:p14="http://schemas.microsoft.com/office/powerpoint/2010/main" val="3619473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59FBA-1CB9-46F8-B142-33F525982676}"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531006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A3821-A0E8-4FBC-A402-9755306A7350}" type="slidenum">
              <a:rPr lang="en-US" smtClean="0"/>
              <a:t>12</a:t>
            </a:fld>
            <a:endParaRPr lang="en-US"/>
          </a:p>
        </p:txBody>
      </p:sp>
    </p:spTree>
    <p:extLst>
      <p:ext uri="{BB962C8B-B14F-4D97-AF65-F5344CB8AC3E}">
        <p14:creationId xmlns:p14="http://schemas.microsoft.com/office/powerpoint/2010/main" val="70703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59FBA-1CB9-46F8-B142-33F525982676}"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88300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59FBA-1CB9-46F8-B142-33F525982676}"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226756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4707DC-6D12-4FD5-8832-15DFAD80A090}" type="slidenum">
              <a:rPr lang="en-US" altLang="en-US"/>
              <a:pPr/>
              <a:t>3</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11637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59FBA-1CB9-46F8-B142-33F525982676}"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96572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59FBA-1CB9-46F8-B142-33F525982676}"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739669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630C8F-7107-5C44-8705-AF3EA2714DA0}" type="slidenum">
              <a:rPr kumimoji="1" lang="zh-CN" altLang="en-US" smtClean="0"/>
              <a:t>6</a:t>
            </a:fld>
            <a:endParaRPr kumimoji="1" lang="zh-CN" altLang="en-US"/>
          </a:p>
        </p:txBody>
      </p:sp>
    </p:spTree>
    <p:extLst>
      <p:ext uri="{BB962C8B-B14F-4D97-AF65-F5344CB8AC3E}">
        <p14:creationId xmlns:p14="http://schemas.microsoft.com/office/powerpoint/2010/main" val="419703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666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CA3821-A0E8-4FBC-A402-9755306A7350}" type="slidenum">
              <a:rPr lang="en-US" smtClean="0"/>
              <a:t>9</a:t>
            </a:fld>
            <a:endParaRPr lang="en-US"/>
          </a:p>
        </p:txBody>
      </p:sp>
    </p:spTree>
    <p:extLst>
      <p:ext uri="{BB962C8B-B14F-4D97-AF65-F5344CB8AC3E}">
        <p14:creationId xmlns:p14="http://schemas.microsoft.com/office/powerpoint/2010/main" val="3783982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CA3821-A0E8-4FBC-A402-9755306A7350}" type="slidenum">
              <a:rPr lang="en-US" smtClean="0"/>
              <a:t>10</a:t>
            </a:fld>
            <a:endParaRPr lang="en-US"/>
          </a:p>
        </p:txBody>
      </p:sp>
    </p:spTree>
    <p:extLst>
      <p:ext uri="{BB962C8B-B14F-4D97-AF65-F5344CB8AC3E}">
        <p14:creationId xmlns:p14="http://schemas.microsoft.com/office/powerpoint/2010/main" val="2536152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8867961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1047050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754336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567815"/>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8096182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869351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404134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046012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977671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2948425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07920148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847348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25000" r="-2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pic>
        <p:nvPicPr>
          <p:cNvPr id="7" name="Picture 2" descr="https://f9.photo.talk.zdn.vn/3184304250822243869/90914fbd1557dd098446.jp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021950" y="5859650"/>
            <a:ext cx="1820709" cy="242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381000" y="7639665"/>
            <a:ext cx="11201400" cy="369332"/>
          </a:xfrm>
          <a:prstGeom prst="rect">
            <a:avLst/>
          </a:prstGeom>
          <a:noFill/>
        </p:spPr>
        <p:txBody>
          <a:bodyPr wrap="square" rtlCol="0">
            <a:spAutoFit/>
          </a:bodyPr>
          <a:lstStyle/>
          <a:p>
            <a:r>
              <a:rPr lang="en-US" smtClean="0"/>
              <a:t>Sản</a:t>
            </a:r>
            <a:r>
              <a:rPr lang="en-US" baseline="0" smtClean="0"/>
              <a:t> phẩm của nhóm Thông minh, vui lòng không mua đi bán lại, chia sẻ dưới bất kì hình thức nào, thầy cô nhé!</a:t>
            </a:r>
            <a:endParaRPr lang="en-US"/>
          </a:p>
        </p:txBody>
      </p:sp>
    </p:spTree>
    <p:extLst>
      <p:ext uri="{BB962C8B-B14F-4D97-AF65-F5344CB8AC3E}">
        <p14:creationId xmlns:p14="http://schemas.microsoft.com/office/powerpoint/2010/main" val="1782044383"/>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7.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a:spLocks/>
          </p:cNvSpPr>
          <p:nvPr/>
        </p:nvSpPr>
        <p:spPr>
          <a:xfrm>
            <a:off x="1657344" y="1200186"/>
            <a:ext cx="5829312" cy="535785"/>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3200" b="0" i="0" u="none" strike="noStrike" kern="1200" cap="none" spc="0" normalizeH="0" baseline="0" noProof="0" smtClean="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CHÍNH</a:t>
            </a:r>
            <a:r>
              <a:rPr kumimoji="0" lang="en-US" altLang="zh-CN" sz="3200" b="0" i="0" u="none" strike="noStrike" kern="1200" cap="none" spc="0" normalizeH="0" noProof="0" smtClean="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TẢ</a:t>
            </a:r>
            <a:endParaRPr kumimoji="0" lang="zh-CN" altLang="en-US" sz="32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3" name="流行童趣游戏活动欢快背景音乐">
            <a:hlinkClick r:id="" action="ppaction://media"/>
            <a:extLst>
              <a:ext uri="{FF2B5EF4-FFF2-40B4-BE49-F238E27FC236}">
                <a16:creationId xmlns:a16="http://schemas.microsoft.com/office/drawing/2014/main" id="{EB67A6DE-1619-4918-8B93-2ED739DB458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67200" y="-1028650"/>
            <a:ext cx="609600" cy="609600"/>
          </a:xfrm>
          <a:prstGeom prst="rect">
            <a:avLst/>
          </a:prstGeom>
        </p:spPr>
      </p:pic>
      <p:sp>
        <p:nvSpPr>
          <p:cNvPr id="2" name="Rectangle 1"/>
          <p:cNvSpPr/>
          <p:nvPr/>
        </p:nvSpPr>
        <p:spPr>
          <a:xfrm>
            <a:off x="1785918" y="2266958"/>
            <a:ext cx="5867306" cy="1200329"/>
          </a:xfrm>
          <a:prstGeom prst="rect">
            <a:avLst/>
          </a:prstGeom>
        </p:spPr>
        <p:txBody>
          <a:bodyPr wrap="square">
            <a:spAutoFit/>
          </a:bodyPr>
          <a:lstStyle/>
          <a:p>
            <a:pPr algn="ctr"/>
            <a:r>
              <a:rPr lang="en-US" sz="3600" b="1" smtClean="0">
                <a:solidFill>
                  <a:schemeClr val="bg1"/>
                </a:solidFill>
                <a:effectLst>
                  <a:glow rad="63500">
                    <a:schemeClr val="accent3">
                      <a:satMod val="175000"/>
                      <a:alpha val="40000"/>
                    </a:schemeClr>
                  </a:glow>
                </a:effectLst>
                <a:latin typeface="UTM Aristote" panose="02040603050506020204" pitchFamily="18" charset="0"/>
                <a:cs typeface="Times New Roman" pitchFamily="18" charset="0"/>
              </a:rPr>
              <a:t>Người chiến sỹ giàu</a:t>
            </a:r>
          </a:p>
          <a:p>
            <a:pPr algn="ctr"/>
            <a:r>
              <a:rPr lang="en-US" sz="3600" b="1" smtClean="0">
                <a:solidFill>
                  <a:schemeClr val="bg1"/>
                </a:solidFill>
                <a:effectLst>
                  <a:glow rad="63500">
                    <a:schemeClr val="accent3">
                      <a:satMod val="175000"/>
                      <a:alpha val="40000"/>
                    </a:schemeClr>
                  </a:glow>
                </a:effectLst>
                <a:latin typeface="UTM Aristote" panose="02040603050506020204" pitchFamily="18" charset="0"/>
                <a:cs typeface="Times New Roman" pitchFamily="18" charset="0"/>
              </a:rPr>
              <a:t> nghị lực</a:t>
            </a:r>
            <a:endParaRPr lang="en-US" sz="3600" b="1" dirty="0">
              <a:solidFill>
                <a:schemeClr val="bg1"/>
              </a:solidFill>
              <a:effectLst>
                <a:glow rad="63500">
                  <a:schemeClr val="accent3">
                    <a:satMod val="175000"/>
                    <a:alpha val="40000"/>
                  </a:schemeClr>
                </a:glow>
              </a:effectLst>
              <a:latin typeface="UTM Aristote" panose="02040603050506020204" pitchFamily="18" charset="0"/>
              <a:cs typeface="Times New Roman" pitchFamily="18" charset="0"/>
            </a:endParaRPr>
          </a:p>
        </p:txBody>
      </p:sp>
    </p:spTree>
    <p:custDataLst>
      <p:tags r:id="rId1"/>
    </p:custDataLst>
    <p:extLst>
      <p:ext uri="{BB962C8B-B14F-4D97-AF65-F5344CB8AC3E}">
        <p14:creationId xmlns:p14="http://schemas.microsoft.com/office/powerpoint/2010/main" val="197813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407634" y="312475"/>
            <a:ext cx="4810753" cy="2251415"/>
          </a:xfrm>
          <a:prstGeom prst="cloudCallout">
            <a:avLst>
              <a:gd name="adj1" fmla="val 30523"/>
              <a:gd name="adj2" fmla="val 71425"/>
            </a:avLst>
          </a:prstGeom>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4050" b="1">
                <a:ln/>
                <a:solidFill>
                  <a:srgbClr val="0000FF"/>
                </a:solidFill>
                <a:effectLst>
                  <a:glow rad="139700">
                    <a:schemeClr val="accent3">
                      <a:satMod val="175000"/>
                      <a:alpha val="40000"/>
                    </a:schemeClr>
                  </a:glow>
                </a:effectLst>
                <a:latin typeface="UTM Bell" panose="02040603050506020204" pitchFamily="18" charset="0"/>
                <a:cs typeface="Times New Roman" panose="02020603050405020304" pitchFamily="18" charset="0"/>
              </a:rPr>
              <a:t>SOÁT LỖI</a:t>
            </a:r>
            <a:endParaRPr lang="en-US" sz="4050" b="1" dirty="0">
              <a:ln/>
              <a:solidFill>
                <a:srgbClr val="0000FF"/>
              </a:solidFill>
              <a:effectLst>
                <a:glow rad="139700">
                  <a:schemeClr val="accent3">
                    <a:satMod val="175000"/>
                    <a:alpha val="40000"/>
                  </a:schemeClr>
                </a:glow>
              </a:effectLst>
              <a:latin typeface="UTM Bell" panose="02040603050506020204" pitchFamily="18" charset="0"/>
              <a:cs typeface="Times New Roman" panose="02020603050405020304" pitchFamily="18" charset="0"/>
            </a:endParaRPr>
          </a:p>
        </p:txBody>
      </p:sp>
      <p:pic>
        <p:nvPicPr>
          <p:cNvPr id="5" name="Picture 4" descr="A picture containing text, businesscard, vector graphics&#10;&#10;Description automatically generated">
            <a:extLst>
              <a:ext uri="{FF2B5EF4-FFF2-40B4-BE49-F238E27FC236}">
                <a16:creationId xmlns:a16="http://schemas.microsoft.com/office/drawing/2014/main" id="{02CCDE4D-3D25-45C2-9101-297D9046ADCB}"/>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86851" y="2571750"/>
            <a:ext cx="3767960" cy="3092523"/>
          </a:xfrm>
          <a:prstGeom prst="rect">
            <a:avLst/>
          </a:prstGeom>
        </p:spPr>
      </p:pic>
      <p:sp>
        <p:nvSpPr>
          <p:cNvPr id="13" name="Oval 12">
            <a:extLst>
              <a:ext uri="{FF2B5EF4-FFF2-40B4-BE49-F238E27FC236}">
                <a16:creationId xmlns:a16="http://schemas.microsoft.com/office/drawing/2014/main" id="{F647AEA5-D9B2-4AA2-AD5D-CD13759F5CC4}"/>
              </a:ext>
            </a:extLst>
          </p:cNvPr>
          <p:cNvSpPr/>
          <p:nvPr/>
        </p:nvSpPr>
        <p:spPr>
          <a:xfrm>
            <a:off x="4811792" y="4831026"/>
            <a:ext cx="2248902" cy="1347952"/>
          </a:xfrm>
          <a:prstGeom prst="ellipse">
            <a:avLst/>
          </a:prstGeom>
          <a:solidFill>
            <a:srgbClr val="013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171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4"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9836" b="66984"/>
          <a:stretch/>
        </p:blipFill>
        <p:spPr>
          <a:xfrm rot="16200000">
            <a:off x="-91448" y="4220688"/>
            <a:ext cx="1034616" cy="851716"/>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5" t="28649" r="65180" b="54594"/>
          <a:stretch/>
        </p:blipFill>
        <p:spPr>
          <a:xfrm rot="16028255">
            <a:off x="416459" y="287916"/>
            <a:ext cx="648853" cy="598395"/>
          </a:xfrm>
          <a:prstGeom prst="ellipse">
            <a:avLst/>
          </a:prstGeom>
          <a:effectLst>
            <a:outerShdw blurRad="63500" sx="101000" sy="101000" algn="ctr" rotWithShape="0">
              <a:prstClr val="black">
                <a:alpha val="40000"/>
              </a:prstClr>
            </a:outerShdw>
          </a:effectLst>
        </p:spPr>
      </p:pic>
      <p:sp>
        <p:nvSpPr>
          <p:cNvPr id="24" name="卷形: 垂直 23">
            <a:extLst>
              <a:ext uri="{FF2B5EF4-FFF2-40B4-BE49-F238E27FC236}">
                <a16:creationId xmlns:a16="http://schemas.microsoft.com/office/drawing/2014/main" id="{AC74F51F-0E57-4709-8A89-C81D2F772D2A}"/>
              </a:ext>
            </a:extLst>
          </p:cNvPr>
          <p:cNvSpPr/>
          <p:nvPr/>
        </p:nvSpPr>
        <p:spPr>
          <a:xfrm rot="16200000">
            <a:off x="3707969" y="566443"/>
            <a:ext cx="3742538" cy="4461806"/>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sz="1350">
              <a:solidFill>
                <a:prstClr val="white"/>
              </a:solidFill>
              <a:latin typeface="Calibri"/>
              <a:ea typeface="微软雅黑" panose="020B0503020204020204" pitchFamily="34" charset="-122"/>
            </a:endParaRPr>
          </a:p>
        </p:txBody>
      </p:sp>
      <p:pic>
        <p:nvPicPr>
          <p:cNvPr id="25" name="图片 24">
            <a:extLst>
              <a:ext uri="{FF2B5EF4-FFF2-40B4-BE49-F238E27FC236}">
                <a16:creationId xmlns:a16="http://schemas.microsoft.com/office/drawing/2014/main" id="{AE953B13-35C9-429F-BA9D-3FE5362A8F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355" y="3279232"/>
            <a:ext cx="1520333" cy="1687145"/>
          </a:xfrm>
          <a:prstGeom prst="rect">
            <a:avLst/>
          </a:prstGeom>
        </p:spPr>
      </p:pic>
      <p:pic>
        <p:nvPicPr>
          <p:cNvPr id="27" name="图片 26">
            <a:extLst>
              <a:ext uri="{FF2B5EF4-FFF2-40B4-BE49-F238E27FC236}">
                <a16:creationId xmlns:a16="http://schemas.microsoft.com/office/drawing/2014/main" id="{C926432A-220E-4A3C-9AEF-DACC18DF85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621" y="521991"/>
            <a:ext cx="4869662" cy="4869662"/>
          </a:xfrm>
          <a:prstGeom prst="rect">
            <a:avLst/>
          </a:prstGeom>
          <a:effectLst>
            <a:outerShdw blurRad="457200" dist="990600" dir="10800000" sx="66000" sy="66000" algn="r" rotWithShape="0">
              <a:prstClr val="black">
                <a:alpha val="12000"/>
              </a:prstClr>
            </a:outerShdw>
          </a:effectLst>
        </p:spPr>
      </p:pic>
      <p:sp>
        <p:nvSpPr>
          <p:cNvPr id="15" name="Rectangle 14">
            <a:extLst>
              <a:ext uri="{FF2B5EF4-FFF2-40B4-BE49-F238E27FC236}">
                <a16:creationId xmlns:a16="http://schemas.microsoft.com/office/drawing/2014/main" id="{D78F12AB-3AAC-4788-841C-FD8146FC887A}"/>
              </a:ext>
            </a:extLst>
          </p:cNvPr>
          <p:cNvSpPr/>
          <p:nvPr/>
        </p:nvSpPr>
        <p:spPr>
          <a:xfrm>
            <a:off x="4046124" y="2126027"/>
            <a:ext cx="3541354" cy="1015663"/>
          </a:xfrm>
          <a:prstGeom prst="rect">
            <a:avLst/>
          </a:prstGeom>
          <a:noFill/>
        </p:spPr>
        <p:txBody>
          <a:bodyPr wrap="none" lIns="91440" tIns="45720" rIns="91440" bIns="45720">
            <a:spAutoFit/>
          </a:bodyPr>
          <a:lstStyle/>
          <a:p>
            <a:pPr algn="ctr"/>
            <a:r>
              <a:rPr lang="en-US" sz="6000" b="1" dirty="0" err="1">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Luyện</a:t>
            </a:r>
            <a:r>
              <a:rPr lang="en-US" sz="6000" b="1" dirty="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6000" b="1" dirty="0" err="1">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tập</a:t>
            </a:r>
            <a:endParaRPr lang="en-US" sz="6000" b="1" dirty="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2230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1">
            <a:extLst>
              <a:ext uri="{FF2B5EF4-FFF2-40B4-BE49-F238E27FC236}">
                <a16:creationId xmlns:a16="http://schemas.microsoft.com/office/drawing/2014/main" id="{83B5E1A8-341A-4617-A67D-9B8BB1502F63}"/>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4533" t="25084" r="3691" b="42676"/>
          <a:stretch>
            <a:fillRect/>
          </a:stretch>
        </p:blipFill>
        <p:spPr>
          <a:xfrm>
            <a:off x="2340225" y="-237100"/>
            <a:ext cx="4502819" cy="859910"/>
          </a:xfrm>
          <a:prstGeom prst="rect">
            <a:avLst/>
          </a:prstGeom>
        </p:spPr>
      </p:pic>
      <p:sp>
        <p:nvSpPr>
          <p:cNvPr id="14339" name="Rectangle 5"/>
          <p:cNvSpPr>
            <a:spLocks noRot="1" noChangeArrowheads="1"/>
          </p:cNvSpPr>
          <p:nvPr/>
        </p:nvSpPr>
        <p:spPr bwMode="auto">
          <a:xfrm>
            <a:off x="1419809" y="2012138"/>
            <a:ext cx="6343650" cy="2228850"/>
          </a:xfrm>
          <a:prstGeom prst="rect">
            <a:avLst/>
          </a:prstGeom>
          <a:noFill/>
          <a:ln w="9525">
            <a:noFill/>
            <a:miter lim="800000"/>
          </a:ln>
        </p:spPr>
        <p:txBody>
          <a:bodyPr anchor="ctr"/>
          <a:lstStyle/>
          <a:p>
            <a:pPr eaLnBrk="1" hangingPunct="1"/>
            <a:r>
              <a:rPr lang="en-US" sz="2700">
                <a:solidFill>
                  <a:srgbClr val="0000FF"/>
                </a:solidFill>
              </a:rPr>
              <a:t>      </a:t>
            </a:r>
          </a:p>
        </p:txBody>
      </p:sp>
      <p:sp>
        <p:nvSpPr>
          <p:cNvPr id="14" name="TextBox 13"/>
          <p:cNvSpPr txBox="1"/>
          <p:nvPr/>
        </p:nvSpPr>
        <p:spPr>
          <a:xfrm>
            <a:off x="3553956" y="90415"/>
            <a:ext cx="2036087" cy="600164"/>
          </a:xfrm>
          <a:prstGeom prst="rect">
            <a:avLst/>
          </a:prstGeom>
          <a:noFill/>
        </p:spPr>
        <p:txBody>
          <a:bodyPr wrap="square" rtlCol="0">
            <a:spAutoFit/>
          </a:bodyPr>
          <a:lstStyle/>
          <a:p>
            <a:pPr algn="ctr"/>
            <a:r>
              <a:rPr lang="vi-VN" sz="3300" b="1" dirty="0">
                <a:solidFill>
                  <a:srgbClr val="01346B"/>
                </a:solidFill>
                <a:latin typeface="Times New Roman" panose="02020603050405020304" pitchFamily="18" charset="0"/>
                <a:cs typeface="Times New Roman" panose="02020603050405020304" pitchFamily="18" charset="0"/>
              </a:rPr>
              <a:t>BÀI TẬP</a:t>
            </a:r>
            <a:endParaRPr lang="en-US" sz="3300" b="1" dirty="0">
              <a:solidFill>
                <a:srgbClr val="01346B"/>
              </a:solidFill>
              <a:latin typeface="Century Schoolbook" panose="02040604050505020304" pitchFamily="18" charset="0"/>
              <a:cs typeface="Times New Roman" panose="02020603050405020304" pitchFamily="18" charset="0"/>
            </a:endParaRPr>
          </a:p>
        </p:txBody>
      </p:sp>
      <p:sp>
        <p:nvSpPr>
          <p:cNvPr id="15" name="Rectangle 3">
            <a:extLst>
              <a:ext uri="{FF2B5EF4-FFF2-40B4-BE49-F238E27FC236}">
                <a16:creationId xmlns:a16="http://schemas.microsoft.com/office/drawing/2014/main" id="{BA701C87-E0E8-4992-8E0C-B8E22E7ECC68}"/>
              </a:ext>
            </a:extLst>
          </p:cNvPr>
          <p:cNvSpPr txBox="1">
            <a:spLocks noChangeArrowheads="1"/>
          </p:cNvSpPr>
          <p:nvPr/>
        </p:nvSpPr>
        <p:spPr bwMode="auto">
          <a:xfrm>
            <a:off x="1808930" y="1292703"/>
            <a:ext cx="1924892" cy="580273"/>
          </a:xfrm>
          <a:prstGeom prst="rect">
            <a:avLst/>
          </a:prstGeom>
          <a:noFill/>
          <a:ln w="9525">
            <a:noFill/>
            <a:miter lim="800000"/>
          </a:ln>
        </p:spPr>
        <p:txBody>
          <a:bodyPr/>
          <a:lstStyle/>
          <a:p>
            <a:pPr algn="just">
              <a:spcBef>
                <a:spcPct val="20000"/>
              </a:spcBef>
              <a:buClr>
                <a:schemeClr val="tx2"/>
              </a:buClr>
              <a:buSzPct val="70000"/>
            </a:pPr>
            <a:r>
              <a:rPr lang="en-US" sz="4000" b="1" dirty="0" err="1">
                <a:solidFill>
                  <a:srgbClr val="FFFF00"/>
                </a:solidFill>
                <a:latin typeface="Times New Roman" panose="02020603050405020304" pitchFamily="18" charset="0"/>
                <a:cs typeface="Times New Roman" panose="02020603050405020304" pitchFamily="18" charset="0"/>
              </a:rPr>
              <a:t>Bài</a:t>
            </a:r>
            <a:r>
              <a:rPr lang="en-US" sz="4000" b="1" dirty="0">
                <a:solidFill>
                  <a:srgbClr val="FFFF00"/>
                </a:solidFill>
                <a:latin typeface="Times New Roman" panose="02020603050405020304" pitchFamily="18" charset="0"/>
                <a:cs typeface="Times New Roman" panose="02020603050405020304" pitchFamily="18" charset="0"/>
              </a:rPr>
              <a:t> 2</a:t>
            </a:r>
            <a:r>
              <a:rPr lang="en-US" sz="4000" dirty="0">
                <a:solidFill>
                  <a:srgbClr val="FFFF00"/>
                </a:solidFill>
                <a:latin typeface="Times New Roman" panose="02020603050405020304" pitchFamily="18" charset="0"/>
                <a:cs typeface="Times New Roman" panose="02020603050405020304" pitchFamily="18" charset="0"/>
              </a:rPr>
              <a:t>:</a:t>
            </a:r>
          </a:p>
          <a:p>
            <a:pPr algn="just">
              <a:spcBef>
                <a:spcPct val="20000"/>
              </a:spcBef>
              <a:buClr>
                <a:schemeClr val="tx2"/>
              </a:buClr>
              <a:buSzPct val="70000"/>
            </a:pPr>
            <a:r>
              <a:rPr lang="vi-VN" sz="4000" dirty="0">
                <a:solidFill>
                  <a:srgbClr val="FFFF00"/>
                </a:solidFill>
                <a:latin typeface="Times New Roman" panose="02020603050405020304" pitchFamily="18" charset="0"/>
                <a:cs typeface="Times New Roman" panose="02020603050405020304" pitchFamily="18" charset="0"/>
              </a:rPr>
              <a:t/>
            </a:r>
            <a:br>
              <a:rPr lang="vi-VN" sz="4000" dirty="0">
                <a:solidFill>
                  <a:srgbClr val="FFFF00"/>
                </a:solidFill>
                <a:latin typeface="Times New Roman" panose="02020603050405020304" pitchFamily="18" charset="0"/>
                <a:cs typeface="Times New Roman" panose="02020603050405020304" pitchFamily="18" charset="0"/>
              </a:rPr>
            </a:br>
            <a:r>
              <a:rPr lang="vi-VN" sz="4000" dirty="0">
                <a:solidFill>
                  <a:srgbClr val="FFFF00"/>
                </a:solidFill>
                <a:latin typeface="Times New Roman" panose="02020603050405020304" pitchFamily="18" charset="0"/>
                <a:cs typeface="Times New Roman" panose="02020603050405020304" pitchFamily="18" charset="0"/>
              </a:rPr>
              <a:t/>
            </a:r>
            <a:br>
              <a:rPr lang="vi-VN" sz="4000" dirty="0">
                <a:solidFill>
                  <a:srgbClr val="FFFF00"/>
                </a:solidFill>
                <a:latin typeface="Times New Roman" panose="02020603050405020304" pitchFamily="18" charset="0"/>
                <a:cs typeface="Times New Roman" panose="02020603050405020304" pitchFamily="18" charset="0"/>
              </a:rPr>
            </a:br>
            <a:endParaRPr lang="en-US" sz="4000" dirty="0">
              <a:solidFill>
                <a:srgbClr val="FFFF00"/>
              </a:solidFill>
              <a:latin typeface="Century Schoolbook" panose="02040604050505020304" pitchFamily="18" charset="0"/>
              <a:cs typeface="Times New Roman" panose="02020603050405020304" pitchFamily="18" charset="0"/>
            </a:endParaRPr>
          </a:p>
        </p:txBody>
      </p:sp>
      <p:pic>
        <p:nvPicPr>
          <p:cNvPr id="22" name="图片 2">
            <a:extLst>
              <a:ext uri="{FF2B5EF4-FFF2-40B4-BE49-F238E27FC236}">
                <a16:creationId xmlns:a16="http://schemas.microsoft.com/office/drawing/2014/main" id="{4FE65A5B-F75E-41CB-AD16-72A96EF44DA8}"/>
              </a:ext>
            </a:extLst>
          </p:cNvPr>
          <p:cNvPicPr>
            <a:picLocks noChangeAspect="1"/>
          </p:cNvPicPr>
          <p:nvPr/>
        </p:nvPicPr>
        <p:blipFill>
          <a:blip r:embed="rId4"/>
          <a:srcRect/>
          <a:stretch>
            <a:fillRect/>
          </a:stretch>
        </p:blipFill>
        <p:spPr>
          <a:xfrm rot="17930199">
            <a:off x="7054244" y="3491974"/>
            <a:ext cx="1657474" cy="1461707"/>
          </a:xfrm>
          <a:prstGeom prst="rect">
            <a:avLst/>
          </a:prstGeom>
        </p:spPr>
      </p:pic>
      <p:sp>
        <p:nvSpPr>
          <p:cNvPr id="19" name="Text Box 4"/>
          <p:cNvSpPr txBox="1">
            <a:spLocks noChangeArrowheads="1"/>
          </p:cNvSpPr>
          <p:nvPr/>
        </p:nvSpPr>
        <p:spPr bwMode="auto">
          <a:xfrm>
            <a:off x="3200436" y="1325469"/>
            <a:ext cx="7942567" cy="646331"/>
          </a:xfrm>
          <a:prstGeom prst="rect">
            <a:avLst/>
          </a:prstGeom>
          <a:noFill/>
          <a:ln w="9525">
            <a:noFill/>
            <a:miter lim="800000"/>
            <a:headEnd/>
            <a:tailEnd/>
          </a:ln>
        </p:spPr>
        <p:txBody>
          <a:bodyPr wrap="square">
            <a:spAutoFit/>
          </a:bodyPr>
          <a:lstStyle/>
          <a:p>
            <a:pPr>
              <a:spcBef>
                <a:spcPct val="50000"/>
              </a:spcBef>
            </a:pPr>
            <a:r>
              <a:rPr lang="en-US" sz="3600" b="1" smtClean="0">
                <a:solidFill>
                  <a:schemeClr val="bg1"/>
                </a:solidFill>
                <a:latin typeface="Times New Roman" panose="02020603050405020304" pitchFamily="18" charset="0"/>
                <a:cs typeface="Times New Roman" panose="02020603050405020304" pitchFamily="18" charset="0"/>
              </a:rPr>
              <a:t>Điền vào chỗ trống</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35329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474" y="666800"/>
            <a:ext cx="9220078" cy="4357688"/>
          </a:xfrm>
        </p:spPr>
        <p:txBody>
          <a:bodyPr>
            <a:noAutofit/>
          </a:bodyPr>
          <a:lstStyle/>
          <a:p>
            <a:pPr algn="ctr" eaLnBrk="1" hangingPunct="1">
              <a:spcBef>
                <a:spcPts val="0"/>
              </a:spcBef>
              <a:buFontTx/>
              <a:buNone/>
            </a:pPr>
            <a:r>
              <a:rPr lang="en-US" altLang="en-US" sz="2400" smtClean="0">
                <a:solidFill>
                  <a:srgbClr val="FFFFFF"/>
                </a:solidFill>
                <a:latin typeface="Times New Roman" panose="02020603050405020304" pitchFamily="18" charset="0"/>
              </a:rPr>
              <a:t>        </a:t>
            </a:r>
            <a:r>
              <a:rPr lang="en-US" altLang="en-US" sz="2400">
                <a:solidFill>
                  <a:srgbClr val="FFFF00"/>
                </a:solidFill>
                <a:latin typeface="Times New Roman" panose="02020603050405020304" pitchFamily="18" charset="0"/>
              </a:rPr>
              <a:t>Điền vào chỗ trống: tr hay ch ?</a:t>
            </a:r>
          </a:p>
          <a:p>
            <a:pPr algn="ctr" eaLnBrk="1" hangingPunct="1">
              <a:spcBef>
                <a:spcPts val="0"/>
              </a:spcBef>
              <a:buFont typeface="Wingdings 2" panose="05020102010507070707" pitchFamily="18" charset="2"/>
              <a:buNone/>
            </a:pPr>
            <a:r>
              <a:rPr lang="en-US" altLang="en-US" sz="2400" b="1" i="1">
                <a:solidFill>
                  <a:srgbClr val="0000FF"/>
                </a:solidFill>
                <a:latin typeface="Times New Roman" panose="02020603050405020304" pitchFamily="18" charset="0"/>
                <a:cs typeface="Times New Roman" panose="02020603050405020304" pitchFamily="18" charset="0"/>
              </a:rPr>
              <a:t>Ngu Công dời núi</a:t>
            </a:r>
            <a:endParaRPr lang="en-US" altLang="en-US" sz="2400">
              <a:solidFill>
                <a:srgbClr val="0000FF"/>
              </a:solidFill>
              <a:latin typeface="Times New Roman" panose="02020603050405020304" pitchFamily="18" charset="0"/>
              <a:cs typeface="Times New Roman" panose="02020603050405020304" pitchFamily="18" charset="0"/>
            </a:endParaRPr>
          </a:p>
          <a:p>
            <a:pPr algn="just" eaLnBrk="1" hangingPunct="1">
              <a:spcBef>
                <a:spcPts val="0"/>
              </a:spcBef>
              <a:buFont typeface="Wingdings 2" panose="05020102010507070707" pitchFamily="18" charset="2"/>
              <a:buNone/>
            </a:pPr>
            <a:r>
              <a:rPr lang="en-US" altLang="en-US" sz="2400">
                <a:solidFill>
                  <a:srgbClr val="FFFFFF"/>
                </a:solidFill>
                <a:latin typeface="Times New Roman" panose="02020603050405020304" pitchFamily="18" charset="0"/>
                <a:cs typeface="Times New Roman" panose="02020603050405020304" pitchFamily="18" charset="0"/>
              </a:rPr>
              <a:t>       Ngày xưa, ở ….ung Quốc có một cụ già .…ín mươi tuổi tên là Ngu Công. Bực mình vì hai .…ái núi Thái Hàng và Vương Ốc .…</a:t>
            </a:r>
            <a:r>
              <a:rPr lang="en-US" altLang="en-US" sz="2400">
                <a:solidFill>
                  <a:srgbClr val="FFFFFF"/>
                </a:solidFill>
                <a:latin typeface="Times New Roman" panose="02020603050405020304" pitchFamily="18" charset="0"/>
              </a:rPr>
              <a:t>ắ</a:t>
            </a:r>
            <a:r>
              <a:rPr lang="en-US" altLang="en-US" sz="2400">
                <a:solidFill>
                  <a:srgbClr val="FFFFFF"/>
                </a:solidFill>
                <a:latin typeface="Times New Roman" panose="02020603050405020304" pitchFamily="18" charset="0"/>
                <a:cs typeface="Times New Roman" panose="02020603050405020304" pitchFamily="18" charset="0"/>
              </a:rPr>
              <a:t>n ngang đường vào nhà,Ngu Công hàng ngày mang cuốc ra đào núi đổ đi.</a:t>
            </a:r>
          </a:p>
          <a:p>
            <a:pPr algn="just" eaLnBrk="1" hangingPunct="1">
              <a:spcBef>
                <a:spcPts val="0"/>
              </a:spcBef>
              <a:buFont typeface="Wingdings 2" panose="05020102010507070707" pitchFamily="18" charset="2"/>
              <a:buNone/>
            </a:pPr>
            <a:r>
              <a:rPr lang="en-US" altLang="en-US" sz="2400">
                <a:solidFill>
                  <a:srgbClr val="FFFFFF"/>
                </a:solidFill>
                <a:latin typeface="Times New Roman" panose="02020603050405020304" pitchFamily="18" charset="0"/>
                <a:cs typeface="Times New Roman" panose="02020603050405020304" pitchFamily="18" charset="0"/>
              </a:rPr>
              <a:t>	   Có người .…ê cười cụ làm vậy uổng công. Cụ nói:” Ngày nào tôi cũng đào. Tôi …ết thì  con tôi đào. Con tôi .…ết thì …áu tôi đào, .…áu tôi chết, còn có …ắt của tôi đào. Họ hàng nhà tôi …. uyền nhau đời này đến đời khác đào. Núi …. ẳng thể mọc cao hơn được nên nhất định sẽ có ngày bị san bằng”.</a:t>
            </a:r>
          </a:p>
          <a:p>
            <a:pPr algn="just" eaLnBrk="1" hangingPunct="1">
              <a:spcBef>
                <a:spcPts val="0"/>
              </a:spcBef>
              <a:buFont typeface="Wingdings 2" panose="05020102010507070707" pitchFamily="18" charset="2"/>
              <a:buNone/>
            </a:pPr>
            <a:r>
              <a:rPr lang="en-US" altLang="en-US" sz="2400">
                <a:solidFill>
                  <a:srgbClr val="FFFFFF"/>
                </a:solidFill>
                <a:latin typeface="Times New Roman" panose="02020603050405020304" pitchFamily="18" charset="0"/>
                <a:cs typeface="Times New Roman" panose="02020603050405020304" pitchFamily="18" charset="0"/>
              </a:rPr>
              <a:t>	    Trời nghe cụ già nói vậy, liền đẩy hai …. ái núi ra xa để cụ có ch</a:t>
            </a:r>
            <a:r>
              <a:rPr lang="en-US" altLang="en-US" sz="2400">
                <a:solidFill>
                  <a:srgbClr val="FFFFFF"/>
                </a:solidFill>
                <a:latin typeface="Times New Roman" panose="02020603050405020304" pitchFamily="18" charset="0"/>
              </a:rPr>
              <a:t>ỗ</a:t>
            </a:r>
            <a:r>
              <a:rPr lang="en-US" altLang="en-US" sz="2400">
                <a:solidFill>
                  <a:srgbClr val="FFFFFF"/>
                </a:solidFill>
                <a:latin typeface="Times New Roman" panose="02020603050405020304" pitchFamily="18" charset="0"/>
                <a:cs typeface="Times New Roman" panose="02020603050405020304" pitchFamily="18" charset="0"/>
              </a:rPr>
              <a:t> đi lại.</a:t>
            </a:r>
          </a:p>
          <a:p>
            <a:pPr algn="r" eaLnBrk="1" hangingPunct="1">
              <a:spcBef>
                <a:spcPts val="0"/>
              </a:spcBef>
              <a:buFont typeface="Wingdings 2" panose="05020102010507070707" pitchFamily="18" charset="2"/>
              <a:buNone/>
            </a:pPr>
            <a:r>
              <a:rPr lang="en-US" altLang="en-US" sz="2400" i="1">
                <a:solidFill>
                  <a:srgbClr val="FFFFFF"/>
                </a:solidFill>
                <a:latin typeface="Times New Roman" panose="02020603050405020304" pitchFamily="18" charset="0"/>
                <a:cs typeface="Times New Roman" panose="02020603050405020304" pitchFamily="18" charset="0"/>
              </a:rPr>
              <a:t>			Theo </a:t>
            </a:r>
            <a:r>
              <a:rPr lang="en-US" altLang="en-US" sz="2400" b="1">
                <a:solidFill>
                  <a:srgbClr val="FFFFFF"/>
                </a:solidFill>
                <a:latin typeface="Times New Roman" panose="02020603050405020304" pitchFamily="18" charset="0"/>
                <a:cs typeface="Times New Roman" panose="02020603050405020304" pitchFamily="18" charset="0"/>
              </a:rPr>
              <a:t>NGỤ NGÔN TRUNG QUỐC</a:t>
            </a:r>
          </a:p>
        </p:txBody>
      </p:sp>
      <p:sp>
        <p:nvSpPr>
          <p:cNvPr id="4" name="Text Box 10"/>
          <p:cNvSpPr txBox="1">
            <a:spLocks noChangeArrowheads="1"/>
          </p:cNvSpPr>
          <p:nvPr/>
        </p:nvSpPr>
        <p:spPr bwMode="auto">
          <a:xfrm>
            <a:off x="3429030" y="186669"/>
            <a:ext cx="212598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520">
                <a:solidFill>
                  <a:srgbClr val="FFFF00"/>
                </a:solidFill>
                <a:latin typeface=".VnTime" panose="020B7200000000000000" pitchFamily="34" charset="0"/>
              </a:rPr>
              <a:t>2. Bµi tËp 2a:</a:t>
            </a:r>
          </a:p>
        </p:txBody>
      </p:sp>
    </p:spTree>
    <p:extLst>
      <p:ext uri="{BB962C8B-B14F-4D97-AF65-F5344CB8AC3E}">
        <p14:creationId xmlns:p14="http://schemas.microsoft.com/office/powerpoint/2010/main" val="13735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516" y="666800"/>
            <a:ext cx="8839088" cy="4357688"/>
          </a:xfrm>
          <a:solidFill>
            <a:srgbClr val="FFFFFF">
              <a:alpha val="60000"/>
            </a:srgbClr>
          </a:solidFill>
        </p:spPr>
        <p:txBody>
          <a:bodyPr>
            <a:noAutofit/>
          </a:bodyPr>
          <a:lstStyle/>
          <a:p>
            <a:pPr algn="ctr" eaLnBrk="1" hangingPunct="1">
              <a:spcBef>
                <a:spcPts val="0"/>
              </a:spcBef>
              <a:buFontTx/>
              <a:buNone/>
            </a:pPr>
            <a:r>
              <a:rPr lang="en-US" altLang="en-US" sz="2400" smtClean="0">
                <a:solidFill>
                  <a:srgbClr val="FFFFFF"/>
                </a:solidFill>
                <a:latin typeface="Times New Roman" panose="02020603050405020304" pitchFamily="18" charset="0"/>
              </a:rPr>
              <a:t>        </a:t>
            </a:r>
            <a:r>
              <a:rPr lang="en-US" altLang="en-US" sz="2400">
                <a:latin typeface="Times New Roman" panose="02020603050405020304" pitchFamily="18" charset="0"/>
              </a:rPr>
              <a:t>Điền vào chỗ trống: tr hay ch ?</a:t>
            </a:r>
          </a:p>
          <a:p>
            <a:pPr algn="ctr" eaLnBrk="1" hangingPunct="1">
              <a:spcBef>
                <a:spcPts val="0"/>
              </a:spcBef>
              <a:buFont typeface="Wingdings 2" panose="05020102010507070707" pitchFamily="18" charset="2"/>
              <a:buNone/>
            </a:pPr>
            <a:r>
              <a:rPr lang="en-US" altLang="en-US" sz="2400" b="1" i="1">
                <a:solidFill>
                  <a:srgbClr val="0000FF"/>
                </a:solidFill>
                <a:latin typeface="Times New Roman" panose="02020603050405020304" pitchFamily="18" charset="0"/>
                <a:cs typeface="Times New Roman" panose="02020603050405020304" pitchFamily="18" charset="0"/>
              </a:rPr>
              <a:t>Ngu Công dời núi</a:t>
            </a:r>
            <a:endParaRPr lang="en-US" altLang="en-US" sz="2400">
              <a:solidFill>
                <a:srgbClr val="0000FF"/>
              </a:solidFill>
              <a:latin typeface="Times New Roman" panose="02020603050405020304" pitchFamily="18" charset="0"/>
              <a:cs typeface="Times New Roman" panose="02020603050405020304" pitchFamily="18" charset="0"/>
            </a:endParaRPr>
          </a:p>
          <a:p>
            <a:pPr marL="0" indent="12700" algn="just">
              <a:lnSpc>
                <a:spcPct val="80000"/>
              </a:lnSpc>
              <a:buNone/>
            </a:pPr>
            <a:r>
              <a:rPr lang="en-US" altLang="en-US" sz="2400" smtClean="0">
                <a:solidFill>
                  <a:srgbClr val="0000FF"/>
                </a:solidFill>
                <a:latin typeface="Times New Roman" panose="02020603050405020304" pitchFamily="18" charset="0"/>
                <a:cs typeface="Times New Roman" panose="02020603050405020304" pitchFamily="18" charset="0"/>
              </a:rPr>
              <a:t>     Ngày </a:t>
            </a:r>
            <a:r>
              <a:rPr lang="en-US" altLang="en-US" sz="2400">
                <a:solidFill>
                  <a:srgbClr val="0000FF"/>
                </a:solidFill>
                <a:latin typeface="Times New Roman" panose="02020603050405020304" pitchFamily="18" charset="0"/>
                <a:cs typeface="Times New Roman" panose="02020603050405020304" pitchFamily="18" charset="0"/>
              </a:rPr>
              <a:t>xưa, ở </a:t>
            </a:r>
            <a:r>
              <a:rPr lang="en-US" altLang="en-US" sz="2400">
                <a:solidFill>
                  <a:srgbClr val="FF0000"/>
                </a:solidFill>
                <a:latin typeface="Times New Roman" panose="02020603050405020304" pitchFamily="18" charset="0"/>
                <a:cs typeface="Times New Roman" panose="02020603050405020304" pitchFamily="18" charset="0"/>
              </a:rPr>
              <a:t>Tr</a:t>
            </a:r>
            <a:r>
              <a:rPr lang="en-US" altLang="en-US" sz="2400">
                <a:solidFill>
                  <a:srgbClr val="0000FF"/>
                </a:solidFill>
                <a:latin typeface="Times New Roman" panose="02020603050405020304" pitchFamily="18" charset="0"/>
                <a:cs typeface="Times New Roman" panose="02020603050405020304" pitchFamily="18" charset="0"/>
              </a:rPr>
              <a:t>ung Quốc có một cụ già </a:t>
            </a:r>
            <a:r>
              <a:rPr lang="en-US" altLang="en-US" sz="2400">
                <a:solidFill>
                  <a:srgbClr val="FF0000"/>
                </a:solidFill>
                <a:latin typeface="Times New Roman" panose="02020603050405020304" pitchFamily="18" charset="0"/>
                <a:cs typeface="Times New Roman" panose="02020603050405020304" pitchFamily="18" charset="0"/>
              </a:rPr>
              <a:t>ch</a:t>
            </a:r>
            <a:r>
              <a:rPr lang="en-US" altLang="en-US" sz="2400">
                <a:solidFill>
                  <a:srgbClr val="0000FF"/>
                </a:solidFill>
                <a:latin typeface="Times New Roman" panose="02020603050405020304" pitchFamily="18" charset="0"/>
                <a:cs typeface="Times New Roman" panose="02020603050405020304" pitchFamily="18" charset="0"/>
              </a:rPr>
              <a:t>ín mươi tuổi tên là Ngu Công. Bực mình vì hai </a:t>
            </a:r>
            <a:r>
              <a:rPr lang="en-US" altLang="en-US" sz="2400">
                <a:solidFill>
                  <a:srgbClr val="FF0000"/>
                </a:solidFill>
                <a:latin typeface="Times New Roman" panose="02020603050405020304" pitchFamily="18" charset="0"/>
                <a:cs typeface="Times New Roman" panose="02020603050405020304" pitchFamily="18" charset="0"/>
              </a:rPr>
              <a:t>tr</a:t>
            </a:r>
            <a:r>
              <a:rPr lang="en-US" altLang="en-US" sz="2400">
                <a:solidFill>
                  <a:srgbClr val="0000FF"/>
                </a:solidFill>
                <a:latin typeface="Times New Roman" panose="02020603050405020304" pitchFamily="18" charset="0"/>
                <a:cs typeface="Times New Roman" panose="02020603050405020304" pitchFamily="18" charset="0"/>
              </a:rPr>
              <a:t>ái núi Thái Hàng và Vương Ốc </a:t>
            </a:r>
            <a:r>
              <a:rPr lang="en-US" altLang="en-US" sz="2400">
                <a:solidFill>
                  <a:srgbClr val="FF0000"/>
                </a:solidFill>
                <a:latin typeface="Times New Roman" panose="02020603050405020304" pitchFamily="18" charset="0"/>
                <a:cs typeface="Times New Roman" panose="02020603050405020304" pitchFamily="18" charset="0"/>
              </a:rPr>
              <a:t>ch</a:t>
            </a:r>
            <a:r>
              <a:rPr lang="en-US" altLang="en-US" sz="2400">
                <a:solidFill>
                  <a:srgbClr val="0000FF"/>
                </a:solidFill>
                <a:latin typeface="Times New Roman" panose="02020603050405020304" pitchFamily="18" charset="0"/>
              </a:rPr>
              <a:t>ắ</a:t>
            </a:r>
            <a:r>
              <a:rPr lang="en-US" altLang="en-US" sz="2400">
                <a:solidFill>
                  <a:srgbClr val="0000FF"/>
                </a:solidFill>
                <a:latin typeface="Times New Roman" panose="02020603050405020304" pitchFamily="18" charset="0"/>
                <a:cs typeface="Times New Roman" panose="02020603050405020304" pitchFamily="18" charset="0"/>
              </a:rPr>
              <a:t>n ngang đường vào nhà,Ngu Công hàng ngày mang cuốc ra đào núi đổ đi.</a:t>
            </a:r>
          </a:p>
          <a:p>
            <a:pPr marL="0" indent="12700" algn="just">
              <a:lnSpc>
                <a:spcPct val="80000"/>
              </a:lnSpc>
              <a:buNone/>
            </a:pPr>
            <a:r>
              <a:rPr lang="en-US" altLang="en-US" sz="2400">
                <a:solidFill>
                  <a:srgbClr val="0000FF"/>
                </a:solidFill>
                <a:latin typeface="Times New Roman" panose="02020603050405020304" pitchFamily="18" charset="0"/>
                <a:cs typeface="Times New Roman" panose="02020603050405020304" pitchFamily="18" charset="0"/>
              </a:rPr>
              <a:t> </a:t>
            </a:r>
            <a:r>
              <a:rPr lang="en-US" altLang="en-US" sz="2400" smtClean="0">
                <a:solidFill>
                  <a:srgbClr val="0000FF"/>
                </a:solidFill>
                <a:latin typeface="Times New Roman" panose="02020603050405020304" pitchFamily="18" charset="0"/>
                <a:cs typeface="Times New Roman" panose="02020603050405020304" pitchFamily="18" charset="0"/>
              </a:rPr>
              <a:t>    Có </a:t>
            </a:r>
            <a:r>
              <a:rPr lang="en-US" altLang="en-US" sz="2400">
                <a:solidFill>
                  <a:srgbClr val="0000FF"/>
                </a:solidFill>
                <a:latin typeface="Times New Roman" panose="02020603050405020304" pitchFamily="18" charset="0"/>
                <a:cs typeface="Times New Roman" panose="02020603050405020304" pitchFamily="18" charset="0"/>
              </a:rPr>
              <a:t>người </a:t>
            </a:r>
            <a:r>
              <a:rPr lang="en-US" altLang="en-US" sz="2400">
                <a:solidFill>
                  <a:srgbClr val="FF0000"/>
                </a:solidFill>
                <a:latin typeface="Times New Roman" panose="02020603050405020304" pitchFamily="18" charset="0"/>
                <a:cs typeface="Times New Roman" panose="02020603050405020304" pitchFamily="18" charset="0"/>
              </a:rPr>
              <a:t>ch</a:t>
            </a:r>
            <a:r>
              <a:rPr lang="en-US" altLang="en-US" sz="2400">
                <a:solidFill>
                  <a:srgbClr val="0000FF"/>
                </a:solidFill>
                <a:latin typeface="Times New Roman" panose="02020603050405020304" pitchFamily="18" charset="0"/>
                <a:cs typeface="Times New Roman" panose="02020603050405020304" pitchFamily="18" charset="0"/>
              </a:rPr>
              <a:t>ê cười cụ làm vậy uổng công. Cụ nói:” Ngày nào tôi cũng đào. Tôi </a:t>
            </a:r>
            <a:r>
              <a:rPr lang="en-US" altLang="en-US" sz="2400">
                <a:solidFill>
                  <a:srgbClr val="FF0000"/>
                </a:solidFill>
                <a:latin typeface="Times New Roman" panose="02020603050405020304" pitchFamily="18" charset="0"/>
                <a:cs typeface="Times New Roman" panose="02020603050405020304" pitchFamily="18" charset="0"/>
              </a:rPr>
              <a:t>ch</a:t>
            </a:r>
            <a:r>
              <a:rPr lang="en-US" altLang="en-US" sz="2400">
                <a:solidFill>
                  <a:srgbClr val="0000FF"/>
                </a:solidFill>
                <a:latin typeface="Times New Roman" panose="02020603050405020304" pitchFamily="18" charset="0"/>
                <a:cs typeface="Times New Roman" panose="02020603050405020304" pitchFamily="18" charset="0"/>
              </a:rPr>
              <a:t>ết thì  con tôi đào. Con tôi </a:t>
            </a:r>
            <a:r>
              <a:rPr lang="en-US" altLang="en-US" sz="2400">
                <a:solidFill>
                  <a:srgbClr val="FF0000"/>
                </a:solidFill>
                <a:latin typeface="Times New Roman" panose="02020603050405020304" pitchFamily="18" charset="0"/>
                <a:cs typeface="Times New Roman" panose="02020603050405020304" pitchFamily="18" charset="0"/>
              </a:rPr>
              <a:t>ch</a:t>
            </a:r>
            <a:r>
              <a:rPr lang="en-US" altLang="en-US" sz="2400">
                <a:solidFill>
                  <a:srgbClr val="0000FF"/>
                </a:solidFill>
                <a:latin typeface="Times New Roman" panose="02020603050405020304" pitchFamily="18" charset="0"/>
                <a:cs typeface="Times New Roman" panose="02020603050405020304" pitchFamily="18" charset="0"/>
              </a:rPr>
              <a:t>ết thì </a:t>
            </a:r>
            <a:r>
              <a:rPr lang="en-US" altLang="en-US" sz="2400">
                <a:solidFill>
                  <a:srgbClr val="FF0000"/>
                </a:solidFill>
                <a:latin typeface="Times New Roman" panose="02020603050405020304" pitchFamily="18" charset="0"/>
                <a:cs typeface="Times New Roman" panose="02020603050405020304" pitchFamily="18" charset="0"/>
              </a:rPr>
              <a:t>ch</a:t>
            </a:r>
            <a:r>
              <a:rPr lang="en-US" altLang="en-US" sz="2400">
                <a:solidFill>
                  <a:srgbClr val="0000FF"/>
                </a:solidFill>
                <a:latin typeface="Times New Roman" panose="02020603050405020304" pitchFamily="18" charset="0"/>
                <a:cs typeface="Times New Roman" panose="02020603050405020304" pitchFamily="18" charset="0"/>
              </a:rPr>
              <a:t>áu tôi đào, </a:t>
            </a:r>
            <a:r>
              <a:rPr lang="en-US" altLang="en-US" sz="2400">
                <a:solidFill>
                  <a:srgbClr val="FF0000"/>
                </a:solidFill>
                <a:latin typeface="Times New Roman" panose="02020603050405020304" pitchFamily="18" charset="0"/>
                <a:cs typeface="Times New Roman" panose="02020603050405020304" pitchFamily="18" charset="0"/>
              </a:rPr>
              <a:t>ch</a:t>
            </a:r>
            <a:r>
              <a:rPr lang="en-US" altLang="en-US" sz="2400">
                <a:solidFill>
                  <a:srgbClr val="0000FF"/>
                </a:solidFill>
                <a:latin typeface="Times New Roman" panose="02020603050405020304" pitchFamily="18" charset="0"/>
                <a:cs typeface="Times New Roman" panose="02020603050405020304" pitchFamily="18" charset="0"/>
              </a:rPr>
              <a:t>áu tôi chết, còn có </a:t>
            </a:r>
            <a:r>
              <a:rPr lang="en-US" altLang="en-US" sz="2400">
                <a:solidFill>
                  <a:srgbClr val="FF0000"/>
                </a:solidFill>
                <a:latin typeface="Times New Roman" panose="02020603050405020304" pitchFamily="18" charset="0"/>
                <a:cs typeface="Times New Roman" panose="02020603050405020304" pitchFamily="18" charset="0"/>
              </a:rPr>
              <a:t>ch</a:t>
            </a:r>
            <a:r>
              <a:rPr lang="en-US" altLang="en-US" sz="2400">
                <a:solidFill>
                  <a:srgbClr val="0000FF"/>
                </a:solidFill>
                <a:latin typeface="Times New Roman" panose="02020603050405020304" pitchFamily="18" charset="0"/>
                <a:cs typeface="Times New Roman" panose="02020603050405020304" pitchFamily="18" charset="0"/>
              </a:rPr>
              <a:t>ắt của tôi đào. Họ hàng nhà tôi </a:t>
            </a:r>
            <a:r>
              <a:rPr lang="en-US" altLang="en-US" sz="2400">
                <a:solidFill>
                  <a:srgbClr val="FF0000"/>
                </a:solidFill>
                <a:latin typeface="Times New Roman" panose="02020603050405020304" pitchFamily="18" charset="0"/>
                <a:cs typeface="Times New Roman" panose="02020603050405020304" pitchFamily="18" charset="0"/>
              </a:rPr>
              <a:t>tr</a:t>
            </a:r>
            <a:r>
              <a:rPr lang="en-US" altLang="en-US" sz="2400">
                <a:solidFill>
                  <a:srgbClr val="0000FF"/>
                </a:solidFill>
                <a:latin typeface="Times New Roman" panose="02020603050405020304" pitchFamily="18" charset="0"/>
                <a:cs typeface="Times New Roman" panose="02020603050405020304" pitchFamily="18" charset="0"/>
              </a:rPr>
              <a:t>uyền nhau đời này đến đời khác đào. Núi </a:t>
            </a:r>
            <a:r>
              <a:rPr lang="en-US" altLang="en-US" sz="2400">
                <a:solidFill>
                  <a:srgbClr val="FF0000"/>
                </a:solidFill>
                <a:latin typeface="Times New Roman" panose="02020603050405020304" pitchFamily="18" charset="0"/>
                <a:cs typeface="Times New Roman" panose="02020603050405020304" pitchFamily="18" charset="0"/>
              </a:rPr>
              <a:t>ch</a:t>
            </a:r>
            <a:r>
              <a:rPr lang="en-US" altLang="en-US" sz="2400">
                <a:solidFill>
                  <a:srgbClr val="0000FF"/>
                </a:solidFill>
                <a:latin typeface="Times New Roman" panose="02020603050405020304" pitchFamily="18" charset="0"/>
                <a:cs typeface="Times New Roman" panose="02020603050405020304" pitchFamily="18" charset="0"/>
              </a:rPr>
              <a:t>ẳng thể mọc cao hơn được nên nhất định sẽ có ngày bị san bằng”.</a:t>
            </a:r>
          </a:p>
          <a:p>
            <a:pPr marL="0" indent="12700" algn="just">
              <a:lnSpc>
                <a:spcPct val="80000"/>
              </a:lnSpc>
              <a:buNone/>
            </a:pPr>
            <a:r>
              <a:rPr lang="en-US" altLang="en-US" sz="2400" smtClean="0">
                <a:solidFill>
                  <a:srgbClr val="0000FF"/>
                </a:solidFill>
                <a:latin typeface="Times New Roman" panose="02020603050405020304" pitchFamily="18" charset="0"/>
                <a:cs typeface="Times New Roman" panose="02020603050405020304" pitchFamily="18" charset="0"/>
              </a:rPr>
              <a:t>     Trời </a:t>
            </a:r>
            <a:r>
              <a:rPr lang="en-US" altLang="en-US" sz="2400">
                <a:solidFill>
                  <a:srgbClr val="0000FF"/>
                </a:solidFill>
                <a:latin typeface="Times New Roman" panose="02020603050405020304" pitchFamily="18" charset="0"/>
                <a:cs typeface="Times New Roman" panose="02020603050405020304" pitchFamily="18" charset="0"/>
              </a:rPr>
              <a:t>nghe cụ già nói vậy, liền đẩy hai </a:t>
            </a:r>
            <a:r>
              <a:rPr lang="en-US" altLang="en-US" sz="2400">
                <a:solidFill>
                  <a:srgbClr val="FF0000"/>
                </a:solidFill>
                <a:latin typeface="Times New Roman" panose="02020603050405020304" pitchFamily="18" charset="0"/>
                <a:cs typeface="Times New Roman" panose="02020603050405020304" pitchFamily="18" charset="0"/>
              </a:rPr>
              <a:t>tr</a:t>
            </a:r>
            <a:r>
              <a:rPr lang="en-US" altLang="en-US" sz="2400">
                <a:solidFill>
                  <a:srgbClr val="0000FF"/>
                </a:solidFill>
                <a:latin typeface="Times New Roman" panose="02020603050405020304" pitchFamily="18" charset="0"/>
                <a:cs typeface="Times New Roman" panose="02020603050405020304" pitchFamily="18" charset="0"/>
              </a:rPr>
              <a:t>ái núi ra xa để cụ có ch</a:t>
            </a:r>
            <a:r>
              <a:rPr lang="en-US" altLang="en-US" sz="2400">
                <a:solidFill>
                  <a:srgbClr val="0000FF"/>
                </a:solidFill>
                <a:latin typeface="Times New Roman" panose="02020603050405020304" pitchFamily="18" charset="0"/>
              </a:rPr>
              <a:t>ỗ</a:t>
            </a:r>
            <a:r>
              <a:rPr lang="en-US" altLang="en-US" sz="2400">
                <a:solidFill>
                  <a:srgbClr val="0000FF"/>
                </a:solidFill>
                <a:latin typeface="Times New Roman" panose="02020603050405020304" pitchFamily="18" charset="0"/>
                <a:cs typeface="Times New Roman" panose="02020603050405020304" pitchFamily="18" charset="0"/>
              </a:rPr>
              <a:t> đi lại.</a:t>
            </a:r>
          </a:p>
          <a:p>
            <a:pPr algn="r">
              <a:lnSpc>
                <a:spcPct val="80000"/>
              </a:lnSpc>
              <a:buNone/>
            </a:pPr>
            <a:r>
              <a:rPr lang="en-US" altLang="en-US" sz="2800" i="1">
                <a:solidFill>
                  <a:srgbClr val="0000FF"/>
                </a:solidFill>
                <a:latin typeface="Times New Roman" panose="02020603050405020304" pitchFamily="18" charset="0"/>
                <a:cs typeface="Times New Roman" panose="02020603050405020304" pitchFamily="18" charset="0"/>
              </a:rPr>
              <a:t>	</a:t>
            </a:r>
            <a:r>
              <a:rPr lang="en-US" altLang="en-US" sz="2400" i="1">
                <a:solidFill>
                  <a:srgbClr val="FFFFFF"/>
                </a:solidFill>
                <a:latin typeface="Times New Roman" panose="02020603050405020304" pitchFamily="18" charset="0"/>
                <a:cs typeface="Times New Roman" panose="02020603050405020304" pitchFamily="18" charset="0"/>
              </a:rPr>
              <a:t>			</a:t>
            </a:r>
            <a:r>
              <a:rPr lang="en-US" altLang="en-US" sz="2400" i="1">
                <a:solidFill>
                  <a:srgbClr val="0000FF"/>
                </a:solidFill>
                <a:latin typeface="Times New Roman" panose="02020603050405020304" pitchFamily="18" charset="0"/>
                <a:cs typeface="Times New Roman" panose="02020603050405020304" pitchFamily="18" charset="0"/>
              </a:rPr>
              <a:t>Theo </a:t>
            </a:r>
            <a:r>
              <a:rPr lang="en-US" altLang="en-US" sz="2400" b="1">
                <a:solidFill>
                  <a:srgbClr val="0000FF"/>
                </a:solidFill>
                <a:latin typeface="Times New Roman" panose="02020603050405020304" pitchFamily="18" charset="0"/>
                <a:cs typeface="Times New Roman" panose="02020603050405020304" pitchFamily="18" charset="0"/>
              </a:rPr>
              <a:t>NGỤ NGÔN TRUNG QUỐC</a:t>
            </a:r>
          </a:p>
        </p:txBody>
      </p:sp>
      <p:sp>
        <p:nvSpPr>
          <p:cNvPr id="4" name="Text Box 10"/>
          <p:cNvSpPr txBox="1">
            <a:spLocks noChangeArrowheads="1"/>
          </p:cNvSpPr>
          <p:nvPr/>
        </p:nvSpPr>
        <p:spPr bwMode="auto">
          <a:xfrm>
            <a:off x="3429030" y="186669"/>
            <a:ext cx="212598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520">
                <a:solidFill>
                  <a:srgbClr val="FFFF00"/>
                </a:solidFill>
                <a:latin typeface=".VnTime" panose="020B7200000000000000" pitchFamily="34" charset="0"/>
              </a:rPr>
              <a:t>2. Bµi tËp 2a:</a:t>
            </a:r>
          </a:p>
        </p:txBody>
      </p:sp>
    </p:spTree>
    <p:extLst>
      <p:ext uri="{BB962C8B-B14F-4D97-AF65-F5344CB8AC3E}">
        <p14:creationId xmlns:p14="http://schemas.microsoft.com/office/powerpoint/2010/main" val="1947771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474" y="666800"/>
            <a:ext cx="9220078" cy="4357688"/>
          </a:xfrm>
        </p:spPr>
        <p:txBody>
          <a:bodyPr>
            <a:noAutofit/>
          </a:bodyPr>
          <a:lstStyle/>
          <a:p>
            <a:pPr indent="12700" algn="ctr">
              <a:buNone/>
            </a:pPr>
            <a:r>
              <a:rPr lang="vi-VN" altLang="en-US" sz="2400">
                <a:solidFill>
                  <a:srgbClr val="FFFF00"/>
                </a:solidFill>
                <a:latin typeface="Times New Roman" panose="02020603050405020304" pitchFamily="18" charset="0"/>
                <a:cs typeface="Times New Roman" panose="02020603050405020304" pitchFamily="18" charset="0"/>
              </a:rPr>
              <a:t>Tìm tiếng có chứa vần </a:t>
            </a:r>
            <a:r>
              <a:rPr lang="vi-VN" altLang="en-US" sz="2400" smtClean="0">
                <a:solidFill>
                  <a:srgbClr val="FF0000"/>
                </a:solidFill>
                <a:latin typeface="Times New Roman" panose="02020603050405020304" pitchFamily="18" charset="0"/>
                <a:cs typeface="Times New Roman" panose="02020603050405020304" pitchFamily="18" charset="0"/>
              </a:rPr>
              <a:t>ươn</a:t>
            </a:r>
            <a:r>
              <a:rPr lang="vi-VN" altLang="en-US" sz="2400" smtClean="0">
                <a:solidFill>
                  <a:srgbClr val="FFFF00"/>
                </a:solidFill>
                <a:latin typeface="Times New Roman" panose="02020603050405020304" pitchFamily="18" charset="0"/>
                <a:cs typeface="Times New Roman" panose="02020603050405020304" pitchFamily="18" charset="0"/>
              </a:rPr>
              <a:t> </a:t>
            </a:r>
            <a:r>
              <a:rPr lang="vi-VN" altLang="en-US" sz="2400">
                <a:solidFill>
                  <a:srgbClr val="FFFF00"/>
                </a:solidFill>
                <a:latin typeface="Times New Roman" panose="02020603050405020304" pitchFamily="18" charset="0"/>
                <a:cs typeface="Times New Roman" panose="02020603050405020304" pitchFamily="18" charset="0"/>
              </a:rPr>
              <a:t>hay </a:t>
            </a:r>
            <a:r>
              <a:rPr lang="vi-VN" altLang="en-US" sz="2400" smtClean="0">
                <a:solidFill>
                  <a:srgbClr val="FF0000"/>
                </a:solidFill>
                <a:latin typeface="Times New Roman" panose="02020603050405020304" pitchFamily="18" charset="0"/>
                <a:cs typeface="Times New Roman" panose="02020603050405020304" pitchFamily="18" charset="0"/>
              </a:rPr>
              <a:t>ương</a:t>
            </a:r>
            <a:r>
              <a:rPr lang="vi-VN" altLang="en-US" sz="2400" smtClean="0">
                <a:solidFill>
                  <a:srgbClr val="FFFF00"/>
                </a:solidFill>
                <a:latin typeface="Times New Roman" panose="02020603050405020304" pitchFamily="18" charset="0"/>
                <a:cs typeface="Times New Roman" panose="02020603050405020304" pitchFamily="18" charset="0"/>
              </a:rPr>
              <a:t> </a:t>
            </a:r>
            <a:r>
              <a:rPr lang="vi-VN" altLang="en-US" sz="2400">
                <a:solidFill>
                  <a:srgbClr val="FFFF00"/>
                </a:solidFill>
                <a:latin typeface="Times New Roman" panose="02020603050405020304" pitchFamily="18" charset="0"/>
                <a:cs typeface="Times New Roman" panose="02020603050405020304" pitchFamily="18" charset="0"/>
              </a:rPr>
              <a:t>để điền </a:t>
            </a:r>
          </a:p>
          <a:p>
            <a:pPr indent="12700" algn="ctr" eaLnBrk="1" hangingPunct="1">
              <a:spcBef>
                <a:spcPts val="0"/>
              </a:spcBef>
              <a:buFont typeface="Wingdings 2" panose="05020102010507070707" pitchFamily="18" charset="2"/>
              <a:buNone/>
            </a:pPr>
            <a:r>
              <a:rPr lang="en-US" altLang="en-US" sz="2400" b="1" i="1" smtClean="0">
                <a:solidFill>
                  <a:schemeClr val="bg1"/>
                </a:solidFill>
                <a:latin typeface="Times New Roman" panose="02020603050405020304" pitchFamily="18" charset="0"/>
                <a:cs typeface="Times New Roman" panose="02020603050405020304" pitchFamily="18" charset="0"/>
              </a:rPr>
              <a:t>Ngu </a:t>
            </a:r>
            <a:r>
              <a:rPr lang="en-US" altLang="en-US" sz="2400" b="1" i="1">
                <a:solidFill>
                  <a:schemeClr val="bg1"/>
                </a:solidFill>
                <a:latin typeface="Times New Roman" panose="02020603050405020304" pitchFamily="18" charset="0"/>
                <a:cs typeface="Times New Roman" panose="02020603050405020304" pitchFamily="18" charset="0"/>
              </a:rPr>
              <a:t>Công dời núi</a:t>
            </a:r>
            <a:endParaRPr lang="en-US" altLang="en-US" sz="2400">
              <a:solidFill>
                <a:schemeClr val="bg1"/>
              </a:solidFill>
              <a:latin typeface="Times New Roman" panose="02020603050405020304" pitchFamily="18" charset="0"/>
              <a:cs typeface="Times New Roman" panose="02020603050405020304" pitchFamily="18" charset="0"/>
            </a:endParaRPr>
          </a:p>
          <a:p>
            <a:pPr indent="12700" algn="just">
              <a:spcBef>
                <a:spcPts val="0"/>
              </a:spcBef>
              <a:buNone/>
            </a:pPr>
            <a:r>
              <a:rPr lang="vi-VN" sz="2400">
                <a:solidFill>
                  <a:schemeClr val="bg1"/>
                </a:solidFill>
                <a:latin typeface="Times New Roman" panose="02020603050405020304" pitchFamily="18" charset="0"/>
                <a:cs typeface="Times New Roman" panose="02020603050405020304" pitchFamily="18" charset="0"/>
              </a:rPr>
              <a:t> Bạch Thái Bưởi luôn có ý chí ….... lên, không bao giờ buồn nản, chán  </a:t>
            </a:r>
            <a:r>
              <a:rPr lang="vi-VN" sz="2400" smtClean="0">
                <a:solidFill>
                  <a:schemeClr val="bg1"/>
                </a:solidFill>
                <a:latin typeface="Times New Roman" panose="02020603050405020304" pitchFamily="18" charset="0"/>
                <a:cs typeface="Times New Roman" panose="02020603050405020304" pitchFamily="18" charset="0"/>
              </a:rPr>
              <a:t>…..…</a:t>
            </a:r>
            <a:r>
              <a:rPr lang="en-AT" sz="2400" smtClean="0">
                <a:solidFill>
                  <a:schemeClr val="bg1"/>
                </a:solidFill>
                <a:latin typeface="Times New Roman" panose="02020603050405020304" pitchFamily="18" charset="0"/>
                <a:cs typeface="Times New Roman" panose="02020603050405020304" pitchFamily="18" charset="0"/>
              </a:rPr>
              <a:t>…</a:t>
            </a:r>
            <a:r>
              <a:rPr lang="vi-VN" sz="2400" smtClean="0">
                <a:solidFill>
                  <a:schemeClr val="bg1"/>
                </a:solidFill>
                <a:latin typeface="Times New Roman" panose="02020603050405020304" pitchFamily="18" charset="0"/>
                <a:cs typeface="Times New Roman" panose="02020603050405020304" pitchFamily="18" charset="0"/>
              </a:rPr>
              <a:t>trước </a:t>
            </a:r>
            <a:r>
              <a:rPr lang="vi-VN" sz="2400">
                <a:solidFill>
                  <a:schemeClr val="bg1"/>
                </a:solidFill>
                <a:latin typeface="Times New Roman" panose="02020603050405020304" pitchFamily="18" charset="0"/>
                <a:cs typeface="Times New Roman" panose="02020603050405020304" pitchFamily="18" charset="0"/>
              </a:rPr>
              <a:t>thất bại.Vì vậy, ông đã thành đạt trên thương ……….Cuộc cạnh tranh với những chủ tàu người Hoa từ sau ngày khai  ….…  công ty vận tải …….  thuỷ chứng tỏ tài kinh doanh của ông. Tỏ tường tâm lý khách hàng, biết khơi dậy lòng tự hào dân tộc trong mỗi người Việt, ông đã thắng các chủ tàu người Hoa, lập được một công ty lúc thịnh …..... có tới ba mươi chiếc tàu lớn nhỏ. Ông xứng đáng với danh hiệu “bậc anh hùng kinh tế” mà người đương thời khen tặng.</a:t>
            </a:r>
            <a:r>
              <a:rPr lang="en-US" altLang="en-US" sz="2400" smtClean="0">
                <a:solidFill>
                  <a:schemeClr val="bg1"/>
                </a:solidFill>
                <a:latin typeface="Times New Roman" panose="02020603050405020304" pitchFamily="18" charset="0"/>
                <a:cs typeface="Times New Roman" panose="02020603050405020304" pitchFamily="18" charset="0"/>
              </a:rPr>
              <a:t> </a:t>
            </a:r>
            <a:r>
              <a:rPr lang="en-US" altLang="en-US" sz="2400" i="1">
                <a:solidFill>
                  <a:schemeClr val="bg1"/>
                </a:solidFill>
                <a:latin typeface="Times New Roman" panose="02020603050405020304" pitchFamily="18" charset="0"/>
                <a:cs typeface="Times New Roman" panose="02020603050405020304" pitchFamily="18" charset="0"/>
              </a:rPr>
              <a:t>			</a:t>
            </a:r>
            <a:endParaRPr lang="en-US" altLang="en-US" sz="2400" b="1">
              <a:solidFill>
                <a:schemeClr val="bg1"/>
              </a:solidFill>
              <a:latin typeface="Times New Roman" panose="02020603050405020304" pitchFamily="18" charset="0"/>
              <a:cs typeface="Times New Roman" panose="02020603050405020304" pitchFamily="18" charset="0"/>
            </a:endParaRPr>
          </a:p>
        </p:txBody>
      </p:sp>
      <p:sp>
        <p:nvSpPr>
          <p:cNvPr id="4" name="Text Box 10"/>
          <p:cNvSpPr txBox="1">
            <a:spLocks noChangeArrowheads="1"/>
          </p:cNvSpPr>
          <p:nvPr/>
        </p:nvSpPr>
        <p:spPr bwMode="auto">
          <a:xfrm>
            <a:off x="3429030" y="186669"/>
            <a:ext cx="212598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520">
                <a:solidFill>
                  <a:srgbClr val="FFFF00"/>
                </a:solidFill>
                <a:latin typeface=".VnTime" panose="020B7200000000000000" pitchFamily="34" charset="0"/>
              </a:rPr>
              <a:t>2. Bµi tËp </a:t>
            </a:r>
            <a:r>
              <a:rPr lang="en-US" altLang="en-US" sz="2520" smtClean="0">
                <a:solidFill>
                  <a:srgbClr val="FFFF00"/>
                </a:solidFill>
                <a:latin typeface=".VnTime" panose="020B7200000000000000" pitchFamily="34" charset="0"/>
              </a:rPr>
              <a:t>2b:</a:t>
            </a:r>
            <a:endParaRPr lang="en-US" altLang="en-US" sz="2520">
              <a:solidFill>
                <a:srgbClr val="FFFF00"/>
              </a:solidFill>
              <a:latin typeface=".VnTime" panose="020B7200000000000000" pitchFamily="34" charset="0"/>
            </a:endParaRPr>
          </a:p>
        </p:txBody>
      </p:sp>
      <p:sp>
        <p:nvSpPr>
          <p:cNvPr id="5" name="TextBox 4"/>
          <p:cNvSpPr txBox="1">
            <a:spLocks noChangeArrowheads="1"/>
          </p:cNvSpPr>
          <p:nvPr/>
        </p:nvSpPr>
        <p:spPr bwMode="auto">
          <a:xfrm>
            <a:off x="3923095" y="1371207"/>
            <a:ext cx="891540"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40" b="1">
                <a:solidFill>
                  <a:srgbClr val="FF0000"/>
                </a:solidFill>
                <a:latin typeface="Times New Roman" panose="02020603050405020304" pitchFamily="18" charset="0"/>
                <a:cs typeface="Times New Roman" panose="02020603050405020304" pitchFamily="18" charset="0"/>
              </a:rPr>
              <a:t>vươn</a:t>
            </a:r>
          </a:p>
        </p:txBody>
      </p:sp>
      <p:sp>
        <p:nvSpPr>
          <p:cNvPr id="6" name="TextBox 5"/>
          <p:cNvSpPr txBox="1">
            <a:spLocks noChangeArrowheads="1"/>
          </p:cNvSpPr>
          <p:nvPr/>
        </p:nvSpPr>
        <p:spPr bwMode="auto">
          <a:xfrm>
            <a:off x="76318" y="1749773"/>
            <a:ext cx="1234440"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40" b="1" smtClean="0">
                <a:solidFill>
                  <a:srgbClr val="FF0000"/>
                </a:solidFill>
                <a:latin typeface="Times New Roman" panose="02020603050405020304" pitchFamily="18" charset="0"/>
                <a:cs typeface="Times New Roman" panose="02020603050405020304" pitchFamily="18" charset="0"/>
              </a:rPr>
              <a:t>chường</a:t>
            </a:r>
            <a:endParaRPr lang="en-US" altLang="en-US" sz="234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76318" y="2108361"/>
            <a:ext cx="1234440"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40" b="1">
                <a:solidFill>
                  <a:srgbClr val="FF0000"/>
                </a:solidFill>
                <a:latin typeface="Times New Roman" panose="02020603050405020304" pitchFamily="18" charset="0"/>
                <a:cs typeface="Times New Roman" panose="02020603050405020304" pitchFamily="18" charset="0"/>
              </a:rPr>
              <a:t>trường</a:t>
            </a:r>
          </a:p>
        </p:txBody>
      </p:sp>
      <p:sp>
        <p:nvSpPr>
          <p:cNvPr id="8" name="TextBox 7"/>
          <p:cNvSpPr txBox="1">
            <a:spLocks noChangeArrowheads="1"/>
          </p:cNvSpPr>
          <p:nvPr/>
        </p:nvSpPr>
        <p:spPr bwMode="auto">
          <a:xfrm>
            <a:off x="693538" y="2459319"/>
            <a:ext cx="1234440"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40" b="1">
                <a:solidFill>
                  <a:srgbClr val="FF0000"/>
                </a:solidFill>
                <a:latin typeface="Times New Roman" panose="02020603050405020304" pitchFamily="18" charset="0"/>
                <a:cs typeface="Times New Roman" panose="02020603050405020304" pitchFamily="18" charset="0"/>
              </a:rPr>
              <a:t>trương</a:t>
            </a:r>
          </a:p>
        </p:txBody>
      </p:sp>
      <p:sp>
        <p:nvSpPr>
          <p:cNvPr id="9" name="TextBox 8"/>
          <p:cNvSpPr txBox="1">
            <a:spLocks noChangeArrowheads="1"/>
          </p:cNvSpPr>
          <p:nvPr/>
        </p:nvSpPr>
        <p:spPr bwMode="auto">
          <a:xfrm>
            <a:off x="3751645" y="2459319"/>
            <a:ext cx="1234440"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40" b="1">
                <a:solidFill>
                  <a:srgbClr val="FF0000"/>
                </a:solidFill>
                <a:latin typeface="Times New Roman" panose="02020603050405020304" pitchFamily="18" charset="0"/>
                <a:cs typeface="Times New Roman" panose="02020603050405020304" pitchFamily="18" charset="0"/>
              </a:rPr>
              <a:t>đường</a:t>
            </a:r>
          </a:p>
        </p:txBody>
      </p:sp>
      <p:sp>
        <p:nvSpPr>
          <p:cNvPr id="10" name="TextBox 9"/>
          <p:cNvSpPr txBox="1">
            <a:spLocks noChangeArrowheads="1"/>
          </p:cNvSpPr>
          <p:nvPr/>
        </p:nvSpPr>
        <p:spPr bwMode="auto">
          <a:xfrm>
            <a:off x="2971842" y="3568234"/>
            <a:ext cx="1234440"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40" b="1">
                <a:solidFill>
                  <a:srgbClr val="FF0000"/>
                </a:solidFill>
                <a:latin typeface="Times New Roman" panose="02020603050405020304" pitchFamily="18" charset="0"/>
                <a:cs typeface="Times New Roman" panose="02020603050405020304" pitchFamily="18" charset="0"/>
              </a:rPr>
              <a:t>vượng</a:t>
            </a:r>
          </a:p>
        </p:txBody>
      </p:sp>
    </p:spTree>
    <p:extLst>
      <p:ext uri="{BB962C8B-B14F-4D97-AF65-F5344CB8AC3E}">
        <p14:creationId xmlns:p14="http://schemas.microsoft.com/office/powerpoint/2010/main" val="1797420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4000" r="-24000"/>
          </a:stretch>
        </a:blipFill>
        <a:effectLst/>
      </p:bgPr>
    </p:bg>
    <p:spTree>
      <p:nvGrpSpPr>
        <p:cNvPr id="1" name=""/>
        <p:cNvGrpSpPr/>
        <p:nvPr/>
      </p:nvGrpSpPr>
      <p:grpSpPr>
        <a:xfrm>
          <a:off x="0" y="0"/>
          <a:ext cx="0" cy="0"/>
          <a:chOff x="0" y="0"/>
          <a:chExt cx="0" cy="0"/>
        </a:xfrm>
      </p:grpSpPr>
      <p:pic>
        <p:nvPicPr>
          <p:cNvPr id="8194" name="Picture 2" descr="H:\ppt\包图网\小孩\新建文件夹\未标题-1-03.png"/>
          <p:cNvPicPr>
            <a:picLocks noChangeAspect="1" noChangeArrowheads="1"/>
          </p:cNvPicPr>
          <p:nvPr/>
        </p:nvPicPr>
        <p:blipFill>
          <a:blip r:embed="rId5" cstate="print"/>
          <a:srcRect/>
          <a:stretch>
            <a:fillRect/>
          </a:stretch>
        </p:blipFill>
        <p:spPr bwMode="auto">
          <a:xfrm>
            <a:off x="-142908" y="1285866"/>
            <a:ext cx="4286280" cy="3214710"/>
          </a:xfrm>
          <a:prstGeom prst="rect">
            <a:avLst/>
          </a:prstGeom>
          <a:noFill/>
        </p:spPr>
      </p:pic>
      <p:pic>
        <p:nvPicPr>
          <p:cNvPr id="16" name="Picture 2" descr="H:\ppt\包图网\小孩\新建文件夹\未标题-1-03.png"/>
          <p:cNvPicPr>
            <a:picLocks noChangeAspect="1" noChangeArrowheads="1"/>
          </p:cNvPicPr>
          <p:nvPr/>
        </p:nvPicPr>
        <p:blipFill>
          <a:blip r:embed="rId5" cstate="print"/>
          <a:srcRect/>
          <a:stretch>
            <a:fillRect/>
          </a:stretch>
        </p:blipFill>
        <p:spPr bwMode="auto">
          <a:xfrm>
            <a:off x="4786314" y="1285866"/>
            <a:ext cx="4286280" cy="3214710"/>
          </a:xfrm>
          <a:prstGeom prst="rect">
            <a:avLst/>
          </a:prstGeom>
          <a:noFill/>
        </p:spPr>
      </p:pic>
      <p:sp>
        <p:nvSpPr>
          <p:cNvPr id="21" name="下弧形箭头 20"/>
          <p:cNvSpPr/>
          <p:nvPr/>
        </p:nvSpPr>
        <p:spPr>
          <a:xfrm>
            <a:off x="3784476" y="3214692"/>
            <a:ext cx="1216152" cy="548640"/>
          </a:xfrm>
          <a:prstGeom prst="curved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内容占位符 2"/>
          <p:cNvSpPr txBox="1">
            <a:spLocks/>
          </p:cNvSpPr>
          <p:nvPr/>
        </p:nvSpPr>
        <p:spPr>
          <a:xfrm>
            <a:off x="607191" y="2839543"/>
            <a:ext cx="2786082" cy="750297"/>
          </a:xfrm>
          <a:prstGeom prst="rect">
            <a:avLst/>
          </a:prstGeom>
        </p:spPr>
        <p:txBody>
          <a:bodyPr vert="horz" lIns="91440" tIns="45720" rIns="91440" bIns="45720" rtlCol="0">
            <a:noAutofit/>
          </a:bodyPr>
          <a:lstStyle/>
          <a:p>
            <a:r>
              <a:rPr lang="en-US" altLang="en-US" sz="2800">
                <a:latin typeface="Times New Roman" panose="02020603050405020304" pitchFamily="18" charset="0"/>
                <a:cs typeface="Times New Roman" panose="02020603050405020304" pitchFamily="18" charset="0"/>
              </a:rPr>
              <a:t>Về viết lại những chữ viết sai trong bài chính tả</a:t>
            </a:r>
          </a:p>
        </p:txBody>
      </p:sp>
      <p:sp>
        <p:nvSpPr>
          <p:cNvPr id="8" name="内容占位符 2"/>
          <p:cNvSpPr txBox="1">
            <a:spLocks/>
          </p:cNvSpPr>
          <p:nvPr/>
        </p:nvSpPr>
        <p:spPr>
          <a:xfrm>
            <a:off x="5536413" y="2778407"/>
            <a:ext cx="2786082" cy="750297"/>
          </a:xfrm>
          <a:prstGeom prst="rect">
            <a:avLst/>
          </a:prstGeom>
        </p:spPr>
        <p:txBody>
          <a:bodyPr vert="horz" lIns="91440" tIns="45720" rIns="91440" bIns="45720" rtlCol="0">
            <a:noAutofit/>
          </a:bodyPr>
          <a:lstStyle/>
          <a:p>
            <a:r>
              <a:rPr lang="en-US" altLang="en-US" sz="2800">
                <a:latin typeface="Times New Roman" panose="02020603050405020304" pitchFamily="18" charset="0"/>
                <a:cs typeface="Times New Roman" panose="02020603050405020304" pitchFamily="18" charset="0"/>
              </a:rPr>
              <a:t>Xem trước bài: Người tìm đường lên các vì sao</a:t>
            </a:r>
          </a:p>
        </p:txBody>
      </p:sp>
      <p:sp>
        <p:nvSpPr>
          <p:cNvPr id="10" name="TextBox 9">
            <a:extLst>
              <a:ext uri="{FF2B5EF4-FFF2-40B4-BE49-F238E27FC236}">
                <a16:creationId xmlns:a16="http://schemas.microsoft.com/office/drawing/2014/main" id="{73E56395-D05F-43CF-A97E-86026C15ACF4}"/>
              </a:ext>
            </a:extLst>
          </p:cNvPr>
          <p:cNvSpPr txBox="1"/>
          <p:nvPr/>
        </p:nvSpPr>
        <p:spPr>
          <a:xfrm>
            <a:off x="3095562" y="288614"/>
            <a:ext cx="2593980" cy="923330"/>
          </a:xfrm>
          <a:prstGeom prst="rect">
            <a:avLst/>
          </a:prstGeom>
          <a:noFill/>
        </p:spPr>
        <p:txBody>
          <a:bodyPr wrap="none" rtlCol="0">
            <a:spAutoFit/>
            <a:scene3d>
              <a:camera prst="orthographicFront"/>
              <a:lightRig rig="threePt" dir="t"/>
            </a:scene3d>
            <a:sp3d extrusionH="57150">
              <a:bevelT w="38100" h="38100" prst="angle"/>
            </a:sp3d>
          </a:bodyPr>
          <a:lstStyle/>
          <a:p>
            <a:r>
              <a:rPr lang="en-US" sz="5400" b="1" dirty="0" err="1">
                <a:solidFill>
                  <a:srgbClr val="FFFF00"/>
                </a:solidFill>
                <a:effectLst>
                  <a:glow rad="76200">
                    <a:srgbClr val="FFFFFF">
                      <a:satMod val="175000"/>
                      <a:alpha val="47000"/>
                    </a:srgbClr>
                  </a:glow>
                </a:effectLst>
                <a:latin typeface="UTM Beautiful Caps" panose="02040603050506020204" pitchFamily="18" charset="0"/>
              </a:rPr>
              <a:t>Dặn</a:t>
            </a:r>
            <a:r>
              <a:rPr lang="en-US" sz="5400" b="1" dirty="0">
                <a:solidFill>
                  <a:srgbClr val="FFFF00"/>
                </a:solidFill>
                <a:effectLst>
                  <a:glow rad="76200">
                    <a:srgbClr val="FFFFFF">
                      <a:satMod val="175000"/>
                      <a:alpha val="47000"/>
                    </a:srgbClr>
                  </a:glow>
                </a:effectLst>
                <a:latin typeface="UTM Beautiful Caps" panose="02040603050506020204" pitchFamily="18" charset="0"/>
              </a:rPr>
              <a:t> </a:t>
            </a:r>
            <a:r>
              <a:rPr lang="en-US" sz="5400" b="1" dirty="0" err="1">
                <a:solidFill>
                  <a:srgbClr val="FFFF00"/>
                </a:solidFill>
                <a:effectLst>
                  <a:glow rad="76200">
                    <a:srgbClr val="FFFFFF">
                      <a:satMod val="175000"/>
                      <a:alpha val="47000"/>
                    </a:srgbClr>
                  </a:glow>
                </a:effectLst>
                <a:latin typeface="UTM Beautiful Caps" panose="02040603050506020204" pitchFamily="18" charset="0"/>
              </a:rPr>
              <a:t>dò</a:t>
            </a:r>
            <a:endParaRPr lang="en-US" sz="5400" b="1" dirty="0">
              <a:solidFill>
                <a:srgbClr val="FFFF00"/>
              </a:solidFill>
              <a:effectLst>
                <a:glow rad="76200">
                  <a:srgbClr val="FFFFFF">
                    <a:satMod val="175000"/>
                    <a:alpha val="47000"/>
                  </a:srgbClr>
                </a:glow>
              </a:effectLst>
              <a:latin typeface="UTM Beautiful Caps" panose="02040603050506020204" pitchFamily="18" charset="0"/>
            </a:endParaRPr>
          </a:p>
        </p:txBody>
      </p:sp>
    </p:spTree>
    <p:custDataLst>
      <p:tags r:id="rId1"/>
    </p:custDataLst>
    <p:extLst>
      <p:ext uri="{BB962C8B-B14F-4D97-AF65-F5344CB8AC3E}">
        <p14:creationId xmlns:p14="http://schemas.microsoft.com/office/powerpoint/2010/main" val="3613487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26"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4000" r="-24000"/>
          </a:stretch>
        </a:blip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092300" y="514404"/>
            <a:ext cx="6781800" cy="584775"/>
          </a:xfrm>
          <a:prstGeom prst="rect">
            <a:avLst/>
          </a:prstGeom>
          <a:noFill/>
          <a:ln w="9525">
            <a:noFill/>
            <a:miter lim="800000"/>
            <a:headEnd/>
            <a:tailEnd/>
          </a:ln>
        </p:spPr>
        <p:txBody>
          <a:bodyPr>
            <a:spAutoFit/>
          </a:bodyPr>
          <a:lstStyle/>
          <a:p>
            <a:pPr algn="ctr" eaLnBrk="1" hangingPunct="1">
              <a:spcBef>
                <a:spcPct val="50000"/>
              </a:spcBef>
            </a:pPr>
            <a:r>
              <a:rPr lang="en-US" sz="3200" b="1" dirty="0">
                <a:solidFill>
                  <a:srgbClr val="FFFF00"/>
                </a:solidFill>
                <a:latin typeface="Times New Roman" pitchFamily="18" charset="0"/>
                <a:cs typeface="Times New Roman" pitchFamily="18" charset="0"/>
              </a:rPr>
              <a:t>Ng</a:t>
            </a:r>
            <a:r>
              <a:rPr lang="vi-VN" sz="3200" b="1" dirty="0">
                <a:solidFill>
                  <a:srgbClr val="FFFF00"/>
                </a:solidFill>
                <a:latin typeface="Times New Roman" pitchFamily="18" charset="0"/>
                <a:cs typeface="Times New Roman" pitchFamily="18" charset="0"/>
              </a:rPr>
              <a:t>ư</a:t>
            </a:r>
            <a:r>
              <a:rPr lang="en-US" sz="3200" b="1" dirty="0" err="1">
                <a:solidFill>
                  <a:srgbClr val="FFFF00"/>
                </a:solidFill>
                <a:latin typeface="Times New Roman" pitchFamily="18" charset="0"/>
                <a:cs typeface="Times New Roman" pitchFamily="18" charset="0"/>
              </a:rPr>
              <a:t>ời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chiến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sĩ</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giàu</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nghị</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lực</a:t>
            </a:r>
            <a:r>
              <a:rPr lang="en-US" sz="3200" b="1" dirty="0">
                <a:solidFill>
                  <a:srgbClr val="FFFF00"/>
                </a:solidFill>
                <a:latin typeface="Times New Roman" pitchFamily="18" charset="0"/>
                <a:cs typeface="Times New Roman" pitchFamily="18" charset="0"/>
              </a:rPr>
              <a:t> </a:t>
            </a:r>
          </a:p>
        </p:txBody>
      </p:sp>
      <p:sp>
        <p:nvSpPr>
          <p:cNvPr id="5" name="Text Box 12"/>
          <p:cNvSpPr txBox="1">
            <a:spLocks noChangeArrowheads="1"/>
          </p:cNvSpPr>
          <p:nvPr/>
        </p:nvSpPr>
        <p:spPr bwMode="auto">
          <a:xfrm>
            <a:off x="76318" y="1213553"/>
            <a:ext cx="8991364" cy="3539430"/>
          </a:xfrm>
          <a:prstGeom prst="rect">
            <a:avLst/>
          </a:prstGeom>
          <a:noFill/>
          <a:ln w="9525">
            <a:noFill/>
            <a:miter lim="800000"/>
            <a:headEnd/>
            <a:tailEnd/>
          </a:ln>
        </p:spPr>
        <p:txBody>
          <a:bodyPr wrap="square">
            <a:spAutoFit/>
          </a:bodyPr>
          <a:lstStyle/>
          <a:p>
            <a:pPr eaLnBrk="1" hangingPunct="1">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Trong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trận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chiến</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a:t>
            </a:r>
            <a:r>
              <a:rPr lang="en-US" sz="2800" dirty="0" err="1">
                <a:solidFill>
                  <a:schemeClr val="bg1"/>
                </a:solidFill>
                <a:latin typeface="Times New Roman" pitchFamily="18" charset="0"/>
                <a:cs typeface="Times New Roman" pitchFamily="18" charset="0"/>
              </a:rPr>
              <a:t>ấu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giải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phóng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Sài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Gòn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cuối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tháng</a:t>
            </a:r>
            <a:r>
              <a:rPr lang="en-US" sz="2800" dirty="0">
                <a:solidFill>
                  <a:schemeClr val="bg1"/>
                </a:solidFill>
                <a:latin typeface="Times New Roman" pitchFamily="18" charset="0"/>
                <a:cs typeface="Times New Roman" pitchFamily="18" charset="0"/>
              </a:rPr>
              <a:t> 4 n</a:t>
            </a:r>
            <a:r>
              <a:rPr lang="vi-VN" sz="2800" dirty="0">
                <a:solidFill>
                  <a:schemeClr val="bg1"/>
                </a:solidFill>
                <a:latin typeface="Times New Roman" pitchFamily="18" charset="0"/>
                <a:cs typeface="Times New Roman" pitchFamily="18" charset="0"/>
              </a:rPr>
              <a:t>ă</a:t>
            </a:r>
            <a:r>
              <a:rPr lang="en-US" sz="2800" dirty="0">
                <a:solidFill>
                  <a:schemeClr val="bg1"/>
                </a:solidFill>
                <a:latin typeface="Times New Roman" pitchFamily="18" charset="0"/>
                <a:cs typeface="Times New Roman" pitchFamily="18" charset="0"/>
              </a:rPr>
              <a:t>m 1975, </a:t>
            </a:r>
            <a:r>
              <a:rPr lang="en-US" sz="2800" dirty="0" err="1">
                <a:solidFill>
                  <a:schemeClr val="bg1"/>
                </a:solidFill>
                <a:latin typeface="Times New Roman" pitchFamily="18" charset="0"/>
                <a:cs typeface="Times New Roman" pitchFamily="18" charset="0"/>
              </a:rPr>
              <a:t>Lê</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Duy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Ứng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a:t>
            </a:r>
            <a:r>
              <a:rPr lang="vi-VN" sz="2800" dirty="0">
                <a:solidFill>
                  <a:schemeClr val="bg1"/>
                </a:solidFill>
                <a:latin typeface="Times New Roman" pitchFamily="18" charset="0"/>
                <a:cs typeface="Times New Roman" pitchFamily="18" charset="0"/>
              </a:rPr>
              <a:t>ươ</a:t>
            </a:r>
            <a:r>
              <a:rPr lang="en-US" sz="2800" dirty="0" err="1">
                <a:solidFill>
                  <a:schemeClr val="bg1"/>
                </a:solidFill>
                <a:latin typeface="Times New Roman" pitchFamily="18" charset="0"/>
                <a:cs typeface="Times New Roman" pitchFamily="18" charset="0"/>
              </a:rPr>
              <a:t>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nặng.Anh</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a:t>
            </a:r>
            <a:r>
              <a:rPr lang="en-US" sz="2800" dirty="0">
                <a:solidFill>
                  <a:schemeClr val="bg1"/>
                </a:solidFill>
                <a:latin typeface="Times New Roman" pitchFamily="18" charset="0"/>
                <a:cs typeface="Times New Roman" pitchFamily="18" charset="0"/>
              </a:rPr>
              <a:t>ã </a:t>
            </a:r>
            <a:r>
              <a:rPr lang="en-US" sz="2800" dirty="0" err="1">
                <a:solidFill>
                  <a:schemeClr val="bg1"/>
                </a:solidFill>
                <a:latin typeface="Times New Roman" pitchFamily="18" charset="0"/>
                <a:cs typeface="Times New Roman" pitchFamily="18" charset="0"/>
              </a:rPr>
              <a:t>quệt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máu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chảy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từ</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a:t>
            </a:r>
            <a:r>
              <a:rPr lang="en-US" sz="2800" dirty="0" err="1">
                <a:solidFill>
                  <a:schemeClr val="bg1"/>
                </a:solidFill>
                <a:latin typeface="Times New Roman" pitchFamily="18" charset="0"/>
                <a:cs typeface="Times New Roman" pitchFamily="18" charset="0"/>
              </a:rPr>
              <a:t>ôi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mắt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a:t>
            </a:r>
            <a:r>
              <a:rPr lang="vi-VN" sz="2800" dirty="0">
                <a:solidFill>
                  <a:schemeClr val="bg1"/>
                </a:solidFill>
                <a:latin typeface="Times New Roman" pitchFamily="18" charset="0"/>
                <a:cs typeface="Times New Roman" pitchFamily="18" charset="0"/>
              </a:rPr>
              <a:t>ươ</a:t>
            </a:r>
            <a:r>
              <a:rPr lang="en-US" sz="2800" dirty="0" err="1">
                <a:solidFill>
                  <a:schemeClr val="bg1"/>
                </a:solidFill>
                <a:latin typeface="Times New Roman" pitchFamily="18" charset="0"/>
                <a:cs typeface="Times New Roman" pitchFamily="18" charset="0"/>
              </a:rPr>
              <a:t>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vẽ</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bức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chân</a:t>
            </a:r>
            <a:r>
              <a:rPr lang="en-US" sz="2800" dirty="0">
                <a:solidFill>
                  <a:schemeClr val="bg1"/>
                </a:solidFill>
                <a:latin typeface="Times New Roman" pitchFamily="18" charset="0"/>
                <a:cs typeface="Times New Roman" pitchFamily="18" charset="0"/>
              </a:rPr>
              <a:t> dung </a:t>
            </a:r>
            <a:r>
              <a:rPr lang="en-US" sz="2800" dirty="0" err="1">
                <a:solidFill>
                  <a:schemeClr val="bg1"/>
                </a:solidFill>
                <a:latin typeface="Times New Roman" pitchFamily="18" charset="0"/>
                <a:cs typeface="Times New Roman" pitchFamily="18" charset="0"/>
              </a:rPr>
              <a:t>Bác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Hồ</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phẩm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ng</a:t>
            </a:r>
            <a:r>
              <a:rPr lang="vi-VN" sz="2800" dirty="0">
                <a:solidFill>
                  <a:schemeClr val="bg1"/>
                </a:solidFill>
                <a:latin typeface="Times New Roman" pitchFamily="18" charset="0"/>
                <a:cs typeface="Times New Roman" pitchFamily="18" charset="0"/>
              </a:rPr>
              <a:t>ư</a:t>
            </a:r>
            <a:r>
              <a:rPr lang="en-US" sz="2800" dirty="0" err="1">
                <a:solidFill>
                  <a:schemeClr val="bg1"/>
                </a:solidFill>
                <a:latin typeface="Times New Roman" pitchFamily="18" charset="0"/>
                <a:cs typeface="Times New Roman" pitchFamily="18" charset="0"/>
              </a:rPr>
              <a:t>ời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a:t>
            </a:r>
            <a:r>
              <a:rPr lang="vi-VN" sz="2800" dirty="0">
                <a:solidFill>
                  <a:schemeClr val="bg1"/>
                </a:solidFill>
                <a:latin typeface="Times New Roman" pitchFamily="18" charset="0"/>
                <a:cs typeface="Times New Roman" pitchFamily="18" charset="0"/>
              </a:rPr>
              <a:t>ươ</a:t>
            </a:r>
            <a:r>
              <a:rPr lang="en-US" sz="2800" dirty="0" err="1">
                <a:solidFill>
                  <a:schemeClr val="bg1"/>
                </a:solidFill>
                <a:latin typeface="Times New Roman" pitchFamily="18" charset="0"/>
                <a:cs typeface="Times New Roman" pitchFamily="18" charset="0"/>
              </a:rPr>
              <a:t>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hỏng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mắt</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a:t>
            </a:r>
            <a:r>
              <a:rPr lang="en-US" sz="2800" dirty="0">
                <a:solidFill>
                  <a:schemeClr val="bg1"/>
                </a:solidFill>
                <a:latin typeface="Times New Roman" pitchFamily="18" charset="0"/>
                <a:cs typeface="Times New Roman" pitchFamily="18" charset="0"/>
              </a:rPr>
              <a:t>ã </a:t>
            </a:r>
            <a:r>
              <a:rPr lang="en-US" sz="2800" dirty="0" err="1">
                <a:solidFill>
                  <a:schemeClr val="bg1"/>
                </a:solidFill>
                <a:latin typeface="Times New Roman" pitchFamily="18" charset="0"/>
                <a:cs typeface="Times New Roman" pitchFamily="18" charset="0"/>
              </a:rPr>
              <a:t>gây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xúc</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a:t>
            </a:r>
            <a:r>
              <a:rPr lang="en-US" sz="2800" dirty="0" err="1">
                <a:solidFill>
                  <a:schemeClr val="bg1"/>
                </a:solidFill>
                <a:latin typeface="Times New Roman" pitchFamily="18" charset="0"/>
                <a:cs typeface="Times New Roman" pitchFamily="18" charset="0"/>
              </a:rPr>
              <a:t>ộng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cho</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a:t>
            </a:r>
            <a:r>
              <a:rPr lang="en-US" sz="2800" dirty="0" err="1">
                <a:solidFill>
                  <a:schemeClr val="bg1"/>
                </a:solidFill>
                <a:latin typeface="Times New Roman" pitchFamily="18" charset="0"/>
                <a:cs typeface="Times New Roman" pitchFamily="18" charset="0"/>
              </a:rPr>
              <a:t>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bào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cả</a:t>
            </a:r>
            <a:r>
              <a:rPr lang="en-US" sz="2800" dirty="0">
                <a:solidFill>
                  <a:schemeClr val="bg1"/>
                </a:solidFill>
                <a:latin typeface="Times New Roman" pitchFamily="18" charset="0"/>
                <a:cs typeface="Times New Roman" pitchFamily="18" charset="0"/>
              </a:rPr>
              <a:t> n</a:t>
            </a:r>
            <a:r>
              <a:rPr lang="vi-VN" sz="2800" dirty="0">
                <a:solidFill>
                  <a:schemeClr val="bg1"/>
                </a:solidFill>
                <a:latin typeface="Times New Roman" pitchFamily="18" charset="0"/>
                <a:cs typeface="Times New Roman" pitchFamily="18" charset="0"/>
              </a:rPr>
              <a:t>ư</a:t>
            </a:r>
            <a:r>
              <a:rPr lang="en-US" sz="2800" dirty="0" err="1">
                <a:solidFill>
                  <a:schemeClr val="bg1"/>
                </a:solidFill>
                <a:latin typeface="Times New Roman" pitchFamily="18" charset="0"/>
                <a:cs typeface="Times New Roman" pitchFamily="18" charset="0"/>
              </a:rPr>
              <a:t>ớc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Từ</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a:t>
            </a:r>
            <a:r>
              <a:rPr lang="en-US" sz="2800" dirty="0">
                <a:solidFill>
                  <a:schemeClr val="bg1"/>
                </a:solidFill>
                <a:latin typeface="Times New Roman" pitchFamily="18" charset="0"/>
                <a:cs typeface="Times New Roman" pitchFamily="18" charset="0"/>
              </a:rPr>
              <a:t>ó </a:t>
            </a:r>
            <a:r>
              <a:rPr lang="vi-VN" sz="2800" dirty="0">
                <a:solidFill>
                  <a:schemeClr val="bg1"/>
                </a:solidFill>
                <a:latin typeface="Times New Roman" pitchFamily="18" charset="0"/>
                <a:cs typeface="Times New Roman" pitchFamily="18" charset="0"/>
              </a:rPr>
              <a:t>đ</a:t>
            </a:r>
            <a:r>
              <a:rPr lang="en-US" sz="2800" dirty="0" err="1">
                <a:solidFill>
                  <a:schemeClr val="bg1"/>
                </a:solidFill>
                <a:latin typeface="Times New Roman" pitchFamily="18" charset="0"/>
                <a:cs typeface="Times New Roman" pitchFamily="18" charset="0"/>
              </a:rPr>
              <a:t>ến</a:t>
            </a:r>
            <a:r>
              <a:rPr lang="en-US" sz="2800" dirty="0">
                <a:solidFill>
                  <a:schemeClr val="bg1"/>
                </a:solidFill>
                <a:latin typeface="Times New Roman" pitchFamily="18" charset="0"/>
                <a:cs typeface="Times New Roman" pitchFamily="18" charset="0"/>
              </a:rPr>
              <a:t> nay, </a:t>
            </a:r>
            <a:r>
              <a:rPr lang="en-US" sz="2800" dirty="0" err="1">
                <a:solidFill>
                  <a:schemeClr val="bg1"/>
                </a:solidFill>
                <a:latin typeface="Times New Roman" pitchFamily="18" charset="0"/>
                <a:cs typeface="Times New Roman" pitchFamily="18" charset="0"/>
              </a:rPr>
              <a:t>hoạ</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sĩ</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Lê</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Duy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Ứng</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a:t>
            </a:r>
            <a:r>
              <a:rPr lang="en-US" sz="2800" dirty="0">
                <a:solidFill>
                  <a:schemeClr val="bg1"/>
                </a:solidFill>
                <a:latin typeface="Times New Roman" pitchFamily="18" charset="0"/>
                <a:cs typeface="Times New Roman" pitchFamily="18" charset="0"/>
              </a:rPr>
              <a:t>ã </a:t>
            </a: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h</a:t>
            </a:r>
            <a:r>
              <a:rPr lang="vi-VN" sz="2800" dirty="0">
                <a:solidFill>
                  <a:schemeClr val="bg1"/>
                </a:solidFill>
                <a:latin typeface="Times New Roman" pitchFamily="18" charset="0"/>
                <a:cs typeface="Times New Roman" pitchFamily="18" charset="0"/>
              </a:rPr>
              <a:t>ơ</a:t>
            </a:r>
            <a:r>
              <a:rPr lang="en-US" sz="2800" dirty="0">
                <a:solidFill>
                  <a:schemeClr val="bg1"/>
                </a:solidFill>
                <a:latin typeface="Times New Roman" pitchFamily="18" charset="0"/>
                <a:cs typeface="Times New Roman" pitchFamily="18" charset="0"/>
              </a:rPr>
              <a:t>n 30 </a:t>
            </a:r>
            <a:r>
              <a:rPr lang="en-US" sz="2800" dirty="0" err="1">
                <a:solidFill>
                  <a:schemeClr val="bg1"/>
                </a:solidFill>
                <a:latin typeface="Times New Roman" pitchFamily="18" charset="0"/>
                <a:cs typeface="Times New Roman" pitchFamily="18" charset="0"/>
              </a:rPr>
              <a:t>triển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lãm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tranh</a:t>
            </a:r>
            <a:r>
              <a:rPr lang="en-US" sz="2800" dirty="0">
                <a:solidFill>
                  <a:schemeClr val="bg1"/>
                </a:solidFill>
                <a:latin typeface="Times New Roman" pitchFamily="18" charset="0"/>
                <a:cs typeface="Times New Roman" pitchFamily="18" charset="0"/>
              </a:rPr>
              <a:t>, t</a:t>
            </a:r>
            <a:r>
              <a:rPr lang="vi-VN" sz="2800" dirty="0">
                <a:solidFill>
                  <a:schemeClr val="bg1"/>
                </a:solidFill>
                <a:latin typeface="Times New Roman" pitchFamily="18" charset="0"/>
                <a:cs typeface="Times New Roman" pitchFamily="18" charset="0"/>
              </a:rPr>
              <a:t>ư</a:t>
            </a:r>
            <a:r>
              <a:rPr lang="en-US" sz="2800" dirty="0" err="1">
                <a:solidFill>
                  <a:schemeClr val="bg1"/>
                </a:solidFill>
                <a:latin typeface="Times New Roman" pitchFamily="18" charset="0"/>
                <a:cs typeface="Times New Roman" pitchFamily="18" charset="0"/>
              </a:rPr>
              <a:t>ợng</a:t>
            </a:r>
            <a:r>
              <a:rPr lang="en-US" sz="2800" dirty="0">
                <a:solidFill>
                  <a:schemeClr val="bg1"/>
                </a:solidFill>
                <a:latin typeface="Times New Roman" pitchFamily="18" charset="0"/>
                <a:cs typeface="Times New Roman" pitchFamily="18" charset="0"/>
              </a:rPr>
              <a:t>,</a:t>
            </a:r>
            <a:r>
              <a:rPr lang="vi-VN" sz="2800" dirty="0">
                <a:solidFill>
                  <a:schemeClr val="bg1"/>
                </a:solidFill>
                <a:latin typeface="Times New Roman" pitchFamily="18" charset="0"/>
                <a:cs typeface="Times New Roman" pitchFamily="18" charset="0"/>
              </a:rPr>
              <a:t>đ</a:t>
            </a:r>
            <a:r>
              <a:rPr lang="en-US" sz="2800" dirty="0" err="1">
                <a:solidFill>
                  <a:schemeClr val="bg1"/>
                </a:solidFill>
                <a:latin typeface="Times New Roman" pitchFamily="18" charset="0"/>
                <a:cs typeface="Times New Roman" pitchFamily="18" charset="0"/>
              </a:rPr>
              <a:t>oạt</a:t>
            </a:r>
            <a:r>
              <a:rPr lang="en-US" sz="2800" dirty="0">
                <a:solidFill>
                  <a:schemeClr val="bg1"/>
                </a:solidFill>
                <a:latin typeface="Times New Roman" pitchFamily="18" charset="0"/>
                <a:cs typeface="Times New Roman" pitchFamily="18" charset="0"/>
              </a:rPr>
              <a:t> 5 </a:t>
            </a:r>
            <a:r>
              <a:rPr lang="en-US" sz="2800" dirty="0" err="1">
                <a:solidFill>
                  <a:schemeClr val="bg1"/>
                </a:solidFill>
                <a:latin typeface="Times New Roman" pitchFamily="18" charset="0"/>
                <a:cs typeface="Times New Roman" pitchFamily="18" charset="0"/>
              </a:rPr>
              <a:t>giải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a:t>
            </a:r>
            <a:r>
              <a:rPr lang="vi-VN" sz="2800" dirty="0">
                <a:solidFill>
                  <a:schemeClr val="bg1"/>
                </a:solidFill>
                <a:latin typeface="Times New Roman" pitchFamily="18" charset="0"/>
                <a:cs typeface="Times New Roman" pitchFamily="18" charset="0"/>
              </a:rPr>
              <a:t>ư</a:t>
            </a:r>
            <a:r>
              <a:rPr lang="en-US" sz="2800" dirty="0" err="1">
                <a:solidFill>
                  <a:schemeClr val="bg1"/>
                </a:solidFill>
                <a:latin typeface="Times New Roman" pitchFamily="18" charset="0"/>
                <a:cs typeface="Times New Roman" pitchFamily="18" charset="0"/>
              </a:rPr>
              <a:t>ởng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mĩ</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thuật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quốc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quốc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tế</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Nhiều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phẩm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anh</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đư</a:t>
            </a:r>
            <a:r>
              <a:rPr lang="en-US" sz="2800" dirty="0" err="1">
                <a:solidFill>
                  <a:schemeClr val="bg1"/>
                </a:solidFill>
                <a:latin typeface="Times New Roman" pitchFamily="18" charset="0"/>
                <a:cs typeface="Times New Roman" pitchFamily="18" charset="0"/>
              </a:rPr>
              <a:t>ợc</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a:t>
            </a:r>
            <a:r>
              <a:rPr lang="en-US" sz="2800" dirty="0" err="1">
                <a:solidFill>
                  <a:schemeClr val="bg1"/>
                </a:solidFill>
                <a:latin typeface="Times New Roman" pitchFamily="18" charset="0"/>
                <a:cs typeface="Times New Roman" pitchFamily="18" charset="0"/>
              </a:rPr>
              <a:t>ặt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trọng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trong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bảo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tàng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lớn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đ</a:t>
            </a:r>
            <a:r>
              <a:rPr lang="en-US" sz="2800" dirty="0" err="1">
                <a:solidFill>
                  <a:schemeClr val="bg1"/>
                </a:solidFill>
                <a:latin typeface="Times New Roman" pitchFamily="18" charset="0"/>
                <a:cs typeface="Times New Roman" pitchFamily="18" charset="0"/>
              </a:rPr>
              <a:t>ất</a:t>
            </a:r>
            <a:r>
              <a:rPr lang="en-US" sz="2800" dirty="0">
                <a:solidFill>
                  <a:schemeClr val="bg1"/>
                </a:solidFill>
                <a:latin typeface="Times New Roman" pitchFamily="18" charset="0"/>
                <a:cs typeface="Times New Roman" pitchFamily="18" charset="0"/>
              </a:rPr>
              <a:t> n</a:t>
            </a:r>
            <a:r>
              <a:rPr lang="vi-VN" sz="2800" dirty="0">
                <a:solidFill>
                  <a:schemeClr val="bg1"/>
                </a:solidFill>
                <a:latin typeface="Times New Roman" pitchFamily="18" charset="0"/>
                <a:cs typeface="Times New Roman" pitchFamily="18" charset="0"/>
              </a:rPr>
              <a:t>ư</a:t>
            </a:r>
            <a:r>
              <a:rPr lang="en-US" sz="2800" dirty="0" err="1">
                <a:solidFill>
                  <a:schemeClr val="bg1"/>
                </a:solidFill>
                <a:latin typeface="Times New Roman" pitchFamily="18" charset="0"/>
                <a:cs typeface="Times New Roman" pitchFamily="18" charset="0"/>
              </a:rPr>
              <a:t>ớc</a:t>
            </a:r>
            <a:r>
              <a:rPr lang="en-US" sz="2800" dirty="0">
                <a:solidFill>
                  <a:schemeClr val="bg1"/>
                </a:solidFill>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365294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http://static.cand.com.vn/Files/Image/linhchi/2017/07/26/d34f2568-4fe9-4da5-a1d5-0c86f5b386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34" y="830104"/>
            <a:ext cx="5216366"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tical Scroll 4"/>
          <p:cNvSpPr/>
          <p:nvPr/>
        </p:nvSpPr>
        <p:spPr>
          <a:xfrm>
            <a:off x="6149340" y="830104"/>
            <a:ext cx="2537352" cy="3684746"/>
          </a:xfrm>
          <a:prstGeom prst="verticalScroll">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vi-VN" sz="2160" b="1" dirty="0">
                <a:latin typeface="Times New Roman" pitchFamily="18" charset="0"/>
                <a:cs typeface="Times New Roman" pitchFamily="18" charset="0"/>
              </a:rPr>
              <a:t>Đại tá, họa sĩ Lê Duy Ứng sinh năm 1947 tại thôn Cổ Hiền, xã Hiền Ninh, huyện Quảng Ninh, tỉnh Quảng Bình</a:t>
            </a:r>
            <a:r>
              <a:rPr lang="vi-VN" sz="2160" dirty="0">
                <a:latin typeface="Times New Roman" pitchFamily="18" charset="0"/>
                <a:cs typeface="Times New Roman" pitchFamily="18" charset="0"/>
              </a:rPr>
              <a:t>.</a:t>
            </a:r>
            <a:endParaRPr lang="en-US" sz="2160" dirty="0">
              <a:latin typeface="Times New Roman" pitchFamily="18" charset="0"/>
              <a:cs typeface="Times New Roman" pitchFamily="18" charset="0"/>
            </a:endParaRPr>
          </a:p>
        </p:txBody>
      </p:sp>
    </p:spTree>
    <p:extLst>
      <p:ext uri="{BB962C8B-B14F-4D97-AF65-F5344CB8AC3E}">
        <p14:creationId xmlns:p14="http://schemas.microsoft.com/office/powerpoint/2010/main" val="858149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8418"/>
                                        </p:tgtEl>
                                        <p:attrNameLst>
                                          <p:attrName>style.visibility</p:attrName>
                                        </p:attrNameLst>
                                      </p:cBhvr>
                                      <p:to>
                                        <p:strVal val="visible"/>
                                      </p:to>
                                    </p:set>
                                    <p:anim calcmode="lin" valueType="num">
                                      <p:cBhvr additive="base">
                                        <p:cTn id="7" dur="500" fill="hold"/>
                                        <p:tgtEl>
                                          <p:spTgt spid="188418"/>
                                        </p:tgtEl>
                                        <p:attrNameLst>
                                          <p:attrName>ppt_x</p:attrName>
                                        </p:attrNameLst>
                                      </p:cBhvr>
                                      <p:tavLst>
                                        <p:tav tm="0">
                                          <p:val>
                                            <p:strVal val="#ppt_x"/>
                                          </p:val>
                                        </p:tav>
                                        <p:tav tm="100000">
                                          <p:val>
                                            <p:strVal val="#ppt_x"/>
                                          </p:val>
                                        </p:tav>
                                      </p:tavLst>
                                    </p:anim>
                                    <p:anim calcmode="lin" valueType="num">
                                      <p:cBhvr additive="base">
                                        <p:cTn id="8" dur="500" fill="hold"/>
                                        <p:tgtEl>
                                          <p:spTgt spid="1884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4000" r="-24000"/>
          </a:stretch>
        </a:blipFill>
        <a:effectLst/>
      </p:bgPr>
    </p:bg>
    <p:spTree>
      <p:nvGrpSpPr>
        <p:cNvPr id="1" name=""/>
        <p:cNvGrpSpPr/>
        <p:nvPr/>
      </p:nvGrpSpPr>
      <p:grpSpPr>
        <a:xfrm>
          <a:off x="0" y="0"/>
          <a:ext cx="0" cy="0"/>
          <a:chOff x="0" y="0"/>
          <a:chExt cx="0" cy="0"/>
        </a:xfrm>
      </p:grpSpPr>
      <p:sp>
        <p:nvSpPr>
          <p:cNvPr id="4" name="矩形 3"/>
          <p:cNvSpPr/>
          <p:nvPr/>
        </p:nvSpPr>
        <p:spPr>
          <a:xfrm>
            <a:off x="609704" y="1201318"/>
            <a:ext cx="8305582" cy="365637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9" name="直接连接符 8"/>
          <p:cNvCxnSpPr/>
          <p:nvPr/>
        </p:nvCxnSpPr>
        <p:spPr>
          <a:xfrm rot="5400000">
            <a:off x="1409450" y="2754300"/>
            <a:ext cx="2678925" cy="1588"/>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3119535" y="2409928"/>
            <a:ext cx="5045759" cy="5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11267" name="Picture 3" descr="H:\ppt\包图网\ppt素材\开学季\4\未标题-3-30.png"/>
          <p:cNvPicPr>
            <a:picLocks noChangeAspect="1" noChangeArrowheads="1"/>
          </p:cNvPicPr>
          <p:nvPr/>
        </p:nvPicPr>
        <p:blipFill>
          <a:blip r:embed="rId5" cstate="print"/>
          <a:srcRect/>
          <a:stretch>
            <a:fillRect/>
          </a:stretch>
        </p:blipFill>
        <p:spPr bwMode="auto">
          <a:xfrm>
            <a:off x="-1066652" y="1500260"/>
            <a:ext cx="3816359" cy="2862269"/>
          </a:xfrm>
          <a:prstGeom prst="rect">
            <a:avLst/>
          </a:prstGeom>
          <a:noFill/>
        </p:spPr>
      </p:pic>
      <p:sp>
        <p:nvSpPr>
          <p:cNvPr id="8" name="内容占位符 2"/>
          <p:cNvSpPr txBox="1">
            <a:spLocks/>
          </p:cNvSpPr>
          <p:nvPr/>
        </p:nvSpPr>
        <p:spPr>
          <a:xfrm>
            <a:off x="2875340" y="1779608"/>
            <a:ext cx="5625750" cy="1000132"/>
          </a:xfrm>
          <a:prstGeom prst="rect">
            <a:avLst/>
          </a:prstGeom>
        </p:spPr>
        <p:txBody>
          <a:bodyPr vert="horz" lIns="91440" tIns="45720" rIns="91440" bIns="45720" rtlCol="0">
            <a:noAutofit/>
          </a:bodyPr>
          <a:lstStyle/>
          <a:p>
            <a:r>
              <a:rPr lang="en-US" altLang="en-US" sz="2800">
                <a:solidFill>
                  <a:srgbClr val="0070C0"/>
                </a:solidFill>
                <a:latin typeface="Times New Roman" panose="02020603050405020304" pitchFamily="18" charset="0"/>
                <a:cs typeface="Times New Roman" panose="02020603050405020304" pitchFamily="18" charset="0"/>
              </a:rPr>
              <a:t>Đoạn văn viết về họa sĩ Lê Duy Ứng</a:t>
            </a:r>
          </a:p>
        </p:txBody>
      </p:sp>
      <p:sp>
        <p:nvSpPr>
          <p:cNvPr id="12" name="TextBox 11"/>
          <p:cNvSpPr txBox="1">
            <a:spLocks noChangeArrowheads="1"/>
          </p:cNvSpPr>
          <p:nvPr/>
        </p:nvSpPr>
        <p:spPr bwMode="auto">
          <a:xfrm>
            <a:off x="2893441" y="1238650"/>
            <a:ext cx="5405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FF0000"/>
                </a:solidFill>
                <a:latin typeface="Times New Roman" panose="02020603050405020304" pitchFamily="18" charset="0"/>
                <a:cs typeface="Times New Roman" panose="02020603050405020304" pitchFamily="18" charset="0"/>
              </a:rPr>
              <a:t>Đoạn văn viết về ai?</a:t>
            </a:r>
          </a:p>
        </p:txBody>
      </p:sp>
      <p:sp>
        <p:nvSpPr>
          <p:cNvPr id="2" name="Rectangle 1"/>
          <p:cNvSpPr/>
          <p:nvPr/>
        </p:nvSpPr>
        <p:spPr>
          <a:xfrm>
            <a:off x="2875340" y="2588956"/>
            <a:ext cx="6331889" cy="954107"/>
          </a:xfrm>
          <a:prstGeom prst="rect">
            <a:avLst/>
          </a:prstGeom>
        </p:spPr>
        <p:txBody>
          <a:bodyPr wrap="square">
            <a:spAutoFit/>
          </a:bodyPr>
          <a:lstStyle/>
          <a:p>
            <a:r>
              <a:rPr lang="en-US" altLang="en-US" sz="2800">
                <a:solidFill>
                  <a:srgbClr val="FF0000"/>
                </a:solidFill>
                <a:latin typeface="Times New Roman" panose="02020603050405020304" pitchFamily="18" charset="0"/>
                <a:cs typeface="Times New Roman" panose="02020603050405020304" pitchFamily="18" charset="0"/>
              </a:rPr>
              <a:t>Câu chuyện về họa sĩ Lê Duy Ứng có gì cảm động? </a:t>
            </a:r>
          </a:p>
        </p:txBody>
      </p:sp>
      <p:sp>
        <p:nvSpPr>
          <p:cNvPr id="13" name="TextBox 12"/>
          <p:cNvSpPr txBox="1">
            <a:spLocks noChangeArrowheads="1"/>
          </p:cNvSpPr>
          <p:nvPr/>
        </p:nvSpPr>
        <p:spPr bwMode="auto">
          <a:xfrm>
            <a:off x="2859626" y="3545706"/>
            <a:ext cx="58944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70C0"/>
                </a:solidFill>
                <a:latin typeface="Times New Roman" panose="02020603050405020304" pitchFamily="18" charset="0"/>
                <a:cs typeface="Times New Roman" panose="02020603050405020304" pitchFamily="18" charset="0"/>
              </a:rPr>
              <a:t>Lê Duy Ứng đã vẽ bức chân dung Bác Hồ bằng máu chảy từ đôi mắt bị thương của mình</a:t>
            </a:r>
          </a:p>
        </p:txBody>
      </p:sp>
    </p:spTree>
    <p:custDataLst>
      <p:tags r:id="rId1"/>
    </p:custDataLst>
    <p:extLst>
      <p:ext uri="{BB962C8B-B14F-4D97-AF65-F5344CB8AC3E}">
        <p14:creationId xmlns:p14="http://schemas.microsoft.com/office/powerpoint/2010/main" val="2626917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P spid="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4000" r="-24000"/>
          </a:stretch>
        </a:blipFill>
        <a:effectLst/>
      </p:bgPr>
    </p:bg>
    <p:spTree>
      <p:nvGrpSpPr>
        <p:cNvPr id="1" name=""/>
        <p:cNvGrpSpPr/>
        <p:nvPr/>
      </p:nvGrpSpPr>
      <p:grpSpPr>
        <a:xfrm>
          <a:off x="0" y="0"/>
          <a:ext cx="0" cy="0"/>
          <a:chOff x="0" y="0"/>
          <a:chExt cx="0" cy="0"/>
        </a:xfrm>
      </p:grpSpPr>
      <p:pic>
        <p:nvPicPr>
          <p:cNvPr id="12290" name="Picture 2" descr="H:\ppt\包图网\ppt素材\开学季\4\未标题-3-18.png"/>
          <p:cNvPicPr>
            <a:picLocks noChangeAspect="1" noChangeArrowheads="1"/>
          </p:cNvPicPr>
          <p:nvPr/>
        </p:nvPicPr>
        <p:blipFill>
          <a:blip r:embed="rId5" cstate="print"/>
          <a:srcRect/>
          <a:stretch>
            <a:fillRect/>
          </a:stretch>
        </p:blipFill>
        <p:spPr bwMode="auto">
          <a:xfrm rot="271568">
            <a:off x="2630497" y="144865"/>
            <a:ext cx="3757932" cy="2188604"/>
          </a:xfrm>
          <a:prstGeom prst="rect">
            <a:avLst/>
          </a:prstGeom>
          <a:noFill/>
        </p:spPr>
      </p:pic>
      <p:sp>
        <p:nvSpPr>
          <p:cNvPr id="6" name="Rectangle 5"/>
          <p:cNvSpPr/>
          <p:nvPr/>
        </p:nvSpPr>
        <p:spPr>
          <a:xfrm>
            <a:off x="3304806" y="916001"/>
            <a:ext cx="2409314" cy="646331"/>
          </a:xfrm>
          <a:prstGeom prst="rect">
            <a:avLst/>
          </a:prstGeom>
        </p:spPr>
        <p:txBody>
          <a:bodyPr wrap="none">
            <a:spAutoFit/>
          </a:bodyPr>
          <a:lstStyle/>
          <a:p>
            <a:r>
              <a:rPr lang="en-US" sz="3600">
                <a:solidFill>
                  <a:srgbClr val="0000FF"/>
                </a:solidFill>
              </a:rPr>
              <a:t>Viết từ khó</a:t>
            </a:r>
          </a:p>
        </p:txBody>
      </p:sp>
      <p:sp>
        <p:nvSpPr>
          <p:cNvPr id="8" name="Text Box 14"/>
          <p:cNvSpPr txBox="1">
            <a:spLocks noChangeArrowheads="1"/>
          </p:cNvSpPr>
          <p:nvPr/>
        </p:nvSpPr>
        <p:spPr bwMode="auto">
          <a:xfrm>
            <a:off x="1562086" y="2302280"/>
            <a:ext cx="2362200" cy="646113"/>
          </a:xfrm>
          <a:prstGeom prst="rect">
            <a:avLst/>
          </a:prstGeom>
          <a:noFill/>
          <a:ln w="9525">
            <a:noFill/>
            <a:miter lim="800000"/>
            <a:headEnd/>
            <a:tailEnd/>
          </a:ln>
        </p:spPr>
        <p:txBody>
          <a:bodyPr>
            <a:spAutoFit/>
          </a:bodyPr>
          <a:lstStyle/>
          <a:p>
            <a:pPr eaLnBrk="1" hangingPunct="1">
              <a:spcBef>
                <a:spcPct val="50000"/>
              </a:spcBef>
            </a:pPr>
            <a:r>
              <a:rPr lang="en-US" sz="3600" b="1" dirty="0" err="1">
                <a:solidFill>
                  <a:srgbClr val="FFFF00"/>
                </a:solidFill>
                <a:latin typeface="HP001 4 hàng" panose="020B0603050302020204" pitchFamily="34" charset="0"/>
                <a:cs typeface="Times New Roman" pitchFamily="18" charset="0"/>
              </a:rPr>
              <a:t>Sài</a:t>
            </a:r>
            <a:r>
              <a:rPr lang="en-US" sz="3600" b="1" dirty="0">
                <a:solidFill>
                  <a:srgbClr val="FFFF00"/>
                </a:solidFill>
                <a:latin typeface="HP001 4 hàng" panose="020B0603050302020204" pitchFamily="34" charset="0"/>
                <a:cs typeface="Times New Roman" pitchFamily="18" charset="0"/>
              </a:rPr>
              <a:t> </a:t>
            </a:r>
            <a:r>
              <a:rPr lang="en-US" sz="3600" b="1" dirty="0" err="1">
                <a:solidFill>
                  <a:srgbClr val="FFFF00"/>
                </a:solidFill>
                <a:latin typeface="HP001 4 hàng" panose="020B0603050302020204" pitchFamily="34" charset="0"/>
                <a:cs typeface="Times New Roman" pitchFamily="18" charset="0"/>
              </a:rPr>
              <a:t>Gòn</a:t>
            </a:r>
            <a:endParaRPr lang="en-US" sz="3600" b="1" dirty="0">
              <a:solidFill>
                <a:srgbClr val="FFFF00"/>
              </a:solidFill>
              <a:latin typeface="HP001 4 hàng" panose="020B0603050302020204" pitchFamily="34" charset="0"/>
              <a:cs typeface="Times New Roman" pitchFamily="18" charset="0"/>
            </a:endParaRPr>
          </a:p>
        </p:txBody>
      </p:sp>
      <p:sp>
        <p:nvSpPr>
          <p:cNvPr id="9" name="Text Box 19"/>
          <p:cNvSpPr txBox="1">
            <a:spLocks noChangeArrowheads="1"/>
          </p:cNvSpPr>
          <p:nvPr/>
        </p:nvSpPr>
        <p:spPr bwMode="auto">
          <a:xfrm>
            <a:off x="5105386" y="2266958"/>
            <a:ext cx="3276600" cy="646113"/>
          </a:xfrm>
          <a:prstGeom prst="rect">
            <a:avLst/>
          </a:prstGeom>
          <a:noFill/>
          <a:ln w="9525">
            <a:noFill/>
            <a:miter lim="800000"/>
            <a:headEnd/>
            <a:tailEnd/>
          </a:ln>
        </p:spPr>
        <p:txBody>
          <a:bodyPr>
            <a:spAutoFit/>
          </a:bodyPr>
          <a:lstStyle/>
          <a:p>
            <a:pPr eaLnBrk="1" hangingPunct="1">
              <a:spcBef>
                <a:spcPct val="50000"/>
              </a:spcBef>
            </a:pPr>
            <a:r>
              <a:rPr lang="en-US" sz="3600" b="1" dirty="0" err="1">
                <a:solidFill>
                  <a:srgbClr val="FFFF00"/>
                </a:solidFill>
                <a:latin typeface="HP001 4 hàng" panose="020B0603050302020204" pitchFamily="34" charset="0"/>
                <a:cs typeface="Times New Roman" pitchFamily="18" charset="0"/>
              </a:rPr>
              <a:t>quệt</a:t>
            </a:r>
            <a:r>
              <a:rPr lang="en-US" sz="3600" b="1" dirty="0">
                <a:solidFill>
                  <a:srgbClr val="FFFF00"/>
                </a:solidFill>
                <a:latin typeface="HP001 4 hàng" panose="020B0603050302020204" pitchFamily="34" charset="0"/>
                <a:cs typeface="Times New Roman" pitchFamily="18" charset="0"/>
              </a:rPr>
              <a:t> </a:t>
            </a:r>
            <a:r>
              <a:rPr lang="en-US" sz="3600" b="1" dirty="0" err="1">
                <a:solidFill>
                  <a:srgbClr val="FFFF00"/>
                </a:solidFill>
                <a:latin typeface="HP001 4 hàng" panose="020B0603050302020204" pitchFamily="34" charset="0"/>
                <a:cs typeface="Times New Roman" pitchFamily="18" charset="0"/>
              </a:rPr>
              <a:t>máu</a:t>
            </a:r>
            <a:endParaRPr lang="en-US" sz="3600" b="1" dirty="0">
              <a:solidFill>
                <a:srgbClr val="FFFF00"/>
              </a:solidFill>
              <a:latin typeface="HP001 4 hàng" panose="020B0603050302020204" pitchFamily="34" charset="0"/>
              <a:cs typeface="Times New Roman" pitchFamily="18" charset="0"/>
            </a:endParaRPr>
          </a:p>
        </p:txBody>
      </p:sp>
      <p:sp>
        <p:nvSpPr>
          <p:cNvPr id="10" name="Text Box 20"/>
          <p:cNvSpPr txBox="1">
            <a:spLocks noChangeArrowheads="1"/>
          </p:cNvSpPr>
          <p:nvPr/>
        </p:nvSpPr>
        <p:spPr bwMode="auto">
          <a:xfrm>
            <a:off x="1562086" y="3216680"/>
            <a:ext cx="2514600" cy="646113"/>
          </a:xfrm>
          <a:prstGeom prst="rect">
            <a:avLst/>
          </a:prstGeom>
          <a:noFill/>
          <a:ln w="9525">
            <a:noFill/>
            <a:miter lim="800000"/>
            <a:headEnd/>
            <a:tailEnd/>
          </a:ln>
        </p:spPr>
        <p:txBody>
          <a:bodyPr>
            <a:spAutoFit/>
          </a:bodyPr>
          <a:lstStyle/>
          <a:p>
            <a:pPr eaLnBrk="1" hangingPunct="1">
              <a:spcBef>
                <a:spcPct val="50000"/>
              </a:spcBef>
            </a:pPr>
            <a:r>
              <a:rPr lang="en-US" sz="3600" b="1" dirty="0" err="1">
                <a:solidFill>
                  <a:srgbClr val="FFFF00"/>
                </a:solidFill>
                <a:latin typeface="HP001 4 hàng" panose="020B0603050302020204" pitchFamily="34" charset="0"/>
                <a:cs typeface="Times New Roman" pitchFamily="18" charset="0"/>
              </a:rPr>
              <a:t>hỏng</a:t>
            </a:r>
            <a:r>
              <a:rPr lang="en-US" sz="3600" b="1" dirty="0">
                <a:solidFill>
                  <a:srgbClr val="FFFF00"/>
                </a:solidFill>
                <a:latin typeface="HP001 4 hàng" panose="020B0603050302020204" pitchFamily="34" charset="0"/>
                <a:cs typeface="Times New Roman" pitchFamily="18" charset="0"/>
              </a:rPr>
              <a:t> </a:t>
            </a:r>
            <a:r>
              <a:rPr lang="en-US" sz="3600" b="1" dirty="0" err="1">
                <a:solidFill>
                  <a:srgbClr val="FFFF00"/>
                </a:solidFill>
                <a:latin typeface="HP001 4 hàng" panose="020B0603050302020204" pitchFamily="34" charset="0"/>
                <a:cs typeface="Times New Roman" pitchFamily="18" charset="0"/>
              </a:rPr>
              <a:t>mắt</a:t>
            </a:r>
            <a:endParaRPr lang="en-US" sz="3600" b="1" dirty="0">
              <a:solidFill>
                <a:srgbClr val="FFFF00"/>
              </a:solidFill>
              <a:latin typeface="HP001 4 hàng" panose="020B0603050302020204" pitchFamily="34" charset="0"/>
              <a:cs typeface="Times New Roman" pitchFamily="18" charset="0"/>
            </a:endParaRPr>
          </a:p>
        </p:txBody>
      </p:sp>
      <p:sp>
        <p:nvSpPr>
          <p:cNvPr id="11" name="Text Box 21"/>
          <p:cNvSpPr txBox="1">
            <a:spLocks noChangeArrowheads="1"/>
          </p:cNvSpPr>
          <p:nvPr/>
        </p:nvSpPr>
        <p:spPr bwMode="auto">
          <a:xfrm>
            <a:off x="5129444" y="3123811"/>
            <a:ext cx="2514600" cy="1477963"/>
          </a:xfrm>
          <a:prstGeom prst="rect">
            <a:avLst/>
          </a:prstGeom>
          <a:noFill/>
          <a:ln w="9525">
            <a:noFill/>
            <a:miter lim="800000"/>
            <a:headEnd/>
            <a:tailEnd/>
          </a:ln>
        </p:spPr>
        <p:txBody>
          <a:bodyPr>
            <a:spAutoFit/>
          </a:bodyPr>
          <a:lstStyle/>
          <a:p>
            <a:pPr eaLnBrk="1" hangingPunct="1">
              <a:spcBef>
                <a:spcPct val="50000"/>
              </a:spcBef>
            </a:pPr>
            <a:r>
              <a:rPr lang="en-US" sz="3600" b="1" dirty="0" err="1">
                <a:solidFill>
                  <a:srgbClr val="FFFF00"/>
                </a:solidFill>
                <a:latin typeface="HP001 4 hàng" panose="020B0603050302020204" pitchFamily="34" charset="0"/>
                <a:cs typeface="Times New Roman" pitchFamily="18" charset="0"/>
              </a:rPr>
              <a:t>xúc</a:t>
            </a:r>
            <a:r>
              <a:rPr lang="en-US" sz="3600" b="1" dirty="0">
                <a:solidFill>
                  <a:srgbClr val="FFFF00"/>
                </a:solidFill>
                <a:latin typeface="HP001 4 hàng" panose="020B0603050302020204" pitchFamily="34" charset="0"/>
                <a:cs typeface="Times New Roman" pitchFamily="18" charset="0"/>
              </a:rPr>
              <a:t> </a:t>
            </a:r>
            <a:r>
              <a:rPr lang="vi-VN" sz="3600" b="1" dirty="0">
                <a:solidFill>
                  <a:srgbClr val="FFFF00"/>
                </a:solidFill>
                <a:latin typeface="HP001 4 hàng" panose="020B0603050302020204" pitchFamily="34" charset="0"/>
                <a:cs typeface="Times New Roman" pitchFamily="18" charset="0"/>
              </a:rPr>
              <a:t>đ</a:t>
            </a:r>
            <a:r>
              <a:rPr lang="en-US" sz="3600" b="1" dirty="0" err="1">
                <a:solidFill>
                  <a:srgbClr val="FFFF00"/>
                </a:solidFill>
                <a:latin typeface="HP001 4 hàng" panose="020B0603050302020204" pitchFamily="34" charset="0"/>
                <a:cs typeface="Times New Roman" pitchFamily="18" charset="0"/>
              </a:rPr>
              <a:t>ộng</a:t>
            </a:r>
            <a:endParaRPr lang="en-US" sz="3600" b="1" dirty="0">
              <a:solidFill>
                <a:srgbClr val="FFFF00"/>
              </a:solidFill>
              <a:latin typeface="HP001 4 hàng" panose="020B0603050302020204" pitchFamily="34" charset="0"/>
              <a:cs typeface="Times New Roman" pitchFamily="18" charset="0"/>
            </a:endParaRPr>
          </a:p>
          <a:p>
            <a:pPr eaLnBrk="1" hangingPunct="1">
              <a:spcBef>
                <a:spcPct val="50000"/>
              </a:spcBef>
            </a:pPr>
            <a:endParaRPr lang="en-US" sz="3600" b="1" dirty="0">
              <a:solidFill>
                <a:srgbClr val="FFFF00"/>
              </a:solidFill>
              <a:latin typeface="HP001 4 hàng" panose="020B0603050302020204" pitchFamily="34" charset="0"/>
              <a:cs typeface="Times New Roman" pitchFamily="18" charset="0"/>
            </a:endParaRPr>
          </a:p>
        </p:txBody>
      </p:sp>
      <p:sp>
        <p:nvSpPr>
          <p:cNvPr id="12" name="Text Box 24"/>
          <p:cNvSpPr txBox="1">
            <a:spLocks noChangeArrowheads="1"/>
          </p:cNvSpPr>
          <p:nvPr/>
        </p:nvSpPr>
        <p:spPr bwMode="auto">
          <a:xfrm>
            <a:off x="1562086" y="4131080"/>
            <a:ext cx="2743200" cy="646113"/>
          </a:xfrm>
          <a:prstGeom prst="rect">
            <a:avLst/>
          </a:prstGeom>
          <a:noFill/>
          <a:ln w="9525">
            <a:noFill/>
            <a:miter lim="800000"/>
            <a:headEnd/>
            <a:tailEnd/>
          </a:ln>
        </p:spPr>
        <p:txBody>
          <a:bodyPr>
            <a:spAutoFit/>
          </a:bodyPr>
          <a:lstStyle/>
          <a:p>
            <a:pPr eaLnBrk="1" hangingPunct="1">
              <a:spcBef>
                <a:spcPct val="50000"/>
              </a:spcBef>
            </a:pPr>
            <a:r>
              <a:rPr lang="en-US" sz="3600" b="1">
                <a:solidFill>
                  <a:srgbClr val="FFFF00"/>
                </a:solidFill>
                <a:latin typeface="HP001 4 hàng" panose="020B0603050302020204" pitchFamily="34" charset="0"/>
                <a:cs typeface="Times New Roman" pitchFamily="18" charset="0"/>
              </a:rPr>
              <a:t>triển lãm  </a:t>
            </a:r>
          </a:p>
        </p:txBody>
      </p:sp>
    </p:spTree>
    <p:custDataLst>
      <p:tags r:id="rId1"/>
    </p:custDataLst>
    <p:extLst>
      <p:ext uri="{BB962C8B-B14F-4D97-AF65-F5344CB8AC3E}">
        <p14:creationId xmlns:p14="http://schemas.microsoft.com/office/powerpoint/2010/main" val="1211068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900" decel="100000" fill="hold"/>
                                        <p:tgtEl>
                                          <p:spTgt spid="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900" decel="100000" fill="hold"/>
                                        <p:tgtEl>
                                          <p:spTgt spid="9"/>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900" decel="100000" fill="hold"/>
                                        <p:tgtEl>
                                          <p:spTgt spid="1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900" decel="100000" fill="hold"/>
                                        <p:tgtEl>
                                          <p:spTgt spid="1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900" decel="100000" fill="hold"/>
                                        <p:tgtEl>
                                          <p:spTgt spid="1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PA_库_组合 15">
            <a:extLst>
              <a:ext uri="{FF2B5EF4-FFF2-40B4-BE49-F238E27FC236}">
                <a16:creationId xmlns:a16="http://schemas.microsoft.com/office/drawing/2014/main" id="{ACB80BE3-6FD4-461E-A98E-0132281484C5}"/>
              </a:ext>
            </a:extLst>
          </p:cNvPr>
          <p:cNvGrpSpPr/>
          <p:nvPr/>
        </p:nvGrpSpPr>
        <p:grpSpPr>
          <a:xfrm>
            <a:off x="2964465" y="233286"/>
            <a:ext cx="3129472" cy="1073474"/>
            <a:chOff x="1874329" y="2452708"/>
            <a:chExt cx="1534600" cy="699352"/>
          </a:xfrm>
        </p:grpSpPr>
        <p:sp>
          <p:nvSpPr>
            <p:cNvPr id="20" name="任意多边形 16">
              <a:extLst>
                <a:ext uri="{FF2B5EF4-FFF2-40B4-BE49-F238E27FC236}">
                  <a16:creationId xmlns:a16="http://schemas.microsoft.com/office/drawing/2014/main" id="{476D733D-98BD-422E-962C-50E846E60419}"/>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cs typeface="+mn-ea"/>
                <a:sym typeface="+mn-lt"/>
              </a:endParaRPr>
            </a:p>
          </p:txBody>
        </p:sp>
        <p:sp>
          <p:nvSpPr>
            <p:cNvPr id="21" name="任意多边形 17">
              <a:extLst>
                <a:ext uri="{FF2B5EF4-FFF2-40B4-BE49-F238E27FC236}">
                  <a16:creationId xmlns:a16="http://schemas.microsoft.com/office/drawing/2014/main" id="{3235A11C-23E7-427E-B400-576ACF2CEB1F}"/>
                </a:ext>
              </a:extLst>
            </p:cNvPr>
            <p:cNvSpPr/>
            <p:nvPr/>
          </p:nvSpPr>
          <p:spPr>
            <a:xfrm>
              <a:off x="1874329" y="245270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cs typeface="+mn-ea"/>
                <a:sym typeface="+mn-lt"/>
              </a:endParaRPr>
            </a:p>
          </p:txBody>
        </p:sp>
        <p:sp>
          <p:nvSpPr>
            <p:cNvPr id="22" name="文本框 18">
              <a:extLst>
                <a:ext uri="{FF2B5EF4-FFF2-40B4-BE49-F238E27FC236}">
                  <a16:creationId xmlns:a16="http://schemas.microsoft.com/office/drawing/2014/main" id="{58CF90D8-BC64-4299-AA96-FDF214C2EAD9}"/>
                </a:ext>
              </a:extLst>
            </p:cNvPr>
            <p:cNvSpPr txBox="1"/>
            <p:nvPr/>
          </p:nvSpPr>
          <p:spPr>
            <a:xfrm>
              <a:off x="1984614" y="2476694"/>
              <a:ext cx="1314030" cy="601535"/>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buClr>
                  <a:srgbClr val="29486D"/>
                </a:buClr>
                <a:defRPr/>
              </a:pPr>
              <a:r>
                <a:rPr lang="vi-VN" sz="2700" b="1">
                  <a:solidFill>
                    <a:srgbClr val="01346B"/>
                  </a:solidFill>
                  <a:latin typeface="+mj-lt"/>
                  <a:cs typeface="Calibri" panose="020F0502020204030204" charset="0"/>
                </a:rPr>
                <a:t>Lưu ý về tư thế</a:t>
              </a:r>
              <a:r>
                <a:rPr lang="en-US" sz="2700" b="1">
                  <a:solidFill>
                    <a:srgbClr val="01346B"/>
                  </a:solidFill>
                  <a:latin typeface="+mj-lt"/>
                  <a:cs typeface="Calibri" panose="020F0502020204030204" charset="0"/>
                </a:rPr>
                <a:t> </a:t>
              </a:r>
              <a:r>
                <a:rPr lang="vi-VN" sz="2700" b="1">
                  <a:solidFill>
                    <a:srgbClr val="01346B"/>
                  </a:solidFill>
                  <a:latin typeface="+mj-lt"/>
                  <a:cs typeface="Calibri" panose="020F0502020204030204" charset="0"/>
                </a:rPr>
                <a:t>ngồi viết</a:t>
              </a:r>
              <a:endParaRPr lang="en-US" sz="2700" b="1" kern="0" dirty="0">
                <a:solidFill>
                  <a:srgbClr val="01346B"/>
                </a:solidFill>
                <a:latin typeface="+mj-lt"/>
                <a:sym typeface="Gloria Hallelujah"/>
              </a:endParaRPr>
            </a:p>
          </p:txBody>
        </p:sp>
      </p:grpSp>
      <p:sp>
        <p:nvSpPr>
          <p:cNvPr id="9" name="TextBox 8">
            <a:extLst>
              <a:ext uri="{FF2B5EF4-FFF2-40B4-BE49-F238E27FC236}">
                <a16:creationId xmlns:a16="http://schemas.microsoft.com/office/drawing/2014/main" id="{9A4EF3F7-30B5-4EA2-903F-3D54AA3F94AF}"/>
              </a:ext>
            </a:extLst>
          </p:cNvPr>
          <p:cNvSpPr txBox="1"/>
          <p:nvPr/>
        </p:nvSpPr>
        <p:spPr>
          <a:xfrm>
            <a:off x="941706" y="1365928"/>
            <a:ext cx="3511948" cy="919401"/>
          </a:xfrm>
          <a:prstGeom prst="roundRect">
            <a:avLst/>
          </a:prstGeom>
          <a:solidFill>
            <a:srgbClr val="76D9CA">
              <a:lumMod val="20000"/>
              <a:lumOff val="80000"/>
            </a:srgbClr>
          </a:solidFill>
        </p:spPr>
        <p:txBody>
          <a:bodyPr wrap="square" rtlCol="0">
            <a:spAutoFit/>
          </a:bodyPr>
          <a:lstStyle/>
          <a:p>
            <a:pPr>
              <a:buClrTx/>
              <a:buFontTx/>
              <a:buNone/>
            </a:pP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tay</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cầm</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viết</a:t>
            </a:r>
            <a:endPar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buClrTx/>
              <a:buFontTx/>
              <a:buNone/>
            </a:pP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tay</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giữ</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trang</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vở</a:t>
            </a:r>
            <a:endPar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3AE270A-0200-4461-985C-916A406C24B3}"/>
              </a:ext>
            </a:extLst>
          </p:cNvPr>
          <p:cNvSpPr txBox="1"/>
          <p:nvPr/>
        </p:nvSpPr>
        <p:spPr>
          <a:xfrm>
            <a:off x="941705" y="2353663"/>
            <a:ext cx="3527865" cy="919401"/>
          </a:xfrm>
          <a:prstGeom prst="roundRect">
            <a:avLst/>
          </a:prstGeom>
          <a:solidFill>
            <a:srgbClr val="FC8E60">
              <a:lumMod val="20000"/>
              <a:lumOff val="80000"/>
            </a:srgbClr>
          </a:solidFill>
        </p:spPr>
        <p:txBody>
          <a:bodyPr wrap="square" rtlCol="0">
            <a:spAutoFit/>
          </a:bodyPr>
          <a:lstStyle/>
          <a:p>
            <a:pPr>
              <a:buClrTx/>
              <a:buFontTx/>
              <a:buNone/>
            </a:pPr>
            <a:r>
              <a:rPr lang="vi-VN" sz="2400" b="1" dirty="0">
                <a:solidFill>
                  <a:srgbClr val="E43F0A"/>
                </a:solidFill>
                <a:latin typeface="+mj-lt"/>
                <a:ea typeface="Cambria" panose="02040503050406030204" pitchFamily="18" charset="0"/>
                <a:cs typeface="Arial" panose="020B0604020202020204" pitchFamily="34" charset="0"/>
              </a:rPr>
              <a:t>Thẳng lưng</a:t>
            </a:r>
          </a:p>
          <a:p>
            <a:pPr>
              <a:buClrTx/>
              <a:buFontTx/>
              <a:buNone/>
            </a:pPr>
            <a:r>
              <a:rPr lang="vi-VN" sz="2400" b="1" dirty="0">
                <a:solidFill>
                  <a:srgbClr val="E43F0A"/>
                </a:solidFill>
                <a:latin typeface="+mj-lt"/>
                <a:ea typeface="Cambria" panose="02040503050406030204" pitchFamily="18" charset="0"/>
                <a:cs typeface="Arial" panose="020B0604020202020204" pitchFamily="34" charset="0"/>
              </a:rPr>
              <a:t>Chân đặt đúng vị trí</a:t>
            </a:r>
          </a:p>
        </p:txBody>
      </p:sp>
      <p:sp>
        <p:nvSpPr>
          <p:cNvPr id="11" name="Rounded Rectangle 10">
            <a:extLst>
              <a:ext uri="{FF2B5EF4-FFF2-40B4-BE49-F238E27FC236}">
                <a16:creationId xmlns:a16="http://schemas.microsoft.com/office/drawing/2014/main" id="{D581AF48-8329-48F0-BB4B-4786F9B5A438}"/>
              </a:ext>
            </a:extLst>
          </p:cNvPr>
          <p:cNvSpPr/>
          <p:nvPr/>
        </p:nvSpPr>
        <p:spPr>
          <a:xfrm>
            <a:off x="941705" y="3341398"/>
            <a:ext cx="3527865" cy="882763"/>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defTabSz="685800"/>
            <a:r>
              <a:rPr lang="en-US" sz="2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Khoảng</a:t>
            </a:r>
            <a:r>
              <a:rPr lang="en-US" sz="2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2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từ</a:t>
            </a:r>
            <a:r>
              <a:rPr lang="en-US" sz="2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2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2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vở</a:t>
            </a:r>
            <a:r>
              <a:rPr lang="en-US" sz="2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 25 – 30cm</a:t>
            </a:r>
          </a:p>
        </p:txBody>
      </p:sp>
      <p:pic>
        <p:nvPicPr>
          <p:cNvPr id="12" name="Picture 2" descr="https://khotunhua.com/upload/tiny/day-tre-ngoi-dung-tu-the.jpg">
            <a:extLst>
              <a:ext uri="{FF2B5EF4-FFF2-40B4-BE49-F238E27FC236}">
                <a16:creationId xmlns:a16="http://schemas.microsoft.com/office/drawing/2014/main" id="{8F9832D8-1F30-43A3-A0E7-8004B240F72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265883" y="1696867"/>
            <a:ext cx="3005705" cy="25739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74F1007-B7E6-49C5-BDBF-8375EA155186}"/>
              </a:ext>
            </a:extLst>
          </p:cNvPr>
          <p:cNvSpPr/>
          <p:nvPr/>
        </p:nvSpPr>
        <p:spPr>
          <a:xfrm>
            <a:off x="4816366" y="2704028"/>
            <a:ext cx="829935" cy="461665"/>
          </a:xfrm>
          <a:prstGeom prst="rect">
            <a:avLst/>
          </a:prstGeom>
          <a:solidFill>
            <a:srgbClr val="FFFFFF"/>
          </a:solidFill>
        </p:spPr>
        <p:txBody>
          <a:bodyPr wrap="square">
            <a:spAutoFit/>
          </a:bodyPr>
          <a:lstStyle/>
          <a:p>
            <a:pPr algn="ctr" defTabSz="685800" fontAlgn="auto">
              <a:spcBef>
                <a:spcPts val="0"/>
              </a:spcBef>
              <a:spcAft>
                <a:spcPts val="0"/>
              </a:spcAft>
              <a:buClr>
                <a:srgbClr val="000000"/>
              </a:buClr>
              <a:defRPr/>
            </a:pPr>
            <a:r>
              <a:rPr lang="en-US" sz="1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Giữ</a:t>
            </a:r>
            <a:r>
              <a:rPr lang="en-US" sz="1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lang="en-US" sz="1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lang="en-US" sz="1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trái</a:t>
            </a:r>
            <a:endParaRPr lang="en-US" sz="788"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 name="Rectangle 13">
            <a:extLst>
              <a:ext uri="{FF2B5EF4-FFF2-40B4-BE49-F238E27FC236}">
                <a16:creationId xmlns:a16="http://schemas.microsoft.com/office/drawing/2014/main" id="{ABE35B51-97A9-4E2E-8253-0A427F57C54C}"/>
              </a:ext>
            </a:extLst>
          </p:cNvPr>
          <p:cNvSpPr/>
          <p:nvPr/>
        </p:nvSpPr>
        <p:spPr>
          <a:xfrm>
            <a:off x="6636876" y="2345592"/>
            <a:ext cx="829935" cy="461665"/>
          </a:xfrm>
          <a:prstGeom prst="rect">
            <a:avLst/>
          </a:prstGeom>
          <a:solidFill>
            <a:srgbClr val="FFFFFF"/>
          </a:solidFill>
        </p:spPr>
        <p:txBody>
          <a:bodyPr wrap="square">
            <a:spAutoFit/>
          </a:bodyPr>
          <a:lstStyle/>
          <a:p>
            <a:pPr algn="ctr" defTabSz="685800" fontAlgn="auto">
              <a:spcBef>
                <a:spcPts val="0"/>
              </a:spcBef>
              <a:spcAft>
                <a:spcPts val="0"/>
              </a:spcAft>
              <a:buClr>
                <a:srgbClr val="000000"/>
              </a:buClr>
              <a:defRPr/>
            </a:pPr>
            <a:r>
              <a:rPr lang="en-US" sz="1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Viết</a:t>
            </a:r>
            <a:r>
              <a:rPr lang="en-US" sz="1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lang="en-US" sz="1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lang="en-US" sz="1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phải</a:t>
            </a:r>
            <a:endParaRPr lang="en-US" sz="788"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23" name="图片 21" descr="e5151f51e53585faa84fc57b66b97543">
            <a:extLst>
              <a:ext uri="{FF2B5EF4-FFF2-40B4-BE49-F238E27FC236}">
                <a16:creationId xmlns:a16="http://schemas.microsoft.com/office/drawing/2014/main" id="{48A19D44-184F-46DA-872C-56278D008BB1}"/>
              </a:ext>
            </a:extLst>
          </p:cNvPr>
          <p:cNvPicPr>
            <a:picLocks noChangeAspect="1"/>
          </p:cNvPicPr>
          <p:nvPr/>
        </p:nvPicPr>
        <p:blipFill>
          <a:blip r:embed="rId5"/>
          <a:stretch>
            <a:fillRect/>
          </a:stretch>
        </p:blipFill>
        <p:spPr>
          <a:xfrm>
            <a:off x="-623571" y="-135481"/>
            <a:ext cx="713978" cy="714537"/>
          </a:xfrm>
          <a:prstGeom prst="rect">
            <a:avLst/>
          </a:prstGeom>
        </p:spPr>
      </p:pic>
    </p:spTree>
    <p:extLst>
      <p:ext uri="{BB962C8B-B14F-4D97-AF65-F5344CB8AC3E}">
        <p14:creationId xmlns:p14="http://schemas.microsoft.com/office/powerpoint/2010/main" val="41202088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000"/>
                                        <p:tgtEl>
                                          <p:spTgt spid="19"/>
                                        </p:tgtEl>
                                      </p:cBhvr>
                                    </p:animEffect>
                                  </p:childTnLst>
                                </p:cTn>
                              </p:par>
                              <p:par>
                                <p:cTn id="8" presetID="60" presetClass="path" presetSubtype="0" accel="50000" decel="50000" fill="hold" nodeType="withEffect">
                                  <p:stCondLst>
                                    <p:cond delay="1500"/>
                                  </p:stCondLst>
                                  <p:childTnLst>
                                    <p:animMotion origin="layout" path="M 0.00183 0.16365 C 0.00873 0.18981 0.02175 0.22476 0.04844 0.2125 C 0.08763 0.19513 0.0724 0.06504 0.11901 0.04398 C 0.16107 0.02546 0.1543 0.14791 0.1948 0.12939 C 0.23698 0.11088 0.203 0.03912 0.24818 0.01921 C 0.28881 0.00115 0.27383 0.06597 0.3099 0.05 C 0.34466 0.03472 0.32071 0.00092 0.35222 -0.0132 C 0.37019 -0.02107 0.37344 -0.01065 0.37591 -0.00209 " pathEditMode="relative" rAng="20760000" ptsTypes="AAAAAAAA">
                                      <p:cBhvr>
                                        <p:cTn id="9" dur="1500" fill="hold"/>
                                        <p:tgtEl>
                                          <p:spTgt spid="23"/>
                                        </p:tgtEl>
                                        <p:attrNameLst>
                                          <p:attrName>ppt_x</p:attrName>
                                          <p:attrName>ppt_y</p:attrName>
                                        </p:attrNameLst>
                                      </p:cBhvr>
                                      <p:rCtr x="18711" y="-8218"/>
                                    </p:animMotion>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2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7624" y="4012197"/>
            <a:ext cx="1319417" cy="1115659"/>
          </a:xfrm>
          <a:prstGeom prst="rect">
            <a:avLst/>
          </a:prstGeom>
        </p:spPr>
      </p:pic>
      <p:grpSp>
        <p:nvGrpSpPr>
          <p:cNvPr id="3" name="组合 23">
            <a:extLst>
              <a:ext uri="{FF2B5EF4-FFF2-40B4-BE49-F238E27FC236}">
                <a16:creationId xmlns:a16="http://schemas.microsoft.com/office/drawing/2014/main" id="{7ECF9EA0-EDAA-4F6B-9A4E-CB40A22D3BC8}"/>
              </a:ext>
            </a:extLst>
          </p:cNvPr>
          <p:cNvGrpSpPr/>
          <p:nvPr/>
        </p:nvGrpSpPr>
        <p:grpSpPr>
          <a:xfrm>
            <a:off x="1179345" y="253276"/>
            <a:ext cx="6104402" cy="4089523"/>
            <a:chOff x="4381194" y="1409624"/>
            <a:chExt cx="4012120" cy="3773283"/>
          </a:xfrm>
        </p:grpSpPr>
        <p:pic>
          <p:nvPicPr>
            <p:cNvPr id="4" name="图片 6">
              <a:extLst>
                <a:ext uri="{FF2B5EF4-FFF2-40B4-BE49-F238E27FC236}">
                  <a16:creationId xmlns:a16="http://schemas.microsoft.com/office/drawing/2014/main" id="{8793CC59-F18E-481D-BF2E-C91DA0BD6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194" y="1409624"/>
              <a:ext cx="4012120" cy="3773283"/>
            </a:xfrm>
            <a:prstGeom prst="rect">
              <a:avLst/>
            </a:prstGeom>
          </p:spPr>
        </p:pic>
        <p:grpSp>
          <p:nvGrpSpPr>
            <p:cNvPr id="5" name="组合 17">
              <a:extLst>
                <a:ext uri="{FF2B5EF4-FFF2-40B4-BE49-F238E27FC236}">
                  <a16:creationId xmlns:a16="http://schemas.microsoft.com/office/drawing/2014/main" id="{40C9789D-CC12-4882-9AC6-ADBB57CC174E}"/>
                </a:ext>
              </a:extLst>
            </p:cNvPr>
            <p:cNvGrpSpPr/>
            <p:nvPr/>
          </p:nvGrpSpPr>
          <p:grpSpPr>
            <a:xfrm>
              <a:off x="4958339" y="2238948"/>
              <a:ext cx="3270015" cy="2170402"/>
              <a:chOff x="5527525" y="1274435"/>
              <a:chExt cx="3270015" cy="2170402"/>
            </a:xfrm>
          </p:grpSpPr>
          <p:sp>
            <p:nvSpPr>
              <p:cNvPr id="6" name="文本框 18">
                <a:extLst>
                  <a:ext uri="{FF2B5EF4-FFF2-40B4-BE49-F238E27FC236}">
                    <a16:creationId xmlns:a16="http://schemas.microsoft.com/office/drawing/2014/main" id="{159FE243-2554-4F7C-AC4F-9EBE4A16A41B}"/>
                  </a:ext>
                </a:extLst>
              </p:cNvPr>
              <p:cNvSpPr txBox="1"/>
              <p:nvPr/>
            </p:nvSpPr>
            <p:spPr>
              <a:xfrm>
                <a:off x="5527525" y="1928403"/>
                <a:ext cx="3270015" cy="1516434"/>
              </a:xfrm>
              <a:prstGeom prst="rect">
                <a:avLst/>
              </a:prstGeom>
              <a:noFill/>
            </p:spPr>
            <p:txBody>
              <a:bodyPr wrap="square" rtlCol="0">
                <a:spAutoFit/>
              </a:bodyPr>
              <a:lstStyle/>
              <a:p>
                <a:pPr defTabSz="342900" fontAlgn="auto">
                  <a:lnSpc>
                    <a:spcPct val="120000"/>
                  </a:lnSpc>
                  <a:spcBef>
                    <a:spcPts val="0"/>
                  </a:spcBef>
                  <a:spcAft>
                    <a:spcPts val="0"/>
                  </a:spcAft>
                  <a:defRPr/>
                </a:pP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Tên</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lùi</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vào</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khoảng</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vi-VN"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3</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ô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ly</a:t>
                </a:r>
                <a:endPar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defTabSz="342900" fontAlgn="auto">
                  <a:lnSpc>
                    <a:spcPct val="120000"/>
                  </a:lnSpc>
                  <a:spcBef>
                    <a:spcPts val="0"/>
                  </a:spcBef>
                  <a:spcAft>
                    <a:spcPts val="0"/>
                  </a:spcAft>
                  <a:defRPr/>
                </a:pP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Viết</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hoa</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chữ</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cái</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a:t>
                </a:r>
                <a:r>
                  <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dòng</a:t>
                </a:r>
                <a:endParaRPr lang="en-US" altLang="zh-CN"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defTabSz="342900" fontAlgn="auto">
                  <a:lnSpc>
                    <a:spcPct val="120000"/>
                  </a:lnSpc>
                  <a:spcBef>
                    <a:spcPts val="0"/>
                  </a:spcBef>
                  <a:spcAft>
                    <a:spcPts val="0"/>
                  </a:spcAft>
                  <a:defRPr/>
                </a:pPr>
                <a:endParaRPr lang="zh-CN" altLang="en-US" sz="2800" dirty="0">
                  <a:solidFill>
                    <a:srgbClr val="FFFF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 name="文本框 19">
                <a:extLst>
                  <a:ext uri="{FF2B5EF4-FFF2-40B4-BE49-F238E27FC236}">
                    <a16:creationId xmlns:a16="http://schemas.microsoft.com/office/drawing/2014/main" id="{2474BDDF-4054-4687-8DDC-12F6B38E8F6D}"/>
                  </a:ext>
                </a:extLst>
              </p:cNvPr>
              <p:cNvSpPr txBox="1"/>
              <p:nvPr/>
            </p:nvSpPr>
            <p:spPr>
              <a:xfrm>
                <a:off x="5821378" y="1274435"/>
                <a:ext cx="2377438" cy="582861"/>
              </a:xfrm>
              <a:prstGeom prst="rect">
                <a:avLst/>
              </a:prstGeom>
              <a:noFill/>
            </p:spPr>
            <p:txBody>
              <a:bodyPr wrap="square" rtlCol="0">
                <a:spAutoFit/>
              </a:bodyPr>
              <a:lstStyle/>
              <a:p>
                <a:pPr algn="ctr" defTabSz="342900" fontAlgn="auto">
                  <a:lnSpc>
                    <a:spcPct val="120000"/>
                  </a:lnSpc>
                  <a:spcBef>
                    <a:spcPts val="0"/>
                  </a:spcBef>
                  <a:spcAft>
                    <a:spcPts val="0"/>
                  </a:spcAft>
                  <a:defRPr/>
                </a:pPr>
                <a:r>
                  <a:rPr lang="en-US" altLang="zh-CN" sz="32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 viết </a:t>
                </a:r>
                <a:r>
                  <a:rPr lang="en-US" altLang="zh-CN" sz="3200" b="1"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a:t>
                </a:r>
                <a:endParaRPr lang="zh-CN" altLang="en-US" sz="32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spTree>
    <p:extLst>
      <p:ext uri="{BB962C8B-B14F-4D97-AF65-F5344CB8AC3E}">
        <p14:creationId xmlns:p14="http://schemas.microsoft.com/office/powerpoint/2010/main" val="2433411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74C547-034B-4FF9-8BE2-550CEDA829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612" y="92590"/>
            <a:ext cx="7191375" cy="4501121"/>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63" y="3197557"/>
            <a:ext cx="1227976" cy="1774457"/>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297" y="3263237"/>
            <a:ext cx="1345406" cy="185388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13223"/>
            <a:ext cx="4714875" cy="53027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2215" y="4541379"/>
            <a:ext cx="1004754" cy="395858"/>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5443" y="4420841"/>
            <a:ext cx="717908" cy="636933"/>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9782" y="4420841"/>
            <a:ext cx="717515" cy="636933"/>
          </a:xfrm>
          <a:prstGeom prst="rect">
            <a:avLst/>
          </a:prstGeom>
        </p:spPr>
      </p:pic>
      <p:sp>
        <p:nvSpPr>
          <p:cNvPr id="16" name="TextBox 15">
            <a:extLst>
              <a:ext uri="{FF2B5EF4-FFF2-40B4-BE49-F238E27FC236}">
                <a16:creationId xmlns:a16="http://schemas.microsoft.com/office/drawing/2014/main" id="{47694F2F-6B61-4E22-9ED6-2B0F757E7750}"/>
              </a:ext>
            </a:extLst>
          </p:cNvPr>
          <p:cNvSpPr txBox="1"/>
          <p:nvPr/>
        </p:nvSpPr>
        <p:spPr>
          <a:xfrm>
            <a:off x="1490141" y="740913"/>
            <a:ext cx="5344185" cy="415498"/>
          </a:xfrm>
          <a:prstGeom prst="rect">
            <a:avLst/>
          </a:prstGeom>
          <a:noFill/>
        </p:spPr>
        <p:txBody>
          <a:bodyPr wrap="square" rtlCol="0">
            <a:spAutoFit/>
          </a:bodyPr>
          <a:lstStyle/>
          <a:p>
            <a:pPr defTabSz="342900" fontAlgn="auto">
              <a:spcBef>
                <a:spcPts val="0"/>
              </a:spcBef>
              <a:spcAft>
                <a:spcPts val="0"/>
              </a:spcAft>
              <a:defRPr/>
            </a:pPr>
            <a:r>
              <a:rPr lang="en-US" sz="2100" b="1" err="1">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Thứ</a:t>
            </a:r>
            <a:r>
              <a:rPr lang="en-US" sz="2100" b="1">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 </a:t>
            </a:r>
            <a:r>
              <a:rPr lang="en-US" sz="2100" b="1" smtClean="0">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b</a:t>
            </a:r>
            <a:r>
              <a:rPr lang="vi-VN" sz="2100" b="1" smtClean="0">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a</a:t>
            </a:r>
            <a:r>
              <a:rPr lang="en-US" sz="2100" b="1" smtClean="0">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 </a:t>
            </a:r>
            <a:r>
              <a:rPr lang="en-US" sz="2100" b="1" err="1">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ngày</a:t>
            </a:r>
            <a:r>
              <a:rPr lang="en-US" sz="2100" b="1">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 </a:t>
            </a:r>
            <a:r>
              <a:rPr lang="en-US" sz="2100" b="1" smtClean="0">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23 </a:t>
            </a:r>
            <a:r>
              <a:rPr lang="en-US" sz="2100" b="1" dirty="0" err="1">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tháng</a:t>
            </a:r>
            <a:r>
              <a:rPr lang="en-US" sz="2100" b="1" dirty="0">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 </a:t>
            </a:r>
            <a:r>
              <a:rPr lang="vi-VN" sz="2100" b="1" dirty="0">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11</a:t>
            </a:r>
            <a:r>
              <a:rPr lang="en-US" sz="2100" b="1" dirty="0">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 </a:t>
            </a:r>
            <a:r>
              <a:rPr lang="en-US" sz="2100" b="1" dirty="0" err="1">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năm</a:t>
            </a:r>
            <a:r>
              <a:rPr lang="en-US" sz="2100" b="1" dirty="0">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 2021</a:t>
            </a:r>
          </a:p>
        </p:txBody>
      </p:sp>
      <p:sp>
        <p:nvSpPr>
          <p:cNvPr id="17" name="TextBox 16">
            <a:extLst>
              <a:ext uri="{FF2B5EF4-FFF2-40B4-BE49-F238E27FC236}">
                <a16:creationId xmlns:a16="http://schemas.microsoft.com/office/drawing/2014/main" id="{09050472-1068-4125-8AC7-93914DD88EA9}"/>
              </a:ext>
            </a:extLst>
          </p:cNvPr>
          <p:cNvSpPr txBox="1"/>
          <p:nvPr/>
        </p:nvSpPr>
        <p:spPr>
          <a:xfrm>
            <a:off x="3151239" y="1188228"/>
            <a:ext cx="1345406" cy="415498"/>
          </a:xfrm>
          <a:prstGeom prst="rect">
            <a:avLst/>
          </a:prstGeom>
          <a:noFill/>
        </p:spPr>
        <p:txBody>
          <a:bodyPr wrap="square" rtlCol="0">
            <a:spAutoFit/>
          </a:bodyPr>
          <a:lstStyle/>
          <a:p>
            <a:pPr defTabSz="342900" fontAlgn="auto">
              <a:spcBef>
                <a:spcPts val="0"/>
              </a:spcBef>
              <a:spcAft>
                <a:spcPts val="0"/>
              </a:spcAft>
              <a:defRPr/>
            </a:pPr>
            <a:r>
              <a:rPr lang="en-US" sz="2100" b="1" u="sng" dirty="0" err="1">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Chính</a:t>
            </a:r>
            <a:r>
              <a:rPr lang="en-US" sz="2100" b="1" u="sng" dirty="0">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 </a:t>
            </a:r>
            <a:r>
              <a:rPr lang="en-US" sz="2100" b="1" u="sng" dirty="0" err="1">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tả</a:t>
            </a:r>
            <a:r>
              <a:rPr lang="en-US" sz="2100" b="1" u="sng" dirty="0">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  </a:t>
            </a:r>
          </a:p>
        </p:txBody>
      </p:sp>
      <p:sp>
        <p:nvSpPr>
          <p:cNvPr id="18" name="TextBox 17">
            <a:extLst>
              <a:ext uri="{FF2B5EF4-FFF2-40B4-BE49-F238E27FC236}">
                <a16:creationId xmlns:a16="http://schemas.microsoft.com/office/drawing/2014/main" id="{44281A3D-03AF-4DC0-9E9C-0694C4899E22}"/>
              </a:ext>
            </a:extLst>
          </p:cNvPr>
          <p:cNvSpPr txBox="1"/>
          <p:nvPr/>
        </p:nvSpPr>
        <p:spPr>
          <a:xfrm>
            <a:off x="2288185" y="1623411"/>
            <a:ext cx="4055465" cy="415498"/>
          </a:xfrm>
          <a:prstGeom prst="rect">
            <a:avLst/>
          </a:prstGeom>
          <a:noFill/>
        </p:spPr>
        <p:txBody>
          <a:bodyPr wrap="square" rtlCol="0">
            <a:spAutoFit/>
          </a:bodyPr>
          <a:lstStyle/>
          <a:p>
            <a:pPr defTabSz="342900" fontAlgn="auto">
              <a:spcBef>
                <a:spcPts val="0"/>
              </a:spcBef>
              <a:spcAft>
                <a:spcPts val="0"/>
              </a:spcAft>
              <a:defRPr/>
            </a:pPr>
            <a:r>
              <a:rPr lang="vi-VN" sz="2100" b="1">
                <a:solidFill>
                  <a:srgbClr val="FFFF00"/>
                </a:solidFill>
                <a:effectLst>
                  <a:outerShdw blurRad="38100" dist="38100" dir="2700000" algn="tl">
                    <a:srgbClr val="000000">
                      <a:alpha val="43137"/>
                    </a:srgbClr>
                  </a:outerShdw>
                </a:effectLst>
                <a:latin typeface="HP001 4 hàng" panose="020B0603050302020204" pitchFamily="34" charset="0"/>
                <a:ea typeface="微软雅黑"/>
              </a:rPr>
              <a:t>Người chiến sỹ </a:t>
            </a:r>
            <a:r>
              <a:rPr lang="vi-VN" sz="2100" b="1" smtClean="0">
                <a:solidFill>
                  <a:srgbClr val="FFFF00"/>
                </a:solidFill>
                <a:effectLst>
                  <a:outerShdw blurRad="38100" dist="38100" dir="2700000" algn="tl">
                    <a:srgbClr val="000000">
                      <a:alpha val="43137"/>
                    </a:srgbClr>
                  </a:outerShdw>
                </a:effectLst>
                <a:latin typeface="HP001 4 hàng" panose="020B0603050302020204" pitchFamily="34" charset="0"/>
                <a:ea typeface="微软雅黑"/>
              </a:rPr>
              <a:t>giàu </a:t>
            </a:r>
            <a:r>
              <a:rPr lang="vi-VN" sz="2100" b="1">
                <a:solidFill>
                  <a:srgbClr val="FFFF00"/>
                </a:solidFill>
                <a:effectLst>
                  <a:outerShdw blurRad="38100" dist="38100" dir="2700000" algn="tl">
                    <a:srgbClr val="000000">
                      <a:alpha val="43137"/>
                    </a:srgbClr>
                  </a:outerShdw>
                </a:effectLst>
                <a:latin typeface="HP001 4 hàng" panose="020B0603050302020204" pitchFamily="34" charset="0"/>
                <a:ea typeface="微软雅黑"/>
              </a:rPr>
              <a:t>nghị lực</a:t>
            </a:r>
          </a:p>
        </p:txBody>
      </p:sp>
      <p:sp>
        <p:nvSpPr>
          <p:cNvPr id="19" name="TextBox 18">
            <a:extLst>
              <a:ext uri="{FF2B5EF4-FFF2-40B4-BE49-F238E27FC236}">
                <a16:creationId xmlns:a16="http://schemas.microsoft.com/office/drawing/2014/main" id="{63E6F11E-1B2C-4647-BF60-6E379E8994F6}"/>
              </a:ext>
            </a:extLst>
          </p:cNvPr>
          <p:cNvSpPr txBox="1"/>
          <p:nvPr/>
        </p:nvSpPr>
        <p:spPr>
          <a:xfrm>
            <a:off x="1588203" y="2086202"/>
            <a:ext cx="5344185" cy="415498"/>
          </a:xfrm>
          <a:prstGeom prst="rect">
            <a:avLst/>
          </a:prstGeom>
          <a:noFill/>
        </p:spPr>
        <p:txBody>
          <a:bodyPr wrap="square" rtlCol="0">
            <a:spAutoFit/>
          </a:bodyPr>
          <a:lstStyle/>
          <a:p>
            <a:pPr defTabSz="342900" fontAlgn="auto">
              <a:spcBef>
                <a:spcPts val="0"/>
              </a:spcBef>
              <a:spcAft>
                <a:spcPts val="0"/>
              </a:spcAft>
              <a:defRPr/>
            </a:pPr>
            <a:r>
              <a:rPr lang="vi-VN" sz="2100" b="1">
                <a:solidFill>
                  <a:srgbClr val="FFFFFF"/>
                </a:solidFill>
                <a:effectLst>
                  <a:outerShdw blurRad="38100" dist="38100" dir="2700000" algn="tl">
                    <a:srgbClr val="000000">
                      <a:alpha val="43137"/>
                    </a:srgbClr>
                  </a:outerShdw>
                </a:effectLst>
                <a:latin typeface="HP001 4 hàng" panose="020B0603050302020204" pitchFamily="34" charset="0"/>
                <a:ea typeface="微软雅黑"/>
              </a:rPr>
              <a:t>Trong</a:t>
            </a:r>
            <a:endParaRPr lang="en-US" sz="2100" b="1" dirty="0">
              <a:solidFill>
                <a:srgbClr val="FFFFFF"/>
              </a:solidFill>
              <a:effectLst>
                <a:outerShdw blurRad="38100" dist="38100" dir="2700000" algn="tl">
                  <a:srgbClr val="000000">
                    <a:alpha val="43137"/>
                  </a:srgbClr>
                </a:outerShdw>
              </a:effectLst>
              <a:latin typeface="HP001 4 hàng" panose="020B0603050302020204" pitchFamily="34" charset="0"/>
              <a:ea typeface="微软雅黑"/>
            </a:endParaRPr>
          </a:p>
        </p:txBody>
      </p:sp>
    </p:spTree>
    <p:extLst>
      <p:ext uri="{BB962C8B-B14F-4D97-AF65-F5344CB8AC3E}">
        <p14:creationId xmlns:p14="http://schemas.microsoft.com/office/powerpoint/2010/main" val="21008631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450" decel="100000" fill="hold"/>
                                        <p:tgtEl>
                                          <p:spTgt spid="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450" decel="100000" fill="hold"/>
                                        <p:tgtEl>
                                          <p:spTgt spid="5"/>
                                        </p:tgtEl>
                                        <p:attrNameLst>
                                          <p:attrName>ppt_y</p:attrName>
                                        </p:attrNameLst>
                                      </p:cBhvr>
                                      <p:tavLst>
                                        <p:tav tm="0">
                                          <p:val>
                                            <p:strVal val="#ppt_y+1"/>
                                          </p:val>
                                        </p:tav>
                                        <p:tav tm="100000">
                                          <p:val>
                                            <p:strVal val="#ppt_y-.03"/>
                                          </p:val>
                                        </p:tav>
                                      </p:tavLst>
                                    </p:anim>
                                    <p:anim calcmode="lin" valueType="num">
                                      <p:cBhvr>
                                        <p:cTn id="37"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609704" y="333436"/>
            <a:ext cx="4810753" cy="2251415"/>
          </a:xfrm>
          <a:prstGeom prst="cloudCallout">
            <a:avLst>
              <a:gd name="adj1" fmla="val 30523"/>
              <a:gd name="adj2" fmla="val 71425"/>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050" dirty="0">
                <a:ln w="0"/>
                <a:solidFill>
                  <a:schemeClr val="tx1"/>
                </a:solidFill>
                <a:effectLst>
                  <a:reflection blurRad="6350" stA="53000" endA="300" endPos="35500" dir="5400000" sy="-90000" algn="bl" rotWithShape="0"/>
                </a:effectLst>
                <a:latin typeface="UTM Bell" panose="02040603050506020204" pitchFamily="18" charset="0"/>
                <a:cs typeface="Times New Roman" panose="02020603050405020304" pitchFamily="18" charset="0"/>
              </a:rPr>
              <a:t>VIẾT CHÍNH TẢ</a:t>
            </a:r>
          </a:p>
        </p:txBody>
      </p:sp>
      <p:pic>
        <p:nvPicPr>
          <p:cNvPr id="5" name="Picture 4" descr="A picture containing text, businesscard, vector graphics&#10;&#10;Description automatically generated">
            <a:extLst>
              <a:ext uri="{FF2B5EF4-FFF2-40B4-BE49-F238E27FC236}">
                <a16:creationId xmlns:a16="http://schemas.microsoft.com/office/drawing/2014/main" id="{02CCDE4D-3D25-45C2-9101-297D9046ADCB}"/>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86851" y="2571750"/>
            <a:ext cx="3767960" cy="3092523"/>
          </a:xfrm>
          <a:prstGeom prst="rect">
            <a:avLst/>
          </a:prstGeom>
        </p:spPr>
      </p:pic>
      <p:sp>
        <p:nvSpPr>
          <p:cNvPr id="13" name="Oval 12">
            <a:extLst>
              <a:ext uri="{FF2B5EF4-FFF2-40B4-BE49-F238E27FC236}">
                <a16:creationId xmlns:a16="http://schemas.microsoft.com/office/drawing/2014/main" id="{F647AEA5-D9B2-4AA2-AD5D-CD13759F5CC4}"/>
              </a:ext>
            </a:extLst>
          </p:cNvPr>
          <p:cNvSpPr/>
          <p:nvPr/>
        </p:nvSpPr>
        <p:spPr>
          <a:xfrm>
            <a:off x="4811792" y="4831026"/>
            <a:ext cx="2248902" cy="1347952"/>
          </a:xfrm>
          <a:prstGeom prst="ellipse">
            <a:avLst/>
          </a:prstGeom>
          <a:solidFill>
            <a:srgbClr val="013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926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4"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创意儿童成长教育家长会教学课件PPT"/>
</p:tagLst>
</file>

<file path=ppt/tags/tag2.xml><?xml version="1.0" encoding="utf-8"?>
<p:tagLst xmlns:a="http://schemas.openxmlformats.org/drawingml/2006/main" xmlns:r="http://schemas.openxmlformats.org/officeDocument/2006/relationships" xmlns:p="http://schemas.openxmlformats.org/presentationml/2006/main">
  <p:tag name="TIMING" val="|4.3"/>
</p:tagLst>
</file>

<file path=ppt/tags/tag3.xml><?xml version="1.0" encoding="utf-8"?>
<p:tagLst xmlns:a="http://schemas.openxmlformats.org/drawingml/2006/main" xmlns:r="http://schemas.openxmlformats.org/officeDocument/2006/relationships" xmlns:p="http://schemas.openxmlformats.org/presentationml/2006/main">
  <p:tag name="TIMING" val="|1.8|1.7"/>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1.8|1.7"/>
</p:tagLst>
</file>

<file path=ppt/tags/tag6.xml><?xml version="1.0" encoding="utf-8"?>
<p:tagLst xmlns:a="http://schemas.openxmlformats.org/drawingml/2006/main" xmlns:r="http://schemas.openxmlformats.org/officeDocument/2006/relationships" xmlns:p="http://schemas.openxmlformats.org/presentationml/2006/main">
  <p:tag name="TIMING" val="|0.3|0.2|0.2|0.2|0.2|0.3"/>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0d5pbcq">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816</TotalTime>
  <Pages>0</Pages>
  <Words>623</Words>
  <Characters>0</Characters>
  <Application>Microsoft Office PowerPoint</Application>
  <DocSecurity>0</DocSecurity>
  <PresentationFormat>On-screen Show (16:9)</PresentationFormat>
  <Lines>0</Lines>
  <Paragraphs>77</Paragraphs>
  <Slides>16</Slides>
  <Notes>11</Notes>
  <HiddenSlides>0</HiddenSlides>
  <MMClips>1</MMClips>
  <ScaleCrop>false</ScaleCrop>
  <HeadingPairs>
    <vt:vector size="8" baseType="variant">
      <vt:variant>
        <vt:lpstr>Fonts Used</vt:lpstr>
      </vt:variant>
      <vt:variant>
        <vt:i4>17</vt:i4>
      </vt:variant>
      <vt:variant>
        <vt:lpstr>Theme</vt:lpstr>
      </vt:variant>
      <vt:variant>
        <vt:i4>1</vt:i4>
      </vt:variant>
      <vt:variant>
        <vt:lpstr>Slide Titles</vt:lpstr>
      </vt:variant>
      <vt:variant>
        <vt:i4>16</vt:i4>
      </vt:variant>
      <vt:variant>
        <vt:lpstr>Custom Shows</vt:lpstr>
      </vt:variant>
      <vt:variant>
        <vt:i4>1</vt:i4>
      </vt:variant>
    </vt:vector>
  </HeadingPairs>
  <TitlesOfParts>
    <vt:vector size="35" baseType="lpstr">
      <vt:lpstr>等线</vt:lpstr>
      <vt:lpstr>Microsoft YaHei</vt:lpstr>
      <vt:lpstr>SimSun</vt:lpstr>
      <vt:lpstr>字魂59号-创粗黑</vt:lpstr>
      <vt:lpstr>.VnTime</vt:lpstr>
      <vt:lpstr>Arial</vt:lpstr>
      <vt:lpstr>Calibri</vt:lpstr>
      <vt:lpstr>Cambria</vt:lpstr>
      <vt:lpstr>Century Schoolbook</vt:lpstr>
      <vt:lpstr>Gloria Hallelujah</vt:lpstr>
      <vt:lpstr>HP001 4 hàng</vt:lpstr>
      <vt:lpstr>inpin heiti</vt:lpstr>
      <vt:lpstr>Times New Roman</vt:lpstr>
      <vt:lpstr>UTM Aristote</vt:lpstr>
      <vt:lpstr>UTM Beautiful Caps</vt:lpstr>
      <vt:lpstr>UTM Bell</vt:lpstr>
      <vt:lpstr>Wingdings 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自定义放映 1</vt:lpstr>
    </vt:vector>
  </TitlesOfParts>
  <Company>Guild Design Inc.</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卡通创意儿童成长教育家长会教学课件PPT</dc:title>
  <dc:creator>www.themegallery.com</dc:creator>
  <cp:lastModifiedBy>kkkkk</cp:lastModifiedBy>
  <cp:revision>273</cp:revision>
  <cp:lastPrinted>1899-12-30T00:00:00Z</cp:lastPrinted>
  <dcterms:created xsi:type="dcterms:W3CDTF">2008-02-28T09:07:44Z</dcterms:created>
  <dcterms:modified xsi:type="dcterms:W3CDTF">2021-11-21T11:46:15Z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2052-8.1.0.3526</vt:lpwstr>
  </property>
</Properties>
</file>