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23" r:id="rId2"/>
    <p:sldId id="321" r:id="rId3"/>
    <p:sldId id="322" r:id="rId4"/>
    <p:sldId id="324" r:id="rId5"/>
    <p:sldId id="308" r:id="rId6"/>
    <p:sldId id="325" r:id="rId7"/>
    <p:sldId id="278" r:id="rId8"/>
    <p:sldId id="336" r:id="rId9"/>
    <p:sldId id="327" r:id="rId10"/>
    <p:sldId id="328" r:id="rId11"/>
    <p:sldId id="337" r:id="rId12"/>
    <p:sldId id="326" r:id="rId13"/>
    <p:sldId id="338" r:id="rId14"/>
    <p:sldId id="310" r:id="rId15"/>
    <p:sldId id="339" r:id="rId16"/>
    <p:sldId id="330" r:id="rId17"/>
    <p:sldId id="340" r:id="rId18"/>
    <p:sldId id="331" r:id="rId19"/>
    <p:sldId id="341" r:id="rId20"/>
    <p:sldId id="334" r:id="rId21"/>
    <p:sldId id="342" r:id="rId22"/>
    <p:sldId id="332" r:id="rId23"/>
    <p:sldId id="333" r:id="rId24"/>
  </p:sldIdLst>
  <p:sldSz cx="12192000" cy="6858000"/>
  <p:notesSz cx="6858000" cy="9144000"/>
  <p:embeddedFontLst>
    <p:embeddedFont>
      <p:font typeface="等线"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UTM Alter Gothic" panose="02040603050506020204" pitchFamily="18" charset="0"/>
      <p:regular r:id="rId31"/>
    </p:embeddedFont>
    <p:embeddedFont>
      <p:font typeface="UTM Americana" panose="02040603050506020204" pitchFamily="18" charset="0"/>
      <p:regular r:id="rId32"/>
      <p:bold r:id="rId33"/>
      <p:italic r:id="rId34"/>
    </p:embeddedFont>
    <p:embeddedFont>
      <p:font typeface="UTM Aquarelle" panose="02040603050506020204" pitchFamily="18" charset="0"/>
      <p:regular r:id="rId35"/>
    </p:embeddedFont>
    <p:embeddedFont>
      <p:font typeface="UTM Beautiful Caps" panose="02040603050506020204" pitchFamily="18" charset="0"/>
      <p:regular r:id="rId36"/>
    </p:embeddedFont>
    <p:embeddedFont>
      <p:font typeface="UTM Bustamalaka" panose="02040603050506020204" pitchFamily="18" charset="0"/>
      <p:regular r:id="rId37"/>
    </p:embeddedFont>
    <p:embeddedFont>
      <p:font typeface="UTM Cookies" panose="02040603050506020204" pitchFamily="18" charset="0"/>
      <p:regular r:id="rId38"/>
    </p:embeddedFont>
    <p:embeddedFont>
      <p:font typeface="UTM Demian KT" panose="02040603050506020204" pitchFamily="18" charset="0"/>
      <p:regular r:id="rId39"/>
    </p:embeddedFont>
    <p:embeddedFont>
      <p:font typeface="UTM Edwardian" panose="02040603050506020204" pitchFamily="18" charset="0"/>
      <p:regular r:id="rId40"/>
      <p:bold r:id="rId41"/>
    </p:embeddedFont>
    <p:embeddedFont>
      <p:font typeface="UTM Flamenco" panose="02040603050506020204" pitchFamily="18" charset="0"/>
      <p:regular r:id="rId42"/>
    </p:embeddedFont>
    <p:embeddedFont>
      <p:font typeface="UTM French Vanilla" panose="02040603050506020204" pitchFamily="18" charset="0"/>
      <p:regular r:id="rId43"/>
    </p:embeddedFont>
    <p:embeddedFont>
      <p:font typeface="UTM Guanine" panose="02040603050506020204" pitchFamily="18" charset="0"/>
      <p:regular r:id="rId44"/>
    </p:embeddedFont>
    <p:embeddedFont>
      <p:font typeface="UTM Windsor BT" panose="02040603050506020204" pitchFamily="18" charset="0"/>
      <p:regular r:id="rId45"/>
    </p:embeddedFont>
  </p:embeddedFontLst>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701"/>
    <a:srgbClr val="26713C"/>
    <a:srgbClr val="FF3783"/>
    <a:srgbClr val="FFB2D0"/>
    <a:srgbClr val="955509"/>
    <a:srgbClr val="17AACB"/>
    <a:srgbClr val="0D0C0C"/>
    <a:srgbClr val="CF8B17"/>
    <a:srgbClr val="F3C12C"/>
    <a:srgbClr val="D63A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7" autoAdjust="0"/>
    <p:restoredTop sz="96314" autoAdjust="0"/>
  </p:normalViewPr>
  <p:slideViewPr>
    <p:cSldViewPr snapToGrid="0">
      <p:cViewPr>
        <p:scale>
          <a:sx n="40" d="100"/>
          <a:sy n="40" d="100"/>
        </p:scale>
        <p:origin x="2270" y="883"/>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173598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226661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105315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29879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132794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14</a:t>
            </a:fld>
            <a:endParaRPr lang="zh-CN" altLang="en-US"/>
          </a:p>
        </p:txBody>
      </p:sp>
    </p:spTree>
    <p:extLst>
      <p:ext uri="{BB962C8B-B14F-4D97-AF65-F5344CB8AC3E}">
        <p14:creationId xmlns:p14="http://schemas.microsoft.com/office/powerpoint/2010/main" val="347258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8C8EFA-96ED-4A18-B46D-8BDC030E3AF6}" type="slidenum">
              <a:rPr lang="zh-CN" altLang="en-US" smtClean="0"/>
              <a:t>16</a:t>
            </a:fld>
            <a:endParaRPr lang="zh-CN" altLang="en-US"/>
          </a:p>
        </p:txBody>
      </p:sp>
    </p:spTree>
    <p:extLst>
      <p:ext uri="{BB962C8B-B14F-4D97-AF65-F5344CB8AC3E}">
        <p14:creationId xmlns:p14="http://schemas.microsoft.com/office/powerpoint/2010/main" val="133256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A470085-4ED3-4280-AC7D-AB9AC16A9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2073276"/>
            <a:ext cx="2826258" cy="2441574"/>
          </a:xfrm>
          <a:prstGeom prst="rect">
            <a:avLst/>
          </a:prstGeom>
        </p:spPr>
      </p:pic>
    </p:spTree>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071E22D-F192-4F8B-B0B9-D4757EBF9D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64123" y="1513049"/>
            <a:ext cx="2426995" cy="2096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81201" y="2548235"/>
            <a:ext cx="7296150" cy="1323439"/>
          </a:xfrm>
          <a:prstGeom prst="rect">
            <a:avLst/>
          </a:prstGeom>
          <a:noFill/>
        </p:spPr>
        <p:txBody>
          <a:bodyPr wrap="square" lIns="91440" tIns="45720" rIns="91440" bIns="45720">
            <a:spAutoFit/>
          </a:bodyPr>
          <a:lstStyle/>
          <a:p>
            <a:pPr algn="ctr"/>
            <a:r>
              <a:rPr lang="en-US" sz="80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KHỞI ĐỘNG</a:t>
            </a:r>
          </a:p>
        </p:txBody>
      </p:sp>
    </p:spTree>
    <p:extLst>
      <p:ext uri="{BB962C8B-B14F-4D97-AF65-F5344CB8AC3E}">
        <p14:creationId xmlns:p14="http://schemas.microsoft.com/office/powerpoint/2010/main" val="322071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grpSp>
        <p:nvGrpSpPr>
          <p:cNvPr id="17" name="Group 16"/>
          <p:cNvGrpSpPr/>
          <p:nvPr/>
        </p:nvGrpSpPr>
        <p:grpSpPr>
          <a:xfrm>
            <a:off x="5063907" y="-396571"/>
            <a:ext cx="7730412" cy="2552702"/>
            <a:chOff x="-395410" y="4689832"/>
            <a:chExt cx="8854413" cy="2552702"/>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19" name="Rectangle 18"/>
            <p:cNvSpPr/>
            <p:nvPr/>
          </p:nvSpPr>
          <p:spPr>
            <a:xfrm>
              <a:off x="644391" y="5177291"/>
              <a:ext cx="7259398" cy="1384995"/>
            </a:xfrm>
            <a:prstGeom prst="rect">
              <a:avLst/>
            </a:prstGeom>
          </p:spPr>
          <p:txBody>
            <a:bodyPr wrap="square">
              <a:spAutoFit/>
            </a:bodyPr>
            <a:lstStyle/>
            <a:p>
              <a:pPr algn="ctr">
                <a:lnSpc>
                  <a:spcPct val="150000"/>
                </a:lnSpc>
              </a:pPr>
              <a:r>
                <a:rPr lang="en-US" sz="2800" i="1">
                  <a:solidFill>
                    <a:srgbClr val="704C2E"/>
                  </a:solidFill>
                  <a:latin typeface="UTM Guanine" panose="02040603050506020204" pitchFamily="18" charset="0"/>
                  <a:ea typeface="Times New Roman" panose="02020603050405020304" pitchFamily="18" charset="0"/>
                </a:rPr>
                <a:t>Trong các câu  thơ sau, </a:t>
              </a:r>
              <a:br>
                <a:rPr lang="en-US" sz="2800" i="1">
                  <a:solidFill>
                    <a:srgbClr val="704C2E"/>
                  </a:solidFill>
                  <a:latin typeface="UTM Guanine" panose="02040603050506020204" pitchFamily="18" charset="0"/>
                  <a:ea typeface="Times New Roman" panose="02020603050405020304" pitchFamily="18" charset="0"/>
                </a:rPr>
              </a:br>
              <a:r>
                <a:rPr lang="en-US" sz="2800" i="1">
                  <a:solidFill>
                    <a:srgbClr val="704C2E"/>
                  </a:solidFill>
                  <a:latin typeface="UTM Guanine" panose="02040603050506020204" pitchFamily="18" charset="0"/>
                  <a:ea typeface="Times New Roman" panose="02020603050405020304" pitchFamily="18" charset="0"/>
                </a:rPr>
                <a:t>dấu hai chấm có tác dụng gì ?</a:t>
              </a:r>
              <a:endParaRPr lang="en-US" sz="3200">
                <a:solidFill>
                  <a:srgbClr val="704C2E"/>
                </a:solidFill>
                <a:effectLst/>
                <a:latin typeface="UTM Guanine" panose="02040603050506020204" pitchFamily="18" charset="0"/>
                <a:ea typeface="Times New Roman" panose="02020603050405020304" pitchFamily="18" charset="0"/>
              </a:endParaRPr>
            </a:p>
          </p:txBody>
        </p:sp>
      </p:grpSp>
      <p:pic>
        <p:nvPicPr>
          <p:cNvPr id="22" name="图片 2">
            <a:extLst>
              <a:ext uri="{FF2B5EF4-FFF2-40B4-BE49-F238E27FC236}">
                <a16:creationId xmlns:a16="http://schemas.microsoft.com/office/drawing/2014/main" id="{BF98067E-5940-4C56-98EE-CF3CC0A13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391702" cy="6710434"/>
          </a:xfrm>
          <a:prstGeom prst="rect">
            <a:avLst/>
          </a:prstGeom>
        </p:spPr>
      </p:pic>
      <p:sp>
        <p:nvSpPr>
          <p:cNvPr id="23" name="Rectangle 22"/>
          <p:cNvSpPr/>
          <p:nvPr/>
        </p:nvSpPr>
        <p:spPr>
          <a:xfrm>
            <a:off x="1271374" y="1071801"/>
            <a:ext cx="4805576" cy="5786199"/>
          </a:xfrm>
          <a:prstGeom prst="rect">
            <a:avLst/>
          </a:prstGeom>
        </p:spPr>
        <p:txBody>
          <a:bodyPr wrap="square">
            <a:spAutoFit/>
          </a:bodyPr>
          <a:lstStyle/>
          <a:p>
            <a:r>
              <a:rPr lang="en-US" sz="3600">
                <a:solidFill>
                  <a:srgbClr val="1389A5"/>
                </a:solidFill>
                <a:latin typeface="UTM Alter Gothic" panose="02040603050506020204" pitchFamily="18" charset="0"/>
                <a:ea typeface="Times New Roman" panose="02020603050405020304" pitchFamily="18" charset="0"/>
              </a:rPr>
              <a:t>c)  Bà thương không muốn bán </a:t>
            </a:r>
          </a:p>
          <a:p>
            <a:r>
              <a:rPr lang="en-US" sz="3600">
                <a:solidFill>
                  <a:srgbClr val="1389A5"/>
                </a:solidFill>
                <a:latin typeface="UTM Alter Gothic" panose="02040603050506020204" pitchFamily="18" charset="0"/>
                <a:ea typeface="Times New Roman" panose="02020603050405020304" pitchFamily="18" charset="0"/>
              </a:rPr>
              <a:t>     Bèn thả vào trong chum. </a:t>
            </a:r>
          </a:p>
          <a:p>
            <a:endParaRPr lang="en-US" sz="3600">
              <a:solidFill>
                <a:srgbClr val="1389A5"/>
              </a:solidFill>
              <a:latin typeface="UTM Alter Gothic" panose="02040603050506020204" pitchFamily="18" charset="0"/>
              <a:ea typeface="Times New Roman" panose="02020603050405020304" pitchFamily="18" charset="0"/>
            </a:endParaRPr>
          </a:p>
          <a:p>
            <a:r>
              <a:rPr lang="en-US" sz="3600">
                <a:solidFill>
                  <a:srgbClr val="1389A5"/>
                </a:solidFill>
                <a:latin typeface="UTM Alter Gothic" panose="02040603050506020204" pitchFamily="18" charset="0"/>
                <a:ea typeface="Times New Roman" panose="02020603050405020304" pitchFamily="18" charset="0"/>
              </a:rPr>
              <a:t>     Rồi bà lại đi làm </a:t>
            </a:r>
          </a:p>
          <a:p>
            <a:r>
              <a:rPr lang="en-US" sz="3600">
                <a:solidFill>
                  <a:srgbClr val="1389A5"/>
                </a:solidFill>
                <a:latin typeface="UTM Alter Gothic" panose="02040603050506020204" pitchFamily="18" charset="0"/>
                <a:ea typeface="Times New Roman" panose="02020603050405020304" pitchFamily="18" charset="0"/>
              </a:rPr>
              <a:t>     Đến khi về thấy lạ : </a:t>
            </a:r>
          </a:p>
          <a:p>
            <a:r>
              <a:rPr lang="en-US" sz="3600">
                <a:solidFill>
                  <a:srgbClr val="1389A5"/>
                </a:solidFill>
                <a:latin typeface="UTM Alter Gothic" panose="02040603050506020204" pitchFamily="18" charset="0"/>
                <a:ea typeface="Times New Roman" panose="02020603050405020304" pitchFamily="18" charset="0"/>
              </a:rPr>
              <a:t>     Sân nhà sao sạch quá </a:t>
            </a:r>
          </a:p>
          <a:p>
            <a:r>
              <a:rPr lang="en-US" sz="3600">
                <a:solidFill>
                  <a:srgbClr val="1389A5"/>
                </a:solidFill>
                <a:latin typeface="UTM Alter Gothic" panose="02040603050506020204" pitchFamily="18" charset="0"/>
                <a:ea typeface="Times New Roman" panose="02020603050405020304" pitchFamily="18" charset="0"/>
              </a:rPr>
              <a:t>     Đàn lợn đã được ăn </a:t>
            </a:r>
          </a:p>
          <a:p>
            <a:r>
              <a:rPr lang="en-US" sz="3600">
                <a:solidFill>
                  <a:srgbClr val="1389A5"/>
                </a:solidFill>
                <a:latin typeface="UTM Alter Gothic" panose="02040603050506020204" pitchFamily="18" charset="0"/>
                <a:ea typeface="Times New Roman" panose="02020603050405020304" pitchFamily="18" charset="0"/>
              </a:rPr>
              <a:t>     Cơm nước nấu tinh tươm </a:t>
            </a:r>
          </a:p>
          <a:p>
            <a:r>
              <a:rPr lang="en-US" sz="3600">
                <a:solidFill>
                  <a:srgbClr val="1389A5"/>
                </a:solidFill>
                <a:latin typeface="UTM Alter Gothic" panose="02040603050506020204" pitchFamily="18" charset="0"/>
                <a:ea typeface="Times New Roman" panose="02020603050405020304" pitchFamily="18" charset="0"/>
              </a:rPr>
              <a:t>     Vườn rau tươi sạch cỏ.</a:t>
            </a:r>
          </a:p>
          <a:p>
            <a:pPr algn="r"/>
            <a:r>
              <a:rPr lang="en-US" sz="2800" i="1">
                <a:solidFill>
                  <a:schemeClr val="tx2">
                    <a:lumMod val="50000"/>
                  </a:schemeClr>
                </a:solidFill>
                <a:latin typeface="UTM Alter Gothic" panose="02040603050506020204" pitchFamily="18" charset="0"/>
                <a:ea typeface="Times New Roman" panose="02020603050405020304" pitchFamily="18" charset="0"/>
              </a:rPr>
              <a:t>PHAN THỊ THANH NHÀN</a:t>
            </a:r>
          </a:p>
          <a:p>
            <a:endParaRPr lang="en-US"/>
          </a:p>
        </p:txBody>
      </p:sp>
      <p:grpSp>
        <p:nvGrpSpPr>
          <p:cNvPr id="24" name="Group 23"/>
          <p:cNvGrpSpPr/>
          <p:nvPr/>
        </p:nvGrpSpPr>
        <p:grpSpPr>
          <a:xfrm>
            <a:off x="5301898" y="1194595"/>
            <a:ext cx="7254430" cy="6060798"/>
            <a:chOff x="5265121" y="1195035"/>
            <a:chExt cx="7254430" cy="6060798"/>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5121" y="1195035"/>
              <a:ext cx="7254430" cy="6060798"/>
            </a:xfrm>
            <a:prstGeom prst="rect">
              <a:avLst/>
            </a:prstGeom>
            <a:ln w="57150">
              <a:prstDash val="sysDot"/>
              <a:tailEnd type="triangle"/>
            </a:ln>
          </p:spPr>
        </p:pic>
        <p:sp>
          <p:nvSpPr>
            <p:cNvPr id="26" name="Rectangle 25"/>
            <p:cNvSpPr/>
            <p:nvPr/>
          </p:nvSpPr>
          <p:spPr>
            <a:xfrm>
              <a:off x="6376374" y="2553964"/>
              <a:ext cx="4705226" cy="3416320"/>
            </a:xfrm>
            <a:prstGeom prst="rect">
              <a:avLst/>
            </a:prstGeom>
          </p:spPr>
          <p:txBody>
            <a:bodyPr wrap="square">
              <a:spAutoFit/>
            </a:bodyPr>
            <a:lstStyle/>
            <a:p>
              <a:pPr algn="ctr"/>
              <a:r>
                <a:rPr lang="vi-VN" sz="3600" b="1">
                  <a:solidFill>
                    <a:srgbClr val="9D9D00"/>
                  </a:solidFill>
                  <a:latin typeface="UTM Americana" panose="02040603050506020204" pitchFamily="18" charset="0"/>
                  <a:ea typeface="Calibri" panose="020F0502020204030204" pitchFamily="34" charset="0"/>
                </a:rPr>
                <a:t>Dấu hai chấm báo hiệu bộ phận đi </a:t>
              </a:r>
              <a:r>
                <a:rPr lang="vi-VN" sz="3600" b="1">
                  <a:solidFill>
                    <a:srgbClr val="C00000"/>
                  </a:solidFill>
                  <a:latin typeface="UTM Americana" panose="02040603050506020204" pitchFamily="18" charset="0"/>
                  <a:ea typeface="Calibri" panose="020F0502020204030204" pitchFamily="34" charset="0"/>
                </a:rPr>
                <a:t>sau</a:t>
              </a:r>
              <a:r>
                <a:rPr lang="vi-VN" sz="3600" b="1">
                  <a:solidFill>
                    <a:srgbClr val="9D9D00"/>
                  </a:solidFill>
                  <a:latin typeface="UTM Americana" panose="02040603050506020204" pitchFamily="18" charset="0"/>
                  <a:ea typeface="Calibri" panose="020F0502020204030204" pitchFamily="34" charset="0"/>
                </a:rPr>
                <a:t> là </a:t>
              </a:r>
              <a:r>
                <a:rPr lang="vi-VN" sz="3600" b="1">
                  <a:solidFill>
                    <a:srgbClr val="C00000"/>
                  </a:solidFill>
                  <a:latin typeface="UTM Americana" panose="02040603050506020204" pitchFamily="18" charset="0"/>
                  <a:ea typeface="Calibri" panose="020F0502020204030204" pitchFamily="34" charset="0"/>
                </a:rPr>
                <a:t>lời giải thích </a:t>
              </a:r>
              <a:r>
                <a:rPr lang="vi-VN" sz="3600" b="1">
                  <a:solidFill>
                    <a:srgbClr val="9D9D00"/>
                  </a:solidFill>
                  <a:latin typeface="UTM Americana" panose="02040603050506020204" pitchFamily="18" charset="0"/>
                  <a:ea typeface="Calibri" panose="020F0502020204030204" pitchFamily="34" charset="0"/>
                </a:rPr>
                <a:t>rõ những điều lạ mà bà </a:t>
              </a:r>
              <a:r>
                <a:rPr lang="en-US" sz="3600" b="1">
                  <a:solidFill>
                    <a:srgbClr val="9D9D00"/>
                  </a:solidFill>
                  <a:latin typeface="UTM Americana" panose="02040603050506020204" pitchFamily="18" charset="0"/>
                  <a:ea typeface="Calibri" panose="020F0502020204030204" pitchFamily="34" charset="0"/>
                </a:rPr>
                <a:t>cụ</a:t>
              </a:r>
              <a:r>
                <a:rPr lang="vi-VN" sz="3600" b="1">
                  <a:solidFill>
                    <a:srgbClr val="9D9D00"/>
                  </a:solidFill>
                  <a:latin typeface="UTM Americana" panose="02040603050506020204" pitchFamily="18" charset="0"/>
                  <a:ea typeface="Calibri" panose="020F0502020204030204" pitchFamily="34" charset="0"/>
                </a:rPr>
                <a:t> nhận thấy khi về nhà</a:t>
              </a:r>
              <a:r>
                <a:rPr lang="en-US" sz="3600" b="1">
                  <a:solidFill>
                    <a:srgbClr val="9D9D00"/>
                  </a:solidFill>
                  <a:latin typeface="UTM Americana" panose="02040603050506020204" pitchFamily="18" charset="0"/>
                  <a:ea typeface="Calibri" panose="020F0502020204030204" pitchFamily="34" charset="0"/>
                </a:rPr>
                <a:t>.</a:t>
              </a:r>
            </a:p>
          </p:txBody>
        </p:sp>
      </p:gr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124704" y="-206111"/>
            <a:ext cx="1694018" cy="1483298"/>
          </a:xfrm>
          <a:prstGeom prst="rect">
            <a:avLst/>
          </a:prstGeom>
        </p:spPr>
      </p:pic>
      <p:sp>
        <p:nvSpPr>
          <p:cNvPr id="11" name="Oval 10"/>
          <p:cNvSpPr/>
          <p:nvPr/>
        </p:nvSpPr>
        <p:spPr>
          <a:xfrm>
            <a:off x="4629990" y="3443778"/>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 name="Straight Connector 2"/>
          <p:cNvCxnSpPr/>
          <p:nvPr/>
        </p:nvCxnSpPr>
        <p:spPr>
          <a:xfrm>
            <a:off x="4358640" y="3834303"/>
            <a:ext cx="3443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44554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32" presetClass="emph" presetSubtype="0" repeatCount="10000" fill="hold" nodeType="after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par>
                                <p:cTn id="25" presetID="56" presetClass="entr" presetSubtype="0" fill="hold" grpId="0" nodeType="withEffect">
                                  <p:stCondLst>
                                    <p:cond delay="0"/>
                                  </p:stCondLst>
                                  <p:iterate type="wd">
                                    <p:tmPct val="10000"/>
                                  </p:iterate>
                                  <p:childTnLst>
                                    <p:set>
                                      <p:cBhvr>
                                        <p:cTn id="26" dur="1" fill="hold">
                                          <p:stCondLst>
                                            <p:cond delay="0"/>
                                          </p:stCondLst>
                                        </p:cTn>
                                        <p:tgtEl>
                                          <p:spTgt spid="23"/>
                                        </p:tgtEl>
                                        <p:attrNameLst>
                                          <p:attrName>style.visibility</p:attrName>
                                        </p:attrNameLst>
                                      </p:cBhvr>
                                      <p:to>
                                        <p:strVal val="visible"/>
                                      </p:to>
                                    </p:set>
                                    <p:anim by="(-#ppt_w*2)" calcmode="lin" valueType="num">
                                      <p:cBhvr rctx="PPT">
                                        <p:cTn id="27" dur="500" autoRev="1" fill="hold">
                                          <p:stCondLst>
                                            <p:cond delay="0"/>
                                          </p:stCondLst>
                                        </p:cTn>
                                        <p:tgtEl>
                                          <p:spTgt spid="23"/>
                                        </p:tgtEl>
                                        <p:attrNameLst>
                                          <p:attrName>ppt_w</p:attrName>
                                        </p:attrNameLst>
                                      </p:cBhvr>
                                    </p:anim>
                                    <p:anim by="(#ppt_w*0.50)" calcmode="lin" valueType="num">
                                      <p:cBhvr>
                                        <p:cTn id="28" dur="500" decel="50000" autoRev="1" fill="hold">
                                          <p:stCondLst>
                                            <p:cond delay="0"/>
                                          </p:stCondLst>
                                        </p:cTn>
                                        <p:tgtEl>
                                          <p:spTgt spid="23"/>
                                        </p:tgtEl>
                                        <p:attrNameLst>
                                          <p:attrName>ppt_x</p:attrName>
                                        </p:attrNameLst>
                                      </p:cBhvr>
                                    </p:anim>
                                    <p:anim from="(-#ppt_h/2)" to="(#ppt_y)" calcmode="lin" valueType="num">
                                      <p:cBhvr>
                                        <p:cTn id="29" dur="1000" fill="hold">
                                          <p:stCondLst>
                                            <p:cond delay="0"/>
                                          </p:stCondLst>
                                        </p:cTn>
                                        <p:tgtEl>
                                          <p:spTgt spid="23"/>
                                        </p:tgtEl>
                                        <p:attrNameLst>
                                          <p:attrName>ppt_y</p:attrName>
                                        </p:attrNameLst>
                                      </p:cBhvr>
                                    </p:anim>
                                    <p:animRot by="21600000">
                                      <p:cBhvr>
                                        <p:cTn id="30" dur="1000" fill="hold">
                                          <p:stCondLst>
                                            <p:cond delay="0"/>
                                          </p:stCondLst>
                                        </p:cTn>
                                        <p:tgtEl>
                                          <p:spTgt spid="2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edge">
                                      <p:cBhvr>
                                        <p:cTn id="35" dur="1000"/>
                                        <p:tgtEl>
                                          <p:spTgt spid="11"/>
                                        </p:tgtEl>
                                      </p:cBhvr>
                                    </p:animEffect>
                                  </p:childTnLst>
                                </p:cTn>
                              </p:par>
                            </p:childTnLst>
                          </p:cTn>
                        </p:par>
                        <p:par>
                          <p:cTn id="36" fill="hold">
                            <p:stCondLst>
                              <p:cond delay="1000"/>
                            </p:stCondLst>
                            <p:childTnLst>
                              <p:par>
                                <p:cTn id="37" presetID="22" presetClass="emph" presetSubtype="0" repeatCount="5000" fill="hold" grpId="1" nodeType="afterEffect">
                                  <p:stCondLst>
                                    <p:cond delay="0"/>
                                  </p:stCondLst>
                                  <p:childTnLst>
                                    <p:animClr clrSpc="hsl" dir="cw">
                                      <p:cBhvr override="childStyle">
                                        <p:cTn id="38" dur="500" fill="hold"/>
                                        <p:tgtEl>
                                          <p:spTgt spid="11"/>
                                        </p:tgtEl>
                                        <p:attrNameLst>
                                          <p:attrName>style.color</p:attrName>
                                        </p:attrNameLst>
                                      </p:cBhvr>
                                      <p:by>
                                        <p:hsl h="-7200000" s="0" l="0"/>
                                      </p:by>
                                    </p:animClr>
                                    <p:animClr clrSpc="hsl" dir="cw">
                                      <p:cBhvr>
                                        <p:cTn id="39" dur="500" fill="hold"/>
                                        <p:tgtEl>
                                          <p:spTgt spid="11"/>
                                        </p:tgtEl>
                                        <p:attrNameLst>
                                          <p:attrName>fillcolor</p:attrName>
                                        </p:attrNameLst>
                                      </p:cBhvr>
                                      <p:by>
                                        <p:hsl h="-7200000" s="0" l="0"/>
                                      </p:by>
                                    </p:animClr>
                                    <p:animClr clrSpc="hsl" dir="cw">
                                      <p:cBhvr>
                                        <p:cTn id="40" dur="500" fill="hold"/>
                                        <p:tgtEl>
                                          <p:spTgt spid="11"/>
                                        </p:tgtEl>
                                        <p:attrNameLst>
                                          <p:attrName>stroke.color</p:attrName>
                                        </p:attrNameLst>
                                      </p:cBhvr>
                                      <p:by>
                                        <p:hsl h="-7200000" s="0" l="0"/>
                                      </p:by>
                                    </p:animClr>
                                    <p:set>
                                      <p:cBhvr>
                                        <p:cTn id="41" dur="500" fill="hold"/>
                                        <p:tgtEl>
                                          <p:spTgt spid="11"/>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par>
                                <p:cTn id="47" presetID="22" presetClass="emph" presetSubtype="0" repeatCount="indefinite" fill="hold" nodeType="withEffect">
                                  <p:stCondLst>
                                    <p:cond delay="0"/>
                                  </p:stCondLst>
                                  <p:childTnLst>
                                    <p:animClr clrSpc="hsl" dir="cw">
                                      <p:cBhvr override="childStyle">
                                        <p:cTn id="48" dur="1000" fill="hold"/>
                                        <p:tgtEl>
                                          <p:spTgt spid="3"/>
                                        </p:tgtEl>
                                        <p:attrNameLst>
                                          <p:attrName>style.color</p:attrName>
                                        </p:attrNameLst>
                                      </p:cBhvr>
                                      <p:by>
                                        <p:hsl h="-7200000" s="0" l="0"/>
                                      </p:by>
                                    </p:animClr>
                                    <p:animClr clrSpc="hsl" dir="cw">
                                      <p:cBhvr>
                                        <p:cTn id="49" dur="1000" fill="hold"/>
                                        <p:tgtEl>
                                          <p:spTgt spid="3"/>
                                        </p:tgtEl>
                                        <p:attrNameLst>
                                          <p:attrName>fillcolor</p:attrName>
                                        </p:attrNameLst>
                                      </p:cBhvr>
                                      <p:by>
                                        <p:hsl h="-7200000" s="0" l="0"/>
                                      </p:by>
                                    </p:animClr>
                                    <p:animClr clrSpc="hsl" dir="cw">
                                      <p:cBhvr>
                                        <p:cTn id="50" dur="1000" fill="hold"/>
                                        <p:tgtEl>
                                          <p:spTgt spid="3"/>
                                        </p:tgtEl>
                                        <p:attrNameLst>
                                          <p:attrName>stroke.color</p:attrName>
                                        </p:attrNameLst>
                                      </p:cBhvr>
                                      <p:by>
                                        <p:hsl h="-7200000" s="0" l="0"/>
                                      </p:by>
                                    </p:animClr>
                                    <p:set>
                                      <p:cBhvr>
                                        <p:cTn id="51" dur="1000" fill="hold"/>
                                        <p:tgtEl>
                                          <p:spTgt spid="3"/>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mph" presetSubtype="0" fill="hold" nodeType="clickEffect">
                                  <p:stCondLst>
                                    <p:cond delay="0"/>
                                  </p:stCondLst>
                                  <p:iterate type="lt">
                                    <p:tmPct val="4000"/>
                                  </p:iterate>
                                  <p:childTnLst>
                                    <p:set>
                                      <p:cBhvr override="childStyle">
                                        <p:cTn id="61" dur="500" fill="hold"/>
                                        <p:tgtEl>
                                          <p:spTgt spid="23">
                                            <p:txEl>
                                              <p:pRg st="5" end="5"/>
                                            </p:txEl>
                                          </p:spTgt>
                                        </p:tgtEl>
                                        <p:attrNameLst>
                                          <p:attrName>style.color</p:attrName>
                                        </p:attrNameLst>
                                      </p:cBhvr>
                                      <p:to>
                                        <p:clrVal>
                                          <a:schemeClr val="accent2"/>
                                        </p:clrVal>
                                      </p:to>
                                    </p:set>
                                    <p:set>
                                      <p:cBhvr>
                                        <p:cTn id="62" dur="500" fill="hold"/>
                                        <p:tgtEl>
                                          <p:spTgt spid="23">
                                            <p:txEl>
                                              <p:pRg st="5" end="5"/>
                                            </p:txEl>
                                          </p:spTgt>
                                        </p:tgtEl>
                                        <p:attrNameLst>
                                          <p:attrName>fillcolor</p:attrName>
                                        </p:attrNameLst>
                                      </p:cBhvr>
                                      <p:to>
                                        <p:clrVal>
                                          <a:schemeClr val="accent2"/>
                                        </p:clrVal>
                                      </p:to>
                                    </p:set>
                                    <p:set>
                                      <p:cBhvr>
                                        <p:cTn id="63" dur="500" fill="hold"/>
                                        <p:tgtEl>
                                          <p:spTgt spid="23">
                                            <p:txEl>
                                              <p:pRg st="5" end="5"/>
                                            </p:txEl>
                                          </p:spTgt>
                                        </p:tgtEl>
                                        <p:attrNameLst>
                                          <p:attrName>fill.type</p:attrName>
                                        </p:attrNameLst>
                                      </p:cBhvr>
                                      <p:to>
                                        <p:strVal val="solid"/>
                                      </p:to>
                                    </p:set>
                                  </p:childTnLst>
                                </p:cTn>
                              </p:par>
                            </p:childTnLst>
                          </p:cTn>
                        </p:par>
                        <p:par>
                          <p:cTn id="64" fill="hold">
                            <p:stCondLst>
                              <p:cond delay="800"/>
                            </p:stCondLst>
                            <p:childTnLst>
                              <p:par>
                                <p:cTn id="65" presetID="16" presetClass="emph" presetSubtype="0" fill="hold" nodeType="afterEffect">
                                  <p:stCondLst>
                                    <p:cond delay="0"/>
                                  </p:stCondLst>
                                  <p:iterate type="lt">
                                    <p:tmPct val="4000"/>
                                  </p:iterate>
                                  <p:childTnLst>
                                    <p:set>
                                      <p:cBhvr override="childStyle">
                                        <p:cTn id="66" dur="500" fill="hold"/>
                                        <p:tgtEl>
                                          <p:spTgt spid="23">
                                            <p:txEl>
                                              <p:pRg st="6" end="6"/>
                                            </p:txEl>
                                          </p:spTgt>
                                        </p:tgtEl>
                                        <p:attrNameLst>
                                          <p:attrName>style.color</p:attrName>
                                        </p:attrNameLst>
                                      </p:cBhvr>
                                      <p:to>
                                        <p:clrVal>
                                          <a:schemeClr val="accent2"/>
                                        </p:clrVal>
                                      </p:to>
                                    </p:set>
                                    <p:set>
                                      <p:cBhvr>
                                        <p:cTn id="67" dur="500" fill="hold"/>
                                        <p:tgtEl>
                                          <p:spTgt spid="23">
                                            <p:txEl>
                                              <p:pRg st="6" end="6"/>
                                            </p:txEl>
                                          </p:spTgt>
                                        </p:tgtEl>
                                        <p:attrNameLst>
                                          <p:attrName>fillcolor</p:attrName>
                                        </p:attrNameLst>
                                      </p:cBhvr>
                                      <p:to>
                                        <p:clrVal>
                                          <a:schemeClr val="accent2"/>
                                        </p:clrVal>
                                      </p:to>
                                    </p:set>
                                    <p:set>
                                      <p:cBhvr>
                                        <p:cTn id="68" dur="500" fill="hold"/>
                                        <p:tgtEl>
                                          <p:spTgt spid="23">
                                            <p:txEl>
                                              <p:pRg st="6" end="6"/>
                                            </p:txEl>
                                          </p:spTgt>
                                        </p:tgtEl>
                                        <p:attrNameLst>
                                          <p:attrName>fill.type</p:attrName>
                                        </p:attrNameLst>
                                      </p:cBhvr>
                                      <p:to>
                                        <p:strVal val="solid"/>
                                      </p:to>
                                    </p:set>
                                  </p:childTnLst>
                                </p:cTn>
                              </p:par>
                            </p:childTnLst>
                          </p:cTn>
                        </p:par>
                        <p:par>
                          <p:cTn id="69" fill="hold">
                            <p:stCondLst>
                              <p:cond delay="1560"/>
                            </p:stCondLst>
                            <p:childTnLst>
                              <p:par>
                                <p:cTn id="70" presetID="16" presetClass="emph" presetSubtype="0" fill="hold" nodeType="afterEffect">
                                  <p:stCondLst>
                                    <p:cond delay="0"/>
                                  </p:stCondLst>
                                  <p:iterate type="lt">
                                    <p:tmPct val="4000"/>
                                  </p:iterate>
                                  <p:childTnLst>
                                    <p:set>
                                      <p:cBhvr override="childStyle">
                                        <p:cTn id="71" dur="500" fill="hold"/>
                                        <p:tgtEl>
                                          <p:spTgt spid="23">
                                            <p:txEl>
                                              <p:pRg st="7" end="7"/>
                                            </p:txEl>
                                          </p:spTgt>
                                        </p:tgtEl>
                                        <p:attrNameLst>
                                          <p:attrName>style.color</p:attrName>
                                        </p:attrNameLst>
                                      </p:cBhvr>
                                      <p:to>
                                        <p:clrVal>
                                          <a:schemeClr val="accent2"/>
                                        </p:clrVal>
                                      </p:to>
                                    </p:set>
                                    <p:set>
                                      <p:cBhvr>
                                        <p:cTn id="72" dur="500" fill="hold"/>
                                        <p:tgtEl>
                                          <p:spTgt spid="23">
                                            <p:txEl>
                                              <p:pRg st="7" end="7"/>
                                            </p:txEl>
                                          </p:spTgt>
                                        </p:tgtEl>
                                        <p:attrNameLst>
                                          <p:attrName>fillcolor</p:attrName>
                                        </p:attrNameLst>
                                      </p:cBhvr>
                                      <p:to>
                                        <p:clrVal>
                                          <a:schemeClr val="accent2"/>
                                        </p:clrVal>
                                      </p:to>
                                    </p:set>
                                    <p:set>
                                      <p:cBhvr>
                                        <p:cTn id="73" dur="500" fill="hold"/>
                                        <p:tgtEl>
                                          <p:spTgt spid="23">
                                            <p:txEl>
                                              <p:pRg st="7" end="7"/>
                                            </p:txEl>
                                          </p:spTgt>
                                        </p:tgtEl>
                                        <p:attrNameLst>
                                          <p:attrName>fill.type</p:attrName>
                                        </p:attrNameLst>
                                      </p:cBhvr>
                                      <p:to>
                                        <p:strVal val="solid"/>
                                      </p:to>
                                    </p:set>
                                  </p:childTnLst>
                                </p:cTn>
                              </p:par>
                            </p:childTnLst>
                          </p:cTn>
                        </p:par>
                        <p:par>
                          <p:cTn id="74" fill="hold">
                            <p:stCondLst>
                              <p:cond delay="2400"/>
                            </p:stCondLst>
                            <p:childTnLst>
                              <p:par>
                                <p:cTn id="75" presetID="16" presetClass="emph" presetSubtype="0" fill="hold" nodeType="afterEffect">
                                  <p:stCondLst>
                                    <p:cond delay="0"/>
                                  </p:stCondLst>
                                  <p:iterate type="lt">
                                    <p:tmPct val="4000"/>
                                  </p:iterate>
                                  <p:childTnLst>
                                    <p:set>
                                      <p:cBhvr override="childStyle">
                                        <p:cTn id="76" dur="500" fill="hold"/>
                                        <p:tgtEl>
                                          <p:spTgt spid="23">
                                            <p:txEl>
                                              <p:pRg st="8" end="8"/>
                                            </p:txEl>
                                          </p:spTgt>
                                        </p:tgtEl>
                                        <p:attrNameLst>
                                          <p:attrName>style.color</p:attrName>
                                        </p:attrNameLst>
                                      </p:cBhvr>
                                      <p:to>
                                        <p:clrVal>
                                          <a:schemeClr val="accent2"/>
                                        </p:clrVal>
                                      </p:to>
                                    </p:set>
                                    <p:set>
                                      <p:cBhvr>
                                        <p:cTn id="77" dur="500" fill="hold"/>
                                        <p:tgtEl>
                                          <p:spTgt spid="23">
                                            <p:txEl>
                                              <p:pRg st="8" end="8"/>
                                            </p:txEl>
                                          </p:spTgt>
                                        </p:tgtEl>
                                        <p:attrNameLst>
                                          <p:attrName>fillcolor</p:attrName>
                                        </p:attrNameLst>
                                      </p:cBhvr>
                                      <p:to>
                                        <p:clrVal>
                                          <a:schemeClr val="accent2"/>
                                        </p:clrVal>
                                      </p:to>
                                    </p:set>
                                    <p:set>
                                      <p:cBhvr>
                                        <p:cTn id="78" dur="500" fill="hold"/>
                                        <p:tgtEl>
                                          <p:spTgt spid="2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GHI NHỚ</a:t>
            </a:r>
          </a:p>
        </p:txBody>
      </p:sp>
    </p:spTree>
    <p:extLst>
      <p:ext uri="{BB962C8B-B14F-4D97-AF65-F5344CB8AC3E}">
        <p14:creationId xmlns:p14="http://schemas.microsoft.com/office/powerpoint/2010/main" val="2463890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22">
            <a:extLst>
              <a:ext uri="{FF2B5EF4-FFF2-40B4-BE49-F238E27FC236}">
                <a16:creationId xmlns:a16="http://schemas.microsoft.com/office/drawing/2014/main" id="{ACC91AD3-3FAD-4551-9691-BA78C61F4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0" y="2787470"/>
            <a:ext cx="7181396" cy="4109494"/>
          </a:xfrm>
          <a:prstGeom prst="rect">
            <a:avLst/>
          </a:prstGeom>
        </p:spPr>
      </p:pic>
      <p:pic>
        <p:nvPicPr>
          <p:cNvPr id="7" name="图片 22">
            <a:extLst>
              <a:ext uri="{FF2B5EF4-FFF2-40B4-BE49-F238E27FC236}">
                <a16:creationId xmlns:a16="http://schemas.microsoft.com/office/drawing/2014/main" id="{ACC91AD3-3FAD-4551-9691-BA78C61F4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093" y="-113381"/>
            <a:ext cx="7181396" cy="410949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450" y="4984527"/>
            <a:ext cx="2145978" cy="206062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60" y="1197550"/>
            <a:ext cx="1786283" cy="2402032"/>
          </a:xfrm>
          <a:prstGeom prst="rect">
            <a:avLst/>
          </a:prstGeom>
        </p:spPr>
      </p:pic>
      <p:sp>
        <p:nvSpPr>
          <p:cNvPr id="16" name="Rectangle 15"/>
          <p:cNvSpPr/>
          <p:nvPr/>
        </p:nvSpPr>
        <p:spPr>
          <a:xfrm rot="211948">
            <a:off x="2351695" y="1052852"/>
            <a:ext cx="5221901" cy="2219775"/>
          </a:xfrm>
          <a:prstGeom prst="rect">
            <a:avLst/>
          </a:prstGeom>
        </p:spPr>
        <p:txBody>
          <a:bodyPr wrap="square">
            <a:spAutoFit/>
          </a:bodyPr>
          <a:lstStyle/>
          <a:p>
            <a:pPr>
              <a:lnSpc>
                <a:spcPct val="150000"/>
              </a:lnSpc>
            </a:pPr>
            <a:r>
              <a:rPr lang="en-US" sz="2400" b="1">
                <a:solidFill>
                  <a:srgbClr val="17833C"/>
                </a:solidFill>
                <a:latin typeface="UTM Cookies" panose="02040603050506020204" pitchFamily="18" charset="0"/>
                <a:ea typeface="Calibri" panose="020F0502020204030204" pitchFamily="34" charset="0"/>
              </a:rPr>
              <a:t>Dấu hai chấm báo hiệu bộ phận câu đứng sau nó là lời nói của một nhân vật hoặc là lời giải thích cho bộ phận đứng trước.</a:t>
            </a:r>
          </a:p>
        </p:txBody>
      </p:sp>
      <p:sp>
        <p:nvSpPr>
          <p:cNvPr id="17" name="Rectangle 16"/>
          <p:cNvSpPr/>
          <p:nvPr/>
        </p:nvSpPr>
        <p:spPr>
          <a:xfrm rot="214922">
            <a:off x="5481549" y="4194917"/>
            <a:ext cx="6096000" cy="1754326"/>
          </a:xfrm>
          <a:prstGeom prst="rect">
            <a:avLst/>
          </a:prstGeom>
        </p:spPr>
        <p:txBody>
          <a:bodyPr>
            <a:spAutoFit/>
          </a:bodyPr>
          <a:lstStyle/>
          <a:p>
            <a:pPr>
              <a:lnSpc>
                <a:spcPct val="150000"/>
              </a:lnSpc>
            </a:pPr>
            <a:r>
              <a:rPr lang="en-US" sz="2400" b="1">
                <a:solidFill>
                  <a:srgbClr val="17833C"/>
                </a:solidFill>
                <a:latin typeface="UTM Cookies" panose="02040603050506020204" pitchFamily="18" charset="0"/>
                <a:ea typeface="Calibri" panose="020F0502020204030204" pitchFamily="34" charset="0"/>
              </a:rPr>
              <a:t>Khi báo hiệu lời nói của nhân vật, </a:t>
            </a:r>
            <a:br>
              <a:rPr lang="en-US" sz="2400" b="1">
                <a:solidFill>
                  <a:srgbClr val="17833C"/>
                </a:solidFill>
                <a:latin typeface="UTM Cookies" panose="02040603050506020204" pitchFamily="18" charset="0"/>
                <a:ea typeface="Calibri" panose="020F0502020204030204" pitchFamily="34" charset="0"/>
              </a:rPr>
            </a:br>
            <a:r>
              <a:rPr lang="en-US" sz="2400" b="1">
                <a:solidFill>
                  <a:srgbClr val="17833C"/>
                </a:solidFill>
                <a:latin typeface="UTM Cookies" panose="02040603050506020204" pitchFamily="18" charset="0"/>
                <a:ea typeface="Calibri" panose="020F0502020204030204" pitchFamily="34" charset="0"/>
              </a:rPr>
              <a:t>dấu hai chấm được dùng phối hợp với dấu ngoặc kép hay dấu gạch đầu dòng.</a:t>
            </a:r>
          </a:p>
        </p:txBody>
      </p:sp>
      <p:grpSp>
        <p:nvGrpSpPr>
          <p:cNvPr id="25" name="Group 24"/>
          <p:cNvGrpSpPr/>
          <p:nvPr/>
        </p:nvGrpSpPr>
        <p:grpSpPr>
          <a:xfrm>
            <a:off x="8411557" y="128278"/>
            <a:ext cx="3393786" cy="3316538"/>
            <a:chOff x="8411557" y="128278"/>
            <a:chExt cx="3393786" cy="3316538"/>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1557" y="128278"/>
              <a:ext cx="3393786" cy="3316538"/>
            </a:xfrm>
            <a:prstGeom prst="ellipse">
              <a:avLst/>
            </a:prstGeom>
            <a:ln>
              <a:noFill/>
            </a:ln>
            <a:effectLst>
              <a:softEdge rad="112500"/>
            </a:effectLst>
          </p:spPr>
        </p:pic>
        <p:sp>
          <p:nvSpPr>
            <p:cNvPr id="18" name="TextBox 17"/>
            <p:cNvSpPr txBox="1"/>
            <p:nvPr/>
          </p:nvSpPr>
          <p:spPr>
            <a:xfrm>
              <a:off x="9255071" y="790477"/>
              <a:ext cx="1285929" cy="1569660"/>
            </a:xfrm>
            <a:prstGeom prst="rect">
              <a:avLst/>
            </a:prstGeom>
            <a:noFill/>
          </p:spPr>
          <p:txBody>
            <a:bodyPr wrap="none" rtlCol="0">
              <a:spAutoFit/>
            </a:bodyPr>
            <a:lstStyle/>
            <a:p>
              <a:r>
                <a:rPr lang="en-US" sz="4800">
                  <a:solidFill>
                    <a:srgbClr val="6D3A0B"/>
                  </a:solidFill>
                  <a:latin typeface="UTM Cookies" panose="02040603050506020204" pitchFamily="18" charset="0"/>
                </a:rPr>
                <a:t>GHI </a:t>
              </a:r>
            </a:p>
            <a:p>
              <a:r>
                <a:rPr lang="en-US" sz="4800">
                  <a:solidFill>
                    <a:srgbClr val="6D3A0B"/>
                  </a:solidFill>
                  <a:latin typeface="UTM Cookies" panose="02040603050506020204" pitchFamily="18" charset="0"/>
                </a:rPr>
                <a:t>NHỚ</a:t>
              </a:r>
            </a:p>
          </p:txBody>
        </p:sp>
      </p:grpSp>
      <p:grpSp>
        <p:nvGrpSpPr>
          <p:cNvPr id="24" name="Group 23"/>
          <p:cNvGrpSpPr/>
          <p:nvPr/>
        </p:nvGrpSpPr>
        <p:grpSpPr>
          <a:xfrm>
            <a:off x="1258047" y="557647"/>
            <a:ext cx="1157030" cy="1130694"/>
            <a:chOff x="1258047" y="557647"/>
            <a:chExt cx="1157030" cy="1130694"/>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8047" y="557647"/>
              <a:ext cx="1157030" cy="1130694"/>
            </a:xfrm>
            <a:prstGeom prst="ellipse">
              <a:avLst/>
            </a:prstGeom>
            <a:ln>
              <a:noFill/>
            </a:ln>
            <a:effectLst>
              <a:softEdge rad="112500"/>
            </a:effectLst>
          </p:spPr>
        </p:pic>
        <p:sp>
          <p:nvSpPr>
            <p:cNvPr id="21" name="Rectangle 20"/>
            <p:cNvSpPr/>
            <p:nvPr/>
          </p:nvSpPr>
          <p:spPr>
            <a:xfrm>
              <a:off x="1607962" y="740107"/>
              <a:ext cx="457200" cy="584775"/>
            </a:xfrm>
            <a:prstGeom prst="rect">
              <a:avLst/>
            </a:prstGeom>
          </p:spPr>
          <p:txBody>
            <a:bodyPr wrap="square">
              <a:spAutoFit/>
            </a:bodyPr>
            <a:lstStyle/>
            <a:p>
              <a:r>
                <a:rPr lang="en-US" sz="3200" b="1">
                  <a:solidFill>
                    <a:srgbClr val="6D3A0B"/>
                  </a:solidFill>
                  <a:latin typeface="UTM Cookies" panose="02040603050506020204" pitchFamily="18" charset="0"/>
                </a:rPr>
                <a:t>1</a:t>
              </a:r>
            </a:p>
          </p:txBody>
        </p:sp>
      </p:grpSp>
      <p:grpSp>
        <p:nvGrpSpPr>
          <p:cNvPr id="23" name="Group 22"/>
          <p:cNvGrpSpPr/>
          <p:nvPr/>
        </p:nvGrpSpPr>
        <p:grpSpPr>
          <a:xfrm>
            <a:off x="4442273" y="3553078"/>
            <a:ext cx="1157030" cy="1130694"/>
            <a:chOff x="7873055" y="5524611"/>
            <a:chExt cx="1157030" cy="1130694"/>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3055" y="5524611"/>
              <a:ext cx="1157030" cy="1130694"/>
            </a:xfrm>
            <a:prstGeom prst="ellipse">
              <a:avLst/>
            </a:prstGeom>
            <a:ln>
              <a:noFill/>
            </a:ln>
            <a:effectLst>
              <a:softEdge rad="112500"/>
            </a:effectLst>
          </p:spPr>
        </p:pic>
        <p:sp>
          <p:nvSpPr>
            <p:cNvPr id="22" name="Rectangle 21"/>
            <p:cNvSpPr/>
            <p:nvPr/>
          </p:nvSpPr>
          <p:spPr>
            <a:xfrm>
              <a:off x="8253009" y="5733143"/>
              <a:ext cx="382991" cy="584775"/>
            </a:xfrm>
            <a:prstGeom prst="rect">
              <a:avLst/>
            </a:prstGeom>
          </p:spPr>
          <p:txBody>
            <a:bodyPr wrap="square">
              <a:spAutoFit/>
            </a:bodyPr>
            <a:lstStyle/>
            <a:p>
              <a:r>
                <a:rPr lang="en-US" sz="3200" b="1">
                  <a:solidFill>
                    <a:srgbClr val="6D3A0B"/>
                  </a:solidFill>
                  <a:latin typeface="UTM Cookies" panose="02040603050506020204" pitchFamily="18" charset="0"/>
                </a:rPr>
                <a:t>2</a:t>
              </a:r>
            </a:p>
          </p:txBody>
        </p:sp>
      </p:grpSp>
    </p:spTree>
    <p:extLst>
      <p:ext uri="{BB962C8B-B14F-4D97-AF65-F5344CB8AC3E}">
        <p14:creationId xmlns:p14="http://schemas.microsoft.com/office/powerpoint/2010/main" val="3518326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5000" fill="hold" nodeType="with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32" presetClass="emph" presetSubtype="0" repeatCount="500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2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edg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42" presetClass="entr" presetSubtype="0" fill="hold" grpId="0" nodeType="with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42" presetClass="entr" presetSubtype="0" fill="hold" grpId="0" nodeType="withEffect">
                                  <p:stCondLst>
                                    <p:cond delay="0"/>
                                  </p:stCondLst>
                                  <p:iterate type="wd">
                                    <p:tmPct val="10000"/>
                                  </p:iterate>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LUYỆN TẬP</a:t>
            </a:r>
          </a:p>
        </p:txBody>
      </p:sp>
    </p:spTree>
    <p:extLst>
      <p:ext uri="{BB962C8B-B14F-4D97-AF65-F5344CB8AC3E}">
        <p14:creationId xmlns:p14="http://schemas.microsoft.com/office/powerpoint/2010/main" val="952502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14"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336" y="610089"/>
            <a:ext cx="9768664" cy="6512442"/>
          </a:xfrm>
          <a:prstGeom prst="rect">
            <a:avLst/>
          </a:prstGeom>
        </p:spPr>
      </p:pic>
      <p:sp>
        <p:nvSpPr>
          <p:cNvPr id="5" name="Rectangle 4"/>
          <p:cNvSpPr/>
          <p:nvPr/>
        </p:nvSpPr>
        <p:spPr>
          <a:xfrm>
            <a:off x="4031672" y="1706656"/>
            <a:ext cx="7112577" cy="5078313"/>
          </a:xfrm>
          <a:prstGeom prst="rect">
            <a:avLst/>
          </a:prstGeom>
        </p:spPr>
        <p:txBody>
          <a:bodyPr wrap="square">
            <a:spAutoFit/>
          </a:bodyPr>
          <a:lstStyle/>
          <a:p>
            <a:pPr>
              <a:lnSpc>
                <a:spcPct val="150000"/>
              </a:lnSpc>
            </a:pPr>
            <a:r>
              <a:rPr lang="en-US" sz="3200">
                <a:solidFill>
                  <a:srgbClr val="17AACB"/>
                </a:solidFill>
                <a:latin typeface="UTM Flamenco" panose="02040603050506020204" pitchFamily="18" charset="0"/>
                <a:ea typeface="Times New Roman" panose="02020603050405020304" pitchFamily="18" charset="0"/>
              </a:rPr>
              <a:t>a) Tôi thở dài  :</a:t>
            </a:r>
          </a:p>
          <a:p>
            <a:pPr>
              <a:lnSpc>
                <a:spcPct val="150000"/>
              </a:lnSpc>
            </a:pPr>
            <a:r>
              <a:rPr lang="en-US" sz="3200">
                <a:solidFill>
                  <a:srgbClr val="17AACB"/>
                </a:solidFill>
                <a:latin typeface="UTM Flamenco" panose="02040603050506020204" pitchFamily="18" charset="0"/>
                <a:ea typeface="Times New Roman" panose="02020603050405020304" pitchFamily="18" charset="0"/>
              </a:rPr>
              <a:t>- Còn đứa bị điểm không, nó tả thế nào ?</a:t>
            </a:r>
          </a:p>
          <a:p>
            <a:pPr>
              <a:lnSpc>
                <a:spcPct val="150000"/>
              </a:lnSpc>
            </a:pPr>
            <a:r>
              <a:rPr lang="en-US" sz="3200">
                <a:solidFill>
                  <a:srgbClr val="17AACB"/>
                </a:solidFill>
                <a:latin typeface="UTM Flamenco" panose="02040603050506020204" pitchFamily="18" charset="0"/>
                <a:ea typeface="Times New Roman" panose="02020603050405020304" pitchFamily="18" charset="0"/>
              </a:rPr>
              <a:t>- Nó không tả, không viết gì hết. Nó nộp giấy trắng cho cô. Hôm trả bài, cô giận lắm. Cô hỏi : "</a:t>
            </a:r>
            <a:r>
              <a:rPr lang="en-US" sz="3200">
                <a:solidFill>
                  <a:srgbClr val="17AACB"/>
                </a:solidFill>
                <a:latin typeface="UTM Flamenco" panose="02040603050506020204" pitchFamily="18" charset="0"/>
              </a:rPr>
              <a:t>Sao</a:t>
            </a:r>
            <a:r>
              <a:rPr lang="en-US" sz="3200">
                <a:solidFill>
                  <a:srgbClr val="17AACB"/>
                </a:solidFill>
                <a:latin typeface="UTM Flamenco" panose="02040603050506020204" pitchFamily="18" charset="0"/>
                <a:ea typeface="Times New Roman" panose="02020603050405020304" pitchFamily="18" charset="0"/>
              </a:rPr>
              <a:t> trò không chịu làm bài?”</a:t>
            </a:r>
          </a:p>
          <a:p>
            <a:pPr algn="r">
              <a:lnSpc>
                <a:spcPct val="150000"/>
              </a:lnSpc>
            </a:pPr>
            <a:r>
              <a:rPr lang="en-US" sz="2400" i="1">
                <a:solidFill>
                  <a:srgbClr val="17AACB"/>
                </a:solidFill>
                <a:latin typeface="UTM Americana" panose="02040603050506020204" pitchFamily="18" charset="0"/>
                <a:ea typeface="Calibri" panose="020F0502020204030204" pitchFamily="34" charset="0"/>
              </a:rPr>
              <a:t>Theo NGUYỄN QUANG SÁNG </a:t>
            </a:r>
            <a:endParaRPr lang="en-US" sz="2400" i="1">
              <a:solidFill>
                <a:srgbClr val="17AACB"/>
              </a:solidFill>
              <a:latin typeface="UTM Americana" panose="02040603050506020204" pitchFamily="18" charset="0"/>
            </a:endParaRPr>
          </a:p>
        </p:txBody>
      </p:sp>
      <p:grpSp>
        <p:nvGrpSpPr>
          <p:cNvPr id="16" name="Group 15"/>
          <p:cNvGrpSpPr/>
          <p:nvPr/>
        </p:nvGrpSpPr>
        <p:grpSpPr>
          <a:xfrm>
            <a:off x="0" y="-112815"/>
            <a:ext cx="7315200" cy="2155965"/>
            <a:chOff x="0" y="-112815"/>
            <a:chExt cx="7315200" cy="2155965"/>
          </a:xfrm>
        </p:grpSpPr>
        <p:pic>
          <p:nvPicPr>
            <p:cNvPr id="26" name="图片 18">
              <a:extLst>
                <a:ext uri="{FF2B5EF4-FFF2-40B4-BE49-F238E27FC236}">
                  <a16:creationId xmlns:a16="http://schemas.microsoft.com/office/drawing/2014/main" id="{256FF3E9-6A15-4375-9C49-9949C086F9E7}"/>
                </a:ext>
              </a:extLst>
            </p:cNvPr>
            <p:cNvPicPr>
              <a:picLocks noChangeAspect="1"/>
            </p:cNvPicPr>
            <p:nvPr/>
          </p:nvPicPr>
          <p:blipFill rotWithShape="1">
            <a:blip r:embed="rId4">
              <a:extLst>
                <a:ext uri="{28A0092B-C50C-407E-A947-70E740481C1C}">
                  <a14:useLocalDpi xmlns:a14="http://schemas.microsoft.com/office/drawing/2010/main" val="0"/>
                </a:ext>
              </a:extLst>
            </a:blip>
            <a:srcRect l="-1305" t="-1150" r="-1871" b="65980"/>
            <a:stretch/>
          </p:blipFill>
          <p:spPr>
            <a:xfrm>
              <a:off x="0" y="-112815"/>
              <a:ext cx="7315200" cy="2155965"/>
            </a:xfrm>
            <a:prstGeom prst="rect">
              <a:avLst/>
            </a:prstGeom>
          </p:spPr>
        </p:pic>
        <p:sp>
          <p:nvSpPr>
            <p:cNvPr id="28" name="TextBox 27"/>
            <p:cNvSpPr txBox="1"/>
            <p:nvPr/>
          </p:nvSpPr>
          <p:spPr>
            <a:xfrm>
              <a:off x="729013" y="497499"/>
              <a:ext cx="6016391" cy="954107"/>
            </a:xfrm>
            <a:prstGeom prst="rect">
              <a:avLst/>
            </a:prstGeom>
            <a:noFill/>
          </p:spPr>
          <p:txBody>
            <a:bodyPr wrap="none" rtlCol="0">
              <a:spAutoFit/>
            </a:bodyPr>
            <a:lstStyle/>
            <a:p>
              <a:pPr algn="ctr"/>
              <a:r>
                <a:rPr lang="en-US" sz="2800" i="1">
                  <a:solidFill>
                    <a:srgbClr val="C2863F"/>
                  </a:solidFill>
                  <a:latin typeface="UTM Cookies" panose="02040603050506020204" pitchFamily="18" charset="0"/>
                </a:rPr>
                <a:t>Trong các câu sau, </a:t>
              </a:r>
              <a:br>
                <a:rPr lang="en-US" sz="2800" i="1">
                  <a:solidFill>
                    <a:srgbClr val="C2863F"/>
                  </a:solidFill>
                  <a:latin typeface="UTM Cookies" panose="02040603050506020204" pitchFamily="18" charset="0"/>
                </a:rPr>
              </a:br>
              <a:r>
                <a:rPr lang="en-US" sz="2800" i="1">
                  <a:solidFill>
                    <a:srgbClr val="C2863F"/>
                  </a:solidFill>
                  <a:latin typeface="UTM Cookies" panose="02040603050506020204" pitchFamily="18" charset="0"/>
                </a:rPr>
                <a:t>mỗi dấu hai chấm có tác dụng gì ?</a:t>
              </a:r>
              <a:endParaRPr lang="en-US" sz="2800">
                <a:solidFill>
                  <a:srgbClr val="C2863F"/>
                </a:solidFill>
                <a:latin typeface="UTM Cookies" panose="02040603050506020204" pitchFamily="18" charset="0"/>
              </a:endParaRPr>
            </a:p>
          </p:txBody>
        </p:sp>
      </p:grpSp>
      <p:grpSp>
        <p:nvGrpSpPr>
          <p:cNvPr id="29" name="Group 28"/>
          <p:cNvGrpSpPr/>
          <p:nvPr/>
        </p:nvGrpSpPr>
        <p:grpSpPr>
          <a:xfrm>
            <a:off x="-150545" y="3983391"/>
            <a:ext cx="4182218" cy="2804403"/>
            <a:chOff x="-150545" y="3983391"/>
            <a:chExt cx="4182218" cy="2804403"/>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0545" y="3983391"/>
              <a:ext cx="4182218" cy="2804403"/>
            </a:xfrm>
            <a:prstGeom prst="rect">
              <a:avLst/>
            </a:prstGeom>
          </p:spPr>
        </p:pic>
        <p:sp>
          <p:nvSpPr>
            <p:cNvPr id="32" name="Rectangle 31"/>
            <p:cNvSpPr/>
            <p:nvPr/>
          </p:nvSpPr>
          <p:spPr>
            <a:xfrm rot="282740">
              <a:off x="1709270" y="5191629"/>
              <a:ext cx="1649812" cy="830997"/>
            </a:xfrm>
            <a:prstGeom prst="rect">
              <a:avLst/>
            </a:prstGeom>
          </p:spPr>
          <p:txBody>
            <a:bodyPr wrap="none">
              <a:spAutoFit/>
            </a:bodyPr>
            <a:lstStyle/>
            <a:p>
              <a:pPr algn="ctr"/>
              <a:r>
                <a:rPr lang="en-US" sz="48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1</a:t>
              </a:r>
            </a:p>
          </p:txBody>
        </p:sp>
      </p:grpSp>
    </p:spTree>
    <p:extLst>
      <p:ext uri="{BB962C8B-B14F-4D97-AF65-F5344CB8AC3E}">
        <p14:creationId xmlns:p14="http://schemas.microsoft.com/office/powerpoint/2010/main" val="3965737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1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plus(in)">
                                      <p:cBhvr>
                                        <p:cTn id="17" dur="100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80225" y="209549"/>
            <a:ext cx="7297650" cy="4076702"/>
          </a:xfrm>
          <a:prstGeom prst="rect">
            <a:avLst/>
          </a:prstGeom>
        </p:spPr>
      </p:pic>
      <p:sp>
        <p:nvSpPr>
          <p:cNvPr id="11" name="Snip Diagonal Corner Rectangle 10"/>
          <p:cNvSpPr/>
          <p:nvPr/>
        </p:nvSpPr>
        <p:spPr>
          <a:xfrm>
            <a:off x="1156855" y="4286251"/>
            <a:ext cx="6321020" cy="2460962"/>
          </a:xfrm>
          <a:prstGeom prst="snip2DiagRect">
            <a:avLst/>
          </a:prstGeom>
          <a:solidFill>
            <a:schemeClr val="bg1">
              <a:alpha val="66000"/>
            </a:schemeClr>
          </a:solidFill>
          <a:ln w="57150">
            <a:solidFill>
              <a:srgbClr val="FCDE7C"/>
            </a:solidFill>
            <a:prstDash val="dash"/>
          </a:ln>
        </p:spPr>
        <p:txBody>
          <a:bodyPr wrap="square">
            <a:spAutoFit/>
          </a:bodyPr>
          <a:lstStyle/>
          <a:p>
            <a:pPr algn="ctr"/>
            <a:r>
              <a:rPr lang="en-US"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 hai chấm thứ hai (phối hợp với dấu ngoặc kép) báo hiệu bộ phận  sau là câu hỏi của cô giáo.</a:t>
            </a:r>
          </a:p>
        </p:txBody>
      </p:sp>
      <p:sp>
        <p:nvSpPr>
          <p:cNvPr id="13" name="Snip Diagonal Corner Rectangle 12"/>
          <p:cNvSpPr/>
          <p:nvPr/>
        </p:nvSpPr>
        <p:spPr>
          <a:xfrm>
            <a:off x="7704661" y="366446"/>
            <a:ext cx="3981450" cy="5180648"/>
          </a:xfrm>
          <a:prstGeom prst="snip2DiagRect">
            <a:avLst/>
          </a:prstGeom>
          <a:solidFill>
            <a:schemeClr val="bg1">
              <a:alpha val="66000"/>
            </a:schemeClr>
          </a:solidFill>
          <a:ln w="57150">
            <a:solidFill>
              <a:srgbClr val="FCDE7C"/>
            </a:solidFill>
            <a:prstDash val="dash"/>
          </a:ln>
        </p:spPr>
        <p:txBody>
          <a:bodyPr wrap="square">
            <a:spAutoFit/>
          </a:bodyPr>
          <a:lstStyle/>
          <a:p>
            <a:pPr algn="ctr"/>
            <a:r>
              <a:rPr lang="en-US"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 hai chấm thứ nhất (phối hợp với dấu gạch đầu dòng) báo hiệu bộ phận đứng sau nó là lời nói của nhân vật “tôi”.</a:t>
            </a:r>
            <a:endParaRPr lang="en-US" sz="48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endParaRPr>
          </a:p>
        </p:txBody>
      </p:sp>
      <p:sp>
        <p:nvSpPr>
          <p:cNvPr id="5" name="Oval 4"/>
          <p:cNvSpPr/>
          <p:nvPr/>
        </p:nvSpPr>
        <p:spPr>
          <a:xfrm>
            <a:off x="3995305" y="1405481"/>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3753905" y="3246981"/>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2585605" y="18626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20" name="Oval 19"/>
          <p:cNvSpPr/>
          <p:nvPr/>
        </p:nvSpPr>
        <p:spPr>
          <a:xfrm>
            <a:off x="3887305" y="31389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21" name="Oval 20"/>
          <p:cNvSpPr/>
          <p:nvPr/>
        </p:nvSpPr>
        <p:spPr>
          <a:xfrm>
            <a:off x="6848219" y="3138981"/>
            <a:ext cx="216000" cy="216000"/>
          </a:xfrm>
          <a:prstGeom prst="ellipse">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cxnSp>
        <p:nvCxnSpPr>
          <p:cNvPr id="3" name="Straight Connector 2"/>
          <p:cNvCxnSpPr/>
          <p:nvPr/>
        </p:nvCxnSpPr>
        <p:spPr>
          <a:xfrm>
            <a:off x="2801605" y="2078681"/>
            <a:ext cx="3712711"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995305" y="3459718"/>
            <a:ext cx="285291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10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mph" presetSubtype="0" repeatCount="5000" fill="hold" grpId="1" nodeType="clickEffect">
                                  <p:stCondLst>
                                    <p:cond delay="0"/>
                                  </p:stCondLst>
                                  <p:childTnLst>
                                    <p:animClr clrSpc="hsl" dir="cw">
                                      <p:cBhvr override="childStyle">
                                        <p:cTn id="14" dur="500" fill="hold"/>
                                        <p:tgtEl>
                                          <p:spTgt spid="5"/>
                                        </p:tgtEl>
                                        <p:attrNameLst>
                                          <p:attrName>style.color</p:attrName>
                                        </p:attrNameLst>
                                      </p:cBhvr>
                                      <p:by>
                                        <p:hsl h="-7200000" s="0" l="0"/>
                                      </p:by>
                                    </p:animClr>
                                    <p:animClr clrSpc="hsl" dir="cw">
                                      <p:cBhvr>
                                        <p:cTn id="15" dur="500" fill="hold"/>
                                        <p:tgtEl>
                                          <p:spTgt spid="5"/>
                                        </p:tgtEl>
                                        <p:attrNameLst>
                                          <p:attrName>fillcolor</p:attrName>
                                        </p:attrNameLst>
                                      </p:cBhvr>
                                      <p:by>
                                        <p:hsl h="-7200000" s="0" l="0"/>
                                      </p:by>
                                    </p:animClr>
                                    <p:animClr clrSpc="hsl" dir="cw">
                                      <p:cBhvr>
                                        <p:cTn id="16" dur="500" fill="hold"/>
                                        <p:tgtEl>
                                          <p:spTgt spid="5"/>
                                        </p:tgtEl>
                                        <p:attrNameLst>
                                          <p:attrName>stroke.color</p:attrName>
                                        </p:attrNameLst>
                                      </p:cBhvr>
                                      <p:by>
                                        <p:hsl h="-7200000" s="0" l="0"/>
                                      </p:by>
                                    </p:animClr>
                                    <p:set>
                                      <p:cBhvr>
                                        <p:cTn id="17" dur="500" fill="hold"/>
                                        <p:tgtEl>
                                          <p:spTgt spid="5"/>
                                        </p:tgtEl>
                                        <p:attrNameLst>
                                          <p:attrName>fill.type</p:attrName>
                                        </p:attrNameLst>
                                      </p:cBhvr>
                                      <p:to>
                                        <p:strVal val="solid"/>
                                      </p:to>
                                    </p:se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1000"/>
                                        <p:tgtEl>
                                          <p:spTgt spid="8"/>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mph" presetSubtype="0" repeatCount="5000" fill="hold" grpId="1" nodeType="click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par>
                                <p:cTn id="35" presetID="2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edge">
                                      <p:cBhvr>
                                        <p:cTn id="37" dur="1000"/>
                                        <p:tgtEl>
                                          <p:spTgt spid="20"/>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edge">
                                      <p:cBhvr>
                                        <p:cTn id="40" dur="1000"/>
                                        <p:tgtEl>
                                          <p:spTgt spid="21"/>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par>
                                <p:cTn id="45" presetID="5" presetClass="entr" presetSubtype="1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5" grpId="0" animBg="1"/>
      <p:bldP spid="5" grpId="1" animBg="1"/>
      <p:bldP spid="7" grpId="0" animBg="1"/>
      <p:bldP spid="7" grpId="1" animBg="1"/>
      <p:bldP spid="8"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3" name="图片 6">
            <a:extLst>
              <a:ext uri="{FF2B5EF4-FFF2-40B4-BE49-F238E27FC236}">
                <a16:creationId xmlns:a16="http://schemas.microsoft.com/office/drawing/2014/main" id="{44489A63-4B88-489F-9ED2-06AA568E3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336" y="610089"/>
            <a:ext cx="9768664" cy="6512442"/>
          </a:xfrm>
          <a:prstGeom prst="rect">
            <a:avLst/>
          </a:prstGeom>
        </p:spPr>
      </p:pic>
      <p:grpSp>
        <p:nvGrpSpPr>
          <p:cNvPr id="24" name="Group 23"/>
          <p:cNvGrpSpPr/>
          <p:nvPr/>
        </p:nvGrpSpPr>
        <p:grpSpPr>
          <a:xfrm>
            <a:off x="0" y="-112815"/>
            <a:ext cx="7315200" cy="2155965"/>
            <a:chOff x="0" y="-112815"/>
            <a:chExt cx="7315200" cy="2155965"/>
          </a:xfrm>
        </p:grpSpPr>
        <p:pic>
          <p:nvPicPr>
            <p:cNvPr id="25" name="图片 18">
              <a:extLst>
                <a:ext uri="{FF2B5EF4-FFF2-40B4-BE49-F238E27FC236}">
                  <a16:creationId xmlns:a16="http://schemas.microsoft.com/office/drawing/2014/main" id="{256FF3E9-6A15-4375-9C49-9949C086F9E7}"/>
                </a:ext>
              </a:extLst>
            </p:cNvPr>
            <p:cNvPicPr>
              <a:picLocks noChangeAspect="1"/>
            </p:cNvPicPr>
            <p:nvPr/>
          </p:nvPicPr>
          <p:blipFill rotWithShape="1">
            <a:blip r:embed="rId5">
              <a:extLst>
                <a:ext uri="{28A0092B-C50C-407E-A947-70E740481C1C}">
                  <a14:useLocalDpi xmlns:a14="http://schemas.microsoft.com/office/drawing/2010/main" val="0"/>
                </a:ext>
              </a:extLst>
            </a:blip>
            <a:srcRect l="-1305" t="-1150" r="-1871" b="65980"/>
            <a:stretch/>
          </p:blipFill>
          <p:spPr>
            <a:xfrm>
              <a:off x="0" y="-112815"/>
              <a:ext cx="7315200" cy="2155965"/>
            </a:xfrm>
            <a:prstGeom prst="rect">
              <a:avLst/>
            </a:prstGeom>
          </p:spPr>
        </p:pic>
        <p:sp>
          <p:nvSpPr>
            <p:cNvPr id="26" name="TextBox 25"/>
            <p:cNvSpPr txBox="1"/>
            <p:nvPr/>
          </p:nvSpPr>
          <p:spPr>
            <a:xfrm>
              <a:off x="729013" y="497499"/>
              <a:ext cx="6016391" cy="954107"/>
            </a:xfrm>
            <a:prstGeom prst="rect">
              <a:avLst/>
            </a:prstGeom>
            <a:noFill/>
          </p:spPr>
          <p:txBody>
            <a:bodyPr wrap="none" rtlCol="0">
              <a:spAutoFit/>
            </a:bodyPr>
            <a:lstStyle/>
            <a:p>
              <a:pPr algn="ctr"/>
              <a:r>
                <a:rPr lang="en-US" sz="2800" i="1">
                  <a:solidFill>
                    <a:srgbClr val="C2863F"/>
                  </a:solidFill>
                  <a:latin typeface="UTM Cookies" panose="02040603050506020204" pitchFamily="18" charset="0"/>
                </a:rPr>
                <a:t>Trong các câu sau, </a:t>
              </a:r>
              <a:br>
                <a:rPr lang="en-US" sz="2800" i="1">
                  <a:solidFill>
                    <a:srgbClr val="C2863F"/>
                  </a:solidFill>
                  <a:latin typeface="UTM Cookies" panose="02040603050506020204" pitchFamily="18" charset="0"/>
                </a:rPr>
              </a:br>
              <a:r>
                <a:rPr lang="en-US" sz="2800" i="1">
                  <a:solidFill>
                    <a:srgbClr val="C2863F"/>
                  </a:solidFill>
                  <a:latin typeface="UTM Cookies" panose="02040603050506020204" pitchFamily="18" charset="0"/>
                </a:rPr>
                <a:t>mỗi dấu hai chấm có tác dụng gì ?</a:t>
              </a:r>
              <a:endParaRPr lang="en-US" sz="2800">
                <a:solidFill>
                  <a:srgbClr val="C2863F"/>
                </a:solidFill>
                <a:latin typeface="UTM Cookies" panose="02040603050506020204" pitchFamily="18" charset="0"/>
              </a:endParaRPr>
            </a:p>
          </p:txBody>
        </p:sp>
      </p:grpSp>
      <p:grpSp>
        <p:nvGrpSpPr>
          <p:cNvPr id="27" name="Group 26"/>
          <p:cNvGrpSpPr/>
          <p:nvPr/>
        </p:nvGrpSpPr>
        <p:grpSpPr>
          <a:xfrm>
            <a:off x="-150545" y="3983391"/>
            <a:ext cx="4182218" cy="2804403"/>
            <a:chOff x="-150545" y="3983391"/>
            <a:chExt cx="4182218" cy="2804403"/>
          </a:xfrm>
        </p:grpSpPr>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545" y="3983391"/>
              <a:ext cx="4182218" cy="2804403"/>
            </a:xfrm>
            <a:prstGeom prst="rect">
              <a:avLst/>
            </a:prstGeom>
          </p:spPr>
        </p:pic>
        <p:sp>
          <p:nvSpPr>
            <p:cNvPr id="29" name="Rectangle 28"/>
            <p:cNvSpPr/>
            <p:nvPr/>
          </p:nvSpPr>
          <p:spPr>
            <a:xfrm rot="282740">
              <a:off x="1709270" y="5191629"/>
              <a:ext cx="1649812" cy="830997"/>
            </a:xfrm>
            <a:prstGeom prst="rect">
              <a:avLst/>
            </a:prstGeom>
          </p:spPr>
          <p:txBody>
            <a:bodyPr wrap="none">
              <a:spAutoFit/>
            </a:bodyPr>
            <a:lstStyle/>
            <a:p>
              <a:pPr algn="ctr"/>
              <a:r>
                <a:rPr lang="en-US" sz="48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1</a:t>
              </a:r>
            </a:p>
          </p:txBody>
        </p:sp>
      </p:grpSp>
      <p:sp>
        <p:nvSpPr>
          <p:cNvPr id="30" name="Rectangle 29"/>
          <p:cNvSpPr/>
          <p:nvPr/>
        </p:nvSpPr>
        <p:spPr>
          <a:xfrm>
            <a:off x="3657600" y="1850373"/>
            <a:ext cx="7236868" cy="4031873"/>
          </a:xfrm>
          <a:prstGeom prst="rect">
            <a:avLst/>
          </a:prstGeom>
        </p:spPr>
        <p:txBody>
          <a:bodyPr wrap="square">
            <a:spAutoFit/>
          </a:bodyPr>
          <a:lstStyle/>
          <a:p>
            <a:pPr algn="just"/>
            <a:r>
              <a:rPr lang="en-US" sz="3200">
                <a:solidFill>
                  <a:srgbClr val="17AACB"/>
                </a:solidFill>
                <a:latin typeface="UTM Flamenco" panose="02040603050506020204" pitchFamily="18" charset="0"/>
                <a:ea typeface="Times New Roman" panose="02020603050405020304" pitchFamily="18" charset="0"/>
              </a:rPr>
              <a:t>b) 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en-US" sz="2400" i="1">
                <a:solidFill>
                  <a:srgbClr val="17AACB"/>
                </a:solidFill>
                <a:latin typeface="UTM Americana" panose="02040603050506020204" pitchFamily="18" charset="0"/>
                <a:ea typeface="Calibri" panose="020F0502020204030204" pitchFamily="34" charset="0"/>
              </a:rPr>
              <a:t>Theo NGUYỄN THẾ HỘI</a:t>
            </a:r>
          </a:p>
        </p:txBody>
      </p:sp>
    </p:spTree>
    <p:extLst>
      <p:ext uri="{BB962C8B-B14F-4D97-AF65-F5344CB8AC3E}">
        <p14:creationId xmlns:p14="http://schemas.microsoft.com/office/powerpoint/2010/main" val="140146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plus(in)">
                                      <p:cBhvr>
                                        <p:cTn id="17" dur="10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30"/>
                                        </p:tgtEl>
                                        <p:attrNameLst>
                                          <p:attrName>style.visibility</p:attrName>
                                        </p:attrNameLst>
                                      </p:cBhvr>
                                      <p:to>
                                        <p:strVal val="visible"/>
                                      </p:to>
                                    </p:set>
                                    <p:animScale>
                                      <p:cBhvr>
                                        <p:cTn id="2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
                                        </p:tgtEl>
                                        <p:attrNameLst>
                                          <p:attrName>ppt_x</p:attrName>
                                          <p:attrName>ppt_y</p:attrName>
                                        </p:attrNameLst>
                                      </p:cBhvr>
                                    </p:animMotion>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113" y="1026928"/>
            <a:ext cx="7716982" cy="4390226"/>
          </a:xfrm>
          <a:prstGeom prst="rect">
            <a:avLst/>
          </a:prstGeom>
        </p:spPr>
      </p:pic>
      <p:sp>
        <p:nvSpPr>
          <p:cNvPr id="3" name="Round Same Side Corner Rectangle 2"/>
          <p:cNvSpPr/>
          <p:nvPr/>
        </p:nvSpPr>
        <p:spPr>
          <a:xfrm>
            <a:off x="7877286" y="1026928"/>
            <a:ext cx="3981450" cy="4187845"/>
          </a:xfrm>
          <a:prstGeom prst="round2SameRect">
            <a:avLst/>
          </a:prstGeom>
          <a:solidFill>
            <a:schemeClr val="bg1">
              <a:alpha val="66000"/>
            </a:schemeClr>
          </a:solidFill>
          <a:ln w="57150">
            <a:solidFill>
              <a:srgbClr val="FCDE7C"/>
            </a:solidFill>
            <a:prstDash val="dash"/>
          </a:ln>
        </p:spPr>
        <p:txBody>
          <a:bodyPr wrap="square">
            <a:spAutoFit/>
          </a:bodyPr>
          <a:lstStyle/>
          <a:p>
            <a:pPr algn="ctr"/>
            <a:r>
              <a:rPr lang="vi-VN"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Dấu hai chấm giải thích cho bộ phận đứng trước</a:t>
            </a:r>
            <a:r>
              <a:rPr lang="en-US"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 </a:t>
            </a:r>
            <a:r>
              <a:rPr lang="vi-VN"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làm rõ n</a:t>
            </a:r>
            <a:r>
              <a:rPr lang="en-US"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h</a:t>
            </a:r>
            <a:r>
              <a:rPr lang="vi-VN" sz="32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rPr>
              <a:t>ững cảnh tuyệt đẹp của đất nước là những cảnh gì.</a:t>
            </a:r>
            <a:endParaRPr lang="en-US" sz="4800" b="1">
              <a:solidFill>
                <a:srgbClr val="955509"/>
              </a:solidFill>
              <a:effectLst>
                <a:innerShdw blurRad="63500" dist="50800" dir="16200000">
                  <a:prstClr val="black">
                    <a:alpha val="50000"/>
                  </a:prstClr>
                </a:innerShdw>
              </a:effectLst>
              <a:latin typeface="UTM Americana" panose="02040603050506020204" pitchFamily="18" charset="0"/>
              <a:ea typeface="Times New Roman" panose="02020603050405020304" pitchFamily="18" charset="0"/>
            </a:endParaRPr>
          </a:p>
        </p:txBody>
      </p:sp>
      <p:sp>
        <p:nvSpPr>
          <p:cNvPr id="5" name="Oval 4"/>
          <p:cNvSpPr/>
          <p:nvPr/>
        </p:nvSpPr>
        <p:spPr>
          <a:xfrm>
            <a:off x="7246405" y="3272841"/>
            <a:ext cx="216000" cy="2160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2768600" y="3260141"/>
            <a:ext cx="4556125" cy="228700"/>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768600" y="3772569"/>
            <a:ext cx="4556125"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2690280" y="4117343"/>
            <a:ext cx="4634445"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2690280" y="4437089"/>
            <a:ext cx="1207163"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27445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wd">
                                    <p:tmPct val="10000"/>
                                  </p:iterate>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AACB"/>
        </a:solidFill>
        <a:effectLst/>
      </p:bgPr>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BB940059-5E8B-4961-B264-07194F67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08" y="-419586"/>
            <a:ext cx="7895992" cy="7675792"/>
          </a:xfrm>
          <a:prstGeom prst="rect">
            <a:avLst/>
          </a:prstGeom>
        </p:spPr>
      </p:pic>
      <p:pic>
        <p:nvPicPr>
          <p:cNvPr id="3" name="图片 3">
            <a:extLst>
              <a:ext uri="{FF2B5EF4-FFF2-40B4-BE49-F238E27FC236}">
                <a16:creationId xmlns:a16="http://schemas.microsoft.com/office/drawing/2014/main" id="{7680FE20-5D3F-4927-AB4D-5AD3D08043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00" r="26534"/>
          <a:stretch/>
        </p:blipFill>
        <p:spPr>
          <a:xfrm flipH="1">
            <a:off x="9126648" y="0"/>
            <a:ext cx="2400300" cy="5361878"/>
          </a:xfrm>
          <a:prstGeom prst="rect">
            <a:avLst/>
          </a:prstGeom>
        </p:spPr>
      </p:pic>
      <p:sp>
        <p:nvSpPr>
          <p:cNvPr id="7" name="Rectangle 6"/>
          <p:cNvSpPr/>
          <p:nvPr/>
        </p:nvSpPr>
        <p:spPr>
          <a:xfrm>
            <a:off x="1359063" y="672174"/>
            <a:ext cx="6729296" cy="3816429"/>
          </a:xfrm>
          <a:prstGeom prst="rect">
            <a:avLst/>
          </a:prstGeom>
        </p:spPr>
        <p:txBody>
          <a:bodyPr wrap="square">
            <a:spAutoFit/>
          </a:bodyPr>
          <a:lstStyle/>
          <a:p>
            <a:r>
              <a:rPr lang="en-US" sz="3200">
                <a:solidFill>
                  <a:srgbClr val="17AACB"/>
                </a:solidFill>
                <a:latin typeface="UTM Windsor BT" panose="02040603050506020204" pitchFamily="18" charset="0"/>
                <a:ea typeface="Times New Roman" panose="02020603050405020304" pitchFamily="18" charset="0"/>
              </a:rPr>
              <a:t>Viết một đoạn văn theo truyện Nàng tiên Ốc, trong đó có ít nhất hai lần dùng dấu hai chấm:</a:t>
            </a:r>
          </a:p>
          <a:p>
            <a:pPr marL="285750" indent="-285750">
              <a:buFontTx/>
              <a:buChar char="-"/>
            </a:pPr>
            <a:r>
              <a:rPr lang="en-US" sz="3200">
                <a:solidFill>
                  <a:srgbClr val="D63A21"/>
                </a:solidFill>
                <a:latin typeface="UTM Windsor BT" panose="02040603050506020204" pitchFamily="18" charset="0"/>
                <a:ea typeface="Times New Roman" panose="02020603050405020304" pitchFamily="18" charset="0"/>
              </a:rPr>
              <a:t>Một lần, dấu hai chấm dùng để giải thích.</a:t>
            </a:r>
          </a:p>
          <a:p>
            <a:pPr marL="285750" indent="-285750">
              <a:buFontTx/>
              <a:buChar char="-"/>
            </a:pPr>
            <a:r>
              <a:rPr lang="en-US" sz="3200">
                <a:solidFill>
                  <a:srgbClr val="F3C12C"/>
                </a:solidFill>
                <a:latin typeface="UTM Windsor BT" panose="02040603050506020204" pitchFamily="18" charset="0"/>
                <a:ea typeface="Times New Roman" panose="02020603050405020304" pitchFamily="18" charset="0"/>
              </a:rPr>
              <a:t>Một lần, dấu hai chấm dùng để dẫn lời nhân vật.</a:t>
            </a:r>
          </a:p>
          <a:p>
            <a:endParaRPr lang="en-US">
              <a:latin typeface="UTM Windsor BT" panose="02040603050506020204" pitchFamily="18" charset="0"/>
            </a:endParaRPr>
          </a:p>
        </p:txBody>
      </p:sp>
      <p:sp>
        <p:nvSpPr>
          <p:cNvPr id="10" name="Pentagon 9"/>
          <p:cNvSpPr/>
          <p:nvPr/>
        </p:nvSpPr>
        <p:spPr>
          <a:xfrm>
            <a:off x="2524358" y="5730428"/>
            <a:ext cx="9305692" cy="769441"/>
          </a:xfrm>
          <a:prstGeom prst="homePlate">
            <a:avLst/>
          </a:prstGeom>
          <a:solidFill>
            <a:schemeClr val="bg1">
              <a:alpha val="77000"/>
            </a:schemeClr>
          </a:solidFill>
          <a:ln w="38100">
            <a:solidFill>
              <a:srgbClr val="17AACB"/>
            </a:solidFill>
            <a:prstDash val="sysDot"/>
          </a:ln>
        </p:spPr>
        <p:txBody>
          <a:bodyPr wrap="square" anchor="ctr" anchorCtr="1">
            <a:spAutoFit/>
          </a:bodyPr>
          <a:lstStyle/>
          <a:p>
            <a:pPr algn="ctr"/>
            <a:r>
              <a:rPr lang="en-US" sz="2800">
                <a:solidFill>
                  <a:schemeClr val="accent2"/>
                </a:solidFill>
                <a:latin typeface="UTM Cookies" panose="02040603050506020204" pitchFamily="18" charset="0"/>
                <a:ea typeface="Times New Roman" panose="02020603050405020304" pitchFamily="18" charset="0"/>
              </a:rPr>
              <a:t>Hãy chia sẻ đoạn văn con viết cùng cả lớp nhé!</a:t>
            </a:r>
          </a:p>
          <a:p>
            <a:pPr algn="ctr"/>
            <a:endParaRPr lang="en-US" sz="1600">
              <a:solidFill>
                <a:schemeClr val="accent2"/>
              </a:solidFill>
              <a:latin typeface="UTM Cookies" panose="02040603050506020204" pitchFamily="18" charset="0"/>
            </a:endParaRPr>
          </a:p>
        </p:txBody>
      </p:sp>
      <p:grpSp>
        <p:nvGrpSpPr>
          <p:cNvPr id="13" name="Group 12"/>
          <p:cNvGrpSpPr/>
          <p:nvPr/>
        </p:nvGrpSpPr>
        <p:grpSpPr>
          <a:xfrm>
            <a:off x="8913702" y="4504031"/>
            <a:ext cx="2916348" cy="2452794"/>
            <a:chOff x="8610600" y="4488603"/>
            <a:chExt cx="2916348" cy="2452794"/>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4488603"/>
              <a:ext cx="2916348" cy="2452794"/>
            </a:xfrm>
            <a:prstGeom prst="rect">
              <a:avLst/>
            </a:prstGeom>
          </p:spPr>
        </p:pic>
        <p:sp>
          <p:nvSpPr>
            <p:cNvPr id="15" name="Rectangle 14"/>
            <p:cNvSpPr/>
            <p:nvPr/>
          </p:nvSpPr>
          <p:spPr>
            <a:xfrm>
              <a:off x="9303981" y="5330279"/>
              <a:ext cx="1529586" cy="769441"/>
            </a:xfrm>
            <a:prstGeom prst="rect">
              <a:avLst/>
            </a:prstGeom>
          </p:spPr>
          <p:txBody>
            <a:bodyPr wrap="none">
              <a:spAutoFit/>
            </a:bodyPr>
            <a:lstStyle/>
            <a:p>
              <a:pPr algn="ctr"/>
              <a:r>
                <a:rPr lang="en-US" sz="44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Bài 2</a:t>
              </a:r>
            </a:p>
          </p:txBody>
        </p:sp>
      </p:grpSp>
    </p:spTree>
    <p:extLst>
      <p:ext uri="{BB962C8B-B14F-4D97-AF65-F5344CB8AC3E}">
        <p14:creationId xmlns:p14="http://schemas.microsoft.com/office/powerpoint/2010/main" val="2760027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000"/>
                            </p:stCondLst>
                            <p:childTnLst>
                              <p:par>
                                <p:cTn id="21" presetID="35" presetClass="path" presetSubtype="0" accel="50000" decel="50000" fill="hold" nodeType="afterEffect">
                                  <p:stCondLst>
                                    <p:cond delay="0"/>
                                  </p:stCondLst>
                                  <p:childTnLst>
                                    <p:animMotion origin="layout" path="M -1.04167E-6 3.33333E-6 L -0.72721 0.00023 " pathEditMode="relative" rAng="0" ptsTypes="AA">
                                      <p:cBhvr>
                                        <p:cTn id="22" dur="2000" fill="hold"/>
                                        <p:tgtEl>
                                          <p:spTgt spid="13"/>
                                        </p:tgtEl>
                                        <p:attrNameLst>
                                          <p:attrName>ppt_x</p:attrName>
                                          <p:attrName>ppt_y</p:attrName>
                                        </p:attrNameLst>
                                      </p:cBhvr>
                                      <p:rCtr x="-36367" y="0"/>
                                    </p:animMotion>
                                  </p:childTnLst>
                                </p:cTn>
                              </p:par>
                            </p:childTnLst>
                          </p:cTn>
                        </p:par>
                        <p:par>
                          <p:cTn id="23" fill="hold">
                            <p:stCondLst>
                              <p:cond delay="3000"/>
                            </p:stCondLst>
                            <p:childTnLst>
                              <p:par>
                                <p:cTn id="24" presetID="30" presetClass="entr" presetSubtype="0" fill="hold" grpId="0" nodeType="after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fade">
                                      <p:cBhvr>
                                        <p:cTn id="26" dur="800" decel="100000"/>
                                        <p:tgtEl>
                                          <p:spTgt spid="7"/>
                                        </p:tgtEl>
                                      </p:cBhvr>
                                    </p:animEffect>
                                    <p:anim calcmode="lin" valueType="num">
                                      <p:cBhvr>
                                        <p:cTn id="27" dur="800" decel="100000" fill="hold"/>
                                        <p:tgtEl>
                                          <p:spTgt spid="7"/>
                                        </p:tgtEl>
                                        <p:attrNameLst>
                                          <p:attrName>style.rotation</p:attrName>
                                        </p:attrNameLst>
                                      </p:cBhvr>
                                      <p:tavLst>
                                        <p:tav tm="0">
                                          <p:val>
                                            <p:fltVal val="-90"/>
                                          </p:val>
                                        </p:tav>
                                        <p:tav tm="100000">
                                          <p:val>
                                            <p:fltVal val="0"/>
                                          </p:val>
                                        </p:tav>
                                      </p:tavLst>
                                    </p:anim>
                                    <p:anim calcmode="lin" valueType="num">
                                      <p:cBhvr>
                                        <p:cTn id="28" dur="800" decel="100000" fill="hold"/>
                                        <p:tgtEl>
                                          <p:spTgt spid="7"/>
                                        </p:tgtEl>
                                        <p:attrNameLst>
                                          <p:attrName>ppt_x</p:attrName>
                                        </p:attrNameLst>
                                      </p:cBhvr>
                                      <p:tavLst>
                                        <p:tav tm="0">
                                          <p:val>
                                            <p:strVal val="#ppt_x+0.4"/>
                                          </p:val>
                                        </p:tav>
                                        <p:tav tm="100000">
                                          <p:val>
                                            <p:strVal val="#ppt_x-0.05"/>
                                          </p:val>
                                        </p:tav>
                                      </p:tavLst>
                                    </p:anim>
                                    <p:anim calcmode="lin" valueType="num">
                                      <p:cBhvr>
                                        <p:cTn id="29" dur="800" decel="100000" fill="hold"/>
                                        <p:tgtEl>
                                          <p:spTgt spid="7"/>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362" y="5212032"/>
            <a:ext cx="1767354" cy="1583286"/>
          </a:xfrm>
          <a:prstGeom prst="rect">
            <a:avLst/>
          </a:prstGeom>
        </p:spPr>
      </p:pic>
      <p:pic>
        <p:nvPicPr>
          <p:cNvPr id="8" name="9Slide.vn 80">
            <a:extLst>
              <a:ext uri="{FF2B5EF4-FFF2-40B4-BE49-F238E27FC236}">
                <a16:creationId xmlns:a16="http://schemas.microsoft.com/office/drawing/2014/main" id="{14A19A69-E40D-44D6-AD55-C63602115913}"/>
              </a:ext>
            </a:extLst>
          </p:cNvPr>
          <p:cNvPicPr>
            <a:picLocks noChangeAspect="1"/>
          </p:cNvPicPr>
          <p:nvPr/>
        </p:nvPicPr>
        <p:blipFill>
          <a:blip r:embed="rId4"/>
          <a:stretch>
            <a:fillRect/>
          </a:stretch>
        </p:blipFill>
        <p:spPr>
          <a:xfrm>
            <a:off x="577223" y="214782"/>
            <a:ext cx="378664" cy="389640"/>
          </a:xfrm>
          <a:prstGeom prst="rect">
            <a:avLst/>
          </a:prstGeom>
        </p:spPr>
      </p:pic>
      <p:pic>
        <p:nvPicPr>
          <p:cNvPr id="9" name="9Slide.vn 11">
            <a:extLst>
              <a:ext uri="{FF2B5EF4-FFF2-40B4-BE49-F238E27FC236}">
                <a16:creationId xmlns:a16="http://schemas.microsoft.com/office/drawing/2014/main" id="{BF7CF3F6-D80C-46E8-BD19-19526543341A}"/>
              </a:ext>
            </a:extLst>
          </p:cNvPr>
          <p:cNvPicPr>
            <a:picLocks noChangeAspect="1"/>
          </p:cNvPicPr>
          <p:nvPr/>
        </p:nvPicPr>
        <p:blipFill>
          <a:blip r:embed="rId5"/>
          <a:stretch>
            <a:fillRect/>
          </a:stretch>
        </p:blipFill>
        <p:spPr>
          <a:xfrm>
            <a:off x="4300612" y="202360"/>
            <a:ext cx="414960" cy="391720"/>
          </a:xfrm>
          <a:prstGeom prst="rect">
            <a:avLst/>
          </a:prstGeom>
        </p:spPr>
      </p:pic>
      <p:grpSp>
        <p:nvGrpSpPr>
          <p:cNvPr id="17" name="Group 16"/>
          <p:cNvGrpSpPr/>
          <p:nvPr/>
        </p:nvGrpSpPr>
        <p:grpSpPr>
          <a:xfrm>
            <a:off x="869892" y="-424336"/>
            <a:ext cx="9917242" cy="6834321"/>
            <a:chOff x="-749045" y="-470338"/>
            <a:chExt cx="9917242" cy="6834321"/>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84073">
              <a:off x="-749045" y="-470338"/>
              <a:ext cx="9917242" cy="6834321"/>
            </a:xfrm>
            <a:prstGeom prst="rect">
              <a:avLst/>
            </a:prstGeom>
            <a:effectLst>
              <a:outerShdw blurRad="50800" dist="50800" dir="5400000" algn="ctr" rotWithShape="0">
                <a:srgbClr val="000000">
                  <a:alpha val="34000"/>
                </a:srgbClr>
              </a:outerShdw>
            </a:effectLst>
          </p:spPr>
        </p:pic>
        <p:sp>
          <p:nvSpPr>
            <p:cNvPr id="16" name="Rectangle 15"/>
            <p:cNvSpPr/>
            <p:nvPr/>
          </p:nvSpPr>
          <p:spPr>
            <a:xfrm rot="21304336">
              <a:off x="822146" y="1128872"/>
              <a:ext cx="7284035" cy="4524315"/>
            </a:xfrm>
            <a:prstGeom prst="rect">
              <a:avLst/>
            </a:prstGeom>
          </p:spPr>
          <p:txBody>
            <a:bodyPr wrap="square">
              <a:spAutoFit/>
            </a:bodyPr>
            <a:lstStyle/>
            <a:p>
              <a:pPr algn="just">
                <a:spcAft>
                  <a:spcPts val="0"/>
                </a:spcAft>
              </a:pPr>
              <a: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t>                    Bà già rón rén đến chỗ chum nước, thò tay vào chum, cầm vỏ ốc lên và đập vỡ tan.</a:t>
              </a:r>
            </a:p>
            <a:p>
              <a:pPr algn="just">
                <a:spcAft>
                  <a:spcPts val="0"/>
                </a:spcAft>
              </a:pPr>
              <a: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t>Nghe tiếng động, nàng tiên giật mình, quay lại. Nàng chạy vội đến chum nước nhưng không kịp nữa rồi: vỏ ốc đã vỡ tan. Bà lão ôm lấy nàng tiên, dịu dàng bảo:</a:t>
              </a:r>
            </a:p>
            <a:p>
              <a:pPr algn="just">
                <a:spcAft>
                  <a:spcPts val="0"/>
                </a:spcAft>
              </a:pPr>
              <a: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t>- Con hãy ở lại đây với mẹ!</a:t>
              </a:r>
            </a:p>
            <a:p>
              <a:pPr algn="just">
                <a:spcAft>
                  <a:spcPts val="0"/>
                </a:spcAft>
              </a:pPr>
              <a: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t>Từ đó hai mẹ con sống hạnh phúc bên nhau. </a:t>
              </a:r>
              <a:b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br>
              <a:r>
                <a:rPr lang="en-US" sz="3200">
                  <a:solidFill>
                    <a:srgbClr val="955509"/>
                  </a:solidFill>
                  <a:latin typeface="UTM French Vanilla" panose="02040603050506020204" pitchFamily="18" charset="0"/>
                  <a:ea typeface="Calibri" panose="020F0502020204030204" pitchFamily="34" charset="0"/>
                  <a:cs typeface="Times New Roman" panose="02020603050405020304" pitchFamily="18" charset="0"/>
                </a:rPr>
                <a:t>Họ yêu thương nhau như hai mẹ con.</a:t>
              </a:r>
            </a:p>
          </p:txBody>
        </p:sp>
      </p:grpSp>
      <p:sp>
        <p:nvSpPr>
          <p:cNvPr id="10" name="Rectangle 9"/>
          <p:cNvSpPr/>
          <p:nvPr/>
        </p:nvSpPr>
        <p:spPr>
          <a:xfrm>
            <a:off x="879698" y="332470"/>
            <a:ext cx="3474357" cy="523220"/>
          </a:xfrm>
          <a:prstGeom prst="rect">
            <a:avLst/>
          </a:prstGeom>
        </p:spPr>
        <p:txBody>
          <a:bodyPr wrap="square">
            <a:spAutoFit/>
          </a:bodyPr>
          <a:lstStyle/>
          <a:p>
            <a:pPr algn="ctr"/>
            <a:r>
              <a:rPr lang="en-US" sz="28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Một gợi ý nho nhỏ</a:t>
            </a:r>
          </a:p>
        </p:txBody>
      </p:sp>
    </p:spTree>
    <p:extLst>
      <p:ext uri="{BB962C8B-B14F-4D97-AF65-F5344CB8AC3E}">
        <p14:creationId xmlns:p14="http://schemas.microsoft.com/office/powerpoint/2010/main" val="3788165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Rectangle 2"/>
          <p:cNvSpPr/>
          <p:nvPr/>
        </p:nvSpPr>
        <p:spPr>
          <a:xfrm>
            <a:off x="2649600" y="767372"/>
            <a:ext cx="6265799" cy="5078313"/>
          </a:xfrm>
          <a:prstGeom prst="rect">
            <a:avLst/>
          </a:prstGeom>
          <a:noFill/>
        </p:spPr>
        <p:txBody>
          <a:bodyPr wrap="square" lIns="91440" tIns="45720" rIns="91440" bIns="45720">
            <a:spAutoFit/>
          </a:bodyPr>
          <a:lstStyle/>
          <a:p>
            <a:pPr>
              <a:lnSpc>
                <a:spcPct val="150000"/>
              </a:lnSpc>
            </a:pPr>
            <a: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t>	Bạn </a:t>
            </a:r>
            <a:r>
              <a:rPr lang="en-US" sz="3600">
                <a:ln w="0"/>
                <a:solidFill>
                  <a:srgbClr val="FFCE00"/>
                </a:solidFill>
                <a:effectLst>
                  <a:innerShdw blurRad="63500" dist="50800" dir="2700000">
                    <a:prstClr val="black">
                      <a:alpha val="50000"/>
                    </a:prstClr>
                  </a:innerShdw>
                </a:effectLst>
                <a:latin typeface="UTM Windsor BT" panose="02040603050506020204" pitchFamily="18" charset="0"/>
              </a:rPr>
              <a:t>Hươu Vàng </a:t>
            </a:r>
            <a:b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br>
            <a: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t>chép bài không cẩn </a:t>
            </a:r>
            <a:b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br>
            <a: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t>thận bị dây mực vào bài. Em thử đoán xem bạn </a:t>
            </a:r>
            <a:r>
              <a:rPr lang="en-US" sz="3600">
                <a:ln w="0"/>
                <a:solidFill>
                  <a:srgbClr val="FFCE00"/>
                </a:solidFill>
                <a:effectLst>
                  <a:innerShdw blurRad="63500" dist="50800" dir="2700000">
                    <a:prstClr val="black">
                      <a:alpha val="50000"/>
                    </a:prstClr>
                  </a:innerShdw>
                </a:effectLst>
                <a:latin typeface="UTM Windsor BT" panose="02040603050506020204" pitchFamily="18" charset="0"/>
              </a:rPr>
              <a:t>Hươu Vàng </a:t>
            </a:r>
            <a:r>
              <a:rPr lang="en-US" sz="3600">
                <a:ln w="0"/>
                <a:solidFill>
                  <a:srgbClr val="A55E0E"/>
                </a:solidFill>
                <a:effectLst>
                  <a:outerShdw blurRad="38100" dist="19050" dir="2700000" algn="tl" rotWithShape="0">
                    <a:schemeClr val="dk1">
                      <a:alpha val="40000"/>
                    </a:schemeClr>
                  </a:outerShdw>
                </a:effectLst>
                <a:latin typeface="UTM Windsor BT" panose="02040603050506020204" pitchFamily="18" charset="0"/>
              </a:rPr>
              <a:t>viết gì ở chỗ bị dây mực nhé!</a:t>
            </a:r>
            <a:endParaRPr lang="en-US" sz="3600" b="0" cap="none" spc="0">
              <a:ln w="0"/>
              <a:solidFill>
                <a:srgbClr val="A55E0E"/>
              </a:solidFill>
              <a:effectLst>
                <a:outerShdw blurRad="38100" dist="19050" dir="2700000" algn="tl" rotWithShape="0">
                  <a:schemeClr val="dk1">
                    <a:alpha val="40000"/>
                  </a:schemeClr>
                </a:outerShdw>
              </a:effectLst>
              <a:latin typeface="UTM Windsor BT" panose="02040603050506020204" pitchFamily="18" charset="0"/>
            </a:endParaRPr>
          </a:p>
        </p:txBody>
      </p:sp>
    </p:spTree>
    <p:extLst>
      <p:ext uri="{BB962C8B-B14F-4D97-AF65-F5344CB8AC3E}">
        <p14:creationId xmlns:p14="http://schemas.microsoft.com/office/powerpoint/2010/main" val="15736052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3" name="Rectangle 2"/>
          <p:cNvSpPr/>
          <p:nvPr/>
        </p:nvSpPr>
        <p:spPr>
          <a:xfrm>
            <a:off x="2465246" y="1539818"/>
            <a:ext cx="5321902" cy="3785652"/>
          </a:xfrm>
          <a:prstGeom prst="rect">
            <a:avLst/>
          </a:prstGeom>
          <a:noFill/>
        </p:spPr>
        <p:txBody>
          <a:bodyPr wrap="square" lIns="91440" tIns="45720" rIns="91440" bIns="45720">
            <a:spAutoFit/>
          </a:bodyPr>
          <a:lstStyle/>
          <a:p>
            <a:pPr algn="ctr"/>
            <a:r>
              <a:rPr lang="en-US" sz="800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GIẢI ĐÁP CÂU HỎI KHỞI ĐỘNG</a:t>
            </a:r>
          </a:p>
        </p:txBody>
      </p:sp>
    </p:spTree>
    <p:extLst>
      <p:ext uri="{BB962C8B-B14F-4D97-AF65-F5344CB8AC3E}">
        <p14:creationId xmlns:p14="http://schemas.microsoft.com/office/powerpoint/2010/main" val="695118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745" y="2236737"/>
            <a:ext cx="2682472" cy="48406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523" y="0"/>
            <a:ext cx="8745477" cy="6858000"/>
          </a:xfrm>
          <a:prstGeom prst="rect">
            <a:avLst/>
          </a:prstGeom>
        </p:spPr>
      </p:pic>
      <p:sp>
        <p:nvSpPr>
          <p:cNvPr id="11" name="Rounded Rectangle 10"/>
          <p:cNvSpPr/>
          <p:nvPr/>
        </p:nvSpPr>
        <p:spPr>
          <a:xfrm>
            <a:off x="3885436" y="400050"/>
            <a:ext cx="7867650" cy="605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47603" y="503745"/>
            <a:ext cx="7605483" cy="5401479"/>
          </a:xfrm>
          <a:prstGeom prst="rect">
            <a:avLst/>
          </a:prstGeom>
          <a:noFill/>
        </p:spPr>
        <p:txBody>
          <a:bodyPr wrap="square" lIns="91440" tIns="45720" rIns="91440" bIns="45720">
            <a:spAutoFit/>
          </a:bodyPr>
          <a:lstStyle/>
          <a:p>
            <a:pPr>
              <a:lnSpc>
                <a:spcPct val="200000"/>
              </a:lnSpc>
            </a:pPr>
            <a:r>
              <a:rPr lang="en-US" sz="5800">
                <a:ln w="0"/>
                <a:solidFill>
                  <a:srgbClr val="573D78"/>
                </a:solidFill>
                <a:latin typeface="UTM Edwardian" panose="02040603050506020204" pitchFamily="18" charset="0"/>
              </a:rPr>
              <a:t>Thỏ Nâu vừa nhảy vừa ngước nhìn bầu trời và reo lên:</a:t>
            </a:r>
          </a:p>
          <a:p>
            <a:pPr>
              <a:lnSpc>
                <a:spcPct val="200000"/>
              </a:lnSpc>
            </a:pPr>
            <a:r>
              <a:rPr lang="en-US" sz="5800">
                <a:ln w="0"/>
                <a:solidFill>
                  <a:srgbClr val="573D78"/>
                </a:solidFill>
                <a:latin typeface="UTM Edwardian" panose="02040603050506020204" pitchFamily="18" charset="0"/>
              </a:rPr>
              <a:t>-Thời tiết hôm nay thật đẹp biết bao!</a:t>
            </a:r>
            <a:endParaRPr lang="en-US" sz="5800" b="0" cap="none" spc="0">
              <a:ln w="0"/>
              <a:solidFill>
                <a:srgbClr val="573D78"/>
              </a:solidFill>
              <a:latin typeface="UTM Edwardian" panose="02040603050506020204" pitchFamily="18" charset="0"/>
            </a:endParaRPr>
          </a:p>
        </p:txBody>
      </p:sp>
      <p:pic>
        <p:nvPicPr>
          <p:cNvPr id="15" name="Picture 1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27437" y="2621246"/>
            <a:ext cx="1254394" cy="1615507"/>
          </a:xfrm>
          <a:prstGeom prst="rect">
            <a:avLst/>
          </a:prstGeom>
        </p:spPr>
      </p:pic>
      <p:pic>
        <p:nvPicPr>
          <p:cNvPr id="17" name="Picture 16"/>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79684" y="4416147"/>
            <a:ext cx="1866530" cy="1689102"/>
          </a:xfrm>
          <a:prstGeom prst="rect">
            <a:avLst/>
          </a:prstGeom>
        </p:spPr>
      </p:pic>
      <p:sp>
        <p:nvSpPr>
          <p:cNvPr id="9" name="Cloud Callout 8"/>
          <p:cNvSpPr/>
          <p:nvPr/>
        </p:nvSpPr>
        <p:spPr>
          <a:xfrm>
            <a:off x="215382" y="0"/>
            <a:ext cx="3522401" cy="1885950"/>
          </a:xfrm>
          <a:prstGeom prst="cloudCallout">
            <a:avLst>
              <a:gd name="adj1" fmla="val -24364"/>
              <a:gd name="adj2" fmla="val 73611"/>
            </a:avLst>
          </a:prstGeom>
          <a:solidFill>
            <a:srgbClr val="FCDE7C">
              <a:alpha val="60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2000">
                <a:solidFill>
                  <a:srgbClr val="CE561A"/>
                </a:solidFill>
                <a:latin typeface="UTM Windsor BT" panose="02040603050506020204" pitchFamily="18" charset="0"/>
              </a:rPr>
              <a:t>Mình sẽ cẩn thận hơn khi</a:t>
            </a:r>
            <a:r>
              <a:rPr lang="en-US" sz="2000">
                <a:solidFill>
                  <a:srgbClr val="CE561A"/>
                </a:solidFill>
                <a:latin typeface="UTM Windsor BT" panose="02040603050506020204" pitchFamily="18" charset="0"/>
              </a:rPr>
              <a:t> </a:t>
            </a:r>
            <a:r>
              <a:rPr lang="vi-VN" sz="2000">
                <a:solidFill>
                  <a:srgbClr val="CE561A"/>
                </a:solidFill>
                <a:latin typeface="UTM Windsor BT" panose="02040603050506020204" pitchFamily="18" charset="0"/>
              </a:rPr>
              <a:t>viết bài</a:t>
            </a:r>
            <a:r>
              <a:rPr lang="en-US" sz="2000">
                <a:solidFill>
                  <a:srgbClr val="CE561A"/>
                </a:solidFill>
                <a:latin typeface="UTM Windsor BT" panose="02040603050506020204" pitchFamily="18" charset="0"/>
              </a:rPr>
              <a:t>.</a:t>
            </a:r>
          </a:p>
        </p:txBody>
      </p:sp>
    </p:spTree>
    <p:extLst>
      <p:ext uri="{BB962C8B-B14F-4D97-AF65-F5344CB8AC3E}">
        <p14:creationId xmlns:p14="http://schemas.microsoft.com/office/powerpoint/2010/main" val="11203710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2000" fill="hold"/>
                                        <p:tgtEl>
                                          <p:spTgt spid="9"/>
                                        </p:tgtEl>
                                        <p:attrNameLst>
                                          <p:attrName>style.color</p:attrName>
                                        </p:attrNameLst>
                                      </p:cBhvr>
                                      <p:by>
                                        <p:hsl h="-7200000" s="0" l="0"/>
                                      </p:by>
                                    </p:animClr>
                                    <p:animClr clrSpc="hsl" dir="cw">
                                      <p:cBhvr>
                                        <p:cTn id="11" dur="2000" fill="hold"/>
                                        <p:tgtEl>
                                          <p:spTgt spid="9"/>
                                        </p:tgtEl>
                                        <p:attrNameLst>
                                          <p:attrName>fillcolor</p:attrName>
                                        </p:attrNameLst>
                                      </p:cBhvr>
                                      <p:by>
                                        <p:hsl h="-7200000" s="0" l="0"/>
                                      </p:by>
                                    </p:animClr>
                                    <p:animClr clrSpc="hsl" dir="cw">
                                      <p:cBhvr>
                                        <p:cTn id="12" dur="2000" fill="hold"/>
                                        <p:tgtEl>
                                          <p:spTgt spid="9"/>
                                        </p:tgtEl>
                                        <p:attrNameLst>
                                          <p:attrName>stroke.color</p:attrName>
                                        </p:attrNameLst>
                                      </p:cBhvr>
                                      <p:by>
                                        <p:hsl h="-7200000" s="0" l="0"/>
                                      </p:by>
                                    </p:animClr>
                                    <p:set>
                                      <p:cBhvr>
                                        <p:cTn id="13" dur="2000" fill="hold"/>
                                        <p:tgtEl>
                                          <p:spTgt spid="9"/>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15"/>
                                        </p:tgtEl>
                                        <p:attrNameLst>
                                          <p:attrName>ppt_w</p:attrName>
                                        </p:attrNameLst>
                                      </p:cBhvr>
                                      <p:tavLst>
                                        <p:tav tm="0">
                                          <p:val>
                                            <p:strVal val="ppt_w"/>
                                          </p:val>
                                        </p:tav>
                                        <p:tav tm="100000">
                                          <p:val>
                                            <p:fltVal val="0"/>
                                          </p:val>
                                        </p:tav>
                                      </p:tavLst>
                                    </p:anim>
                                    <p:anim calcmode="lin" valueType="num">
                                      <p:cBhvr>
                                        <p:cTn id="18" dur="1000"/>
                                        <p:tgtEl>
                                          <p:spTgt spid="15"/>
                                        </p:tgtEl>
                                        <p:attrNameLst>
                                          <p:attrName>ppt_h</p:attrName>
                                        </p:attrNameLst>
                                      </p:cBhvr>
                                      <p:tavLst>
                                        <p:tav tm="0">
                                          <p:val>
                                            <p:strVal val="ppt_h"/>
                                          </p:val>
                                        </p:tav>
                                        <p:tav tm="100000">
                                          <p:val>
                                            <p:fltVal val="0"/>
                                          </p:val>
                                        </p:tav>
                                      </p:tavLst>
                                    </p:anim>
                                    <p:anim calcmode="lin" valueType="num">
                                      <p:cBhvr>
                                        <p:cTn id="19" dur="1000"/>
                                        <p:tgtEl>
                                          <p:spTgt spid="15"/>
                                        </p:tgtEl>
                                        <p:attrNameLst>
                                          <p:attrName>style.rotation</p:attrName>
                                        </p:attrNameLst>
                                      </p:cBhvr>
                                      <p:tavLst>
                                        <p:tav tm="0">
                                          <p:val>
                                            <p:fltVal val="0"/>
                                          </p:val>
                                        </p:tav>
                                        <p:tav tm="100000">
                                          <p:val>
                                            <p:fltVal val="90"/>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1000"/>
                                        <p:tgtEl>
                                          <p:spTgt spid="17"/>
                                        </p:tgtEl>
                                        <p:attrNameLst>
                                          <p:attrName>ppt_w</p:attrName>
                                        </p:attrNameLst>
                                      </p:cBhvr>
                                      <p:tavLst>
                                        <p:tav tm="0">
                                          <p:val>
                                            <p:strVal val="ppt_w"/>
                                          </p:val>
                                        </p:tav>
                                        <p:tav tm="100000">
                                          <p:val>
                                            <p:fltVal val="0"/>
                                          </p:val>
                                        </p:tav>
                                      </p:tavLst>
                                    </p:anim>
                                    <p:anim calcmode="lin" valueType="num">
                                      <p:cBhvr>
                                        <p:cTn id="24" dur="1000"/>
                                        <p:tgtEl>
                                          <p:spTgt spid="17"/>
                                        </p:tgtEl>
                                        <p:attrNameLst>
                                          <p:attrName>ppt_h</p:attrName>
                                        </p:attrNameLst>
                                      </p:cBhvr>
                                      <p:tavLst>
                                        <p:tav tm="0">
                                          <p:val>
                                            <p:strVal val="ppt_h"/>
                                          </p:val>
                                        </p:tav>
                                        <p:tav tm="100000">
                                          <p:val>
                                            <p:fltVal val="0"/>
                                          </p:val>
                                        </p:tav>
                                      </p:tavLst>
                                    </p:anim>
                                    <p:anim calcmode="lin" valueType="num">
                                      <p:cBhvr>
                                        <p:cTn id="25" dur="1000"/>
                                        <p:tgtEl>
                                          <p:spTgt spid="17"/>
                                        </p:tgtEl>
                                        <p:attrNameLst>
                                          <p:attrName>style.rotation</p:attrName>
                                        </p:attrNameLst>
                                      </p:cBhvr>
                                      <p:tavLst>
                                        <p:tav tm="0">
                                          <p:val>
                                            <p:fltVal val="0"/>
                                          </p:val>
                                        </p:tav>
                                        <p:tav tm="100000">
                                          <p:val>
                                            <p:fltVal val="90"/>
                                          </p:val>
                                        </p:tav>
                                      </p:tavLst>
                                    </p:anim>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2"/>
          <p:cNvSpPr/>
          <p:nvPr/>
        </p:nvSpPr>
        <p:spPr>
          <a:xfrm>
            <a:off x="4877859" y="833735"/>
            <a:ext cx="2702983" cy="1015663"/>
          </a:xfrm>
          <a:prstGeom prst="rect">
            <a:avLst/>
          </a:prstGeom>
          <a:noFill/>
        </p:spPr>
        <p:txBody>
          <a:bodyPr wrap="none" lIns="91440" tIns="45720" rIns="91440" bIns="45720">
            <a:spAutoFit/>
          </a:bodyPr>
          <a:lstStyle/>
          <a:p>
            <a:pPr algn="ctr"/>
            <a:r>
              <a:rPr lang="en-US" sz="6000">
                <a:ln w="0"/>
                <a:solidFill>
                  <a:srgbClr val="9A4701"/>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DẶN DÒ</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1940" y="2211180"/>
            <a:ext cx="1800000" cy="144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940" y="4160674"/>
            <a:ext cx="1440000" cy="1248000"/>
          </a:xfrm>
          <a:prstGeom prst="rect">
            <a:avLst/>
          </a:prstGeom>
        </p:spPr>
      </p:pic>
      <p:sp>
        <p:nvSpPr>
          <p:cNvPr id="7" name="Rectangle 6"/>
          <p:cNvSpPr/>
          <p:nvPr/>
        </p:nvSpPr>
        <p:spPr>
          <a:xfrm>
            <a:off x="1996209" y="4430912"/>
            <a:ext cx="7058891" cy="1323439"/>
          </a:xfrm>
          <a:prstGeom prst="rect">
            <a:avLst/>
          </a:prstGeom>
        </p:spPr>
        <p:txBody>
          <a:bodyPr wrap="square">
            <a:spAutoFit/>
          </a:bodyPr>
          <a:lstStyle/>
          <a:p>
            <a:pPr indent="457200" algn="ctr"/>
            <a:r>
              <a:rPr lang="en-US" sz="4000" b="1">
                <a:solidFill>
                  <a:srgbClr val="26713C"/>
                </a:solidFill>
                <a:latin typeface="UTM Bustamalaka" panose="02040603050506020204" pitchFamily="18" charset="0"/>
                <a:ea typeface="Calibri" panose="020F0502020204030204" pitchFamily="34" charset="0"/>
                <a:cs typeface="Times New Roman" panose="02020603050405020304" pitchFamily="18" charset="0"/>
              </a:rPr>
              <a:t>Chuẩn bị bài sau: Từ đơn và từ phức </a:t>
            </a:r>
            <a:br>
              <a:rPr lang="en-US" sz="4000" b="1">
                <a:solidFill>
                  <a:srgbClr val="26713C"/>
                </a:solidFill>
                <a:latin typeface="UTM Bustamalaka" panose="02040603050506020204" pitchFamily="18" charset="0"/>
                <a:ea typeface="Calibri" panose="020F0502020204030204" pitchFamily="34" charset="0"/>
                <a:cs typeface="Times New Roman" panose="02020603050405020304" pitchFamily="18" charset="0"/>
              </a:rPr>
            </a:br>
            <a:r>
              <a:rPr lang="en-US" sz="4000" b="1">
                <a:solidFill>
                  <a:srgbClr val="26713C"/>
                </a:solidFill>
                <a:latin typeface="UTM Bustamalaka" panose="02040603050506020204" pitchFamily="18" charset="0"/>
                <a:ea typeface="Calibri" panose="020F0502020204030204" pitchFamily="34" charset="0"/>
                <a:cs typeface="Times New Roman" panose="02020603050405020304" pitchFamily="18" charset="0"/>
              </a:rPr>
              <a:t>(trang 27)</a:t>
            </a:r>
          </a:p>
        </p:txBody>
      </p:sp>
      <p:sp>
        <p:nvSpPr>
          <p:cNvPr id="8" name="Rectangle 7"/>
          <p:cNvSpPr/>
          <p:nvPr/>
        </p:nvSpPr>
        <p:spPr>
          <a:xfrm>
            <a:off x="1231940" y="2170659"/>
            <a:ext cx="6934858" cy="1938992"/>
          </a:xfrm>
          <a:prstGeom prst="rect">
            <a:avLst/>
          </a:prstGeom>
        </p:spPr>
        <p:txBody>
          <a:bodyPr wrap="square">
            <a:spAutoFit/>
          </a:bodyPr>
          <a:lstStyle/>
          <a:p>
            <a:pPr indent="457200" algn="ctr">
              <a:spcAft>
                <a:spcPts val="0"/>
              </a:spcAft>
            </a:pPr>
            <a:r>
              <a:rPr lang="en-US" sz="4000" b="1">
                <a:solidFill>
                  <a:srgbClr val="26713C"/>
                </a:solidFill>
                <a:latin typeface="UTM Bustamalaka" panose="02040603050506020204" pitchFamily="18" charset="0"/>
                <a:ea typeface="Calibri" panose="020F0502020204030204" pitchFamily="34" charset="0"/>
                <a:cs typeface="Times New Roman" panose="02020603050405020304" pitchFamily="18" charset="0"/>
              </a:rPr>
              <a:t>Xem lại bài.Tìm trong các bài đọc 3 trường hợp dùng dấu hai chấm, giải thích tác dụng của các cách dùng đó.</a:t>
            </a:r>
          </a:p>
        </p:txBody>
      </p:sp>
    </p:spTree>
    <p:extLst>
      <p:ext uri="{BB962C8B-B14F-4D97-AF65-F5344CB8AC3E}">
        <p14:creationId xmlns:p14="http://schemas.microsoft.com/office/powerpoint/2010/main" val="379167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227" fill="hold">
                                          <p:stCondLst>
                                            <p:cond delay="0"/>
                                          </p:stCondLst>
                                        </p:cTn>
                                        <p:tgtEl>
                                          <p:spTgt spid="3"/>
                                        </p:tgtEl>
                                        <p:attrNameLst>
                                          <p:attrName>style.rotation</p:attrName>
                                        </p:attrNameLst>
                                      </p:cBhvr>
                                      <p:to>
                                        <p:strVal val="-45.0"/>
                                      </p:to>
                                    </p:set>
                                    <p:anim calcmode="lin" valueType="num">
                                      <p:cBhvr>
                                        <p:cTn id="8" dur="227" fill="hold">
                                          <p:stCondLst>
                                            <p:cond delay="227"/>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47" presetClass="entr" presetSubtype="0" fill="hold" grpId="0" nodeType="withEffect">
                                  <p:stCondLst>
                                    <p:cond delay="0"/>
                                  </p:stCondLst>
                                  <p:iterate type="wd">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47" presetClass="entr" presetSubtype="0" fill="hold" grpId="0" nodeType="with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197" y="0"/>
            <a:ext cx="6893906" cy="6858000"/>
          </a:xfrm>
          <a:prstGeom prst="rect">
            <a:avLst/>
          </a:prstGeom>
        </p:spPr>
      </p:pic>
      <p:sp>
        <p:nvSpPr>
          <p:cNvPr id="3" name="Rectangle 2"/>
          <p:cNvSpPr/>
          <p:nvPr/>
        </p:nvSpPr>
        <p:spPr>
          <a:xfrm>
            <a:off x="2706196" y="1260976"/>
            <a:ext cx="3999403" cy="4154984"/>
          </a:xfrm>
          <a:prstGeom prst="rect">
            <a:avLst/>
          </a:prstGeom>
        </p:spPr>
        <p:txBody>
          <a:bodyPr wrap="square">
            <a:spAutoFit/>
          </a:bodyPr>
          <a:lstStyle/>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Tạm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Biệt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Các </a:t>
            </a:r>
          </a:p>
          <a:p>
            <a:pPr indent="457200" algn="ctr">
              <a:lnSpc>
                <a:spcPct val="150000"/>
              </a:lnSpc>
              <a:spcAft>
                <a:spcPts val="0"/>
              </a:spcAft>
            </a:pPr>
            <a:r>
              <a:rPr lang="en-US" sz="4400" b="1">
                <a:solidFill>
                  <a:srgbClr val="26713C"/>
                </a:solidFill>
                <a:latin typeface="UTM Beautiful Caps" panose="02040603050506020204" pitchFamily="18" charset="0"/>
                <a:ea typeface="Calibri" panose="020F0502020204030204" pitchFamily="34" charset="0"/>
                <a:cs typeface="Times New Roman" panose="02020603050405020304" pitchFamily="18" charset="0"/>
              </a:rPr>
              <a:t>Em</a:t>
            </a:r>
          </a:p>
        </p:txBody>
      </p:sp>
    </p:spTree>
    <p:extLst>
      <p:ext uri="{BB962C8B-B14F-4D97-AF65-F5344CB8AC3E}">
        <p14:creationId xmlns:p14="http://schemas.microsoft.com/office/powerpoint/2010/main" val="30682967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523" y="0"/>
            <a:ext cx="8745477" cy="6858000"/>
          </a:xfrm>
          <a:prstGeom prst="rect">
            <a:avLst/>
          </a:prstGeom>
        </p:spPr>
      </p:pic>
      <p:sp>
        <p:nvSpPr>
          <p:cNvPr id="11" name="Rounded Rectangle 10"/>
          <p:cNvSpPr/>
          <p:nvPr/>
        </p:nvSpPr>
        <p:spPr>
          <a:xfrm>
            <a:off x="3885436" y="400050"/>
            <a:ext cx="7867650" cy="605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90130" y="445688"/>
            <a:ext cx="8382413" cy="5601504"/>
            <a:chOff x="3590130" y="445688"/>
            <a:chExt cx="8382413" cy="5601504"/>
          </a:xfrm>
        </p:grpSpPr>
        <p:sp>
          <p:nvSpPr>
            <p:cNvPr id="12" name="Rectangle 11"/>
            <p:cNvSpPr/>
            <p:nvPr/>
          </p:nvSpPr>
          <p:spPr>
            <a:xfrm>
              <a:off x="4367060" y="445688"/>
              <a:ext cx="7605483" cy="5401479"/>
            </a:xfrm>
            <a:prstGeom prst="rect">
              <a:avLst/>
            </a:prstGeom>
            <a:noFill/>
          </p:spPr>
          <p:txBody>
            <a:bodyPr wrap="square" lIns="91440" tIns="45720" rIns="91440" bIns="45720">
              <a:spAutoFit/>
            </a:bodyPr>
            <a:lstStyle/>
            <a:p>
              <a:pPr>
                <a:lnSpc>
                  <a:spcPct val="200000"/>
                </a:lnSpc>
              </a:pPr>
              <a:r>
                <a:rPr lang="en-US" sz="5800">
                  <a:ln w="0"/>
                  <a:solidFill>
                    <a:srgbClr val="573D78"/>
                  </a:solidFill>
                  <a:latin typeface="UTM Edwardian" panose="02040603050506020204" pitchFamily="18" charset="0"/>
                </a:rPr>
                <a:t>Thỏ Nâu vừa nhảy vừa ngước nhìn bầu trời và reo lên</a:t>
              </a:r>
            </a:p>
            <a:p>
              <a:pPr>
                <a:lnSpc>
                  <a:spcPct val="200000"/>
                </a:lnSpc>
              </a:pPr>
              <a:r>
                <a:rPr lang="en-US" sz="5800">
                  <a:ln w="0"/>
                  <a:solidFill>
                    <a:srgbClr val="573D78"/>
                  </a:solidFill>
                  <a:latin typeface="UTM Edwardian" panose="02040603050506020204" pitchFamily="18" charset="0"/>
                </a:rPr>
                <a:t>Thời tiết hôm nay thật đẹp biết bao!</a:t>
              </a:r>
              <a:endParaRPr lang="en-US" sz="5800" b="0" cap="none" spc="0">
                <a:ln w="0"/>
                <a:solidFill>
                  <a:srgbClr val="573D78"/>
                </a:solidFill>
                <a:latin typeface="UTM Edwardian" panose="02040603050506020204" pitchFamily="18" charset="0"/>
              </a:endParaRPr>
            </a:p>
          </p:txBody>
        </p:sp>
        <p:pic>
          <p:nvPicPr>
            <p:cNvPr id="15" name="Picture 1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95870" y="2621246"/>
              <a:ext cx="1254394" cy="1615507"/>
            </a:xfrm>
            <a:prstGeom prst="rect">
              <a:avLst/>
            </a:prstGeom>
          </p:spPr>
        </p:pic>
        <p:pic>
          <p:nvPicPr>
            <p:cNvPr id="17" name="Picture 16"/>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90130" y="4358090"/>
              <a:ext cx="1866530" cy="1689102"/>
            </a:xfrm>
            <a:prstGeom prst="rect">
              <a:avLst/>
            </a:prstGeom>
          </p:spPr>
        </p:pic>
      </p:grpSp>
      <p:sp>
        <p:nvSpPr>
          <p:cNvPr id="18" name="Cloud Callout 17"/>
          <p:cNvSpPr/>
          <p:nvPr/>
        </p:nvSpPr>
        <p:spPr>
          <a:xfrm>
            <a:off x="143578" y="27710"/>
            <a:ext cx="3522401" cy="1885950"/>
          </a:xfrm>
          <a:prstGeom prst="cloudCallout">
            <a:avLst>
              <a:gd name="adj1" fmla="val -24364"/>
              <a:gd name="adj2" fmla="val 73611"/>
            </a:avLst>
          </a:prstGeom>
          <a:solidFill>
            <a:srgbClr val="FCDE7C">
              <a:alpha val="60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a:solidFill>
                  <a:srgbClr val="CE561A"/>
                </a:solidFill>
                <a:latin typeface="UTM Windsor BT" panose="02040603050506020204" pitchFamily="18" charset="0"/>
              </a:rPr>
              <a:t>Bài viết của mình bẩn rồi! Mình phải làm sao đây?</a:t>
            </a:r>
          </a:p>
        </p:txBody>
      </p:sp>
      <p:grpSp>
        <p:nvGrpSpPr>
          <p:cNvPr id="20" name="Group 19"/>
          <p:cNvGrpSpPr/>
          <p:nvPr/>
        </p:nvGrpSpPr>
        <p:grpSpPr>
          <a:xfrm>
            <a:off x="468745" y="2236737"/>
            <a:ext cx="2682472" cy="4840644"/>
            <a:chOff x="468745" y="2236737"/>
            <a:chExt cx="2682472" cy="484064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68745" y="2236737"/>
              <a:ext cx="2682472" cy="4840644"/>
            </a:xfrm>
            <a:prstGeom prst="rect">
              <a:avLst/>
            </a:prstGeom>
          </p:spPr>
        </p:pic>
        <p:sp>
          <p:nvSpPr>
            <p:cNvPr id="19" name="Arc 18"/>
            <p:cNvSpPr/>
            <p:nvPr/>
          </p:nvSpPr>
          <p:spPr>
            <a:xfrm rot="17762645">
              <a:off x="1201013" y="3371751"/>
              <a:ext cx="517723" cy="52634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677144143"/>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2000" fill="hold"/>
                                        <p:tgtEl>
                                          <p:spTgt spid="18"/>
                                        </p:tgtEl>
                                        <p:attrNameLst>
                                          <p:attrName>style.color</p:attrName>
                                        </p:attrNameLst>
                                      </p:cBhvr>
                                      <p:by>
                                        <p:hsl h="-7200000" s="0" l="0"/>
                                      </p:by>
                                    </p:animClr>
                                    <p:animClr clrSpc="hsl" dir="cw">
                                      <p:cBhvr>
                                        <p:cTn id="11" dur="2000" fill="hold"/>
                                        <p:tgtEl>
                                          <p:spTgt spid="18"/>
                                        </p:tgtEl>
                                        <p:attrNameLst>
                                          <p:attrName>fillcolor</p:attrName>
                                        </p:attrNameLst>
                                      </p:cBhvr>
                                      <p:by>
                                        <p:hsl h="-7200000" s="0" l="0"/>
                                      </p:by>
                                    </p:animClr>
                                    <p:animClr clrSpc="hsl" dir="cw">
                                      <p:cBhvr>
                                        <p:cTn id="12" dur="2000" fill="hold"/>
                                        <p:tgtEl>
                                          <p:spTgt spid="18"/>
                                        </p:tgtEl>
                                        <p:attrNameLst>
                                          <p:attrName>stroke.color</p:attrName>
                                        </p:attrNameLst>
                                      </p:cBhvr>
                                      <p:by>
                                        <p:hsl h="-7200000" s="0" l="0"/>
                                      </p:by>
                                    </p:animClr>
                                    <p:set>
                                      <p:cBhvr>
                                        <p:cTn id="13" dur="20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170" y="2752037"/>
            <a:ext cx="1568156" cy="28398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567" y="647700"/>
            <a:ext cx="7838603" cy="5449748"/>
          </a:xfrm>
          <a:prstGeom prst="rect">
            <a:avLst/>
          </a:prstGeom>
        </p:spPr>
      </p:pic>
      <p:sp>
        <p:nvSpPr>
          <p:cNvPr id="5" name="Rectangle 4"/>
          <p:cNvSpPr/>
          <p:nvPr/>
        </p:nvSpPr>
        <p:spPr>
          <a:xfrm>
            <a:off x="2528283" y="1869638"/>
            <a:ext cx="4902731" cy="3416320"/>
          </a:xfrm>
          <a:prstGeom prst="rect">
            <a:avLst/>
          </a:prstGeom>
          <a:noFill/>
        </p:spPr>
        <p:txBody>
          <a:bodyPr wrap="square" lIns="91440" tIns="45720" rIns="91440" bIns="45720">
            <a:spAutoFit/>
          </a:bodyPr>
          <a:lstStyle/>
          <a:p>
            <a:pPr algn="ctr"/>
            <a:r>
              <a:rPr lang="en-US" sz="5400" b="1" cap="none" spc="0">
                <a:ln w="0"/>
                <a:solidFill>
                  <a:srgbClr val="EE9131"/>
                </a:solidFill>
                <a:effectLst>
                  <a:innerShdw blurRad="63500" dist="50800" dir="13500000">
                    <a:prstClr val="black">
                      <a:alpha val="50000"/>
                    </a:prstClr>
                  </a:innerShdw>
                </a:effectLst>
                <a:latin typeface="UTM Aquarelle" panose="02040603050506020204" pitchFamily="18" charset="0"/>
              </a:rPr>
              <a:t>Cuối tiết học cô giáo sẽ cùng cả lớp tìm câu trả lời nhé!</a:t>
            </a:r>
          </a:p>
        </p:txBody>
      </p:sp>
      <p:sp>
        <p:nvSpPr>
          <p:cNvPr id="7" name="Cloud Callout 6"/>
          <p:cNvSpPr/>
          <p:nvPr/>
        </p:nvSpPr>
        <p:spPr>
          <a:xfrm>
            <a:off x="7573078" y="419973"/>
            <a:ext cx="3522401" cy="1885950"/>
          </a:xfrm>
          <a:prstGeom prst="cloudCallout">
            <a:avLst>
              <a:gd name="adj1" fmla="val 15657"/>
              <a:gd name="adj2" fmla="val 70581"/>
            </a:avLst>
          </a:prstGeom>
          <a:solidFill>
            <a:srgbClr val="FCDE7C">
              <a:alpha val="39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a:solidFill>
                  <a:srgbClr val="52291D"/>
                </a:solidFill>
                <a:latin typeface="UTM Windsor BT" panose="02040603050506020204" pitchFamily="18" charset="0"/>
              </a:rPr>
              <a:t>Sẽ có quà cho bạn trả lời đúng!</a:t>
            </a:r>
          </a:p>
        </p:txBody>
      </p:sp>
    </p:spTree>
    <p:extLst>
      <p:ext uri="{BB962C8B-B14F-4D97-AF65-F5344CB8AC3E}">
        <p14:creationId xmlns:p14="http://schemas.microsoft.com/office/powerpoint/2010/main" val="3860094180"/>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7"/>
                                        </p:tgtEl>
                                        <p:attrNameLst>
                                          <p:attrName>style.color</p:attrName>
                                        </p:attrNameLst>
                                      </p:cBhvr>
                                      <p:by>
                                        <p:hsl h="-7200000" s="0" l="0"/>
                                      </p:by>
                                    </p:animClr>
                                    <p:animClr clrSpc="hsl" dir="cw">
                                      <p:cBhvr>
                                        <p:cTn id="11" dur="1000" fill="hold"/>
                                        <p:tgtEl>
                                          <p:spTgt spid="7"/>
                                        </p:tgtEl>
                                        <p:attrNameLst>
                                          <p:attrName>fillcolor</p:attrName>
                                        </p:attrNameLst>
                                      </p:cBhvr>
                                      <p:by>
                                        <p:hsl h="-7200000" s="0" l="0"/>
                                      </p:by>
                                    </p:animClr>
                                    <p:animClr clrSpc="hsl" dir="cw">
                                      <p:cBhvr>
                                        <p:cTn id="12" dur="1000" fill="hold"/>
                                        <p:tgtEl>
                                          <p:spTgt spid="7"/>
                                        </p:tgtEl>
                                        <p:attrNameLst>
                                          <p:attrName>stroke.color</p:attrName>
                                        </p:attrNameLst>
                                      </p:cBhvr>
                                      <p:by>
                                        <p:hsl h="-7200000" s="0" l="0"/>
                                      </p:by>
                                    </p:animClr>
                                    <p:set>
                                      <p:cBhvr>
                                        <p:cTn id="13" dur="1000" fill="hold"/>
                                        <p:tgtEl>
                                          <p:spTgt spid="7"/>
                                        </p:tgtEl>
                                        <p:attrNameLst>
                                          <p:attrName>fill.type</p:attrName>
                                        </p:attrNameLst>
                                      </p:cBhvr>
                                      <p:to>
                                        <p:strVal val="solid"/>
                                      </p:to>
                                    </p:set>
                                  </p:childTnLst>
                                </p:cTn>
                              </p:par>
                              <p:par>
                                <p:cTn id="14" presetID="42" presetClass="entr" presetSubtype="0" fill="hold" nodeType="withEffect">
                                  <p:stCondLst>
                                    <p:cond delay="0"/>
                                  </p:stCondLst>
                                  <p:iterate type="wd">
                                    <p:tmPct val="1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80EB6-7BC1-435C-A3B3-A3ADD7D77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
          <a:stretch/>
        </p:blipFill>
        <p:spPr>
          <a:xfrm rot="5400000">
            <a:off x="2664145" y="-2666999"/>
            <a:ext cx="6858000" cy="12191999"/>
          </a:xfrm>
          <a:prstGeom prst="rect">
            <a:avLst/>
          </a:prstGeom>
        </p:spPr>
      </p:pic>
      <p:pic>
        <p:nvPicPr>
          <p:cNvPr id="35" name="图片 34">
            <a:extLst>
              <a:ext uri="{FF2B5EF4-FFF2-40B4-BE49-F238E27FC236}">
                <a16:creationId xmlns:a16="http://schemas.microsoft.com/office/drawing/2014/main" id="{EF9F9FA2-BC61-4455-9603-AB1B46C28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644" y="2886726"/>
            <a:ext cx="3762520" cy="3762520"/>
          </a:xfrm>
          <a:prstGeom prst="rect">
            <a:avLst/>
          </a:prstGeom>
        </p:spPr>
      </p:pic>
      <p:sp>
        <p:nvSpPr>
          <p:cNvPr id="2" name="Rectangle 1"/>
          <p:cNvSpPr/>
          <p:nvPr/>
        </p:nvSpPr>
        <p:spPr>
          <a:xfrm>
            <a:off x="5077903" y="1875682"/>
            <a:ext cx="5190459" cy="1323439"/>
          </a:xfrm>
          <a:prstGeom prst="rect">
            <a:avLst/>
          </a:prstGeom>
          <a:noFill/>
        </p:spPr>
        <p:txBody>
          <a:bodyPr wrap="none" lIns="91440" tIns="45720" rIns="91440" bIns="45720">
            <a:spAutoFit/>
          </a:bodyPr>
          <a:lstStyle/>
          <a:p>
            <a:pPr algn="ctr"/>
            <a:r>
              <a:rPr lang="en-US" sz="8000" b="0" cap="none" spc="0">
                <a:ln w="3175">
                  <a:solidFill>
                    <a:srgbClr val="FFFF00"/>
                  </a:solidFill>
                </a:ln>
                <a:solidFill>
                  <a:srgbClr val="FECE00"/>
                </a:solidFill>
                <a:effectLst>
                  <a:glow rad="228600">
                    <a:schemeClr val="accent6">
                      <a:satMod val="175000"/>
                      <a:alpha val="40000"/>
                    </a:schemeClr>
                  </a:glow>
                  <a:outerShdw blurRad="38100" dist="19050" dir="2700000" algn="tl" rotWithShape="0">
                    <a:schemeClr val="dk1">
                      <a:alpha val="40000"/>
                    </a:schemeClr>
                  </a:outerShdw>
                </a:effectLst>
                <a:latin typeface="UTM Demian KT" panose="02040603050506020204" pitchFamily="18" charset="0"/>
              </a:rPr>
              <a:t>Luyện từ và câu</a:t>
            </a:r>
          </a:p>
        </p:txBody>
      </p:sp>
      <p:sp>
        <p:nvSpPr>
          <p:cNvPr id="22" name="Rectangle 21"/>
          <p:cNvSpPr/>
          <p:nvPr/>
        </p:nvSpPr>
        <p:spPr>
          <a:xfrm>
            <a:off x="3453046" y="3424679"/>
            <a:ext cx="7233070" cy="1446550"/>
          </a:xfrm>
          <a:prstGeom prst="rect">
            <a:avLst/>
          </a:prstGeom>
          <a:noFill/>
        </p:spPr>
        <p:txBody>
          <a:bodyPr wrap="none" lIns="91440" tIns="45720" rIns="91440" bIns="45720">
            <a:spAutoFit/>
          </a:bodyPr>
          <a:lstStyle/>
          <a:p>
            <a:pPr algn="ctr"/>
            <a:r>
              <a:rPr lang="en-US" sz="8800" b="0" cap="none" spc="0">
                <a:ln w="57150">
                  <a:solidFill>
                    <a:schemeClr val="bg1"/>
                  </a:solidFill>
                </a:ln>
                <a:solidFill>
                  <a:srgbClr val="E46427"/>
                </a:solidFill>
                <a:effectLst>
                  <a:outerShdw blurRad="50800" dist="38100" dir="10800000" algn="r" rotWithShape="0">
                    <a:prstClr val="black">
                      <a:alpha val="40000"/>
                    </a:prstClr>
                  </a:outerShdw>
                  <a:reflection blurRad="6350" stA="50000" endA="300" endPos="50000" dist="29997" dir="5400000" sy="-100000" algn="bl" rotWithShape="0"/>
                </a:effectLst>
                <a:latin typeface="UTM Cookies" panose="02040603050506020204" pitchFamily="18" charset="0"/>
              </a:rPr>
              <a:t>DẤU HAI CHẤM</a:t>
            </a:r>
          </a:p>
        </p:txBody>
      </p:sp>
      <p:grpSp>
        <p:nvGrpSpPr>
          <p:cNvPr id="5" name="Group 4"/>
          <p:cNvGrpSpPr/>
          <p:nvPr/>
        </p:nvGrpSpPr>
        <p:grpSpPr>
          <a:xfrm>
            <a:off x="2012120" y="402254"/>
            <a:ext cx="3765794" cy="2955926"/>
            <a:chOff x="2012120" y="402254"/>
            <a:chExt cx="3765794" cy="2955926"/>
          </a:xfrm>
        </p:grpSpPr>
        <p:pic>
          <p:nvPicPr>
            <p:cNvPr id="43" name="图片 42">
              <a:extLst>
                <a:ext uri="{FF2B5EF4-FFF2-40B4-BE49-F238E27FC236}">
                  <a16:creationId xmlns:a16="http://schemas.microsoft.com/office/drawing/2014/main" id="{9B5EA972-1D37-4BA2-A179-1EF7CF495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7713" flipH="1">
              <a:off x="2012120" y="402254"/>
              <a:ext cx="3765794" cy="2955926"/>
            </a:xfrm>
            <a:prstGeom prst="rect">
              <a:avLst/>
            </a:prstGeom>
          </p:spPr>
        </p:pic>
        <p:sp>
          <p:nvSpPr>
            <p:cNvPr id="26" name="Rectangle 25"/>
            <p:cNvSpPr/>
            <p:nvPr/>
          </p:nvSpPr>
          <p:spPr>
            <a:xfrm>
              <a:off x="2679910" y="1264746"/>
              <a:ext cx="2250937" cy="923330"/>
            </a:xfrm>
            <a:prstGeom prst="rect">
              <a:avLst/>
            </a:prstGeom>
            <a:noFill/>
          </p:spPr>
          <p:txBody>
            <a:bodyPr wrap="none" lIns="91440" tIns="45720" rIns="91440" bIns="45720">
              <a:spAutoFit/>
            </a:bodyPr>
            <a:lstStyle/>
            <a:p>
              <a:pPr algn="ctr"/>
              <a:r>
                <a:rPr lang="en-US" sz="5400" b="0" cap="none" spc="0">
                  <a:ln w="0"/>
                  <a:solidFill>
                    <a:schemeClr val="tx1">
                      <a:lumMod val="50000"/>
                      <a:lumOff val="50000"/>
                    </a:schemeClr>
                  </a:solidFill>
                  <a:effectLst>
                    <a:outerShdw blurRad="38100" dist="19050" dir="2700000" algn="tl" rotWithShape="0">
                      <a:schemeClr val="dk1">
                        <a:alpha val="40000"/>
                      </a:schemeClr>
                    </a:outerShdw>
                  </a:effectLst>
                  <a:latin typeface="UTM Guanine" panose="02040603050506020204" pitchFamily="18" charset="0"/>
                </a:rPr>
                <a:t>Tiết 4</a:t>
              </a: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par>
                                <p:cTn id="16" presetID="3" presetClass="entr" presetSubtype="10" fill="hold" grpId="0" nodeType="with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2000"/>
                                        <p:tgtEl>
                                          <p:spTgt spid="2"/>
                                        </p:tgtEl>
                                      </p:cBhvr>
                                    </p:animEffect>
                                  </p:childTnLst>
                                </p:cTn>
                              </p:par>
                              <p:par>
                                <p:cTn id="19" presetID="26" presetClass="emph" presetSubtype="0" repeatCount="indefinite" fill="hold" nodeType="withEffect">
                                  <p:stCondLst>
                                    <p:cond delay="0"/>
                                  </p:stCondLst>
                                  <p:childTnLst>
                                    <p:animEffect transition="out" filter="fade">
                                      <p:cBhvr>
                                        <p:cTn id="20" dur="1000" tmFilter="0, 0; .2, .5; .8, .5; 1, 0"/>
                                        <p:tgtEl>
                                          <p:spTgt spid="35"/>
                                        </p:tgtEl>
                                      </p:cBhvr>
                                    </p:animEffect>
                                    <p:animScale>
                                      <p:cBhvr>
                                        <p:cTn id="21" dur="500" autoRev="1" fill="hold"/>
                                        <p:tgtEl>
                                          <p:spTgt spid="35"/>
                                        </p:tgtEl>
                                      </p:cBhvr>
                                      <p:by x="105000" y="105000"/>
                                    </p:animScale>
                                  </p:childTnLst>
                                </p:cTn>
                              </p:par>
                              <p:par>
                                <p:cTn id="22" presetID="42" presetClass="entr" presetSubtype="0" fill="hold" grpId="0" nodeType="withEffect">
                                  <p:stCondLst>
                                    <p:cond delay="0"/>
                                  </p:stCondLst>
                                  <p:iterate type="lt">
                                    <p:tmPct val="10000"/>
                                  </p:iterate>
                                  <p:childTnLst>
                                    <p:set>
                                      <p:cBhvr>
                                        <p:cTn id="23" dur="1" fill="hold">
                                          <p:stCondLst>
                                            <p:cond delay="0"/>
                                          </p:stCondLst>
                                        </p:cTn>
                                        <p:tgtEl>
                                          <p:spTgt spid="22"/>
                                        </p:tgtEl>
                                        <p:attrNameLst>
                                          <p:attrName>style.visibility</p:attrName>
                                        </p:attrNameLst>
                                      </p:cBhvr>
                                      <p:to>
                                        <p:strVal val="visible"/>
                                      </p:to>
                                    </p:set>
                                    <p:animEffect transition="in" filter="fade">
                                      <p:cBhvr>
                                        <p:cTn id="24" dur="3000"/>
                                        <p:tgtEl>
                                          <p:spTgt spid="22"/>
                                        </p:tgtEl>
                                      </p:cBhvr>
                                    </p:animEffect>
                                    <p:anim calcmode="lin" valueType="num">
                                      <p:cBhvr>
                                        <p:cTn id="25" dur="3000" fill="hold"/>
                                        <p:tgtEl>
                                          <p:spTgt spid="22"/>
                                        </p:tgtEl>
                                        <p:attrNameLst>
                                          <p:attrName>ppt_x</p:attrName>
                                        </p:attrNameLst>
                                      </p:cBhvr>
                                      <p:tavLst>
                                        <p:tav tm="0">
                                          <p:val>
                                            <p:strVal val="#ppt_x"/>
                                          </p:val>
                                        </p:tav>
                                        <p:tav tm="100000">
                                          <p:val>
                                            <p:strVal val="#ppt_x"/>
                                          </p:val>
                                        </p:tav>
                                      </p:tavLst>
                                    </p:anim>
                                    <p:anim calcmode="lin" valueType="num">
                                      <p:cBhvr>
                                        <p:cTn id="26"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924301" y="1581150"/>
            <a:ext cx="4800600" cy="1200329"/>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7200" b="0" cap="none" spc="0">
                <a:ln w="0"/>
                <a:solidFill>
                  <a:srgbClr val="955509"/>
                </a:solidFill>
                <a:effectLst>
                  <a:outerShdw blurRad="38100" dist="19050" dir="2700000" algn="tl" rotWithShape="0">
                    <a:schemeClr val="dk1">
                      <a:alpha val="40000"/>
                    </a:schemeClr>
                  </a:outerShdw>
                  <a:reflection blurRad="6350" stA="55000" endA="300" endPos="45500" dir="5400000" sy="-100000" algn="bl" rotWithShape="0"/>
                </a:effectLst>
                <a:latin typeface="UTM Cookies" panose="02040603050506020204" pitchFamily="18" charset="0"/>
              </a:rPr>
              <a:t>NHẬN XÉT</a:t>
            </a:r>
          </a:p>
        </p:txBody>
      </p:sp>
    </p:spTree>
    <p:extLst>
      <p:ext uri="{BB962C8B-B14F-4D97-AF65-F5344CB8AC3E}">
        <p14:creationId xmlns:p14="http://schemas.microsoft.com/office/powerpoint/2010/main" val="625284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BF98067E-5940-4C56-98EE-CF3CC0A13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0" y="0"/>
            <a:ext cx="10566400" cy="6112427"/>
          </a:xfrm>
          <a:prstGeom prst="rect">
            <a:avLst/>
          </a:prstGeom>
        </p:spPr>
      </p:pic>
      <p:grpSp>
        <p:nvGrpSpPr>
          <p:cNvPr id="22" name="Group 21"/>
          <p:cNvGrpSpPr/>
          <p:nvPr/>
        </p:nvGrpSpPr>
        <p:grpSpPr>
          <a:xfrm>
            <a:off x="-395410" y="4689832"/>
            <a:ext cx="8854413" cy="2552702"/>
            <a:chOff x="-395410" y="4689832"/>
            <a:chExt cx="8854413" cy="255270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12" name="Rectangle 11"/>
            <p:cNvSpPr/>
            <p:nvPr/>
          </p:nvSpPr>
          <p:spPr>
            <a:xfrm>
              <a:off x="360278" y="5204202"/>
              <a:ext cx="7259398" cy="1287788"/>
            </a:xfrm>
            <a:prstGeom prst="rect">
              <a:avLst/>
            </a:prstGeom>
          </p:spPr>
          <p:txBody>
            <a:bodyPr wrap="square">
              <a:spAutoFit/>
            </a:bodyPr>
            <a:lstStyle/>
            <a:p>
              <a:pPr algn="ctr">
                <a:lnSpc>
                  <a:spcPct val="150000"/>
                </a:lnSpc>
              </a:pPr>
              <a:r>
                <a:rPr lang="en-US" sz="2800" i="1">
                  <a:solidFill>
                    <a:srgbClr val="704C2E"/>
                  </a:solidFill>
                  <a:latin typeface="UTM Guanine" panose="02040603050506020204" pitchFamily="18" charset="0"/>
                  <a:ea typeface="Times New Roman" panose="02020603050405020304" pitchFamily="18" charset="0"/>
                </a:rPr>
                <a:t>Trong các câu văn trên, </a:t>
              </a:r>
              <a:br>
                <a:rPr lang="en-US" sz="2800" i="1">
                  <a:solidFill>
                    <a:srgbClr val="704C2E"/>
                  </a:solidFill>
                  <a:latin typeface="UTM Guanine" panose="02040603050506020204" pitchFamily="18" charset="0"/>
                  <a:ea typeface="Times New Roman" panose="02020603050405020304" pitchFamily="18" charset="0"/>
                </a:rPr>
              </a:br>
              <a:r>
                <a:rPr lang="en-US" sz="2800" i="1">
                  <a:solidFill>
                    <a:srgbClr val="704C2E"/>
                  </a:solidFill>
                  <a:latin typeface="UTM Guanine" panose="02040603050506020204" pitchFamily="18" charset="0"/>
                  <a:ea typeface="Times New Roman" panose="02020603050405020304" pitchFamily="18" charset="0"/>
                </a:rPr>
                <a:t>dấu hai chấm có tác dụng gì ?</a:t>
              </a:r>
              <a:endParaRPr lang="en-US" sz="3200">
                <a:solidFill>
                  <a:srgbClr val="704C2E"/>
                </a:solidFill>
                <a:effectLst/>
                <a:latin typeface="UTM Guanine" panose="02040603050506020204" pitchFamily="18" charset="0"/>
                <a:ea typeface="Times New Roman" panose="02020603050405020304" pitchFamily="18" charset="0"/>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0278" y="4423587"/>
            <a:ext cx="1783022" cy="1561230"/>
          </a:xfrm>
          <a:prstGeom prst="rect">
            <a:avLst/>
          </a:prstGeom>
        </p:spPr>
      </p:pic>
      <p:sp>
        <p:nvSpPr>
          <p:cNvPr id="8" name="Rectangle 7"/>
          <p:cNvSpPr/>
          <p:nvPr/>
        </p:nvSpPr>
        <p:spPr>
          <a:xfrm>
            <a:off x="3782643" y="1233884"/>
            <a:ext cx="8010493" cy="3970318"/>
          </a:xfrm>
          <a:prstGeom prst="rect">
            <a:avLst/>
          </a:prstGeom>
        </p:spPr>
        <p:txBody>
          <a:bodyPr wrap="square">
            <a:spAutoFit/>
          </a:bodyPr>
          <a:lstStyle/>
          <a:p>
            <a:pPr algn="just"/>
            <a:r>
              <a:rPr lang="en-US" sz="3600">
                <a:solidFill>
                  <a:srgbClr val="1389A5"/>
                </a:solidFill>
                <a:latin typeface="UTM Alter Gothic" panose="02040603050506020204" pitchFamily="18" charset="0"/>
                <a:ea typeface="Times New Roman" panose="02020603050405020304" pitchFamily="18" charset="0"/>
              </a:rPr>
              <a:t>a) Chủ tịch Hồ Chí Minh nói : "Tôi chỉ có một sự ham muốn, ham muốn tột bậc, là làm sao cho nước ta hoàn toàn độc lập, dân ta được hoàn toàn tự do, đồng bào ai cũng có cơm ăn, áo mặc, ai cũng được học hành." Nguyện vọng đó chi phối mọi ý nghĩ và hành động trong suốt cuộc đời của Người.</a:t>
            </a:r>
          </a:p>
          <a:p>
            <a:pPr algn="r"/>
            <a:r>
              <a:rPr lang="en-US" sz="2800" i="1">
                <a:solidFill>
                  <a:schemeClr val="tx2">
                    <a:lumMod val="50000"/>
                  </a:schemeClr>
                </a:solidFill>
                <a:latin typeface="UTM Alter Gothic" panose="02040603050506020204" pitchFamily="18" charset="0"/>
                <a:ea typeface="Times New Roman" panose="02020603050405020304" pitchFamily="18" charset="0"/>
              </a:rPr>
              <a:t>Theo TRƯỜNG CHINH</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038" y="382560"/>
            <a:ext cx="2525934" cy="32981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2" presetClass="emph" presetSubtype="0" repeatCount="10000" fill="hold" nodeType="after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56" presetClass="entr" presetSubtype="0" fill="hold" grpId="0" nodeType="with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by="(-#ppt_w*2)" calcmode="lin" valueType="num">
                                      <p:cBhvr rctx="PPT">
                                        <p:cTn id="27" dur="500" autoRev="1" fill="hold">
                                          <p:stCondLst>
                                            <p:cond delay="0"/>
                                          </p:stCondLst>
                                        </p:cTn>
                                        <p:tgtEl>
                                          <p:spTgt spid="8"/>
                                        </p:tgtEl>
                                        <p:attrNameLst>
                                          <p:attrName>ppt_w</p:attrName>
                                        </p:attrNameLst>
                                      </p:cBhvr>
                                    </p:anim>
                                    <p:anim by="(#ppt_w*0.50)" calcmode="lin" valueType="num">
                                      <p:cBhvr>
                                        <p:cTn id="28" dur="500" decel="50000" autoRev="1" fill="hold">
                                          <p:stCondLst>
                                            <p:cond delay="0"/>
                                          </p:stCondLst>
                                        </p:cTn>
                                        <p:tgtEl>
                                          <p:spTgt spid="8"/>
                                        </p:tgtEl>
                                        <p:attrNameLst>
                                          <p:attrName>ppt_x</p:attrName>
                                        </p:attrNameLst>
                                      </p:cBhvr>
                                    </p:anim>
                                    <p:anim from="(-#ppt_h/2)" to="(#ppt_y)" calcmode="lin" valueType="num">
                                      <p:cBhvr>
                                        <p:cTn id="29" dur="1000" fill="hold">
                                          <p:stCondLst>
                                            <p:cond delay="0"/>
                                          </p:stCondLst>
                                        </p:cTn>
                                        <p:tgtEl>
                                          <p:spTgt spid="8"/>
                                        </p:tgtEl>
                                        <p:attrNameLst>
                                          <p:attrName>ppt_y</p:attrName>
                                        </p:attrNameLst>
                                      </p:cBhvr>
                                    </p:anim>
                                    <p:animRot by="21600000">
                                      <p:cBhvr>
                                        <p:cTn id="3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48" t="4467" r="2905" b="10669"/>
          <a:stretch/>
        </p:blipFill>
        <p:spPr>
          <a:xfrm>
            <a:off x="152400" y="290652"/>
            <a:ext cx="7486650" cy="4290594"/>
          </a:xfrm>
          <a:prstGeom prst="rect">
            <a:avLst/>
          </a:prstGeom>
        </p:spPr>
      </p:pic>
      <p:sp>
        <p:nvSpPr>
          <p:cNvPr id="6" name="Oval 5"/>
          <p:cNvSpPr/>
          <p:nvPr/>
        </p:nvSpPr>
        <p:spPr>
          <a:xfrm>
            <a:off x="4720499" y="1297074"/>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66810" y="1207074"/>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09935" y="2236923"/>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129996" y="-50163"/>
            <a:ext cx="5223464" cy="4364004"/>
            <a:chOff x="7129996" y="-50163"/>
            <a:chExt cx="5223464" cy="436400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996" y="-50163"/>
              <a:ext cx="5223464" cy="4364004"/>
            </a:xfrm>
            <a:prstGeom prst="rect">
              <a:avLst/>
            </a:prstGeom>
            <a:ln w="57150">
              <a:prstDash val="sysDot"/>
              <a:tailEnd type="triangle"/>
            </a:ln>
          </p:spPr>
        </p:pic>
        <p:sp>
          <p:nvSpPr>
            <p:cNvPr id="20" name="Rectangle 19"/>
            <p:cNvSpPr/>
            <p:nvPr/>
          </p:nvSpPr>
          <p:spPr>
            <a:xfrm>
              <a:off x="8071307" y="1071287"/>
              <a:ext cx="3342052" cy="2062103"/>
            </a:xfrm>
            <a:prstGeom prst="rect">
              <a:avLst/>
            </a:prstGeom>
          </p:spPr>
          <p:txBody>
            <a:bodyPr wrap="square">
              <a:spAutoFit/>
            </a:bodyPr>
            <a:lstStyle/>
            <a:p>
              <a:pPr algn="ctr"/>
              <a:r>
                <a:rPr lang="en-US" sz="3200" b="1">
                  <a:solidFill>
                    <a:srgbClr val="9D9D00"/>
                  </a:solidFill>
                  <a:latin typeface="UTM Americana" panose="02040603050506020204" pitchFamily="18" charset="0"/>
                  <a:ea typeface="Calibri" panose="020F0502020204030204" pitchFamily="34" charset="0"/>
                </a:rPr>
                <a:t>Dấu hai chấm báo hiệu phần </a:t>
              </a:r>
              <a:r>
                <a:rPr lang="en-US" sz="3200" b="1">
                  <a:solidFill>
                    <a:srgbClr val="C00000"/>
                  </a:solidFill>
                  <a:latin typeface="UTM Americana" panose="02040603050506020204" pitchFamily="18" charset="0"/>
                  <a:ea typeface="Calibri" panose="020F0502020204030204" pitchFamily="34" charset="0"/>
                </a:rPr>
                <a:t>sau</a:t>
              </a:r>
              <a:r>
                <a:rPr lang="en-US" sz="3200" b="1">
                  <a:solidFill>
                    <a:srgbClr val="9D9D00"/>
                  </a:solidFill>
                  <a:latin typeface="UTM Americana" panose="02040603050506020204" pitchFamily="18" charset="0"/>
                  <a:ea typeface="Calibri" panose="020F0502020204030204" pitchFamily="34" charset="0"/>
                </a:rPr>
                <a:t> là </a:t>
              </a:r>
              <a:r>
                <a:rPr lang="en-US" sz="3200" b="1">
                  <a:solidFill>
                    <a:srgbClr val="C00000"/>
                  </a:solidFill>
                  <a:latin typeface="UTM Americana" panose="02040603050506020204" pitchFamily="18" charset="0"/>
                  <a:ea typeface="Calibri" panose="020F0502020204030204" pitchFamily="34" charset="0"/>
                </a:rPr>
                <a:t>lời nói </a:t>
              </a:r>
              <a:r>
                <a:rPr lang="en-US" sz="3200" b="1">
                  <a:solidFill>
                    <a:srgbClr val="9D9D00"/>
                  </a:solidFill>
                  <a:latin typeface="UTM Americana" panose="02040603050506020204" pitchFamily="18" charset="0"/>
                  <a:ea typeface="Calibri" panose="020F0502020204030204" pitchFamily="34" charset="0"/>
                </a:rPr>
                <a:t>của Bác Hồ.</a:t>
              </a:r>
            </a:p>
          </p:txBody>
        </p:sp>
      </p:grpSp>
      <p:grpSp>
        <p:nvGrpSpPr>
          <p:cNvPr id="36" name="Group 35"/>
          <p:cNvGrpSpPr/>
          <p:nvPr/>
        </p:nvGrpSpPr>
        <p:grpSpPr>
          <a:xfrm>
            <a:off x="3895725" y="3623215"/>
            <a:ext cx="8147626" cy="3624151"/>
            <a:chOff x="3895725" y="3623215"/>
            <a:chExt cx="8147626" cy="3624151"/>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725" y="3623215"/>
              <a:ext cx="8147626" cy="3624151"/>
            </a:xfrm>
            <a:prstGeom prst="rect">
              <a:avLst/>
            </a:prstGeom>
            <a:ln w="57150">
              <a:prstDash val="sysDot"/>
              <a:tailEnd type="triangle"/>
            </a:ln>
          </p:spPr>
        </p:pic>
        <p:sp>
          <p:nvSpPr>
            <p:cNvPr id="32" name="Rectangle 31"/>
            <p:cNvSpPr/>
            <p:nvPr/>
          </p:nvSpPr>
          <p:spPr>
            <a:xfrm>
              <a:off x="5442407" y="4558455"/>
              <a:ext cx="5257800" cy="1569660"/>
            </a:xfrm>
            <a:prstGeom prst="rect">
              <a:avLst/>
            </a:prstGeom>
          </p:spPr>
          <p:txBody>
            <a:bodyPr wrap="square">
              <a:spAutoFit/>
            </a:bodyPr>
            <a:lstStyle/>
            <a:p>
              <a:pPr algn="ctr"/>
              <a:r>
                <a:rPr lang="en-US" sz="3200" b="1">
                  <a:solidFill>
                    <a:srgbClr val="9D9D00"/>
                  </a:solidFill>
                  <a:latin typeface="UTM Americana" panose="02040603050506020204" pitchFamily="18" charset="0"/>
                  <a:ea typeface="Calibri" panose="020F0502020204030204" pitchFamily="34" charset="0"/>
                </a:rPr>
                <a:t>Dấu hai chấm dùng phối hợp với </a:t>
              </a:r>
              <a:br>
                <a:rPr lang="en-US" sz="3200" b="1">
                  <a:solidFill>
                    <a:srgbClr val="9D9D00"/>
                  </a:solidFill>
                  <a:latin typeface="UTM Americana" panose="02040603050506020204" pitchFamily="18" charset="0"/>
                  <a:ea typeface="Calibri" panose="020F0502020204030204" pitchFamily="34" charset="0"/>
                </a:rPr>
              </a:br>
              <a:r>
                <a:rPr lang="en-US" sz="3200" b="1">
                  <a:solidFill>
                    <a:schemeClr val="tx2">
                      <a:lumMod val="50000"/>
                    </a:schemeClr>
                  </a:solidFill>
                  <a:latin typeface="UTM Americana" panose="02040603050506020204" pitchFamily="18" charset="0"/>
                  <a:ea typeface="Calibri" panose="020F0502020204030204" pitchFamily="34" charset="0"/>
                </a:rPr>
                <a:t>dấu ngoặc kép</a:t>
              </a:r>
              <a:r>
                <a:rPr lang="en-US" sz="3200" b="1">
                  <a:solidFill>
                    <a:srgbClr val="9D9D00"/>
                  </a:solidFill>
                  <a:latin typeface="UTM Americana" panose="02040603050506020204" pitchFamily="18" charset="0"/>
                  <a:ea typeface="Calibri" panose="020F0502020204030204" pitchFamily="34" charset="0"/>
                </a:rPr>
                <a:t>.</a:t>
              </a:r>
            </a:p>
          </p:txBody>
        </p:sp>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292" y="4922061"/>
            <a:ext cx="1152520" cy="1549804"/>
          </a:xfrm>
          <a:prstGeom prst="rect">
            <a:avLst/>
          </a:prstGeom>
        </p:spPr>
      </p:pic>
      <p:cxnSp>
        <p:nvCxnSpPr>
          <p:cNvPr id="4" name="Straight Connector 3"/>
          <p:cNvCxnSpPr/>
          <p:nvPr/>
        </p:nvCxnSpPr>
        <p:spPr>
          <a:xfrm>
            <a:off x="5046810" y="1477074"/>
            <a:ext cx="208318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2008335" y="1819275"/>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V="1">
            <a:off x="2068274" y="2160159"/>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V="1">
            <a:off x="2068274" y="2483496"/>
            <a:ext cx="5121661" cy="699"/>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3900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6" presetClass="emph" presetSubtype="0" repeatCount="4000" fill="hold" nodeType="withEffect">
                                  <p:stCondLst>
                                    <p:cond delay="0"/>
                                  </p:stCondLst>
                                  <p:childTnLst>
                                    <p:animScale>
                                      <p:cBhvr>
                                        <p:cTn id="11" dur="2000" fill="hold"/>
                                        <p:tgtEl>
                                          <p:spTgt spid="33"/>
                                        </p:tgtEl>
                                      </p:cBhvr>
                                      <p:by x="150000" y="150000"/>
                                    </p:animScale>
                                  </p:childTnLst>
                                </p:cTn>
                              </p:par>
                              <p:par>
                                <p:cTn id="12" presetID="63" presetClass="path" presetSubtype="0" repeatCount="indefinite" accel="50000" decel="50000" fill="hold" nodeType="withEffect">
                                  <p:stCondLst>
                                    <p:cond delay="0"/>
                                  </p:stCondLst>
                                  <p:childTnLst>
                                    <p:animMotion origin="layout" path="M 0.06432 2.96296E-6 L 0.22552 0.01319 " pathEditMode="relative" rAng="0" ptsTypes="AA">
                                      <p:cBhvr>
                                        <p:cTn id="13" dur="2000" fill="hold"/>
                                        <p:tgtEl>
                                          <p:spTgt spid="33"/>
                                        </p:tgtEl>
                                        <p:attrNameLst>
                                          <p:attrName>ppt_x</p:attrName>
                                          <p:attrName>ppt_y</p:attrName>
                                        </p:attrNameLst>
                                      </p:cBhvr>
                                      <p:rCtr x="8060" y="648"/>
                                    </p:animMotion>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strips(downLeft)">
                                      <p:cBhvr>
                                        <p:cTn id="31" dur="500"/>
                                        <p:tgtEl>
                                          <p:spTgt spid="35"/>
                                        </p:tgtEl>
                                      </p:cBhvr>
                                    </p:animEffect>
                                  </p:childTnLst>
                                </p:cTn>
                              </p:par>
                            </p:childTnLst>
                          </p:cTn>
                        </p:par>
                        <p:par>
                          <p:cTn id="32" fill="hold">
                            <p:stCondLst>
                              <p:cond delay="500"/>
                            </p:stCondLst>
                            <p:childTnLst>
                              <p:par>
                                <p:cTn id="33" presetID="22" presetClass="emph" presetSubtype="0" repeatCount="3000" fill="hold" grpId="1" nodeType="afterEffect">
                                  <p:stCondLst>
                                    <p:cond delay="0"/>
                                  </p:stCondLst>
                                  <p:childTnLst>
                                    <p:animClr clrSpc="hsl" dir="cw">
                                      <p:cBhvr override="childStyle">
                                        <p:cTn id="34" dur="500" fill="hold"/>
                                        <p:tgtEl>
                                          <p:spTgt spid="6"/>
                                        </p:tgtEl>
                                        <p:attrNameLst>
                                          <p:attrName>style.color</p:attrName>
                                        </p:attrNameLst>
                                      </p:cBhvr>
                                      <p:by>
                                        <p:hsl h="-7200000" s="0" l="0"/>
                                      </p:by>
                                    </p:animClr>
                                    <p:animClr clrSpc="hsl" dir="cw">
                                      <p:cBhvr>
                                        <p:cTn id="35" dur="500" fill="hold"/>
                                        <p:tgtEl>
                                          <p:spTgt spid="6"/>
                                        </p:tgtEl>
                                        <p:attrNameLst>
                                          <p:attrName>fillcolor</p:attrName>
                                        </p:attrNameLst>
                                      </p:cBhvr>
                                      <p:by>
                                        <p:hsl h="-7200000" s="0" l="0"/>
                                      </p:by>
                                    </p:animClr>
                                    <p:animClr clrSpc="hsl" dir="cw">
                                      <p:cBhvr>
                                        <p:cTn id="36" dur="500" fill="hold"/>
                                        <p:tgtEl>
                                          <p:spTgt spid="6"/>
                                        </p:tgtEl>
                                        <p:attrNameLst>
                                          <p:attrName>stroke.color</p:attrName>
                                        </p:attrNameLst>
                                      </p:cBhvr>
                                      <p:by>
                                        <p:hsl h="-7200000" s="0" l="0"/>
                                      </p:by>
                                    </p:animClr>
                                    <p:set>
                                      <p:cBhvr>
                                        <p:cTn id="37" dur="500" fill="hold"/>
                                        <p:tgtEl>
                                          <p:spTgt spid="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edge">
                                      <p:cBhvr>
                                        <p:cTn id="42" dur="2000"/>
                                        <p:tgtEl>
                                          <p:spTgt spid="4"/>
                                        </p:tgtEl>
                                      </p:cBhvr>
                                    </p:animEffect>
                                  </p:childTnLst>
                                </p:cTn>
                              </p:par>
                              <p:par>
                                <p:cTn id="43" presetID="2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edge">
                                      <p:cBhvr>
                                        <p:cTn id="45" dur="2000"/>
                                        <p:tgtEl>
                                          <p:spTgt spid="15"/>
                                        </p:tgtEl>
                                      </p:cBhvr>
                                    </p:animEffect>
                                  </p:childTnLst>
                                </p:cTn>
                              </p:par>
                              <p:par>
                                <p:cTn id="46" presetID="2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edge">
                                      <p:cBhvr>
                                        <p:cTn id="48" dur="2000"/>
                                        <p:tgtEl>
                                          <p:spTgt spid="18"/>
                                        </p:tgtEl>
                                      </p:cBhvr>
                                    </p:animEffect>
                                  </p:childTnLst>
                                </p:cTn>
                              </p:par>
                              <p:par>
                                <p:cTn id="49" presetID="2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edge">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12"/>
                                        </p:tgtEl>
                                        <p:attrNameLst>
                                          <p:attrName>style.color</p:attrName>
                                        </p:attrNameLst>
                                      </p:cBhvr>
                                      <p:by>
                                        <p:hsl h="-7200000" s="0" l="0"/>
                                      </p:by>
                                    </p:animClr>
                                    <p:animClr clrSpc="hsl" dir="cw">
                                      <p:cBhvr>
                                        <p:cTn id="56" dur="500" fill="hold"/>
                                        <p:tgtEl>
                                          <p:spTgt spid="12"/>
                                        </p:tgtEl>
                                        <p:attrNameLst>
                                          <p:attrName>fillcolor</p:attrName>
                                        </p:attrNameLst>
                                      </p:cBhvr>
                                      <p:by>
                                        <p:hsl h="-7200000" s="0" l="0"/>
                                      </p:by>
                                    </p:animClr>
                                    <p:animClr clrSpc="hsl" dir="cw">
                                      <p:cBhvr>
                                        <p:cTn id="57" dur="500" fill="hold"/>
                                        <p:tgtEl>
                                          <p:spTgt spid="12"/>
                                        </p:tgtEl>
                                        <p:attrNameLst>
                                          <p:attrName>stroke.color</p:attrName>
                                        </p:attrNameLst>
                                      </p:cBhvr>
                                      <p:by>
                                        <p:hsl h="-7200000" s="0" l="0"/>
                                      </p:by>
                                    </p:animClr>
                                    <p:set>
                                      <p:cBhvr>
                                        <p:cTn id="58" dur="500" fill="hold"/>
                                        <p:tgtEl>
                                          <p:spTgt spid="12"/>
                                        </p:tgtEl>
                                        <p:attrNameLst>
                                          <p:attrName>fill.type</p:attrName>
                                        </p:attrNameLst>
                                      </p:cBhvr>
                                      <p:to>
                                        <p:strVal val="solid"/>
                                      </p:to>
                                    </p:set>
                                  </p:childTnLst>
                                </p:cTn>
                              </p:par>
                            </p:childTnLst>
                          </p:cTn>
                        </p:par>
                        <p:par>
                          <p:cTn id="59" fill="hold">
                            <p:stCondLst>
                              <p:cond delay="500"/>
                            </p:stCondLst>
                            <p:childTnLst>
                              <p:par>
                                <p:cTn id="60" presetID="22" presetClass="emph" presetSubtype="0" repeatCount="3000" fill="hold" grpId="1" nodeType="afterEffect">
                                  <p:stCondLst>
                                    <p:cond delay="0"/>
                                  </p:stCondLst>
                                  <p:childTnLst>
                                    <p:animClr clrSpc="hsl" dir="cw">
                                      <p:cBhvr override="childStyle">
                                        <p:cTn id="61" dur="500" fill="hold"/>
                                        <p:tgtEl>
                                          <p:spTgt spid="13"/>
                                        </p:tgtEl>
                                        <p:attrNameLst>
                                          <p:attrName>style.color</p:attrName>
                                        </p:attrNameLst>
                                      </p:cBhvr>
                                      <p:by>
                                        <p:hsl h="-7200000" s="0" l="0"/>
                                      </p:by>
                                    </p:animClr>
                                    <p:animClr clrSpc="hsl" dir="cw">
                                      <p:cBhvr>
                                        <p:cTn id="62" dur="500" fill="hold"/>
                                        <p:tgtEl>
                                          <p:spTgt spid="13"/>
                                        </p:tgtEl>
                                        <p:attrNameLst>
                                          <p:attrName>fillcolor</p:attrName>
                                        </p:attrNameLst>
                                      </p:cBhvr>
                                      <p:by>
                                        <p:hsl h="-7200000" s="0" l="0"/>
                                      </p:by>
                                    </p:animClr>
                                    <p:animClr clrSpc="hsl" dir="cw">
                                      <p:cBhvr>
                                        <p:cTn id="63" dur="500" fill="hold"/>
                                        <p:tgtEl>
                                          <p:spTgt spid="13"/>
                                        </p:tgtEl>
                                        <p:attrNameLst>
                                          <p:attrName>stroke.color</p:attrName>
                                        </p:attrNameLst>
                                      </p:cBhvr>
                                      <p:by>
                                        <p:hsl h="-7200000" s="0" l="0"/>
                                      </p:by>
                                    </p:animClr>
                                    <p:set>
                                      <p:cBhvr>
                                        <p:cTn id="64" dur="500" fill="hold"/>
                                        <p:tgtEl>
                                          <p:spTgt spid="13"/>
                                        </p:tgtEl>
                                        <p:attrNameLst>
                                          <p:attrName>fill.type</p:attrName>
                                        </p:attrNameLst>
                                      </p:cBhvr>
                                      <p:to>
                                        <p:strVal val="solid"/>
                                      </p:to>
                                    </p:set>
                                  </p:childTnLst>
                                </p:cTn>
                              </p:par>
                              <p:par>
                                <p:cTn id="65" presetID="18" presetClass="entr" presetSubtype="12"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E00">
            <a:alpha val="70000"/>
          </a:srgbClr>
        </a:solidFill>
        <a:effectLst/>
      </p:bgPr>
    </p:bg>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BF98067E-5940-4C56-98EE-CF3CC0A13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6115050" cy="4838700"/>
          </a:xfrm>
          <a:prstGeom prst="rect">
            <a:avLst/>
          </a:prstGeom>
        </p:spPr>
      </p:pic>
      <p:sp>
        <p:nvSpPr>
          <p:cNvPr id="8" name="Rectangle 7"/>
          <p:cNvSpPr/>
          <p:nvPr/>
        </p:nvSpPr>
        <p:spPr>
          <a:xfrm>
            <a:off x="1555161" y="761970"/>
            <a:ext cx="4236039" cy="4708981"/>
          </a:xfrm>
          <a:prstGeom prst="rect">
            <a:avLst/>
          </a:prstGeom>
        </p:spPr>
        <p:txBody>
          <a:bodyPr wrap="square">
            <a:spAutoFit/>
          </a:bodyPr>
          <a:lstStyle/>
          <a:p>
            <a:pPr>
              <a:lnSpc>
                <a:spcPct val="150000"/>
              </a:lnSpc>
            </a:pPr>
            <a:r>
              <a:rPr lang="en-US" sz="3600">
                <a:solidFill>
                  <a:srgbClr val="1389A5"/>
                </a:solidFill>
                <a:latin typeface="UTM Alter Gothic" panose="02040603050506020204" pitchFamily="18" charset="0"/>
                <a:ea typeface="Times New Roman" panose="02020603050405020304" pitchFamily="18" charset="0"/>
              </a:rPr>
              <a:t>b) Tôi xoè cả hai càng ra, bảo Nhà Trò : </a:t>
            </a:r>
          </a:p>
          <a:p>
            <a:pPr>
              <a:lnSpc>
                <a:spcPct val="150000"/>
              </a:lnSpc>
            </a:pPr>
            <a:r>
              <a:rPr lang="en-US" sz="3600">
                <a:solidFill>
                  <a:srgbClr val="1389A5"/>
                </a:solidFill>
                <a:latin typeface="UTM Alter Gothic" panose="02040603050506020204" pitchFamily="18" charset="0"/>
                <a:ea typeface="Times New Roman" panose="02020603050405020304" pitchFamily="18" charset="0"/>
              </a:rPr>
              <a:t>- Em đừng sợ. Hãy trở về cùng với tôi đây.</a:t>
            </a:r>
          </a:p>
          <a:p>
            <a:pPr algn="r">
              <a:lnSpc>
                <a:spcPct val="150000"/>
              </a:lnSpc>
            </a:pPr>
            <a:r>
              <a:rPr lang="en-US" sz="2800" i="1">
                <a:solidFill>
                  <a:schemeClr val="tx2">
                    <a:lumMod val="50000"/>
                  </a:schemeClr>
                </a:solidFill>
                <a:latin typeface="UTM Alter Gothic" panose="02040603050506020204" pitchFamily="18" charset="0"/>
                <a:ea typeface="Times New Roman" panose="02020603050405020304" pitchFamily="18" charset="0"/>
              </a:rPr>
              <a:t>TÔ</a:t>
            </a:r>
            <a:r>
              <a:rPr lang="en-US" sz="3600">
                <a:solidFill>
                  <a:srgbClr val="1389A5"/>
                </a:solidFill>
                <a:latin typeface="UTM Alter Gothic" panose="02040603050506020204" pitchFamily="18" charset="0"/>
                <a:ea typeface="Times New Roman" panose="02020603050405020304" pitchFamily="18" charset="0"/>
              </a:rPr>
              <a:t> </a:t>
            </a:r>
            <a:r>
              <a:rPr lang="en-US" sz="2800" i="1">
                <a:solidFill>
                  <a:schemeClr val="tx2">
                    <a:lumMod val="50000"/>
                  </a:schemeClr>
                </a:solidFill>
                <a:latin typeface="UTM Alter Gothic" panose="02040603050506020204" pitchFamily="18" charset="0"/>
                <a:ea typeface="Times New Roman" panose="02020603050405020304" pitchFamily="18" charset="0"/>
              </a:rPr>
              <a:t>HOÀI</a:t>
            </a:r>
          </a:p>
          <a:p>
            <a:pPr>
              <a:lnSpc>
                <a:spcPct val="150000"/>
              </a:lnSpc>
            </a:pPr>
            <a:endParaRPr lang="en-US" sz="200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6342518" y="-683654"/>
            <a:ext cx="5223464" cy="4364004"/>
            <a:chOff x="6342518" y="-683654"/>
            <a:chExt cx="5223464" cy="4364004"/>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518" y="-683654"/>
              <a:ext cx="5223464" cy="4364004"/>
            </a:xfrm>
            <a:prstGeom prst="rect">
              <a:avLst/>
            </a:prstGeom>
            <a:ln w="57150">
              <a:prstDash val="sysDot"/>
              <a:tailEnd type="triangle"/>
            </a:ln>
          </p:spPr>
        </p:pic>
        <p:sp>
          <p:nvSpPr>
            <p:cNvPr id="17" name="Rectangle 16"/>
            <p:cNvSpPr/>
            <p:nvPr/>
          </p:nvSpPr>
          <p:spPr>
            <a:xfrm>
              <a:off x="7283224" y="480542"/>
              <a:ext cx="3342052" cy="2554545"/>
            </a:xfrm>
            <a:prstGeom prst="rect">
              <a:avLst/>
            </a:prstGeom>
          </p:spPr>
          <p:txBody>
            <a:bodyPr wrap="square">
              <a:spAutoFit/>
            </a:bodyPr>
            <a:lstStyle/>
            <a:p>
              <a:pPr algn="ctr"/>
              <a:r>
                <a:rPr lang="en-US" sz="3200" b="1">
                  <a:solidFill>
                    <a:srgbClr val="9D9D00"/>
                  </a:solidFill>
                  <a:latin typeface="UTM Americana" panose="02040603050506020204" pitchFamily="18" charset="0"/>
                  <a:ea typeface="Calibri" panose="020F0502020204030204" pitchFamily="34" charset="0"/>
                </a:rPr>
                <a:t>Dấu hai chấm báo hiệu bộ phận </a:t>
              </a:r>
              <a:r>
                <a:rPr lang="en-US" sz="3200" b="1">
                  <a:solidFill>
                    <a:srgbClr val="C00000"/>
                  </a:solidFill>
                  <a:latin typeface="UTM Americana" panose="02040603050506020204" pitchFamily="18" charset="0"/>
                  <a:ea typeface="Calibri" panose="020F0502020204030204" pitchFamily="34" charset="0"/>
                </a:rPr>
                <a:t>sau</a:t>
              </a:r>
              <a:r>
                <a:rPr lang="en-US" sz="3200" b="1">
                  <a:solidFill>
                    <a:srgbClr val="9D9D00"/>
                  </a:solidFill>
                  <a:latin typeface="UTM Americana" panose="02040603050506020204" pitchFamily="18" charset="0"/>
                  <a:ea typeface="Calibri" panose="020F0502020204030204" pitchFamily="34" charset="0"/>
                </a:rPr>
                <a:t> đó là </a:t>
              </a:r>
              <a:r>
                <a:rPr lang="en-US" sz="3200" b="1">
                  <a:solidFill>
                    <a:srgbClr val="C00000"/>
                  </a:solidFill>
                  <a:latin typeface="UTM Americana" panose="02040603050506020204" pitchFamily="18" charset="0"/>
                  <a:ea typeface="Calibri" panose="020F0502020204030204" pitchFamily="34" charset="0"/>
                </a:rPr>
                <a:t>lời nói </a:t>
              </a:r>
              <a:r>
                <a:rPr lang="en-US" sz="3200" b="1">
                  <a:solidFill>
                    <a:srgbClr val="9D9D00"/>
                  </a:solidFill>
                  <a:latin typeface="UTM Americana" panose="02040603050506020204" pitchFamily="18" charset="0"/>
                  <a:ea typeface="Calibri" panose="020F0502020204030204" pitchFamily="34" charset="0"/>
                </a:rPr>
                <a:t>của Dế Mèn.</a:t>
              </a:r>
            </a:p>
          </p:txBody>
        </p:sp>
      </p:grpSp>
      <p:grpSp>
        <p:nvGrpSpPr>
          <p:cNvPr id="3" name="Group 2"/>
          <p:cNvGrpSpPr/>
          <p:nvPr/>
        </p:nvGrpSpPr>
        <p:grpSpPr>
          <a:xfrm>
            <a:off x="5964912" y="2328030"/>
            <a:ext cx="6419850" cy="3842346"/>
            <a:chOff x="4979378" y="2232096"/>
            <a:chExt cx="7949743" cy="3842346"/>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378" y="2232096"/>
              <a:ext cx="7949743" cy="3842346"/>
            </a:xfrm>
            <a:prstGeom prst="rect">
              <a:avLst/>
            </a:prstGeom>
            <a:ln w="57150">
              <a:prstDash val="sysDot"/>
              <a:tailEnd type="triangle"/>
            </a:ln>
          </p:spPr>
        </p:pic>
        <p:sp>
          <p:nvSpPr>
            <p:cNvPr id="19" name="Rectangle 18"/>
            <p:cNvSpPr/>
            <p:nvPr/>
          </p:nvSpPr>
          <p:spPr>
            <a:xfrm>
              <a:off x="6180002" y="3274886"/>
              <a:ext cx="5548494" cy="1569660"/>
            </a:xfrm>
            <a:prstGeom prst="rect">
              <a:avLst/>
            </a:prstGeom>
          </p:spPr>
          <p:txBody>
            <a:bodyPr wrap="square">
              <a:spAutoFit/>
            </a:bodyPr>
            <a:lstStyle/>
            <a:p>
              <a:pPr algn="ctr"/>
              <a:r>
                <a:rPr lang="en-US" sz="3200" b="1">
                  <a:solidFill>
                    <a:srgbClr val="9D9D00"/>
                  </a:solidFill>
                  <a:latin typeface="UTM Americana" panose="02040603050506020204" pitchFamily="18" charset="0"/>
                  <a:ea typeface="Calibri" panose="020F0502020204030204" pitchFamily="34" charset="0"/>
                </a:rPr>
                <a:t>D</a:t>
              </a:r>
              <a:r>
                <a:rPr lang="vi-VN" sz="3200" b="1">
                  <a:solidFill>
                    <a:srgbClr val="9D9D00"/>
                  </a:solidFill>
                  <a:latin typeface="UTM Americana" panose="02040603050506020204" pitchFamily="18" charset="0"/>
                  <a:ea typeface="Calibri" panose="020F0502020204030204" pitchFamily="34" charset="0"/>
                </a:rPr>
                <a:t>ấu hai chấm dùng phối hợp với </a:t>
              </a:r>
              <a:r>
                <a:rPr lang="vi-VN" sz="3200" b="1">
                  <a:solidFill>
                    <a:srgbClr val="002060"/>
                  </a:solidFill>
                  <a:latin typeface="UTM Americana" panose="02040603050506020204" pitchFamily="18" charset="0"/>
                  <a:ea typeface="Calibri" panose="020F0502020204030204" pitchFamily="34" charset="0"/>
                </a:rPr>
                <a:t>dấu gạch đầu dòng</a:t>
              </a:r>
              <a:r>
                <a:rPr lang="vi-VN" sz="3200" b="1">
                  <a:solidFill>
                    <a:srgbClr val="9D9D00"/>
                  </a:solidFill>
                  <a:latin typeface="UTM Americana" panose="02040603050506020204" pitchFamily="18" charset="0"/>
                  <a:ea typeface="Calibri" panose="020F0502020204030204" pitchFamily="34" charset="0"/>
                </a:rPr>
                <a:t>.</a:t>
              </a:r>
              <a:endParaRPr lang="en-US" sz="3200" b="1">
                <a:solidFill>
                  <a:srgbClr val="9D9D00"/>
                </a:solidFill>
                <a:latin typeface="UTM Americana" panose="02040603050506020204" pitchFamily="18" charset="0"/>
                <a:ea typeface="Calibri" panose="020F0502020204030204" pitchFamily="34" charset="0"/>
              </a:endParaRPr>
            </a:p>
          </p:txBody>
        </p:sp>
      </p:grpSp>
      <p:grpSp>
        <p:nvGrpSpPr>
          <p:cNvPr id="20" name="Group 19"/>
          <p:cNvGrpSpPr/>
          <p:nvPr/>
        </p:nvGrpSpPr>
        <p:grpSpPr>
          <a:xfrm>
            <a:off x="-395410" y="4689832"/>
            <a:ext cx="8854413" cy="2552702"/>
            <a:chOff x="-395410" y="4689832"/>
            <a:chExt cx="8854413" cy="2552702"/>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6728">
              <a:off x="-395410" y="4689832"/>
              <a:ext cx="8854413" cy="2552702"/>
            </a:xfrm>
            <a:prstGeom prst="rect">
              <a:avLst/>
            </a:prstGeom>
          </p:spPr>
        </p:pic>
        <p:sp>
          <p:nvSpPr>
            <p:cNvPr id="22" name="Rectangle 21"/>
            <p:cNvSpPr/>
            <p:nvPr/>
          </p:nvSpPr>
          <p:spPr>
            <a:xfrm>
              <a:off x="360278" y="5204202"/>
              <a:ext cx="7259398" cy="1287788"/>
            </a:xfrm>
            <a:prstGeom prst="rect">
              <a:avLst/>
            </a:prstGeom>
          </p:spPr>
          <p:txBody>
            <a:bodyPr wrap="square">
              <a:spAutoFit/>
            </a:bodyPr>
            <a:lstStyle/>
            <a:p>
              <a:pPr algn="ctr">
                <a:lnSpc>
                  <a:spcPct val="150000"/>
                </a:lnSpc>
              </a:pPr>
              <a:r>
                <a:rPr lang="en-US" sz="2800" i="1">
                  <a:solidFill>
                    <a:srgbClr val="704C2E"/>
                  </a:solidFill>
                  <a:latin typeface="UTM Guanine" panose="02040603050506020204" pitchFamily="18" charset="0"/>
                  <a:ea typeface="Times New Roman" panose="02020603050405020304" pitchFamily="18" charset="0"/>
                </a:rPr>
                <a:t>Trong các câu văn trên, </a:t>
              </a:r>
              <a:br>
                <a:rPr lang="en-US" sz="2800" i="1">
                  <a:solidFill>
                    <a:srgbClr val="704C2E"/>
                  </a:solidFill>
                  <a:latin typeface="UTM Guanine" panose="02040603050506020204" pitchFamily="18" charset="0"/>
                  <a:ea typeface="Times New Roman" panose="02020603050405020304" pitchFamily="18" charset="0"/>
                </a:rPr>
              </a:br>
              <a:r>
                <a:rPr lang="en-US" sz="2800" i="1">
                  <a:solidFill>
                    <a:srgbClr val="704C2E"/>
                  </a:solidFill>
                  <a:latin typeface="UTM Guanine" panose="02040603050506020204" pitchFamily="18" charset="0"/>
                  <a:ea typeface="Times New Roman" panose="02020603050405020304" pitchFamily="18" charset="0"/>
                </a:rPr>
                <a:t>dấu hai chấm có tác dụng gì ?</a:t>
              </a:r>
              <a:endParaRPr lang="en-US" sz="3200">
                <a:solidFill>
                  <a:srgbClr val="704C2E"/>
                </a:solidFill>
                <a:effectLst/>
                <a:latin typeface="UTM Guanine" panose="02040603050506020204" pitchFamily="18" charset="0"/>
                <a:ea typeface="Times New Roman" panose="02020603050405020304" pitchFamily="18" charset="0"/>
              </a:endParaRPr>
            </a:p>
          </p:txBody>
        </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4754" y="4106955"/>
            <a:ext cx="2095500" cy="1834839"/>
          </a:xfrm>
          <a:prstGeom prst="rect">
            <a:avLst/>
          </a:prstGeom>
        </p:spPr>
      </p:pic>
      <p:sp>
        <p:nvSpPr>
          <p:cNvPr id="4" name="Oval 3"/>
          <p:cNvSpPr/>
          <p:nvPr/>
        </p:nvSpPr>
        <p:spPr>
          <a:xfrm>
            <a:off x="3463630" y="1960905"/>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1450231" y="2773560"/>
            <a:ext cx="342900" cy="3429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3218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2" presetClass="emph" presetSubtype="0" repeatCount="10000" fill="hold" nodeType="afterEffect">
                                  <p:stCondLst>
                                    <p:cond delay="0"/>
                                  </p:stCondLst>
                                  <p:childTnLst>
                                    <p:animRot by="120000">
                                      <p:cBhvr>
                                        <p:cTn id="20" dur="100" fill="hold">
                                          <p:stCondLst>
                                            <p:cond delay="0"/>
                                          </p:stCondLst>
                                        </p:cTn>
                                        <p:tgtEl>
                                          <p:spTgt spid="23"/>
                                        </p:tgtEl>
                                        <p:attrNameLst>
                                          <p:attrName>r</p:attrName>
                                        </p:attrNameLst>
                                      </p:cBhvr>
                                    </p:animRot>
                                    <p:animRot by="-240000">
                                      <p:cBhvr>
                                        <p:cTn id="21" dur="200" fill="hold">
                                          <p:stCondLst>
                                            <p:cond delay="200"/>
                                          </p:stCondLst>
                                        </p:cTn>
                                        <p:tgtEl>
                                          <p:spTgt spid="23"/>
                                        </p:tgtEl>
                                        <p:attrNameLst>
                                          <p:attrName>r</p:attrName>
                                        </p:attrNameLst>
                                      </p:cBhvr>
                                    </p:animRot>
                                    <p:animRot by="240000">
                                      <p:cBhvr>
                                        <p:cTn id="22" dur="200" fill="hold">
                                          <p:stCondLst>
                                            <p:cond delay="400"/>
                                          </p:stCondLst>
                                        </p:cTn>
                                        <p:tgtEl>
                                          <p:spTgt spid="23"/>
                                        </p:tgtEl>
                                        <p:attrNameLst>
                                          <p:attrName>r</p:attrName>
                                        </p:attrNameLst>
                                      </p:cBhvr>
                                    </p:animRot>
                                    <p:animRot by="-240000">
                                      <p:cBhvr>
                                        <p:cTn id="23" dur="200" fill="hold">
                                          <p:stCondLst>
                                            <p:cond delay="600"/>
                                          </p:stCondLst>
                                        </p:cTn>
                                        <p:tgtEl>
                                          <p:spTgt spid="23"/>
                                        </p:tgtEl>
                                        <p:attrNameLst>
                                          <p:attrName>r</p:attrName>
                                        </p:attrNameLst>
                                      </p:cBhvr>
                                    </p:animRot>
                                    <p:animRot by="120000">
                                      <p:cBhvr>
                                        <p:cTn id="24" dur="200" fill="hold">
                                          <p:stCondLst>
                                            <p:cond delay="800"/>
                                          </p:stCondLst>
                                        </p:cTn>
                                        <p:tgtEl>
                                          <p:spTgt spid="23"/>
                                        </p:tgtEl>
                                        <p:attrNameLst>
                                          <p:attrName>r</p:attrName>
                                        </p:attrNameLst>
                                      </p:cBhvr>
                                    </p:animRot>
                                  </p:childTnLst>
                                </p:cTn>
                              </p:par>
                            </p:childTnLst>
                          </p:cTn>
                        </p:par>
                        <p:par>
                          <p:cTn id="25" fill="hold">
                            <p:stCondLst>
                              <p:cond delay="11000"/>
                            </p:stCondLst>
                            <p:childTnLst>
                              <p:par>
                                <p:cTn id="26" presetID="56" presetClass="entr" presetSubtype="0" fill="hold" grpId="0" nodeType="afterEffect">
                                  <p:stCondLst>
                                    <p:cond delay="0"/>
                                  </p:stCondLst>
                                  <p:iterate type="wd">
                                    <p:tmPct val="10000"/>
                                  </p:iterate>
                                  <p:childTnLst>
                                    <p:set>
                                      <p:cBhvr>
                                        <p:cTn id="27" dur="1" fill="hold">
                                          <p:stCondLst>
                                            <p:cond delay="0"/>
                                          </p:stCondLst>
                                        </p:cTn>
                                        <p:tgtEl>
                                          <p:spTgt spid="8"/>
                                        </p:tgtEl>
                                        <p:attrNameLst>
                                          <p:attrName>style.visibility</p:attrName>
                                        </p:attrNameLst>
                                      </p:cBhvr>
                                      <p:to>
                                        <p:strVal val="visible"/>
                                      </p:to>
                                    </p:set>
                                    <p:anim by="(-#ppt_w*2)" calcmode="lin" valueType="num">
                                      <p:cBhvr rctx="PPT">
                                        <p:cTn id="28" dur="500" autoRev="1" fill="hold">
                                          <p:stCondLst>
                                            <p:cond delay="0"/>
                                          </p:stCondLst>
                                        </p:cTn>
                                        <p:tgtEl>
                                          <p:spTgt spid="8"/>
                                        </p:tgtEl>
                                        <p:attrNameLst>
                                          <p:attrName>ppt_w</p:attrName>
                                        </p:attrNameLst>
                                      </p:cBhvr>
                                    </p:anim>
                                    <p:anim by="(#ppt_w*0.50)" calcmode="lin" valueType="num">
                                      <p:cBhvr>
                                        <p:cTn id="29" dur="500" decel="50000" autoRev="1" fill="hold">
                                          <p:stCondLst>
                                            <p:cond delay="0"/>
                                          </p:stCondLst>
                                        </p:cTn>
                                        <p:tgtEl>
                                          <p:spTgt spid="8"/>
                                        </p:tgtEl>
                                        <p:attrNameLst>
                                          <p:attrName>ppt_x</p:attrName>
                                        </p:attrNameLst>
                                      </p:cBhvr>
                                    </p:anim>
                                    <p:anim from="(-#ppt_h/2)" to="(#ppt_y)" calcmode="lin" valueType="num">
                                      <p:cBhvr>
                                        <p:cTn id="30" dur="1000" fill="hold">
                                          <p:stCondLst>
                                            <p:cond delay="0"/>
                                          </p:stCondLst>
                                        </p:cTn>
                                        <p:tgtEl>
                                          <p:spTgt spid="8"/>
                                        </p:tgtEl>
                                        <p:attrNameLst>
                                          <p:attrName>ppt_y</p:attrName>
                                        </p:attrNameLst>
                                      </p:cBhvr>
                                    </p:anim>
                                    <p:animRot by="21600000">
                                      <p:cBhvr>
                                        <p:cTn id="31" dur="1000" fill="hold">
                                          <p:stCondLst>
                                            <p:cond delay="0"/>
                                          </p:stCondLst>
                                        </p:cTn>
                                        <p:tgtEl>
                                          <p:spTgt spid="8"/>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1000"/>
                                        <p:tgtEl>
                                          <p:spTgt spid="4"/>
                                        </p:tgtEl>
                                      </p:cBhvr>
                                    </p:animEffect>
                                  </p:childTnLst>
                                </p:cTn>
                              </p:par>
                            </p:childTnLst>
                          </p:cTn>
                        </p:par>
                        <p:par>
                          <p:cTn id="37" fill="hold">
                            <p:stCondLst>
                              <p:cond delay="1000"/>
                            </p:stCondLst>
                            <p:childTnLst>
                              <p:par>
                                <p:cTn id="38" presetID="2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edge">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heel(1)">
                                      <p:cBhvr>
                                        <p:cTn id="45" dur="1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mph" presetSubtype="0" fill="hold" nodeType="clickEffect">
                                  <p:stCondLst>
                                    <p:cond delay="0"/>
                                  </p:stCondLst>
                                  <p:iterate type="lt">
                                    <p:tmPct val="4000"/>
                                  </p:iterate>
                                  <p:childTnLst>
                                    <p:set>
                                      <p:cBhvr override="childStyle">
                                        <p:cTn id="49" dur="1000" fill="hold"/>
                                        <p:tgtEl>
                                          <p:spTgt spid="8">
                                            <p:txEl>
                                              <p:pRg st="1" end="1"/>
                                            </p:txEl>
                                          </p:spTgt>
                                        </p:tgtEl>
                                        <p:attrNameLst>
                                          <p:attrName>style.color</p:attrName>
                                        </p:attrNameLst>
                                      </p:cBhvr>
                                      <p:to>
                                        <p:clrVal>
                                          <a:schemeClr val="accent2"/>
                                        </p:clrVal>
                                      </p:to>
                                    </p:set>
                                    <p:set>
                                      <p:cBhvr>
                                        <p:cTn id="50" dur="1000" fill="hold"/>
                                        <p:tgtEl>
                                          <p:spTgt spid="8">
                                            <p:txEl>
                                              <p:pRg st="1" end="1"/>
                                            </p:txEl>
                                          </p:spTgt>
                                        </p:tgtEl>
                                        <p:attrNameLst>
                                          <p:attrName>fillcolor</p:attrName>
                                        </p:attrNameLst>
                                      </p:cBhvr>
                                      <p:to>
                                        <p:clrVal>
                                          <a:schemeClr val="accent2"/>
                                        </p:clrVal>
                                      </p:to>
                                    </p:set>
                                    <p:set>
                                      <p:cBhvr>
                                        <p:cTn id="51" dur="1000" fill="hold"/>
                                        <p:tgtEl>
                                          <p:spTgt spid="8">
                                            <p:txEl>
                                              <p:pRg st="1" end="1"/>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mph" presetSubtype="0" repeatCount="5000" fill="hold" grpId="1" nodeType="clickEffect">
                                  <p:stCondLst>
                                    <p:cond delay="0"/>
                                  </p:stCondLst>
                                  <p:childTnLst>
                                    <p:animClr clrSpc="hsl" dir="cw">
                                      <p:cBhvr override="childStyle">
                                        <p:cTn id="55" dur="500" fill="hold"/>
                                        <p:tgtEl>
                                          <p:spTgt spid="4"/>
                                        </p:tgtEl>
                                        <p:attrNameLst>
                                          <p:attrName>style.color</p:attrName>
                                        </p:attrNameLst>
                                      </p:cBhvr>
                                      <p:by>
                                        <p:hsl h="-7200000" s="0" l="0"/>
                                      </p:by>
                                    </p:animClr>
                                    <p:animClr clrSpc="hsl" dir="cw">
                                      <p:cBhvr>
                                        <p:cTn id="56" dur="500" fill="hold"/>
                                        <p:tgtEl>
                                          <p:spTgt spid="4"/>
                                        </p:tgtEl>
                                        <p:attrNameLst>
                                          <p:attrName>fillcolor</p:attrName>
                                        </p:attrNameLst>
                                      </p:cBhvr>
                                      <p:by>
                                        <p:hsl h="-7200000" s="0" l="0"/>
                                      </p:by>
                                    </p:animClr>
                                    <p:animClr clrSpc="hsl" dir="cw">
                                      <p:cBhvr>
                                        <p:cTn id="57" dur="500" fill="hold"/>
                                        <p:tgtEl>
                                          <p:spTgt spid="4"/>
                                        </p:tgtEl>
                                        <p:attrNameLst>
                                          <p:attrName>stroke.color</p:attrName>
                                        </p:attrNameLst>
                                      </p:cBhvr>
                                      <p:by>
                                        <p:hsl h="-7200000" s="0" l="0"/>
                                      </p:by>
                                    </p:animClr>
                                    <p:set>
                                      <p:cBhvr>
                                        <p:cTn id="58" dur="500" fill="hold"/>
                                        <p:tgtEl>
                                          <p:spTgt spid="4"/>
                                        </p:tgtEl>
                                        <p:attrNameLst>
                                          <p:attrName>fill.type</p:attrName>
                                        </p:attrNameLst>
                                      </p:cBhvr>
                                      <p:to>
                                        <p:strVal val="solid"/>
                                      </p:to>
                                    </p:set>
                                  </p:childTnLst>
                                </p:cTn>
                              </p:par>
                              <p:par>
                                <p:cTn id="59" presetID="22" presetClass="emph" presetSubtype="0" repeatCount="5000" fill="hold" grpId="1" nodeType="withEffect">
                                  <p:stCondLst>
                                    <p:cond delay="0"/>
                                  </p:stCondLst>
                                  <p:childTnLst>
                                    <p:animClr clrSpc="hsl" dir="cw">
                                      <p:cBhvr override="childStyle">
                                        <p:cTn id="60" dur="500" fill="hold"/>
                                        <p:tgtEl>
                                          <p:spTgt spid="15"/>
                                        </p:tgtEl>
                                        <p:attrNameLst>
                                          <p:attrName>style.color</p:attrName>
                                        </p:attrNameLst>
                                      </p:cBhvr>
                                      <p:by>
                                        <p:hsl h="-7200000" s="0" l="0"/>
                                      </p:by>
                                    </p:animClr>
                                    <p:animClr clrSpc="hsl" dir="cw">
                                      <p:cBhvr>
                                        <p:cTn id="61" dur="500" fill="hold"/>
                                        <p:tgtEl>
                                          <p:spTgt spid="15"/>
                                        </p:tgtEl>
                                        <p:attrNameLst>
                                          <p:attrName>fillcolor</p:attrName>
                                        </p:attrNameLst>
                                      </p:cBhvr>
                                      <p:by>
                                        <p:hsl h="-7200000" s="0" l="0"/>
                                      </p:by>
                                    </p:animClr>
                                    <p:animClr clrSpc="hsl" dir="cw">
                                      <p:cBhvr>
                                        <p:cTn id="62" dur="500" fill="hold"/>
                                        <p:tgtEl>
                                          <p:spTgt spid="15"/>
                                        </p:tgtEl>
                                        <p:attrNameLst>
                                          <p:attrName>stroke.color</p:attrName>
                                        </p:attrNameLst>
                                      </p:cBhvr>
                                      <p:by>
                                        <p:hsl h="-7200000" s="0" l="0"/>
                                      </p:by>
                                    </p:animClr>
                                    <p:set>
                                      <p:cBhvr>
                                        <p:cTn id="63" dur="500" fill="hold"/>
                                        <p:tgtEl>
                                          <p:spTgt spid="15"/>
                                        </p:tgtEl>
                                        <p:attrNameLst>
                                          <p:attrName>fill.type</p:attrName>
                                        </p:attrNameLst>
                                      </p:cBhvr>
                                      <p:to>
                                        <p:strVal val="solid"/>
                                      </p:to>
                                    </p:set>
                                  </p:childTnLst>
                                </p:cTn>
                              </p:par>
                              <p:par>
                                <p:cTn id="64" presetID="21" presetClass="entr" presetSubtype="1"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heel(1)">
                                      <p:cBhvr>
                                        <p:cTn id="6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659</TotalTime>
  <Words>949</Words>
  <Application>Microsoft Office PowerPoint</Application>
  <PresentationFormat>Widescreen</PresentationFormat>
  <Paragraphs>82</Paragraphs>
  <Slides>23</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UTM Windsor BT</vt:lpstr>
      <vt:lpstr>UTM Bustamalaka</vt:lpstr>
      <vt:lpstr>等线</vt:lpstr>
      <vt:lpstr>UTM French Vanilla</vt:lpstr>
      <vt:lpstr>UTM Cookies</vt:lpstr>
      <vt:lpstr>UTM Americana</vt:lpstr>
      <vt:lpstr>UTM Alter Gothic</vt:lpstr>
      <vt:lpstr>UTM Guanine</vt:lpstr>
      <vt:lpstr>UTM Flamenco</vt:lpstr>
      <vt:lpstr>UTM Edwardian</vt:lpstr>
      <vt:lpstr>Calibri</vt:lpstr>
      <vt:lpstr>UTM Aquarelle</vt:lpstr>
      <vt:lpstr>Arial</vt:lpstr>
      <vt:lpstr>Times New Roman</vt:lpstr>
      <vt:lpstr>UTM Demian KT</vt:lpstr>
      <vt:lpstr>UTM Beautiful Caps</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Nguyen Huu Hieu</cp:lastModifiedBy>
  <cp:revision>104</cp:revision>
  <dcterms:created xsi:type="dcterms:W3CDTF">2019-04-23T14:05:00Z</dcterms:created>
  <dcterms:modified xsi:type="dcterms:W3CDTF">2021-09-07T07:07:11Z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ies>
</file>