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sldIdLst>
    <p:sldId id="343" r:id="rId3"/>
    <p:sldId id="304" r:id="rId4"/>
    <p:sldId id="322" r:id="rId5"/>
    <p:sldId id="323" r:id="rId6"/>
    <p:sldId id="321" r:id="rId7"/>
    <p:sldId id="305" r:id="rId8"/>
    <p:sldId id="306" r:id="rId9"/>
    <p:sldId id="307" r:id="rId10"/>
    <p:sldId id="308" r:id="rId11"/>
    <p:sldId id="309" r:id="rId12"/>
    <p:sldId id="310" r:id="rId13"/>
    <p:sldId id="332" r:id="rId14"/>
    <p:sldId id="338" r:id="rId15"/>
    <p:sldId id="339" r:id="rId16"/>
    <p:sldId id="340" r:id="rId17"/>
    <p:sldId id="341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FF0000"/>
    <a:srgbClr val="0033CC"/>
    <a:srgbClr val="FFFF00"/>
    <a:srgbClr val="990000"/>
    <a:srgbClr val="1A059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>
        <p:scale>
          <a:sx n="80" d="100"/>
          <a:sy n="80" d="100"/>
        </p:scale>
        <p:origin x="-52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B550-FB5A-4347-8A36-C27EAC425521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84B3-7B3B-493A-A1B4-38F227EC2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430F-4F09-45FA-9277-CB20A6DE5A5C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3187-E2B7-4A66-A0A4-59A967F5C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161A-9180-4E12-81D1-F75DB3110311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7534-682E-4CED-BA00-D44D1CEA7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A0158-12DA-4DD5-8176-E3A538072B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4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8FAB8-0F6D-4A5C-85E5-4E4F3D9F1B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51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BC45-2809-4499-AEFC-12A64366DF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1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D6FC7-1860-4F03-B0A5-08052FF38B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8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3532C-5BAF-4C5C-BAB6-5C90F5CAA7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97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1143-D21B-4F35-BE06-03A37DC984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9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DD5FF-25FE-4BC1-A272-DCD031DE68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5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5BB72-1559-4297-82F5-1EB472021E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0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1A8CE-2600-4FD9-8B13-66A2F64789AD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D491-3998-4570-AD50-2C249777E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7B2CB-CF20-4270-943E-0F88FDDA7D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49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3D429-6943-4170-BB82-ED046F270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64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9E003-EFA8-408B-A0C1-3B1C2E89D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3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7058-D389-44B5-B55A-6866B625D78A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C13E-6D20-4625-86F8-72FF8CEEC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0122-3F08-45DB-A50B-8FF535A5F3AF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7334-7974-4A7B-B7E9-B6E20EA45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C738-DA17-4DF7-86A5-2F8A5E98C343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402A-7845-409D-9372-4D1F39EF9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4FD2-8CB7-4232-A95E-B8A40CC2303E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3324-3F19-4579-AB31-42023002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3A43-2DBB-49E2-B823-AC490EA74D50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C80E-4A8D-4B88-B8F7-98F945826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4600-1F4C-45ED-B7B1-9B41B8234527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D7D9-8B31-490F-BE67-042468B9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1A38-BE7D-4E74-85BA-B13B8C89D7C2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AD98-56BA-4BBB-8567-A3CC026E1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2DCDD-815C-4E7B-9DD6-A33F49D161B2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4200C3-4F71-44F8-A278-13E4412CB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873031-E204-4F8B-93EB-735DAEF47E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pic>
        <p:nvPicPr>
          <p:cNvPr id="2051" name="Picture 3" descr="POINSET3"/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4875212"/>
            <a:ext cx="2160588" cy="1984375"/>
          </a:xfrm>
          <a:noFill/>
        </p:spPr>
      </p:pic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0"/>
            <a:ext cx="1544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2879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685800" y="1600200"/>
            <a:ext cx="7924800" cy="147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Chµo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mõng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c¸c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6096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pt-BR" sz="3600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đÕn </a:t>
            </a:r>
            <a:r>
              <a:rPr lang="pt-BR" sz="3600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 tiết Tập </a:t>
            </a:r>
            <a:r>
              <a:rPr lang="pt-BR" sz="3600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</a:p>
          <a:p>
            <a:pPr>
              <a:defRPr/>
            </a:pPr>
            <a:r>
              <a:rPr lang="pt-BR" sz="3600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Lớp 3</a:t>
            </a:r>
            <a:endParaRPr lang="en-US" sz="3600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2059" name="Picture 1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60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6172200" y="2516188"/>
          <a:ext cx="1425575" cy="269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Microsoft Equation 3.0" r:id="rId8" imgW="114151" imgH="215619" progId="Equation.3">
                  <p:embed/>
                </p:oleObj>
              </mc:Choice>
              <mc:Fallback>
                <p:oleObj name="Microsoft Equation 3.0" r:id="rId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16188"/>
                        <a:ext cx="1425575" cy="269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027612"/>
            <a:ext cx="2209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161158"/>
      </p:ext>
    </p:extLst>
  </p:cSld>
  <p:clrMapOvr>
    <a:masterClrMapping/>
  </p:clrMapOvr>
  <p:transition spd="med">
    <p:newsflash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ChangeArrowheads="1"/>
          </p:cNvSpPr>
          <p:nvPr/>
        </p:nvSpPr>
        <p:spPr bwMode="blackWhite">
          <a:xfrm>
            <a:off x="0" y="38100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gray">
          <a:xfrm>
            <a:off x="76200" y="3810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gray">
          <a:xfrm>
            <a:off x="304800" y="2209800"/>
            <a:ext cx="2743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92100" y="2971800"/>
            <a:ext cx="8851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03399"/>
                </a:solidFill>
                <a:latin typeface="Times New Roman" pitchFamily="18" charset="0"/>
              </a:rPr>
              <a:t>+Thái độ của Thần Chết như thế nào khi thấy người mẹ?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228600" y="3459163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-Ngạc nhiên, không hiểu vì sao người mẹ có thể tìm đến</a:t>
            </a:r>
          </a:p>
          <a:p>
            <a:pPr algn="l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 tận nơi mình ở.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381000" y="4495800"/>
            <a:ext cx="4981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+Người mẹ trả lời như thế nào?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381000" y="51816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-Bà trả lời: vì bà là mẹ, người mẹ có thể làm tất cả vì </a:t>
            </a:r>
          </a:p>
          <a:p>
            <a:pPr algn="l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con và bà đòi Thần Chết trả lại con cho mình.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-76200" y="639762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 animBg="1"/>
      <p:bldP spid="72714" grpId="0"/>
      <p:bldP spid="72715" grpId="0"/>
      <p:bldP spid="72716" grpId="0"/>
      <p:bldP spid="727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ChangeArrowheads="1"/>
          </p:cNvSpPr>
          <p:nvPr/>
        </p:nvSpPr>
        <p:spPr bwMode="blackWhite">
          <a:xfrm>
            <a:off x="0" y="38100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gray">
          <a:xfrm>
            <a:off x="76200" y="3810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gray">
          <a:xfrm>
            <a:off x="304800" y="2438400"/>
            <a:ext cx="2743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bài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304800" y="3214687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Chọn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đúng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nhất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nói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chuyện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304800" y="3824287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a)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dũng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304800" y="4357687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b)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sợ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Thần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Chết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304800" y="4891087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c)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hi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tất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cả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con.</a:t>
            </a:r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171450" y="49530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>
              <a:latin typeface="Times New Roman" pitchFamily="18" charset="0"/>
            </a:endParaRPr>
          </a:p>
        </p:txBody>
      </p:sp>
      <p:sp>
        <p:nvSpPr>
          <p:cNvPr id="73746" name="WordArt 18"/>
          <p:cNvSpPr>
            <a:spLocks noChangeArrowheads="1" noChangeShapeType="1" noTextEdit="1"/>
          </p:cNvSpPr>
          <p:nvPr/>
        </p:nvSpPr>
        <p:spPr bwMode="auto">
          <a:xfrm>
            <a:off x="3657600" y="2447925"/>
            <a:ext cx="3305175" cy="523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Trao đổi nhóm đôi</a:t>
            </a:r>
            <a:endParaRPr lang="en-US" sz="36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>
                  <a:alpha val="8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3747" name="Picture 19" descr="Star-05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-76200" y="639762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 animBg="1"/>
      <p:bldP spid="73740" grpId="0"/>
      <p:bldP spid="73741" grpId="0"/>
      <p:bldP spid="73742" grpId="0"/>
      <p:bldP spid="73743" grpId="0"/>
      <p:bldP spid="73745" grpId="0" animBg="1"/>
      <p:bldP spid="73746" grpId="0" animBg="1"/>
      <p:bldP spid="73746" grpId="1" animBg="1"/>
      <p:bldP spid="7374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blackWhite">
          <a:xfrm>
            <a:off x="0" y="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-76200" y="2738438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2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3048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0" y="2133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Luyện</a:t>
            </a: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đọc</a:t>
            </a:r>
            <a:endParaRPr lang="en-US" sz="3200" b="1" dirty="0">
              <a:solidFill>
                <a:srgbClr val="1A0597"/>
              </a:solidFill>
              <a:latin typeface="Times New Roman" pitchFamily="18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5486400" y="2590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A0597"/>
                </a:solidFill>
                <a:latin typeface="Times New Roman" pitchFamily="18" charset="0"/>
              </a:rPr>
              <a:t>Từ ngữ</a:t>
            </a:r>
          </a:p>
        </p:txBody>
      </p:sp>
      <p:sp>
        <p:nvSpPr>
          <p:cNvPr id="69646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57800" y="20574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hiểu</a:t>
            </a: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bài</a:t>
            </a:r>
            <a:endParaRPr lang="en-US" sz="3200" b="1" dirty="0">
              <a:solidFill>
                <a:srgbClr val="1A0597"/>
              </a:solidFill>
              <a:latin typeface="Times New Roman" pitchFamily="18" charset="0"/>
            </a:endParaRPr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5334000" y="2209800"/>
            <a:ext cx="76200" cy="4648200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1423988" y="2714625"/>
            <a:ext cx="1624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2771775" y="2714625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0" y="32004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3124200" y="321945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53" name="Text Box 2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3505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9654" name="Text Box 2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39147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9655" name="Text Box 2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4343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Lã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chã</a:t>
            </a:r>
            <a:endParaRPr lang="en-US" sz="2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152400" y="3948113"/>
            <a:ext cx="5257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 eaLnBrk="0" hangingPunct="0"/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0" hangingPunct="0"/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 eaLnBrk="0" hangingPunct="0"/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eaLnBrk="0" hangingPunct="0"/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 flipH="1">
            <a:off x="1571625" y="407193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flipH="1">
            <a:off x="795338" y="451485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 flipH="1">
            <a:off x="852488" y="451485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>
            <a:off x="3262313" y="4424363"/>
            <a:ext cx="1752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2" name="Line 30"/>
          <p:cNvSpPr>
            <a:spLocks noChangeShapeType="1"/>
          </p:cNvSpPr>
          <p:nvPr/>
        </p:nvSpPr>
        <p:spPr bwMode="auto">
          <a:xfrm flipH="1">
            <a:off x="2057400" y="536733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 flipH="1">
            <a:off x="2133600" y="536733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4" name="Line 32"/>
          <p:cNvSpPr>
            <a:spLocks noChangeShapeType="1"/>
          </p:cNvSpPr>
          <p:nvPr/>
        </p:nvSpPr>
        <p:spPr bwMode="auto">
          <a:xfrm flipH="1">
            <a:off x="2057400" y="6219825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5" name="Line 33"/>
          <p:cNvSpPr>
            <a:spLocks noChangeShapeType="1"/>
          </p:cNvSpPr>
          <p:nvPr/>
        </p:nvSpPr>
        <p:spPr bwMode="auto">
          <a:xfrm flipH="1">
            <a:off x="2133600" y="6219825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6" name="Line 34"/>
          <p:cNvSpPr>
            <a:spLocks noChangeShapeType="1"/>
          </p:cNvSpPr>
          <p:nvPr/>
        </p:nvSpPr>
        <p:spPr bwMode="auto">
          <a:xfrm flipH="1">
            <a:off x="5105400" y="6234113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7" name="Line 35"/>
          <p:cNvSpPr>
            <a:spLocks noChangeShapeType="1"/>
          </p:cNvSpPr>
          <p:nvPr/>
        </p:nvSpPr>
        <p:spPr bwMode="auto">
          <a:xfrm flipH="1">
            <a:off x="5181600" y="6234113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>
            <a:off x="304800" y="5257800"/>
            <a:ext cx="1371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9" name="Line 37"/>
          <p:cNvSpPr>
            <a:spLocks noChangeShapeType="1"/>
          </p:cNvSpPr>
          <p:nvPr/>
        </p:nvSpPr>
        <p:spPr bwMode="auto">
          <a:xfrm>
            <a:off x="261938" y="5672138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70" name="Line 38"/>
          <p:cNvSpPr>
            <a:spLocks noChangeShapeType="1"/>
          </p:cNvSpPr>
          <p:nvPr/>
        </p:nvSpPr>
        <p:spPr bwMode="auto">
          <a:xfrm>
            <a:off x="762000" y="6538913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71" name="Line 39"/>
          <p:cNvSpPr>
            <a:spLocks noChangeShapeType="1"/>
          </p:cNvSpPr>
          <p:nvPr/>
        </p:nvSpPr>
        <p:spPr bwMode="auto">
          <a:xfrm>
            <a:off x="2952750" y="6524625"/>
            <a:ext cx="381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ChangeArrowheads="1"/>
          </p:cNvSpPr>
          <p:nvPr/>
        </p:nvSpPr>
        <p:spPr bwMode="blackWhite">
          <a:xfrm>
            <a:off x="0" y="22860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gray">
          <a:xfrm>
            <a:off x="76200" y="3810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gray">
          <a:xfrm>
            <a:off x="304800" y="2819400"/>
            <a:ext cx="2743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chuyện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04800" y="3960813"/>
            <a:ext cx="8610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vai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dẫn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chuyện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bà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Thần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Đêm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Tối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bụi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gai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hồ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Thần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Chết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)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chuyện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mẹ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74766" name="WordArt 14"/>
          <p:cNvSpPr>
            <a:spLocks noChangeArrowheads="1" noChangeShapeType="1" noTextEdit="1"/>
          </p:cNvSpPr>
          <p:nvPr/>
        </p:nvSpPr>
        <p:spPr bwMode="auto">
          <a:xfrm>
            <a:off x="3657600" y="2743200"/>
            <a:ext cx="48006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Thảo</a:t>
            </a:r>
            <a:r>
              <a:rPr lang="en-US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luận</a:t>
            </a:r>
            <a:r>
              <a:rPr lang="en-US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vai</a:t>
            </a:r>
            <a:endParaRPr lang="en-US" sz="36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>
                  <a:alpha val="8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76200" y="639762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animBg="1"/>
      <p:bldP spid="74761" grpId="0"/>
      <p:bldP spid="74766" grpId="0" animBg="1"/>
      <p:bldP spid="74766" grpId="1" animBg="1"/>
      <p:bldP spid="7476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flowers_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627438"/>
            <a:ext cx="1219200" cy="1096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6329" name="Picture 9" descr="3919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999038"/>
            <a:ext cx="1219200" cy="10969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6330" name="Picture 10" descr="post-47-11064420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999038"/>
            <a:ext cx="1339850" cy="1066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6331" name="Picture 11" descr="flower_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627438"/>
            <a:ext cx="121920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6332" name="Picture 12" descr="flowers_0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627438"/>
            <a:ext cx="1308100" cy="1096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6333" name="Picture 13" descr="DOT_Flowers_A_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3627438"/>
            <a:ext cx="1252538" cy="10969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6334" name="Oval 14" descr="Bouquet"/>
          <p:cNvSpPr>
            <a:spLocks noChangeArrowheads="1"/>
          </p:cNvSpPr>
          <p:nvPr/>
        </p:nvSpPr>
        <p:spPr bwMode="auto">
          <a:xfrm>
            <a:off x="1447800" y="2971800"/>
            <a:ext cx="1905000" cy="533400"/>
          </a:xfrm>
          <a:prstGeom prst="ellips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ĐỘI A</a:t>
            </a:r>
          </a:p>
        </p:txBody>
      </p:sp>
      <p:sp>
        <p:nvSpPr>
          <p:cNvPr id="56335" name="Oval 15" descr="Bouquet"/>
          <p:cNvSpPr>
            <a:spLocks noChangeArrowheads="1"/>
          </p:cNvSpPr>
          <p:nvPr/>
        </p:nvSpPr>
        <p:spPr bwMode="auto">
          <a:xfrm>
            <a:off x="5867400" y="2895600"/>
            <a:ext cx="1905000" cy="533400"/>
          </a:xfrm>
          <a:prstGeom prst="ellips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ĐỘI B</a:t>
            </a:r>
          </a:p>
        </p:txBody>
      </p:sp>
      <p:pic>
        <p:nvPicPr>
          <p:cNvPr id="56345" name="Picture 25" descr="Entertainment-02-jun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7600" y="914400"/>
            <a:ext cx="1600200" cy="1447800"/>
          </a:xfrm>
          <a:prstGeom prst="rect">
            <a:avLst/>
          </a:prstGeom>
          <a:noFill/>
        </p:spPr>
      </p:pic>
      <p:sp>
        <p:nvSpPr>
          <p:cNvPr id="56370" name="Text Box 50"/>
          <p:cNvSpPr txBox="1">
            <a:spLocks noChangeArrowheads="1"/>
          </p:cNvSpPr>
          <p:nvPr/>
        </p:nvSpPr>
        <p:spPr bwMode="auto">
          <a:xfrm>
            <a:off x="3657600" y="16383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140476"/>
                </a:solidFill>
                <a:latin typeface="Times New Roman" pitchFamily="18" charset="0"/>
              </a:rPr>
              <a:t>)</a:t>
            </a:r>
            <a:endParaRPr lang="en-US" sz="2000" b="1" dirty="0">
              <a:solidFill>
                <a:srgbClr val="140476"/>
              </a:solidFill>
              <a:latin typeface="Times New Roman" pitchFamily="18" charset="0"/>
            </a:endParaRPr>
          </a:p>
        </p:txBody>
      </p:sp>
      <p:sp>
        <p:nvSpPr>
          <p:cNvPr id="56372" name="AutoShape 52"/>
          <p:cNvSpPr>
            <a:spLocks noChangeArrowheads="1"/>
          </p:cNvSpPr>
          <p:nvPr/>
        </p:nvSpPr>
        <p:spPr bwMode="blackWhite">
          <a:xfrm>
            <a:off x="0" y="38100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373" name="AutoShape 53"/>
          <p:cNvSpPr>
            <a:spLocks noChangeArrowheads="1"/>
          </p:cNvSpPr>
          <p:nvPr/>
        </p:nvSpPr>
        <p:spPr bwMode="gray">
          <a:xfrm>
            <a:off x="57150" y="42863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56374" name="WordArt 54"/>
          <p:cNvSpPr>
            <a:spLocks noChangeArrowheads="1" noChangeShapeType="1" noTextEdit="1"/>
          </p:cNvSpPr>
          <p:nvPr/>
        </p:nvSpPr>
        <p:spPr bwMode="auto">
          <a:xfrm>
            <a:off x="2133600" y="1981200"/>
            <a:ext cx="5276850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6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Thi kể chuyện</a:t>
            </a:r>
          </a:p>
        </p:txBody>
      </p:sp>
      <p:sp>
        <p:nvSpPr>
          <p:cNvPr id="56375" name="AutoShape 55"/>
          <p:cNvSpPr>
            <a:spLocks noChangeArrowheads="1"/>
          </p:cNvSpPr>
          <p:nvPr/>
        </p:nvSpPr>
        <p:spPr bwMode="blackWhite">
          <a:xfrm>
            <a:off x="0" y="617220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-76200" y="639762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6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5"/>
                  </p:tgtEl>
                </p:cond>
              </p:nextCondLst>
            </p:seq>
          </p:childTnLst>
        </p:cTn>
      </p:par>
    </p:tnLst>
    <p:bldLst>
      <p:bldP spid="56334" grpId="0" animBg="1"/>
      <p:bldP spid="56335" grpId="0" animBg="1"/>
      <p:bldP spid="56374" grpId="0" animBg="1"/>
      <p:bldP spid="5637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blackWhite">
          <a:xfrm>
            <a:off x="0" y="45720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>
            <a:off x="76200" y="3810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77837" name="AutoShape 13"/>
          <p:cNvSpPr>
            <a:spLocks noChangeArrowheads="1"/>
          </p:cNvSpPr>
          <p:nvPr/>
        </p:nvSpPr>
        <p:spPr bwMode="blackWhite">
          <a:xfrm>
            <a:off x="0" y="617220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3352800" y="33528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Xem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sách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trang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29)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3352800" y="38862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sau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</a:rPr>
              <a:t>Ông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</a:rPr>
              <a:t>ngoại</a:t>
            </a:r>
            <a:endParaRPr lang="en-US" sz="2800" b="1" i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1828800" y="5029200"/>
            <a:ext cx="579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-76200" y="639762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/>
      <p:bldP spid="77836" grpId="0"/>
      <p:bldP spid="778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757966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048000" y="-2209800"/>
            <a:ext cx="15240000" cy="11430000"/>
          </a:xfrm>
          <a:prstGeom prst="rect">
            <a:avLst/>
          </a:prstGeom>
          <a:noFill/>
        </p:spPr>
      </p:pic>
      <p:pic>
        <p:nvPicPr>
          <p:cNvPr id="79877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304800" y="40386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-304800" y="-2286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7543800" y="2286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1066800" y="47244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3124200" y="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7620000" y="53340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3" name="WordArt 11"/>
          <p:cNvSpPr>
            <a:spLocks noChangeArrowheads="1" noChangeShapeType="1" noTextEdit="1"/>
          </p:cNvSpPr>
          <p:nvPr/>
        </p:nvSpPr>
        <p:spPr bwMode="auto">
          <a:xfrm>
            <a:off x="381000" y="1600200"/>
            <a:ext cx="98298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88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CHÂN THÀNH CẢM ƠN QUÝ THẦY CÔ</a:t>
            </a:r>
          </a:p>
          <a:p>
            <a:r>
              <a:rPr lang="vi-VN" sz="88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CÙNG CÁC EM HỌC </a:t>
            </a:r>
            <a:r>
              <a:rPr lang="vi-VN" sz="88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sz="88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88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 animBg="1"/>
      <p:bldP spid="7988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AutoShape 4"/>
          <p:cNvSpPr>
            <a:spLocks noChangeArrowheads="1"/>
          </p:cNvSpPr>
          <p:nvPr/>
        </p:nvSpPr>
        <p:spPr bwMode="blackWhite">
          <a:xfrm>
            <a:off x="0" y="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7593" name="Oval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95600" y="1219200"/>
            <a:ext cx="36576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1A059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Kiểm tra bài cũ:</a:t>
            </a:r>
          </a:p>
        </p:txBody>
      </p:sp>
      <p:pic>
        <p:nvPicPr>
          <p:cNvPr id="67594" name="Picture 10" descr="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95800"/>
            <a:ext cx="990600" cy="1981200"/>
          </a:xfrm>
          <a:prstGeom prst="rect">
            <a:avLst/>
          </a:prstGeom>
          <a:noFill/>
        </p:spPr>
      </p:pic>
      <p:sp>
        <p:nvSpPr>
          <p:cNvPr id="67595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33600" y="2514600"/>
            <a:ext cx="4343400" cy="1828800"/>
          </a:xfrm>
          <a:prstGeom prst="cloudCallout">
            <a:avLst>
              <a:gd name="adj1" fmla="val -40606"/>
              <a:gd name="adj2" fmla="val 89759"/>
            </a:avLst>
          </a:prstGeom>
          <a:solidFill>
            <a:schemeClr val="bg1"/>
          </a:solidFill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+ Cảnh vật trong nhà, ngoài vườn như thế nào?</a:t>
            </a:r>
          </a:p>
        </p:txBody>
      </p:sp>
      <p:sp>
        <p:nvSpPr>
          <p:cNvPr id="67596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33600" y="2286000"/>
            <a:ext cx="4648200" cy="2286000"/>
          </a:xfrm>
          <a:prstGeom prst="cloudCallout">
            <a:avLst>
              <a:gd name="adj1" fmla="val -58060"/>
              <a:gd name="adj2" fmla="val 96042"/>
            </a:avLst>
          </a:prstGeom>
          <a:solidFill>
            <a:schemeClr val="bg1"/>
          </a:solidFill>
          <a:ln w="12700">
            <a:solidFill>
              <a:srgbClr val="1A0597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+ Bà mơ thấy gì?</a:t>
            </a:r>
          </a:p>
          <a:p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+ Vì sao có thể đoán bà mơ như vậy?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76200" y="563562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animBg="1"/>
      <p:bldP spid="67595" grpId="0" animBg="1"/>
      <p:bldP spid="67595" grpId="1" animBg="1"/>
      <p:bldP spid="675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Me con nguoi dan toc"/>
          <p:cNvPicPr>
            <a:picLocks noChangeAspect="1" noChangeArrowheads="1"/>
          </p:cNvPicPr>
          <p:nvPr/>
        </p:nvPicPr>
        <p:blipFill>
          <a:blip r:embed="rId2"/>
          <a:srcRect l="32001" t="11905" r="7999" b="16386"/>
          <a:stretch>
            <a:fillRect/>
          </a:stretch>
        </p:blipFill>
        <p:spPr bwMode="auto">
          <a:xfrm>
            <a:off x="1066800" y="762000"/>
            <a:ext cx="693420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23" name="Picture 11" descr="Khuc hat ru nhung em be lon tren lung me"/>
          <p:cNvPicPr>
            <a:picLocks noChangeAspect="1" noChangeArrowheads="1"/>
          </p:cNvPicPr>
          <p:nvPr/>
        </p:nvPicPr>
        <p:blipFill>
          <a:blip r:embed="rId2"/>
          <a:srcRect l="55453" t="26164" r="2141"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</p:spPr>
      </p:pic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81000" y="603885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Người mẹ tỉa bắp trên nương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img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8000" contrast="10000"/>
          </a:blip>
          <a:srcRect/>
          <a:stretch>
            <a:fillRect/>
          </a:stretch>
        </p:blipFill>
        <p:spPr>
          <a:xfrm>
            <a:off x="533400" y="1600200"/>
            <a:ext cx="8153400" cy="4953000"/>
          </a:xfrm>
          <a:noFill/>
          <a:ln/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410200" cy="1036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NGƯỜI MẸ</a:t>
            </a:r>
            <a:endParaRPr lang="en-US" sz="3600" kern="10" dirty="0"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blackWhite">
          <a:xfrm>
            <a:off x="0" y="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-76200" y="563562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657600" y="7620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140476"/>
                </a:solidFill>
                <a:latin typeface="Times New Roman" pitchFamily="18" charset="0"/>
              </a:rPr>
              <a:t>Theo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An-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đec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xen</a:t>
            </a:r>
            <a:endParaRPr lang="en-US" sz="2000" b="1" dirty="0">
              <a:solidFill>
                <a:srgbClr val="140476"/>
              </a:solidFill>
              <a:latin typeface="Times New Roman" pitchFamily="18" charset="0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657600" y="16383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(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Văn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Hải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Vũ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Toàn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dịch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68618" name="Picture 10" descr="nguoi 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8534400" cy="44196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  <p:bldP spid="68615" grpId="0"/>
      <p:bldP spid="686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blackWhite">
          <a:xfrm>
            <a:off x="0" y="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-76200" y="2738438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2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3048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0" y="2133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Luyện</a:t>
            </a: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đọc</a:t>
            </a:r>
            <a:endParaRPr lang="en-US" sz="3200" b="1" dirty="0">
              <a:solidFill>
                <a:srgbClr val="1A0597"/>
              </a:solidFill>
              <a:latin typeface="Times New Roman" pitchFamily="18" charset="0"/>
            </a:endParaRPr>
          </a:p>
        </p:txBody>
      </p:sp>
      <p:sp>
        <p:nvSpPr>
          <p:cNvPr id="69646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57800" y="20574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hiểu</a:t>
            </a: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bài</a:t>
            </a:r>
            <a:endParaRPr lang="en-US" sz="3200" b="1" dirty="0">
              <a:solidFill>
                <a:srgbClr val="1A0597"/>
              </a:solidFill>
              <a:latin typeface="Times New Roman" pitchFamily="18" charset="0"/>
            </a:endParaRPr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5334000" y="2209800"/>
            <a:ext cx="76200" cy="4648200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1423988" y="2714625"/>
            <a:ext cx="1624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2771775" y="2714625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0" y="32004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3124200" y="321945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53" name="Text Box 2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3505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9654" name="Text Box 2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39147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9655" name="Text Box 2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4343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Lã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chã</a:t>
            </a:r>
            <a:endParaRPr lang="en-US" sz="2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 flipH="1">
            <a:off x="2819400" y="365760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72" name="AutoShape 40"/>
          <p:cNvSpPr>
            <a:spLocks noChangeArrowheads="1"/>
          </p:cNvSpPr>
          <p:nvPr/>
        </p:nvSpPr>
        <p:spPr bwMode="auto">
          <a:xfrm>
            <a:off x="5562600" y="4648200"/>
            <a:ext cx="3505200" cy="2209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l"/>
            <a:endParaRPr lang="en-US" sz="2400" b="1" dirty="0">
              <a:solidFill>
                <a:srgbClr val="1A0597"/>
              </a:solidFill>
              <a:latin typeface="Times New Roman" pitchFamily="18" charset="0"/>
            </a:endParaRPr>
          </a:p>
          <a:p>
            <a:pPr algn="l"/>
            <a:endParaRPr lang="en-US" sz="2800" dirty="0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-76200" y="563562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657600" y="7620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140476"/>
                </a:solidFill>
                <a:latin typeface="Times New Roman" pitchFamily="18" charset="0"/>
              </a:rPr>
              <a:t>Theo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An-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đec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xen</a:t>
            </a:r>
            <a:endParaRPr lang="en-US" sz="2000" b="1" dirty="0">
              <a:solidFill>
                <a:srgbClr val="140476"/>
              </a:solidFill>
              <a:latin typeface="Times New Roman" pitchFamily="18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657600" y="16383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(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Văn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Hải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Vũ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Toàn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dịch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3400" y="28194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Bà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mẹ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khóc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nước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mắt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tuôn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rơi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lã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chã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đến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nỗi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đôi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mắt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theo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dòng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lệ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rơi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xuống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hồ,hóa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thành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hai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hòn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ngọc</a:t>
            </a:r>
            <a:r>
              <a:rPr lang="en-US" sz="2400" b="1" dirty="0" smtClean="0">
                <a:solidFill>
                  <a:srgbClr val="000099"/>
                </a:solidFill>
              </a:rPr>
              <a:t>.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/>
      <p:bldP spid="69653" grpId="0"/>
      <p:bldP spid="69654" grpId="0"/>
      <p:bldP spid="69655" grpId="0"/>
      <p:bldP spid="69660" grpId="0" animBg="1"/>
      <p:bldP spid="41" grpId="0"/>
      <p:bldP spid="42" grpId="0"/>
      <p:bldP spid="43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ChangeArrowheads="1"/>
          </p:cNvSpPr>
          <p:nvPr/>
        </p:nvSpPr>
        <p:spPr bwMode="blackWhite">
          <a:xfrm>
            <a:off x="0" y="30480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gray">
          <a:xfrm>
            <a:off x="76200" y="3810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gray">
          <a:xfrm>
            <a:off x="304800" y="2209800"/>
            <a:ext cx="2743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bài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304800" y="2971800"/>
            <a:ext cx="5762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vắn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tắt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xảy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1?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52400" y="3657600"/>
            <a:ext cx="8763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mấy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đêm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ròng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đứa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ốm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Mệt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</a:rPr>
              <a:t>, </a:t>
            </a:r>
          </a:p>
          <a:p>
            <a:pPr algn="l"/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thiếp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Tỉnh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dậy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</a:rPr>
              <a:t> con, </a:t>
            </a:r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hớt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  <a:p>
            <a:pPr algn="l"/>
            <a:r>
              <a:rPr lang="en-US" sz="2800" b="1" dirty="0" err="1">
                <a:latin typeface="Times New Roman" pitchFamily="18" charset="0"/>
              </a:rPr>
              <a:t>Thần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</a:rPr>
              <a:t>: con </a:t>
            </a:r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Chết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l"/>
            <a:r>
              <a:rPr lang="en-US" sz="2800" b="1" dirty="0" err="1">
                <a:latin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đi.Bà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xin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đuổi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l"/>
            <a:r>
              <a:rPr lang="en-US" sz="2800" b="1" dirty="0" err="1">
                <a:latin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Chết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76200" y="639762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/>
      <p:bldP spid="706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blackWhite">
          <a:xfrm>
            <a:off x="0" y="45720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gray">
          <a:xfrm>
            <a:off x="76200" y="3810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 dirty="0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gray">
          <a:xfrm>
            <a:off x="304800" y="2057400"/>
            <a:ext cx="2743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bài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304800" y="2757487"/>
            <a:ext cx="7818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bụi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gai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  <a:endParaRPr lang="en-US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52400" y="3275012"/>
            <a:ext cx="8686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Bà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chấp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nhận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yêu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cầu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bụi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gai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ôm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ghì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bụi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gai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  <a:p>
            <a:pPr algn="l"/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lòng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sưởi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ẩm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nó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nó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đâm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chồi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nảy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lộc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  <a:p>
            <a:pPr algn="l"/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nở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đông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buốt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gíá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228600" y="4738687"/>
            <a:ext cx="8010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+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hồ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bà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?</a:t>
            </a:r>
            <a:endParaRPr lang="en-US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228600" y="53340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nước:khóc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nỗi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đôi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l"/>
            <a:r>
              <a:rPr lang="en-US" sz="2800" b="1" dirty="0" err="1">
                <a:latin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xuống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</a:rPr>
              <a:t>hòn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ngọc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-76200" y="639762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/>
      <p:bldP spid="71690" grpId="0"/>
      <p:bldP spid="71691" grpId="0"/>
      <p:bldP spid="71692" grpId="0"/>
      <p:bldP spid="716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`&amp;quot;&quot;/&gt;&lt;property id=&quot;20307&quot; value=&quot;343&quot;/&gt;&lt;/object&gt;&lt;object type=&quot;3&quot; unique_id=&quot;10005&quot;&gt;&lt;property id=&quot;20148&quot; value=&quot;5&quot;/&gt;&lt;property id=&quot;20300&quot; value=&quot;Slide 2&quot;/&gt;&lt;property id=&quot;20307&quot; value=&quot;304&quot;/&gt;&lt;/object&gt;&lt;object type=&quot;3&quot; unique_id=&quot;10006&quot;&gt;&lt;property id=&quot;20148&quot; value=&quot;5&quot;/&gt;&lt;property id=&quot;20300&quot; value=&quot;Slide 3&quot;/&gt;&lt;property id=&quot;20307&quot; value=&quot;322&quot;/&gt;&lt;/object&gt;&lt;object type=&quot;3&quot; unique_id=&quot;10007&quot;&gt;&lt;property id=&quot;20148&quot; value=&quot;5&quot;/&gt;&lt;property id=&quot;20300&quot; value=&quot;Slide 4&quot;/&gt;&lt;property id=&quot;20307&quot; value=&quot;323&quot;/&gt;&lt;/object&gt;&lt;object type=&quot;3&quot; unique_id=&quot;10008&quot;&gt;&lt;property id=&quot;20148&quot; value=&quot;5&quot;/&gt;&lt;property id=&quot;20300&quot; value=&quot;Slide 5&quot;/&gt;&lt;property id=&quot;20307&quot; value=&quot;321&quot;/&gt;&lt;/object&gt;&lt;object type=&quot;3&quot; unique_id=&quot;10009&quot;&gt;&lt;property id=&quot;20148&quot; value=&quot;5&quot;/&gt;&lt;property id=&quot;20300&quot; value=&quot;Slide 6&quot;/&gt;&lt;property id=&quot;20307&quot; value=&quot;305&quot;/&gt;&lt;/object&gt;&lt;object type=&quot;3&quot; unique_id=&quot;10010&quot;&gt;&lt;property id=&quot;20148&quot; value=&quot;5&quot;/&gt;&lt;property id=&quot;20300&quot; value=&quot;Slide 7&quot;/&gt;&lt;property id=&quot;20307&quot; value=&quot;306&quot;/&gt;&lt;/object&gt;&lt;object type=&quot;3&quot; unique_id=&quot;10011&quot;&gt;&lt;property id=&quot;20148&quot; value=&quot;5&quot;/&gt;&lt;property id=&quot;20300&quot; value=&quot;Slide 8&quot;/&gt;&lt;property id=&quot;20307&quot; value=&quot;307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09&quot;/&gt;&lt;/object&gt;&lt;object type=&quot;3&quot; unique_id=&quot;10014&quot;&gt;&lt;property id=&quot;20148&quot; value=&quot;5&quot;/&gt;&lt;property id=&quot;20300&quot; value=&quot;Slide 11&quot;/&gt;&lt;property id=&quot;20307&quot; value=&quot;310&quot;/&gt;&lt;/object&gt;&lt;object type=&quot;3&quot; unique_id=&quot;10015&quot;&gt;&lt;property id=&quot;20148&quot; value=&quot;5&quot;/&gt;&lt;property id=&quot;20300&quot; value=&quot;Slide 12&quot;/&gt;&lt;property id=&quot;20307&quot; value=&quot;332&quot;/&gt;&lt;/object&gt;&lt;object type=&quot;3&quot; unique_id=&quot;10016&quot;&gt;&lt;property id=&quot;20148&quot; value=&quot;5&quot;/&gt;&lt;property id=&quot;20300&quot; value=&quot;Slide 13&quot;/&gt;&lt;property id=&quot;20307&quot; value=&quot;338&quot;/&gt;&lt;/object&gt;&lt;object type=&quot;3&quot; unique_id=&quot;10017&quot;&gt;&lt;property id=&quot;20148&quot; value=&quot;5&quot;/&gt;&lt;property id=&quot;20300&quot; value=&quot;Slide 14&quot;/&gt;&lt;property id=&quot;20307&quot; value=&quot;339&quot;/&gt;&lt;/object&gt;&lt;object type=&quot;3&quot; unique_id=&quot;10018&quot;&gt;&lt;property id=&quot;20148&quot; value=&quot;5&quot;/&gt;&lt;property id=&quot;20300&quot; value=&quot;Slide 15&quot;/&gt;&lt;property id=&quot;20307&quot; value=&quot;340&quot;/&gt;&lt;/object&gt;&lt;object type=&quot;3&quot; unique_id=&quot;10019&quot;&gt;&lt;property id=&quot;20148&quot; value=&quot;5&quot;/&gt;&lt;property id=&quot;20300&quot; value=&quot;Slide 16&quot;/&gt;&lt;property id=&quot;20307&quot; value=&quot;34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616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1_Office Theme</vt:lpstr>
      <vt:lpstr>1_Default Design</vt:lpstr>
      <vt:lpstr>Microsoft Equation 3.0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Uu Viet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Admin</cp:lastModifiedBy>
  <cp:revision>125</cp:revision>
  <dcterms:created xsi:type="dcterms:W3CDTF">2008-12-07T16:10:08Z</dcterms:created>
  <dcterms:modified xsi:type="dcterms:W3CDTF">2016-09-10T05:35:41Z</dcterms:modified>
</cp:coreProperties>
</file>