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6" r:id="rId2"/>
    <p:sldId id="421" r:id="rId3"/>
    <p:sldId id="443" r:id="rId4"/>
    <p:sldId id="414" r:id="rId5"/>
    <p:sldId id="444" r:id="rId6"/>
    <p:sldId id="413" r:id="rId7"/>
    <p:sldId id="418" r:id="rId8"/>
    <p:sldId id="419" r:id="rId9"/>
    <p:sldId id="420" r:id="rId10"/>
    <p:sldId id="404" r:id="rId11"/>
    <p:sldId id="422" r:id="rId12"/>
    <p:sldId id="446" r:id="rId13"/>
    <p:sldId id="448" r:id="rId14"/>
    <p:sldId id="449" r:id="rId15"/>
    <p:sldId id="450" r:id="rId16"/>
    <p:sldId id="429" r:id="rId17"/>
    <p:sldId id="447" r:id="rId18"/>
    <p:sldId id="452" r:id="rId19"/>
    <p:sldId id="453" r:id="rId20"/>
    <p:sldId id="454" r:id="rId21"/>
    <p:sldId id="455" r:id="rId22"/>
    <p:sldId id="289" r:id="rId23"/>
  </p:sldIdLst>
  <p:sldSz cx="9144000" cy="5143500" type="screen16x9"/>
  <p:notesSz cx="7010400" cy="92964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6600CC"/>
    <a:srgbClr val="66FF33"/>
    <a:srgbClr val="CC66FF"/>
    <a:srgbClr val="FF00FF"/>
    <a:srgbClr val="00FFFF"/>
    <a:srgbClr val="00FF00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7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>
        <p:scale>
          <a:sx n="70" d="100"/>
          <a:sy n="70" d="100"/>
        </p:scale>
        <p:origin x="-2424" y="4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73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D5648A-8057-441C-8486-1AFC06DCE09F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F6CAB-9A0A-4926-864A-6FF66F1656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2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025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27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6A868-33A7-4A59-9ED2-0E3EBD937F20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5742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6A868-33A7-4A59-9ED2-0E3EBD937F20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9186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78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5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7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5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01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7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010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5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300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18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3645612"/>
            <a:ext cx="9144001" cy="1499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EE7D-276B-4CA8-9C22-89EEC56C6BE5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Administrator\Downloads\Tap DocT1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3525" cy="514350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9800" y="121112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Bạn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trong bài thơ đang làm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?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800" y="950110"/>
            <a:ext cx="87485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5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alt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</a:t>
            </a:r>
            <a:r>
              <a:rPr lang="en-US" altLang="en-US" sz="5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en-US" altLang="en-US" sz="5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cho bà ngủ</a:t>
            </a:r>
            <a:r>
              <a:rPr lang="en-US" altLang="en-US" sz="5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5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68941" y="0"/>
            <a:ext cx="871774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Cảnh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trong nhà, ngoài vườn như thế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959" y="1446550"/>
            <a:ext cx="87567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Mọi 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đều im lặng như đang </a:t>
            </a:r>
            <a:r>
              <a:rPr lang="en-US" alt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ngủ: ngấn 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</a:t>
            </a:r>
            <a:r>
              <a:rPr lang="en-US" alt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 thiu trên tường / 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 chén nằm </a:t>
            </a:r>
            <a:r>
              <a:rPr lang="en-US" alt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/ 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cam, hoa khế </a:t>
            </a:r>
            <a:r>
              <a:rPr lang="en-US" alt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</a:t>
            </a:r>
            <a:r>
              <a:rPr lang="en-US" alt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 / chỉ 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chú chích chòe đang hót.</a:t>
            </a:r>
          </a:p>
        </p:txBody>
      </p:sp>
    </p:spTree>
    <p:extLst>
      <p:ext uri="{BB962C8B-B14F-4D97-AF65-F5344CB8AC3E}">
        <p14:creationId xmlns:p14="http://schemas.microsoft.com/office/powerpoint/2010/main" val="8098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9799" y="0"/>
            <a:ext cx="88468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Bà 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thấy 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? 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có thể đoán bà mơ như 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?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99" y="1569660"/>
            <a:ext cx="8846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Bà 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thấy cháu đang quạt hương thơm tới</a:t>
            </a:r>
            <a:r>
              <a:rPr lang="en-US" alt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9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9799" y="0"/>
            <a:ext cx="88468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Vì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có thể đoán bà mơ như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99" y="1558902"/>
            <a:ext cx="88468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Vì </a:t>
            </a:r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đã quạt cho bà rất lâu trước khi bà ngủ thiếp 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đi.</a:t>
            </a:r>
            <a:endParaRPr lang="en-US" altLang="en-US" sz="4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giấc ngủ bà vẫn ngửi thấy hương thơm của hoa cam, hoa khế</a:t>
            </a:r>
            <a:r>
              <a:rPr lang="en-US" altLang="en-US" sz="4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Hình ản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646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7"/>
          <p:cNvSpPr>
            <a:spLocks noChangeArrowheads="1"/>
          </p:cNvSpPr>
          <p:nvPr/>
        </p:nvSpPr>
        <p:spPr bwMode="auto">
          <a:xfrm>
            <a:off x="73025" y="111125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3600">
              <a:solidFill>
                <a:srgbClr val="8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16402"/>
          <p:cNvSpPr txBox="1">
            <a:spLocks noChangeArrowheads="1"/>
          </p:cNvSpPr>
          <p:nvPr/>
        </p:nvSpPr>
        <p:spPr bwMode="auto">
          <a:xfrm>
            <a:off x="913606" y="1047750"/>
            <a:ext cx="73374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vi-V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Qua bài thơ, em thấy tình cảm của cháu với bà như thế nào ?</a:t>
            </a:r>
          </a:p>
        </p:txBody>
      </p:sp>
    </p:spTree>
    <p:extLst>
      <p:ext uri="{BB962C8B-B14F-4D97-AF65-F5344CB8AC3E}">
        <p14:creationId xmlns:p14="http://schemas.microsoft.com/office/powerpoint/2010/main" val="1988437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Hình ả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646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7"/>
          <p:cNvSpPr>
            <a:spLocks noChangeArrowheads="1"/>
          </p:cNvSpPr>
          <p:nvPr/>
        </p:nvSpPr>
        <p:spPr bwMode="auto">
          <a:xfrm>
            <a:off x="73025" y="111125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3600">
              <a:solidFill>
                <a:srgbClr val="8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16402"/>
          <p:cNvSpPr txBox="1">
            <a:spLocks noChangeArrowheads="1"/>
          </p:cNvSpPr>
          <p:nvPr/>
        </p:nvSpPr>
        <p:spPr bwMode="auto">
          <a:xfrm>
            <a:off x="913606" y="1047750"/>
            <a:ext cx="7337425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vi-VN" sz="7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Cháu </a:t>
            </a:r>
            <a:r>
              <a:rPr lang="en-US" altLang="vi-VN" sz="7200" dirty="0">
                <a:solidFill>
                  <a:srgbClr val="0033CC"/>
                </a:solidFill>
                <a:latin typeface="Times New Roman" panose="02020603050405020304" pitchFamily="18" charset="0"/>
              </a:rPr>
              <a:t>rất hiếu thảo, yêu thương, chăm sóc </a:t>
            </a:r>
            <a:r>
              <a:rPr lang="en-US" altLang="vi-VN" sz="7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bà.</a:t>
            </a:r>
            <a:endParaRPr lang="en-US" altLang="en-US" sz="7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8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9799" y="216156"/>
            <a:ext cx="8839200" cy="14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6600" dirty="0" smtClean="0">
                <a:solidFill>
                  <a:srgbClr val="FF0000"/>
                </a:solidFill>
                <a:latin typeface="UTM Avo" pitchFamily="18" charset="0"/>
              </a:rPr>
              <a:t>HỌC THUỘC LÒNG</a:t>
            </a:r>
          </a:p>
        </p:txBody>
      </p:sp>
      <p:pic>
        <p:nvPicPr>
          <p:cNvPr id="6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1796458"/>
            <a:ext cx="9144000" cy="33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68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9"/>
          <p:cNvSpPr txBox="1">
            <a:spLocks noChangeArrowheads="1"/>
          </p:cNvSpPr>
          <p:nvPr/>
        </p:nvSpPr>
        <p:spPr bwMode="auto">
          <a:xfrm>
            <a:off x="301335" y="290512"/>
            <a:ext cx="452332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Ơi 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chích chòe ơi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!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Chim đừng hót nữa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,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Bà em ốm rồi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,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Lặng 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cho bà ngủ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Hộp Văn bản 12"/>
          <p:cNvSpPr txBox="1">
            <a:spLocks noChangeArrowheads="1"/>
          </p:cNvSpPr>
          <p:nvPr/>
        </p:nvSpPr>
        <p:spPr bwMode="auto">
          <a:xfrm>
            <a:off x="289303" y="2587091"/>
            <a:ext cx="471583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Bàn tay bé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nhỏ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Vẫy quạt thật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đều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Ngấn nắng thiu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thiu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Đậu trên tường trắng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Hộp Văn bản 13"/>
          <p:cNvSpPr txBox="1">
            <a:spLocks noChangeArrowheads="1"/>
          </p:cNvSpPr>
          <p:nvPr/>
        </p:nvSpPr>
        <p:spPr bwMode="auto">
          <a:xfrm>
            <a:off x="4717473" y="305621"/>
            <a:ext cx="433300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Căn nhà đã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vắng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Cốc chén nằm im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.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Đôi mắt lim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di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m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Ngủ ngon bà nhé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!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ộp Văn bản 14"/>
          <p:cNvSpPr txBox="1">
            <a:spLocks noChangeArrowheads="1"/>
          </p:cNvSpPr>
          <p:nvPr/>
        </p:nvSpPr>
        <p:spPr bwMode="auto">
          <a:xfrm>
            <a:off x="4705441" y="2617309"/>
            <a:ext cx="442652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Hoa cam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hoa 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khế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Chín lặng trong v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ờn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,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Bà mơ tay 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cháu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Quạt đầy </a:t>
            </a: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ơng th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68442"/>
            <a:ext cx="0" cy="4884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67132" y="252329"/>
            <a:ext cx="36215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chích chòe….!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Chim……hót nữa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……………ốm rồi,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cho………..</a:t>
            </a:r>
          </a:p>
          <a:p>
            <a:pPr eaLnBrk="1" hangingPunct="1"/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tay………….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…………thật đều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 nắng………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………tường trắng.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791494" y="236455"/>
            <a:ext cx="377379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nhà ………….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…………….nằm im.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mắt…………….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……………..bà nhé.</a:t>
            </a:r>
          </a:p>
          <a:p>
            <a:pPr eaLnBrk="1" hangingPunct="1"/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cam,………….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………..trong vườn,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mơ……………..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………hương thơm.</a:t>
            </a:r>
          </a:p>
          <a:p>
            <a:pPr eaLnBrk="1" hangingPunct="1"/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01054" y="174867"/>
            <a:ext cx="373531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Ơi……………..….!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……..……hót …...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……………ốm rồi,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Lặng…….………..</a:t>
            </a:r>
          </a:p>
          <a:p>
            <a:pPr eaLnBrk="1" hangingPunct="1"/>
            <a:endParaRPr lang="en-US" alt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…...………….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 đều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 ……..………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………tường …….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896853" y="174868"/>
            <a:ext cx="413286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Căn…….. ………….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…………….nằm ….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………………….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……………..bà …….</a:t>
            </a:r>
          </a:p>
          <a:p>
            <a:pPr eaLnBrk="1" hangingPunct="1"/>
            <a:endParaRPr lang="en-US" alt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cam,………….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 vườn,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…………………..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 thơm.</a:t>
            </a:r>
          </a:p>
          <a:p>
            <a:pPr eaLnBrk="1" hangingPunct="1"/>
            <a:endParaRPr lang="en-US" alt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64923"/>
            <a:ext cx="883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sz="7200" dirty="0" smtClean="0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72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UTM Avo" pitchFamily="18" charset="0"/>
              </a:rPr>
              <a:t>ĐỌC</a:t>
            </a:r>
          </a:p>
        </p:txBody>
      </p:sp>
      <p:pic>
        <p:nvPicPr>
          <p:cNvPr id="6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1702163"/>
            <a:ext cx="9144000" cy="334704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47172" y="1954386"/>
            <a:ext cx="541403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vi-VN" sz="5400" dirty="0" smtClean="0">
                <a:solidFill>
                  <a:srgbClr val="0033CC"/>
                </a:solidFill>
                <a:latin typeface="UTM Avo" pitchFamily="18" charset="0"/>
              </a:rPr>
              <a:t>Luyện đọc từ:</a:t>
            </a:r>
            <a:endParaRPr lang="en-US" sz="5400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7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01054" y="174867"/>
            <a:ext cx="373531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Ơi……………..….!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……..……hót …...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……………ốm rồi,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Lặng…….………..</a:t>
            </a:r>
          </a:p>
          <a:p>
            <a:pPr eaLnBrk="1" hangingPunct="1"/>
            <a:endParaRPr lang="en-US" alt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…...………….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 đều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 ……..………</a:t>
            </a:r>
          </a:p>
          <a:p>
            <a:pPr eaLnBrk="1" hangingPunct="1"/>
            <a:r>
              <a:rPr lang="en-US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………tường …….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896853" y="174868"/>
            <a:ext cx="413286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Căn…….. ………….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…………….nằm ….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………………….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……………..bà …….</a:t>
            </a:r>
          </a:p>
          <a:p>
            <a:pPr eaLnBrk="1" hangingPunct="1"/>
            <a:endParaRPr lang="en-US" alt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cam,………….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 vườn,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…………………..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 thơm.</a:t>
            </a:r>
          </a:p>
          <a:p>
            <a:pPr eaLnBrk="1" hangingPunct="1"/>
            <a:endParaRPr lang="en-US" alt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0684" y="228266"/>
            <a:ext cx="369524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Ơi……………..….!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……..……………...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……………………,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…….…….………..</a:t>
            </a:r>
          </a:p>
          <a:p>
            <a:pPr eaLnBrk="1" hangingPunct="1"/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Bàn …...………….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…………………….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</a:rPr>
              <a:t>……...……..………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</a:rPr>
              <a:t>……………….…….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53334" y="228267"/>
            <a:ext cx="387638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Căn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……...………….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…………………. ….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…..………………….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………………..…….</a:t>
            </a:r>
          </a:p>
          <a:p>
            <a:pPr eaLnBrk="1" hangingPunct="1"/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Hoa…….,………….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</a:rPr>
              <a:t>……………….…….,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 …………………..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</a:rPr>
              <a:t>……………….……..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592" r="2441" b="2636"/>
          <a:stretch/>
        </p:blipFill>
        <p:spPr>
          <a:xfrm>
            <a:off x="-3723" y="0"/>
            <a:ext cx="9166023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143001" y="2628900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108128" y="41719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4663680" y="434340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940927" y="1702625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1143001" y="1143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2022872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6423422" y="49149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7584876" y="1613296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76757" y="664076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143000" y="628650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217070" y="0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241381" y="6858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617619" y="26860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1416844" y="1029167"/>
            <a:ext cx="6200775" cy="24003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27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" y="0"/>
            <a:ext cx="9153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22857" y="145321"/>
            <a:ext cx="397208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 smtClean="0">
                <a:solidFill>
                  <a:srgbClr val="0033CC"/>
                </a:solidFill>
                <a:latin typeface="UTM Avo" pitchFamily="18" charset="0"/>
              </a:rPr>
              <a:t>b</a:t>
            </a:r>
            <a:r>
              <a:rPr lang="en-US" sz="5400" dirty="0" smtClean="0">
                <a:solidFill>
                  <a:srgbClr val="008000"/>
                </a:solidFill>
                <a:latin typeface="UTM Avo" pitchFamily="18" charset="0"/>
              </a:rPr>
              <a:t>ắt</a:t>
            </a:r>
            <a:r>
              <a:rPr lang="en-US" sz="5400" dirty="0" smtClean="0">
                <a:solidFill>
                  <a:srgbClr val="0033CC"/>
                </a:solidFill>
                <a:latin typeface="UTM Avo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ch</a:t>
            </a:r>
            <a:r>
              <a:rPr lang="en-US" sz="5400" dirty="0" smtClean="0">
                <a:solidFill>
                  <a:srgbClr val="0033CC"/>
                </a:solidFill>
                <a:latin typeface="UTM Avo" pitchFamily="18" charset="0"/>
              </a:rPr>
              <a:t>ước</a:t>
            </a:r>
            <a:endParaRPr lang="en-US" sz="5400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73624" y="1600398"/>
            <a:ext cx="426720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 smtClean="0">
                <a:solidFill>
                  <a:srgbClr val="0033CC"/>
                </a:solidFill>
                <a:latin typeface="UTM Avo" pitchFamily="18" charset="0"/>
              </a:rPr>
              <a:t>kh</a:t>
            </a:r>
            <a:r>
              <a:rPr lang="en-US" sz="5400" dirty="0" smtClean="0">
                <a:solidFill>
                  <a:srgbClr val="008000"/>
                </a:solidFill>
                <a:latin typeface="UTM Avo" pitchFamily="18" charset="0"/>
              </a:rPr>
              <a:t>oan</a:t>
            </a:r>
            <a:r>
              <a:rPr lang="en-US" sz="5400" dirty="0" smtClean="0">
                <a:solidFill>
                  <a:srgbClr val="0033CC"/>
                </a:solidFill>
                <a:latin typeface="UTM Avo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th</a:t>
            </a:r>
            <a:r>
              <a:rPr lang="en-US" sz="5400" dirty="0" smtClean="0">
                <a:solidFill>
                  <a:srgbClr val="0033CC"/>
                </a:solidFill>
                <a:latin typeface="UTM Avo" pitchFamily="18" charset="0"/>
              </a:rPr>
              <a:t>ai</a:t>
            </a:r>
            <a:endParaRPr lang="en-US" sz="5400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624" y="3055475"/>
            <a:ext cx="440485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 smtClean="0">
                <a:solidFill>
                  <a:srgbClr val="0033CC"/>
                </a:solidFill>
                <a:latin typeface="UTM Avo" pitchFamily="18" charset="0"/>
              </a:rPr>
              <a:t>kh</a:t>
            </a:r>
            <a:r>
              <a:rPr lang="en-US" sz="5400" dirty="0" smtClean="0">
                <a:solidFill>
                  <a:srgbClr val="008000"/>
                </a:solidFill>
                <a:latin typeface="UTM Avo" pitchFamily="18" charset="0"/>
              </a:rPr>
              <a:t>úc</a:t>
            </a:r>
            <a:r>
              <a:rPr lang="en-US" sz="5400" dirty="0" smtClean="0">
                <a:solidFill>
                  <a:srgbClr val="0033CC"/>
                </a:solidFill>
                <a:latin typeface="UTM Avo" pitchFamily="18" charset="0"/>
              </a:rPr>
              <a:t> kh</a:t>
            </a:r>
            <a:r>
              <a:rPr lang="en-US" sz="5400" dirty="0" smtClean="0">
                <a:solidFill>
                  <a:srgbClr val="008000"/>
                </a:solidFill>
                <a:latin typeface="UTM Avo" pitchFamily="18" charset="0"/>
              </a:rPr>
              <a:t>ích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71168" y="1600398"/>
            <a:ext cx="368446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nh</a:t>
            </a:r>
            <a:r>
              <a:rPr lang="en-US" sz="5400" dirty="0" smtClean="0">
                <a:solidFill>
                  <a:srgbClr val="008000"/>
                </a:solidFill>
                <a:latin typeface="UTM Avo" pitchFamily="18" charset="0"/>
              </a:rPr>
              <a:t>ịp</a:t>
            </a:r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 nh</a:t>
            </a:r>
            <a:r>
              <a:rPr lang="en-US" sz="5400" dirty="0">
                <a:solidFill>
                  <a:srgbClr val="008000"/>
                </a:solidFill>
                <a:latin typeface="UTM Avo" pitchFamily="18" charset="0"/>
              </a:rPr>
              <a:t>ịp</a:t>
            </a:r>
            <a:endParaRPr lang="en-US" sz="5400" dirty="0" smtClean="0">
              <a:solidFill>
                <a:srgbClr val="008000"/>
              </a:solidFill>
              <a:latin typeface="UTM Avo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71166" y="145321"/>
            <a:ext cx="4404853" cy="11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nh</a:t>
            </a:r>
            <a:r>
              <a:rPr lang="en-US" sz="5400" dirty="0" smtClean="0">
                <a:solidFill>
                  <a:srgbClr val="008000"/>
                </a:solidFill>
                <a:latin typeface="UTM Avo" pitchFamily="18" charset="0"/>
              </a:rPr>
              <a:t>ánh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71165" y="2991029"/>
            <a:ext cx="4404853" cy="11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r</a:t>
            </a:r>
            <a:r>
              <a:rPr lang="en-US" sz="5400" dirty="0" smtClean="0">
                <a:solidFill>
                  <a:srgbClr val="008000"/>
                </a:solidFill>
                <a:latin typeface="UTM Avo" pitchFamily="18" charset="0"/>
              </a:rPr>
              <a:t>íu</a:t>
            </a:r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 r</a:t>
            </a:r>
            <a:r>
              <a:rPr lang="en-US" sz="5400" dirty="0" smtClean="0">
                <a:solidFill>
                  <a:srgbClr val="008000"/>
                </a:solidFill>
                <a:latin typeface="UTM Avo" pitchFamily="18" charset="0"/>
              </a:rPr>
              <a:t>ít</a:t>
            </a:r>
          </a:p>
        </p:txBody>
      </p:sp>
    </p:spTree>
    <p:extLst>
      <p:ext uri="{BB962C8B-B14F-4D97-AF65-F5344CB8AC3E}">
        <p14:creationId xmlns:p14="http://schemas.microsoft.com/office/powerpoint/2010/main" val="375524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7162" y="288346"/>
            <a:ext cx="8839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6600" b="0" dirty="0" smtClean="0">
                <a:solidFill>
                  <a:srgbClr val="0033CC"/>
                </a:solidFill>
                <a:latin typeface="UTM Avo" pitchFamily="18" charset="0"/>
              </a:rPr>
              <a:t>Đọc nối tiếp câu, ngắt, nghỉ câu dài</a:t>
            </a:r>
          </a:p>
        </p:txBody>
      </p:sp>
    </p:spTree>
    <p:extLst>
      <p:ext uri="{BB962C8B-B14F-4D97-AF65-F5344CB8AC3E}">
        <p14:creationId xmlns:p14="http://schemas.microsoft.com/office/powerpoint/2010/main" val="3377452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146926" y="163093"/>
            <a:ext cx="542260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990099"/>
                </a:solidFill>
                <a:latin typeface="Times New Roman" panose="02020603050405020304" pitchFamily="18" charset="0"/>
              </a:rPr>
              <a:t>Ơi/ chích chòe ơi !</a:t>
            </a:r>
            <a:r>
              <a:rPr lang="en-US" altLang="en-US" b="1" dirty="0">
                <a:solidFill>
                  <a:srgbClr val="990099"/>
                </a:solidFill>
                <a:latin typeface="Times New Roman" panose="02020603050405020304" pitchFamily="18" charset="0"/>
              </a:rPr>
              <a:t>//</a:t>
            </a:r>
            <a:endParaRPr lang="vi-VN" altLang="en-US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Chim đừng hót nữa,</a:t>
            </a:r>
            <a:r>
              <a:rPr lang="en-US" altLang="en-US" b="1" dirty="0">
                <a:solidFill>
                  <a:srgbClr val="990099"/>
                </a:solidFill>
                <a:latin typeface="Times New Roman" panose="02020603050405020304" pitchFamily="18" charset="0"/>
              </a:rPr>
              <a:t>/</a:t>
            </a:r>
            <a:endParaRPr lang="vi-VN" altLang="en-US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990099"/>
                </a:solidFill>
                <a:latin typeface="Times New Roman" panose="02020603050405020304" pitchFamily="18" charset="0"/>
              </a:rPr>
              <a:t>Bà em ốm rồi,</a:t>
            </a:r>
            <a:r>
              <a:rPr lang="en-US" altLang="en-US" b="1" dirty="0">
                <a:solidFill>
                  <a:srgbClr val="990099"/>
                </a:solidFill>
                <a:latin typeface="Times New Roman" panose="02020603050405020304" pitchFamily="18" charset="0"/>
              </a:rPr>
              <a:t>/</a:t>
            </a:r>
            <a:endParaRPr lang="vi-VN" altLang="en-US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990099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b="1" dirty="0">
                <a:solidFill>
                  <a:srgbClr val="990099"/>
                </a:solidFill>
                <a:latin typeface="Times New Roman" panose="02020603050405020304" pitchFamily="18" charset="0"/>
              </a:rPr>
              <a:t>/</a:t>
            </a:r>
            <a:r>
              <a:rPr lang="vi-VN" altLang="en-US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cho bà ngủ.</a:t>
            </a:r>
            <a:r>
              <a:rPr lang="en-US" altLang="en-US" b="1" dirty="0">
                <a:solidFill>
                  <a:srgbClr val="990099"/>
                </a:solidFill>
                <a:latin typeface="Times New Roman" panose="02020603050405020304" pitchFamily="18" charset="0"/>
              </a:rPr>
              <a:t>//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946534" y="2471417"/>
            <a:ext cx="542260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Hoa cam,/ hoa khế/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Chín lặng trong v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ờn,/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Bà mơ tay cháu/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Quạt/ đầy h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ơng th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m.//</a:t>
            </a:r>
          </a:p>
        </p:txBody>
      </p:sp>
    </p:spTree>
    <p:extLst>
      <p:ext uri="{BB962C8B-B14F-4D97-AF65-F5344CB8AC3E}">
        <p14:creationId xmlns:p14="http://schemas.microsoft.com/office/powerpoint/2010/main" val="13903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7162" y="288346"/>
            <a:ext cx="8839200" cy="295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6600" b="0" dirty="0" smtClean="0">
                <a:solidFill>
                  <a:srgbClr val="0033CC"/>
                </a:solidFill>
                <a:latin typeface="UTM Avo" pitchFamily="18" charset="0"/>
              </a:rPr>
              <a:t>Đọc nối </a:t>
            </a:r>
            <a:r>
              <a:rPr lang="en-US" sz="66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US" sz="6600" b="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66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thơ,</a:t>
            </a:r>
            <a:r>
              <a:rPr lang="en-US" sz="66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extLst>
      <p:ext uri="{BB962C8B-B14F-4D97-AF65-F5344CB8AC3E}">
        <p14:creationId xmlns:p14="http://schemas.microsoft.com/office/powerpoint/2010/main" val="1368247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7162" y="278514"/>
            <a:ext cx="8839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b="0" dirty="0" smtClean="0">
                <a:solidFill>
                  <a:srgbClr val="0033CC"/>
                </a:solidFill>
                <a:latin typeface="UTM Avo" pitchFamily="18" charset="0"/>
              </a:rPr>
              <a:t>Đọc từng khổ thơ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7200" b="0" dirty="0" smtClean="0">
                <a:solidFill>
                  <a:srgbClr val="0033CC"/>
                </a:solidFill>
                <a:latin typeface="UTM Avo" pitchFamily="18" charset="0"/>
              </a:rPr>
              <a:t>trong nhóm</a:t>
            </a:r>
          </a:p>
        </p:txBody>
      </p:sp>
    </p:spTree>
    <p:extLst>
      <p:ext uri="{BB962C8B-B14F-4D97-AF65-F5344CB8AC3E}">
        <p14:creationId xmlns:p14="http://schemas.microsoft.com/office/powerpoint/2010/main" val="472186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7162" y="278514"/>
            <a:ext cx="8839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b="0" dirty="0" smtClean="0">
                <a:solidFill>
                  <a:srgbClr val="0033CC"/>
                </a:solidFill>
                <a:latin typeface="UTM Avo" pitchFamily="18" charset="0"/>
              </a:rPr>
              <a:t>Thi đua đọc giữa các nhóm</a:t>
            </a:r>
          </a:p>
        </p:txBody>
      </p:sp>
    </p:spTree>
    <p:extLst>
      <p:ext uri="{BB962C8B-B14F-4D97-AF65-F5344CB8AC3E}">
        <p14:creationId xmlns:p14="http://schemas.microsoft.com/office/powerpoint/2010/main" val="1909864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9799" y="216156"/>
            <a:ext cx="8839200" cy="15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dirty="0" smtClean="0">
                <a:solidFill>
                  <a:srgbClr val="FF0000"/>
                </a:solidFill>
                <a:latin typeface="UTM Avo" pitchFamily="18" charset="0"/>
              </a:rPr>
              <a:t>TÌM HIỂU BÀI</a:t>
            </a:r>
          </a:p>
        </p:txBody>
      </p:sp>
      <p:pic>
        <p:nvPicPr>
          <p:cNvPr id="6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1796458"/>
            <a:ext cx="9144000" cy="33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36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0&quot;/&gt;&lt;/object&gt;&lt;object type=&quot;3&quot; unique_id=&quot;10004&quot;&gt;&lt;property id=&quot;20148&quot; value=&quot;5&quot;/&gt;&lt;property id=&quot;20300&quot; value=&quot;Slide 3&quot;/&gt;&lt;property id=&quot;20307&quot; value=&quot;348&quot;/&gt;&lt;/object&gt;&lt;object type=&quot;3&quot; unique_id=&quot;10005&quot;&gt;&lt;property id=&quot;20148&quot; value=&quot;5&quot;/&gt;&lt;property id=&quot;20300&quot; value=&quot;Slide 4&quot;/&gt;&lt;property id=&quot;20307&quot; value=&quot;292&quot;/&gt;&lt;/object&gt;&lt;object type=&quot;3&quot; unique_id=&quot;10006&quot;&gt;&lt;property id=&quot;20148&quot; value=&quot;5&quot;/&gt;&lt;property id=&quot;20300&quot; value=&quot;Slide 5&quot;/&gt;&lt;property id=&quot;20307&quot; value=&quot;347&quot;/&gt;&lt;/object&gt;&lt;object type=&quot;3&quot; unique_id=&quot;10007&quot;&gt;&lt;property id=&quot;20148&quot; value=&quot;5&quot;/&gt;&lt;property id=&quot;20300&quot; value=&quot;Slide 6&quot;/&gt;&lt;property id=&quot;20307&quot; value=&quot;394&quot;/&gt;&lt;/object&gt;&lt;object type=&quot;3&quot; unique_id=&quot;10008&quot;&gt;&lt;property id=&quot;20148&quot; value=&quot;5&quot;/&gt;&lt;property id=&quot;20300&quot; value=&quot;Slide 7&quot;/&gt;&lt;property id=&quot;20307&quot; value=&quot;307&quot;/&gt;&lt;/object&gt;&lt;object type=&quot;3&quot; unique_id=&quot;10010&quot;&gt;&lt;property id=&quot;20148&quot; value=&quot;5&quot;/&gt;&lt;property id=&quot;20300&quot; value=&quot;Slide 9&quot;/&gt;&lt;property id=&quot;20307&quot; value=&quot;393&quot;/&gt;&lt;/object&gt;&lt;object type=&quot;3&quot; unique_id=&quot;10011&quot;&gt;&lt;property id=&quot;20148&quot; value=&quot;5&quot;/&gt;&lt;property id=&quot;20300&quot; value=&quot;Slide 10&quot;/&gt;&lt;property id=&quot;20307&quot; value=&quot;309&quot;/&gt;&lt;/object&gt;&lt;object type=&quot;3&quot; unique_id=&quot;10013&quot;&gt;&lt;property id=&quot;20148&quot; value=&quot;5&quot;/&gt;&lt;property id=&quot;20300&quot; value=&quot;Slide 12&quot;/&gt;&lt;property id=&quot;20307&quot; value=&quot;395&quot;/&gt;&lt;/object&gt;&lt;object type=&quot;3&quot; unique_id=&quot;10014&quot;&gt;&lt;property id=&quot;20148&quot; value=&quot;5&quot;/&gt;&lt;property id=&quot;20300&quot; value=&quot;Slide 13&quot;/&gt;&lt;property id=&quot;20307&quot; value=&quot;273&quot;/&gt;&lt;/object&gt;&lt;object type=&quot;3&quot; unique_id=&quot;10015&quot;&gt;&lt;property id=&quot;20148&quot; value=&quot;5&quot;/&gt;&lt;property id=&quot;20300&quot; value=&quot;Slide 14&quot;/&gt;&lt;property id=&quot;20307&quot; value=&quot;302&quot;/&gt;&lt;/object&gt;&lt;object type=&quot;3&quot; unique_id=&quot;10016&quot;&gt;&lt;property id=&quot;20148&quot; value=&quot;5&quot;/&gt;&lt;property id=&quot;20300&quot; value=&quot;Slide 15&quot;/&gt;&lt;property id=&quot;20307&quot; value=&quot;357&quot;/&gt;&lt;/object&gt;&lt;object type=&quot;3&quot; unique_id=&quot;10017&quot;&gt;&lt;property id=&quot;20148&quot; value=&quot;5&quot;/&gt;&lt;property id=&quot;20300&quot; value=&quot;Slide 16&quot;/&gt;&lt;property id=&quot;20307&quot; value=&quot;311&quot;/&gt;&lt;/object&gt;&lt;object type=&quot;3&quot; unique_id=&quot;10018&quot;&gt;&lt;property id=&quot;20148&quot; value=&quot;5&quot;/&gt;&lt;property id=&quot;20300&quot; value=&quot;Slide 17&quot;/&gt;&lt;property id=&quot;20307&quot; value=&quot;355&quot;/&gt;&lt;/object&gt;&lt;object type=&quot;3&quot; unique_id=&quot;10019&quot;&gt;&lt;property id=&quot;20148&quot; value=&quot;5&quot;/&gt;&lt;property id=&quot;20300&quot; value=&quot;Slide 18&quot;/&gt;&lt;property id=&quot;20307&quot; value=&quot;354&quot;/&gt;&lt;/object&gt;&lt;object type=&quot;3&quot; unique_id=&quot;10020&quot;&gt;&lt;property id=&quot;20148&quot; value=&quot;5&quot;/&gt;&lt;property id=&quot;20300&quot; value=&quot;Slide 19&quot;/&gt;&lt;property id=&quot;20307&quot; value=&quot;358&quot;/&gt;&lt;/object&gt;&lt;object type=&quot;3&quot; unique_id=&quot;10021&quot;&gt;&lt;property id=&quot;20148&quot; value=&quot;5&quot;/&gt;&lt;property id=&quot;20300&quot; value=&quot;Slide 20&quot;/&gt;&lt;property id=&quot;20307&quot; value=&quot;313&quot;/&gt;&lt;/object&gt;&lt;object type=&quot;3&quot; unique_id=&quot;10022&quot;&gt;&lt;property id=&quot;20148&quot; value=&quot;5&quot;/&gt;&lt;property id=&quot;20300&quot; value=&quot;Slide 21&quot;/&gt;&lt;property id=&quot;20307&quot; value=&quot;366&quot;/&gt;&lt;/object&gt;&lt;object type=&quot;3&quot; unique_id=&quot;10023&quot;&gt;&lt;property id=&quot;20148&quot; value=&quot;5&quot;/&gt;&lt;property id=&quot;20300&quot; value=&quot;Slide 22&quot;/&gt;&lt;property id=&quot;20307&quot; value=&quot;406&quot;/&gt;&lt;/object&gt;&lt;object type=&quot;3&quot; unique_id=&quot;10024&quot;&gt;&lt;property id=&quot;20148&quot; value=&quot;5&quot;/&gt;&lt;property id=&quot;20300&quot; value=&quot;Slide 23&quot;/&gt;&lt;property id=&quot;20307&quot; value=&quot;399&quot;/&gt;&lt;/object&gt;&lt;object type=&quot;3&quot; unique_id=&quot;10025&quot;&gt;&lt;property id=&quot;20148&quot; value=&quot;5&quot;/&gt;&lt;property id=&quot;20300&quot; value=&quot;Slide 24&quot;/&gt;&lt;property id=&quot;20307&quot; value=&quot;398&quot;/&gt;&lt;/object&gt;&lt;object type=&quot;3&quot; unique_id=&quot;10026&quot;&gt;&lt;property id=&quot;20148&quot; value=&quot;5&quot;/&gt;&lt;property id=&quot;20300&quot; value=&quot;Slide 25&quot;/&gt;&lt;property id=&quot;20307&quot; value=&quot;400&quot;/&gt;&lt;/object&gt;&lt;object type=&quot;3&quot; unique_id=&quot;10027&quot;&gt;&lt;property id=&quot;20148&quot; value=&quot;5&quot;/&gt;&lt;property id=&quot;20300&quot; value=&quot;Slide 26&quot;/&gt;&lt;property id=&quot;20307&quot; value=&quot;403&quot;/&gt;&lt;/object&gt;&lt;object type=&quot;3&quot; unique_id=&quot;10028&quot;&gt;&lt;property id=&quot;20148&quot; value=&quot;5&quot;/&gt;&lt;property id=&quot;20300&quot; value=&quot;Slide 27&quot;/&gt;&lt;property id=&quot;20307&quot; value=&quot;407&quot;/&gt;&lt;/object&gt;&lt;object type=&quot;3&quot; unique_id=&quot;10029&quot;&gt;&lt;property id=&quot;20148&quot; value=&quot;5&quot;/&gt;&lt;property id=&quot;20300&quot; value=&quot;Slide 28&quot;/&gt;&lt;property id=&quot;20307&quot; value=&quot;364&quot;/&gt;&lt;/object&gt;&lt;object type=&quot;3&quot; unique_id=&quot;10032&quot;&gt;&lt;property id=&quot;20148&quot; value=&quot;5&quot;/&gt;&lt;property id=&quot;20300&quot; value=&quot;Slide 29&quot;/&gt;&lt;property id=&quot;20307&quot; value=&quot;367&quot;/&gt;&lt;/object&gt;&lt;object type=&quot;3&quot; unique_id=&quot;10033&quot;&gt;&lt;property id=&quot;20148&quot; value=&quot;5&quot;/&gt;&lt;property id=&quot;20300&quot; value=&quot;Slide 30&quot;/&gt;&lt;property id=&quot;20307&quot; value=&quot;359&quot;/&gt;&lt;/object&gt;&lt;object type=&quot;3&quot; unique_id=&quot;10034&quot;&gt;&lt;property id=&quot;20148&quot; value=&quot;5&quot;/&gt;&lt;property id=&quot;20300&quot; value=&quot;Slide 31&quot;/&gt;&lt;property id=&quot;20307&quot; value=&quot;375&quot;/&gt;&lt;/object&gt;&lt;object type=&quot;3&quot; unique_id=&quot;10035&quot;&gt;&lt;property id=&quot;20148&quot; value=&quot;5&quot;/&gt;&lt;property id=&quot;20300&quot; value=&quot;Slide 32&quot;/&gt;&lt;property id=&quot;20307&quot; value=&quot;381&quot;/&gt;&lt;/object&gt;&lt;object type=&quot;3&quot; unique_id=&quot;10037&quot;&gt;&lt;property id=&quot;20148&quot; value=&quot;5&quot;/&gt;&lt;property id=&quot;20300&quot; value=&quot;Slide 33&quot;/&gt;&lt;property id=&quot;20307&quot; value=&quot;376&quot;/&gt;&lt;/object&gt;&lt;object type=&quot;3&quot; unique_id=&quot;10038&quot;&gt;&lt;property id=&quot;20148&quot; value=&quot;5&quot;/&gt;&lt;property id=&quot;20300&quot; value=&quot;Slide 34&quot;/&gt;&lt;property id=&quot;20307&quot; value=&quot;378&quot;/&gt;&lt;/object&gt;&lt;object type=&quot;3&quot; unique_id=&quot;10040&quot;&gt;&lt;property id=&quot;20148&quot; value=&quot;5&quot;/&gt;&lt;property id=&quot;20300&quot; value=&quot;Slide 35&quot;/&gt;&lt;property id=&quot;20307&quot; value=&quot;404&quot;/&gt;&lt;/object&gt;&lt;object type=&quot;3&quot; unique_id=&quot;10041&quot;&gt;&lt;property id=&quot;20148&quot; value=&quot;5&quot;/&gt;&lt;property id=&quot;20300&quot; value=&quot;Slide 36&quot;/&gt;&lt;property id=&quot;20307&quot; value=&quot;380&quot;/&gt;&lt;/object&gt;&lt;object type=&quot;3&quot; unique_id=&quot;10043&quot;&gt;&lt;property id=&quot;20148&quot; value=&quot;5&quot;/&gt;&lt;property id=&quot;20300&quot; value=&quot;Slide 37&quot;/&gt;&lt;property id=&quot;20307&quot; value=&quot;408&quot;/&gt;&lt;/object&gt;&lt;object type=&quot;3&quot; unique_id=&quot;10044&quot;&gt;&lt;property id=&quot;20148&quot; value=&quot;5&quot;/&gt;&lt;property id=&quot;20300&quot; value=&quot;Slide 38&quot;/&gt;&lt;property id=&quot;20307&quot; value=&quot;405&quot;/&gt;&lt;/object&gt;&lt;object type=&quot;3&quot; unique_id=&quot;10045&quot;&gt;&lt;property id=&quot;20148&quot; value=&quot;5&quot;/&gt;&lt;property id=&quot;20300&quot; value=&quot;Slide 39&quot;/&gt;&lt;property id=&quot;20307&quot; value=&quot;289&quot;/&gt;&lt;/object&gt;&lt;object type=&quot;3&quot; unique_id=&quot;10046&quot;&gt;&lt;property id=&quot;20148&quot; value=&quot;5&quot;/&gt;&lt;property id=&quot;20300&quot; value=&quot;Slide 40&quot;/&gt;&lt;property id=&quot;20307&quot; value=&quot;328&quot;/&gt;&lt;/object&gt;&lt;object type=&quot;3&quot; unique_id=&quot;10047&quot;&gt;&lt;property id=&quot;20148&quot; value=&quot;5&quot;/&gt;&lt;property id=&quot;20300&quot; value=&quot;Slide 41&quot;/&gt;&lt;property id=&quot;20307&quot; value=&quot;288&quot;/&gt;&lt;/object&gt;&lt;object type=&quot;3&quot; unique_id=&quot;10491&quot;&gt;&lt;property id=&quot;20148&quot; value=&quot;5&quot;/&gt;&lt;property id=&quot;20300&quot; value=&quot;Slide 8&quot;/&gt;&lt;property id=&quot;20307&quot; value=&quot;410&quot;/&gt;&lt;/object&gt;&lt;object type=&quot;3&quot; unique_id=&quot;10492&quot;&gt;&lt;property id=&quot;20148&quot; value=&quot;5&quot;/&gt;&lt;property id=&quot;20300&quot; value=&quot;Slide 11&quot;/&gt;&lt;property id=&quot;20307&quot; value=&quot;409&quot;/&gt;&lt;/object&gt;&lt;object type=&quot;3&quot; unique_id=&quot;10629&quot;&gt;&lt;property id=&quot;20148&quot; value=&quot;5&quot;/&gt;&lt;property id=&quot;20300&quot; value=&quot;Slide 2&quot;/&gt;&lt;property id=&quot;20307&quot; value=&quot;411&quot;/&gt;&lt;/object&gt;&lt;/object&gt;&lt;object type=&quot;8&quot; unique_id=&quot;1009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5460</TotalTime>
  <Words>546</Words>
  <Application>Microsoft Office PowerPoint</Application>
  <PresentationFormat>On-screen Show (16:9)</PresentationFormat>
  <Paragraphs>138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SimSun</vt:lpstr>
      <vt:lpstr>Arial</vt:lpstr>
      <vt:lpstr>Calibri</vt:lpstr>
      <vt:lpstr>DFPOP1-W9</vt:lpstr>
      <vt:lpstr>Times New Roman</vt:lpstr>
      <vt:lpstr>UTM Avo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</cp:lastModifiedBy>
  <cp:revision>298</cp:revision>
  <dcterms:created xsi:type="dcterms:W3CDTF">2016-09-02T00:29:00Z</dcterms:created>
  <dcterms:modified xsi:type="dcterms:W3CDTF">2020-09-21T13:27:09Z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