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81" r:id="rId20"/>
    <p:sldId id="282" r:id="rId21"/>
    <p:sldId id="283" r:id="rId22"/>
    <p:sldId id="288" r:id="rId23"/>
    <p:sldId id="284" r:id="rId24"/>
    <p:sldId id="289" r:id="rId25"/>
    <p:sldId id="290" r:id="rId26"/>
    <p:sldId id="285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CE217-F9AC-4AF5-A10E-45B16ED9EE7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C6D9-AD59-4B47-8781-3AA36D33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09D99-62C6-439C-BE49-5E61093E76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EC9CB8-774B-41F6-9DE9-B72E48D60E6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B1129E7-77C3-4759-8953-A1219A660CC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702025-977C-444E-92FD-FE87BBFEB718}" type="slidenum">
              <a:rPr lang="en-SG" smtClean="0"/>
              <a:pPr eaLnBrk="1" hangingPunct="1"/>
              <a:t>17</a:t>
            </a:fld>
            <a:endParaRPr lang="en-S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19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CE97-51C0-4E82-B1B2-49FE2342FF5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4BF6-D632-4F7B-9678-C144685E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10" Type="http://schemas.openxmlformats.org/officeDocument/2006/relationships/image" Target="../media/image4.gif"/><Relationship Id="rId4" Type="http://schemas.openxmlformats.org/officeDocument/2006/relationships/image" Target="../media/image7.png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3" y="3117192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HỌC</a:t>
            </a:r>
            <a:endParaRPr kumimoji="0" lang="en-US" sz="2400" b="1" i="0" u="none" strike="noStrike" kern="10" cap="none" spc="0" normalizeH="0" baseline="0" noProof="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07109"/>
              </p:ext>
            </p:extLst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" r:id="rId5" imgW="2162556" imgH="1927860" progId="Word.Picture.8">
                  <p:embed/>
                </p:oleObj>
              </mc:Choice>
              <mc:Fallback>
                <p:oleObj name="Picture" r:id="rId5" imgW="2162556" imgH="19278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886200" y="4265583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5184129"/>
            <a:ext cx="4179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</a:t>
            </a:r>
            <a:r>
              <a:rPr lang="en-US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viên</a:t>
            </a:r>
            <a:r>
              <a:rPr lang="en-US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Vũ</a:t>
            </a:r>
            <a:r>
              <a:rPr lang="en-US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Thị</a:t>
            </a:r>
            <a:r>
              <a:rPr lang="en-US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Dịu</a:t>
            </a:r>
            <a:endParaRPr lang="en-US" sz="36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8" name="Group 158"/>
          <p:cNvGrpSpPr>
            <a:grpSpLocks/>
          </p:cNvGrpSpPr>
          <p:nvPr/>
        </p:nvGrpSpPr>
        <p:grpSpPr bwMode="auto">
          <a:xfrm>
            <a:off x="-27333" y="5398574"/>
            <a:ext cx="1981200" cy="1447800"/>
            <a:chOff x="5760" y="2544"/>
            <a:chExt cx="1111" cy="768"/>
          </a:xfrm>
        </p:grpSpPr>
        <p:pic>
          <p:nvPicPr>
            <p:cNvPr id="9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58"/>
          <p:cNvGrpSpPr>
            <a:grpSpLocks/>
          </p:cNvGrpSpPr>
          <p:nvPr/>
        </p:nvGrpSpPr>
        <p:grpSpPr bwMode="auto">
          <a:xfrm>
            <a:off x="2076020" y="5830460"/>
            <a:ext cx="2038779" cy="1027540"/>
            <a:chOff x="5760" y="2544"/>
            <a:chExt cx="1111" cy="768"/>
          </a:xfrm>
        </p:grpSpPr>
        <p:pic>
          <p:nvPicPr>
            <p:cNvPr id="12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8"/>
          <p:cNvGrpSpPr>
            <a:grpSpLocks/>
          </p:cNvGrpSpPr>
          <p:nvPr/>
        </p:nvGrpSpPr>
        <p:grpSpPr bwMode="auto">
          <a:xfrm>
            <a:off x="5403412" y="5830460"/>
            <a:ext cx="1930253" cy="972330"/>
            <a:chOff x="5760" y="2544"/>
            <a:chExt cx="1111" cy="768"/>
          </a:xfrm>
        </p:grpSpPr>
        <p:pic>
          <p:nvPicPr>
            <p:cNvPr id="15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7333665" y="5394042"/>
            <a:ext cx="1981200" cy="1447800"/>
            <a:chOff x="5760" y="2544"/>
            <a:chExt cx="1111" cy="768"/>
          </a:xfrm>
        </p:grpSpPr>
        <p:pic>
          <p:nvPicPr>
            <p:cNvPr id="18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9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7386" y="720152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Video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1312" y="1869965"/>
            <a:ext cx="7833986" cy="4406617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52440" y="30163"/>
            <a:ext cx="4101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2.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74" y="6210300"/>
            <a:ext cx="25235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0" y="6229290"/>
            <a:ext cx="6069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0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VD: Lop3,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262006" y="885826"/>
            <a:ext cx="8311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262006" y="1500189"/>
            <a:ext cx="657753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Nháy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New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152440" y="30163"/>
            <a:ext cx="4101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2.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9" t="41261" r="16187" b="20468"/>
          <a:stretch>
            <a:fillRect/>
          </a:stretch>
        </p:blipFill>
        <p:spPr bwMode="auto">
          <a:xfrm>
            <a:off x="2982102" y="1973264"/>
            <a:ext cx="254383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3" t="29362" r="34412" b="25012"/>
          <a:stretch>
            <a:fillRect/>
          </a:stretch>
        </p:blipFill>
        <p:spPr bwMode="auto">
          <a:xfrm>
            <a:off x="5462820" y="1490663"/>
            <a:ext cx="219370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89054" y="1828800"/>
            <a:ext cx="744335" cy="3429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3550773" y="1314877"/>
            <a:ext cx="1768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altLang="en-US" sz="24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01812" y="1738314"/>
            <a:ext cx="1056360" cy="41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8" name="Picture 4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7442"/>
          <a:stretch>
            <a:fillRect/>
          </a:stretch>
        </p:blipFill>
        <p:spPr bwMode="auto">
          <a:xfrm>
            <a:off x="5319908" y="1560513"/>
            <a:ext cx="3710954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62820" y="3276601"/>
            <a:ext cx="2309223" cy="3044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83105" y="6477000"/>
            <a:ext cx="47518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64561" grpId="0"/>
      <p:bldP spid="64562" grpId="0"/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"/>
          <p:cNvSpPr txBox="1">
            <a:spLocks noChangeArrowheads="1"/>
          </p:cNvSpPr>
          <p:nvPr/>
        </p:nvSpPr>
        <p:spPr bwMode="auto">
          <a:xfrm>
            <a:off x="171495" y="76201"/>
            <a:ext cx="320004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084942" y="1166813"/>
            <a:ext cx="675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 BƯỚC TẠO THƯ MỤC:</a:t>
            </a:r>
          </a:p>
        </p:txBody>
      </p: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55974" y="2277704"/>
            <a:ext cx="8973340" cy="922771"/>
            <a:chOff x="576" y="2059"/>
            <a:chExt cx="4368" cy="556"/>
          </a:xfrm>
        </p:grpSpPr>
        <p:sp>
          <p:nvSpPr>
            <p:cNvPr id="15377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36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2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gray">
            <a:xfrm>
              <a:off x="676" y="2191"/>
              <a:ext cx="382" cy="23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623" y="2059"/>
              <a:ext cx="4269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Bước</a:t>
              </a:r>
              <a:r>
                <a:rPr lang="en-US" alt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1: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alt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màn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0" y="3505200"/>
            <a:ext cx="9001088" cy="863600"/>
            <a:chOff x="576" y="2064"/>
            <a:chExt cx="4368" cy="528"/>
          </a:xfrm>
        </p:grpSpPr>
        <p:sp>
          <p:nvSpPr>
            <p:cNvPr id="15374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36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2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gray">
            <a:xfrm>
              <a:off x="676" y="2194"/>
              <a:ext cx="382" cy="23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827" y="2204"/>
              <a:ext cx="404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Bước</a:t>
              </a:r>
              <a:r>
                <a:rPr lang="en-US" alt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2: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700" dirty="0">
                  <a:solidFill>
                    <a:srgbClr val="0000FF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New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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họn</a:t>
              </a:r>
              <a:r>
                <a:rPr lang="en-US" altLang="en-US" sz="2800" b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Folder</a:t>
              </a:r>
              <a:endPara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23"/>
          <p:cNvGrpSpPr>
            <a:grpSpLocks/>
          </p:cNvGrpSpPr>
          <p:nvPr/>
        </p:nvGrpSpPr>
        <p:grpSpPr bwMode="auto">
          <a:xfrm>
            <a:off x="55974" y="4775200"/>
            <a:ext cx="9260712" cy="863600"/>
            <a:chOff x="576" y="2064"/>
            <a:chExt cx="4522" cy="528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36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2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gray">
            <a:xfrm>
              <a:off x="676" y="2194"/>
              <a:ext cx="382" cy="23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gray">
            <a:xfrm>
              <a:off x="1050" y="2172"/>
              <a:ext cx="404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700" b="1" dirty="0" err="1">
                  <a:solidFill>
                    <a:srgbClr val="1B00FE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Bước</a:t>
              </a:r>
              <a:r>
                <a:rPr lang="en-US" altLang="en-US" sz="2700" b="1" dirty="0">
                  <a:solidFill>
                    <a:srgbClr val="1B00FE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3: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VD: Lop3,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Enter</a:t>
              </a:r>
            </a:p>
          </p:txBody>
        </p:sp>
      </p:grpSp>
      <p:pic>
        <p:nvPicPr>
          <p:cNvPr id="15370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/>
          <p:cNvSpPr txBox="1">
            <a:spLocks noChangeArrowheads="1"/>
          </p:cNvSpPr>
          <p:nvPr/>
        </p:nvSpPr>
        <p:spPr bwMode="auto">
          <a:xfrm>
            <a:off x="83366" y="1"/>
            <a:ext cx="320004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974" y="3352801"/>
            <a:ext cx="5877265" cy="1030288"/>
            <a:chOff x="1392" y="1883"/>
            <a:chExt cx="4547" cy="649"/>
          </a:xfrm>
        </p:grpSpPr>
        <p:sp>
          <p:nvSpPr>
            <p:cNvPr id="16403" name="AutoShape 11"/>
            <p:cNvSpPr>
              <a:spLocks noChangeArrowheads="1"/>
            </p:cNvSpPr>
            <p:nvPr/>
          </p:nvSpPr>
          <p:spPr bwMode="gray">
            <a:xfrm>
              <a:off x="1392" y="1883"/>
              <a:ext cx="436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2000" b="1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gray">
            <a:xfrm>
              <a:off x="1489" y="1947"/>
              <a:ext cx="381" cy="20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cs typeface="+mn-cs"/>
              </a:endParaRPr>
            </a:p>
          </p:txBody>
        </p:sp>
        <p:sp>
          <p:nvSpPr>
            <p:cNvPr id="3" name="Text Box 16"/>
            <p:cNvSpPr txBox="1">
              <a:spLocks noChangeArrowheads="1"/>
            </p:cNvSpPr>
            <p:nvPr/>
          </p:nvSpPr>
          <p:spPr bwMode="gray">
            <a:xfrm>
              <a:off x="1553" y="1970"/>
              <a:ext cx="4386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endPara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-283443" y="711200"/>
            <a:ext cx="651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CÁC BƯỚC MỞ THƯ MỤC:</a:t>
            </a: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133385" y="2146300"/>
            <a:ext cx="5720062" cy="871538"/>
            <a:chOff x="576" y="2064"/>
            <a:chExt cx="4368" cy="528"/>
          </a:xfrm>
        </p:grpSpPr>
        <p:sp>
          <p:nvSpPr>
            <p:cNvPr id="16401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36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27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gray">
            <a:xfrm>
              <a:off x="676" y="2196"/>
              <a:ext cx="379" cy="2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264387" y="2209800"/>
            <a:ext cx="58510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5393" r="78445" b="66364"/>
          <a:stretch>
            <a:fillRect/>
          </a:stretch>
        </p:blipFill>
        <p:spPr bwMode="auto">
          <a:xfrm>
            <a:off x="6002314" y="627064"/>
            <a:ext cx="16077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33505" y="2146300"/>
            <a:ext cx="2914218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5395" r="48396" b="32155"/>
          <a:stretch>
            <a:fillRect/>
          </a:stretch>
        </p:blipFill>
        <p:spPr bwMode="auto">
          <a:xfrm>
            <a:off x="2971384" y="4364038"/>
            <a:ext cx="2730814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71692" y="3784600"/>
            <a:ext cx="1772111" cy="908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4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24501" r="60799" b="16676"/>
          <a:stretch>
            <a:fillRect/>
          </a:stretch>
        </p:blipFill>
        <p:spPr bwMode="auto">
          <a:xfrm>
            <a:off x="6596590" y="2298701"/>
            <a:ext cx="237710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2878490" y="2481264"/>
            <a:ext cx="4038461" cy="12144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 txBox="1">
            <a:spLocks/>
          </p:cNvSpPr>
          <p:nvPr/>
        </p:nvSpPr>
        <p:spPr>
          <a:xfrm>
            <a:off x="381100" y="1066800"/>
            <a:ext cx="5257979" cy="533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endParaRPr 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381099" y="1676400"/>
            <a:ext cx="8762901" cy="5334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>
                <a:latin typeface="Times New Roman" pitchFamily="18" charset="0"/>
                <a:ea typeface="+mj-ea"/>
                <a:cs typeface="Times New Roman" pitchFamily="18" charset="0"/>
              </a:rPr>
              <a:t>Để đóng cửa sổ thư mục đang mở trên màn hình, em nháy chuột vào nút lệnh nào?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8" y="2895600"/>
            <a:ext cx="7729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539" y="2971801"/>
            <a:ext cx="68597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8" y="3581400"/>
            <a:ext cx="82650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539" y="3605213"/>
            <a:ext cx="68597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09" y="5029200"/>
            <a:ext cx="7610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8" y="4343400"/>
            <a:ext cx="7621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0212" y="4262438"/>
            <a:ext cx="68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5921" y="4964113"/>
            <a:ext cx="68597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7845" y="2895600"/>
            <a:ext cx="53353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36653" y="3581400"/>
            <a:ext cx="53353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41418" y="4235450"/>
            <a:ext cx="532348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6653" y="4938713"/>
            <a:ext cx="53353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93780" y="4113213"/>
            <a:ext cx="45731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92D050"/>
                </a:solidFill>
                <a:sym typeface="Wingdings" pitchFamily="2" charset="2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pic>
        <p:nvPicPr>
          <p:cNvPr id="36" name="Picture 35" descr="cá nhâ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2" y="838200"/>
            <a:ext cx="161371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6"/>
          <p:cNvSpPr txBox="1">
            <a:spLocks noChangeArrowheads="1"/>
          </p:cNvSpPr>
          <p:nvPr/>
        </p:nvSpPr>
        <p:spPr bwMode="auto">
          <a:xfrm>
            <a:off x="113139" y="53976"/>
            <a:ext cx="6459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94" y="1371600"/>
            <a:ext cx="53949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35427" y="1219201"/>
            <a:ext cx="2717971" cy="595313"/>
            <a:chOff x="7245351" y="1219200"/>
            <a:chExt cx="3623020" cy="595313"/>
          </a:xfrm>
        </p:grpSpPr>
        <p:cxnSp>
          <p:nvCxnSpPr>
            <p:cNvPr id="30" name="Straight Connector 29"/>
            <p:cNvCxnSpPr>
              <a:stCxn id="34" idx="1"/>
              <a:endCxn id="28" idx="3"/>
            </p:cNvCxnSpPr>
            <p:nvPr/>
          </p:nvCxnSpPr>
          <p:spPr>
            <a:xfrm flipH="1">
              <a:off x="7778751" y="1485900"/>
              <a:ext cx="1287464" cy="138113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33" name="Group 57"/>
            <p:cNvGrpSpPr>
              <a:grpSpLocks/>
            </p:cNvGrpSpPr>
            <p:nvPr/>
          </p:nvGrpSpPr>
          <p:grpSpPr bwMode="auto">
            <a:xfrm>
              <a:off x="7245351" y="1219200"/>
              <a:ext cx="3623020" cy="595313"/>
              <a:chOff x="7245372" y="1219200"/>
              <a:chExt cx="3622994" cy="595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245372" y="1433743"/>
                <a:ext cx="533396" cy="3814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66222" y="1219200"/>
                <a:ext cx="1802144" cy="5339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Đóng</a:t>
                </a:r>
                <a:endPara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142107" y="838201"/>
            <a:ext cx="4001542" cy="968375"/>
            <a:chOff x="1522411" y="838200"/>
            <a:chExt cx="5334001" cy="968992"/>
          </a:xfrm>
        </p:grpSpPr>
        <p:sp>
          <p:nvSpPr>
            <p:cNvPr id="38" name="Rectangle 37"/>
            <p:cNvSpPr/>
            <p:nvPr/>
          </p:nvSpPr>
          <p:spPr>
            <a:xfrm>
              <a:off x="6323012" y="1425949"/>
              <a:ext cx="533400" cy="381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>
              <a:stCxn id="40" idx="3"/>
              <a:endCxn id="38" idx="1"/>
            </p:cNvCxnSpPr>
            <p:nvPr/>
          </p:nvCxnSpPr>
          <p:spPr>
            <a:xfrm>
              <a:off x="3960811" y="1105070"/>
              <a:ext cx="2362200" cy="511501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2411" y="838200"/>
              <a:ext cx="2438400" cy="533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086484" y="1447800"/>
            <a:ext cx="3809801" cy="1752600"/>
            <a:chOff x="6780212" y="1447800"/>
            <a:chExt cx="5078337" cy="1752600"/>
          </a:xfrm>
        </p:grpSpPr>
        <p:sp>
          <p:nvSpPr>
            <p:cNvPr id="41" name="Rectangle 40"/>
            <p:cNvSpPr/>
            <p:nvPr/>
          </p:nvSpPr>
          <p:spPr>
            <a:xfrm>
              <a:off x="6780212" y="1447800"/>
              <a:ext cx="53339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Connector 41"/>
            <p:cNvCxnSpPr>
              <a:stCxn id="43" idx="1"/>
            </p:cNvCxnSpPr>
            <p:nvPr/>
          </p:nvCxnSpPr>
          <p:spPr>
            <a:xfrm flipH="1" flipV="1">
              <a:off x="7065958" y="1638300"/>
              <a:ext cx="1897034" cy="1028700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962992" y="2133600"/>
              <a:ext cx="2895557" cy="1066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/Thu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56128" y="4419601"/>
            <a:ext cx="61166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đóng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thư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mục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em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04800" y="5019765"/>
            <a:ext cx="8288909" cy="1493838"/>
            <a:chOff x="5027612" y="4495800"/>
            <a:chExt cx="6400800" cy="914400"/>
          </a:xfrm>
        </p:grpSpPr>
        <p:grpSp>
          <p:nvGrpSpPr>
            <p:cNvPr id="13322" name="Group 23"/>
            <p:cNvGrpSpPr>
              <a:grpSpLocks/>
            </p:cNvGrpSpPr>
            <p:nvPr/>
          </p:nvGrpSpPr>
          <p:grpSpPr bwMode="auto">
            <a:xfrm>
              <a:off x="5027612" y="4495800"/>
              <a:ext cx="6400800" cy="914400"/>
              <a:chOff x="576" y="2064"/>
              <a:chExt cx="4368" cy="528"/>
            </a:xfrm>
          </p:grpSpPr>
          <p:sp>
            <p:nvSpPr>
              <p:cNvPr id="10252" name="AutoShape 11"/>
              <p:cNvSpPr>
                <a:spLocks noChangeArrowheads="1"/>
              </p:cNvSpPr>
              <p:nvPr/>
            </p:nvSpPr>
            <p:spPr bwMode="gray">
              <a:xfrm>
                <a:off x="576" y="2064"/>
                <a:ext cx="4368" cy="528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b="1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gray">
              <a:xfrm>
                <a:off x="628" y="2108"/>
                <a:ext cx="4295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chuột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đóng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sổ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thư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mục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p:grpSp>
        <p:pic>
          <p:nvPicPr>
            <p:cNvPr id="10251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67818" y="4631467"/>
              <a:ext cx="467185" cy="26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174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341799" y="887413"/>
            <a:ext cx="897369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Câu 2: Em hãy chọn ý đúng trong các ý dưới đây.  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6133" y="2362201"/>
            <a:ext cx="769463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800" b="1">
                <a:latin typeface="Times New Roman" pitchFamily="18" charset="0"/>
              </a:rPr>
              <a:t>Tên thư mục con cùng một mẹ phải khác nhau.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4942" y="3200401"/>
            <a:ext cx="7694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800" b="1">
                <a:latin typeface="Times New Roman" pitchFamily="18" charset="0"/>
              </a:rPr>
              <a:t>Tên thư mục con cùng một mẹ không phải khác nhau.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107570" y="4068764"/>
            <a:ext cx="7694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800" b="1">
                <a:latin typeface="Times New Roman" pitchFamily="18" charset="0"/>
              </a:rPr>
              <a:t>Tên thư mục con cùng một mẹ đặt tùy ý thích. Có thể giống nhau.</a:t>
            </a:r>
          </a:p>
        </p:txBody>
      </p:sp>
      <p:sp>
        <p:nvSpPr>
          <p:cNvPr id="8" name="Oval 7"/>
          <p:cNvSpPr/>
          <p:nvPr/>
        </p:nvSpPr>
        <p:spPr>
          <a:xfrm>
            <a:off x="570459" y="2232025"/>
            <a:ext cx="5537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570459" y="3048000"/>
            <a:ext cx="5537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570459" y="3906838"/>
            <a:ext cx="5537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559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8" grpId="0" animBg="1"/>
      <p:bldP spid="8" grpId="1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-1191" y="76201"/>
            <a:ext cx="3429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5.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Xóa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2635540" y="3835400"/>
            <a:ext cx="67383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28548" y="1828800"/>
            <a:ext cx="6002313" cy="762000"/>
            <a:chOff x="1392" y="1835"/>
            <a:chExt cx="4368" cy="480"/>
          </a:xfrm>
        </p:grpSpPr>
        <p:sp>
          <p:nvSpPr>
            <p:cNvPr id="11280" name="AutoShape 11"/>
            <p:cNvSpPr>
              <a:spLocks noChangeArrowheads="1"/>
            </p:cNvSpPr>
            <p:nvPr/>
          </p:nvSpPr>
          <p:spPr bwMode="gray">
            <a:xfrm>
              <a:off x="1392" y="1835"/>
              <a:ext cx="436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b="1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1441" y="1883"/>
              <a:ext cx="42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Delete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28548" y="309564"/>
            <a:ext cx="6173808" cy="1330325"/>
            <a:chOff x="576" y="2035"/>
            <a:chExt cx="4500" cy="545"/>
          </a:xfrm>
        </p:grpSpPr>
        <p:sp>
          <p:nvSpPr>
            <p:cNvPr id="11278" name="AutoShape 11"/>
            <p:cNvSpPr>
              <a:spLocks noChangeArrowheads="1"/>
            </p:cNvSpPr>
            <p:nvPr/>
          </p:nvSpPr>
          <p:spPr bwMode="gray">
            <a:xfrm>
              <a:off x="576" y="2035"/>
              <a:ext cx="4368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b="1"/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576" y="2088"/>
              <a:ext cx="450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endPara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28549" y="2895600"/>
            <a:ext cx="6345789" cy="762000"/>
            <a:chOff x="1392" y="1883"/>
            <a:chExt cx="4569" cy="480"/>
          </a:xfrm>
        </p:grpSpPr>
        <p:sp>
          <p:nvSpPr>
            <p:cNvPr id="11276" name="AutoShape 11"/>
            <p:cNvSpPr>
              <a:spLocks noChangeArrowheads="1"/>
            </p:cNvSpPr>
            <p:nvPr/>
          </p:nvSpPr>
          <p:spPr bwMode="gray">
            <a:xfrm>
              <a:off x="1392" y="1883"/>
              <a:ext cx="436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b="1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440" y="1956"/>
              <a:ext cx="45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Yes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59" name="Picture 58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1600200"/>
            <a:ext cx="245332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83" y="838201"/>
            <a:ext cx="268555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58" name="Rectangle 57"/>
          <p:cNvSpPr/>
          <p:nvPr/>
        </p:nvSpPr>
        <p:spPr>
          <a:xfrm>
            <a:off x="378718" y="5154613"/>
            <a:ext cx="228659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" name="Picture 56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8" y="4288742"/>
            <a:ext cx="3363201" cy="175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239000" y="5638800"/>
            <a:ext cx="62881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58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56128" y="750888"/>
            <a:ext cx="897369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120671" y="2057400"/>
            <a:ext cx="7146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Thư mục gồm có: Thư mục bà, thư mục mẹ, thư mục con.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19479" y="2895601"/>
            <a:ext cx="7146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Thư mục gồm có: Thư mục gốc, thư mục mẹ, thư mục con.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142108" y="3763964"/>
            <a:ext cx="7146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Thư mục gồm có: Thư mục mẹ, thư mục con, thư mục cháu.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142108" y="4495801"/>
            <a:ext cx="7146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Thư mục gồm có: Thư mục ông, thư mục mẹ, thư mục con.</a:t>
            </a:r>
          </a:p>
        </p:txBody>
      </p:sp>
      <p:sp>
        <p:nvSpPr>
          <p:cNvPr id="7" name="Oval 6"/>
          <p:cNvSpPr/>
          <p:nvPr/>
        </p:nvSpPr>
        <p:spPr>
          <a:xfrm>
            <a:off x="604995" y="19272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604995" y="27432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604995" y="360203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604995" y="44196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06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04800" y="604838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714947" y="1752600"/>
            <a:ext cx="714680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Tên thư mục chỉ có thể là chữ hoa. 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13757" y="2590801"/>
            <a:ext cx="7146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Tên thư mục chỉ có thể là chữ thường.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736384" y="3352801"/>
            <a:ext cx="7146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Tên thư mục không phân biệt chữ hoa hay chữ thường. 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736384" y="4267201"/>
            <a:ext cx="71468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Cả 3 ý trên đều sai.</a:t>
            </a:r>
          </a:p>
        </p:txBody>
      </p:sp>
      <p:sp>
        <p:nvSpPr>
          <p:cNvPr id="7" name="Oval 6"/>
          <p:cNvSpPr/>
          <p:nvPr/>
        </p:nvSpPr>
        <p:spPr>
          <a:xfrm>
            <a:off x="1199272" y="16224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199272" y="24384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199272" y="32766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199272" y="41910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209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0029" y="809127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6: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mục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2" y="2635021"/>
            <a:ext cx="3276600" cy="1977918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2" y="3276601"/>
            <a:ext cx="3347528" cy="34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-5119" y="5410200"/>
            <a:ext cx="1981200" cy="1447800"/>
            <a:chOff x="5760" y="2544"/>
            <a:chExt cx="1111" cy="768"/>
          </a:xfrm>
        </p:grpSpPr>
        <p:pic>
          <p:nvPicPr>
            <p:cNvPr id="7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5618018" y="5396344"/>
            <a:ext cx="1981200" cy="1447800"/>
            <a:chOff x="5760" y="2544"/>
            <a:chExt cx="1111" cy="768"/>
          </a:xfrm>
        </p:grpSpPr>
        <p:pic>
          <p:nvPicPr>
            <p:cNvPr id="12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" y="1663720"/>
            <a:ext cx="2341307" cy="18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apturef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51970"/>
            <a:ext cx="2088600" cy="22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1753754" y="5681663"/>
            <a:ext cx="1674398" cy="1085712"/>
            <a:chOff x="5760" y="2544"/>
            <a:chExt cx="1111" cy="768"/>
          </a:xfrm>
        </p:grpSpPr>
        <p:pic>
          <p:nvPicPr>
            <p:cNvPr id="17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121200" y="57361"/>
            <a:ext cx="9144000" cy="6800639"/>
            <a:chOff x="0" y="0"/>
            <a:chExt cx="9144000" cy="6858000"/>
          </a:xfrm>
        </p:grpSpPr>
        <p:pic>
          <p:nvPicPr>
            <p:cNvPr id="20" name="Picture 22" descr="Picture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3" descr="Picture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 descr="Picture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58"/>
          <p:cNvGrpSpPr>
            <a:grpSpLocks/>
          </p:cNvGrpSpPr>
          <p:nvPr/>
        </p:nvGrpSpPr>
        <p:grpSpPr bwMode="auto">
          <a:xfrm>
            <a:off x="426961" y="4027857"/>
            <a:ext cx="1207393" cy="746749"/>
            <a:chOff x="5760" y="2544"/>
            <a:chExt cx="1111" cy="768"/>
          </a:xfrm>
        </p:grpSpPr>
        <p:pic>
          <p:nvPicPr>
            <p:cNvPr id="24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0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1437" y="212725"/>
            <a:ext cx="89701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4: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56283" y="1792289"/>
            <a:ext cx="7146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họn</a:t>
            </a:r>
            <a:r>
              <a:rPr lang="en-US" altLang="en-US" sz="28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970613" y="2614614"/>
            <a:ext cx="8173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70613" y="3417889"/>
            <a:ext cx="7146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VD: Lop3,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6" name="Oval 5"/>
          <p:cNvSpPr/>
          <p:nvPr/>
        </p:nvSpPr>
        <p:spPr>
          <a:xfrm>
            <a:off x="341799" y="16652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31080" y="2538413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41799" y="3376613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177835" y="57038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845949" y="57165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514064" y="57038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3657362" y="50942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4250448" y="508793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4857825" y="508793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6229782" y="43322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6844305" y="4332288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7373080" y="43402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27546" y="4327525"/>
            <a:ext cx="23151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Chọn đáp án là:</a:t>
            </a:r>
          </a:p>
        </p:txBody>
      </p:sp>
    </p:spTree>
    <p:extLst>
      <p:ext uri="{BB962C8B-B14F-4D97-AF65-F5344CB8AC3E}">
        <p14:creationId xmlns:p14="http://schemas.microsoft.com/office/powerpoint/2010/main" val="4567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13139" y="392114"/>
            <a:ext cx="891772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5: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3 ý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56283" y="1574801"/>
            <a:ext cx="7146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mở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970613" y="2397126"/>
            <a:ext cx="817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mở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70613" y="3200401"/>
            <a:ext cx="7146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1799" y="1447800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31080" y="23209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41799" y="31591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617290" y="5154613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285405" y="5167313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952294" y="5167313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5359208" y="5178425"/>
            <a:ext cx="514484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483486" y="4481513"/>
            <a:ext cx="535921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4055135" y="4481513"/>
            <a:ext cx="535921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27546" y="4110038"/>
            <a:ext cx="2258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Chọn đáp án là:</a:t>
            </a:r>
          </a:p>
        </p:txBody>
      </p:sp>
    </p:spTree>
    <p:extLst>
      <p:ext uri="{BB962C8B-B14F-4D97-AF65-F5344CB8AC3E}">
        <p14:creationId xmlns:p14="http://schemas.microsoft.com/office/powerpoint/2010/main" val="27794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04800" y="304801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THỰC HÀNH: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87630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3B ở ổ D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3B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3B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3B</a:t>
            </a:r>
          </a:p>
        </p:txBody>
      </p:sp>
    </p:spTree>
    <p:extLst>
      <p:ext uri="{BB962C8B-B14F-4D97-AF65-F5344CB8AC3E}">
        <p14:creationId xmlns:p14="http://schemas.microsoft.com/office/powerpoint/2010/main" val="28266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6248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LOP 3C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LOP 3C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LOP 3C</a:t>
            </a:r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76400"/>
            <a:ext cx="5271910" cy="4067871"/>
          </a:xfrm>
          <a:prstGeom prst="rect">
            <a:avLst/>
          </a:prstGeom>
        </p:spPr>
      </p:pic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304800" y="304801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THỰC HÀNH: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296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3C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8138" indent="-5175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8138" indent="-5175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 marL="1608138" indent="-5175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BINH,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</a:p>
          <a:p>
            <a:pPr marL="1608138" indent="-517525">
              <a:lnSpc>
                <a:spcPct val="150000"/>
              </a:lnSpc>
              <a:buFont typeface="Wingdings" pitchFamily="2" charset="2"/>
              <a:buChar char="q"/>
            </a:pP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8138" indent="-517525">
              <a:lnSpc>
                <a:spcPct val="150000"/>
              </a:lnSpc>
              <a:buFont typeface="Wingdings" pitchFamily="2" charset="2"/>
              <a:buChar char="q"/>
            </a:pP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304800" y="304801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THỰC HÀNH: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1066800"/>
            <a:ext cx="381000" cy="304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2025"/>
            <a:ext cx="9810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296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08138" indent="-517525">
              <a:lnSpc>
                <a:spcPct val="150000"/>
              </a:lnSpc>
              <a:buFont typeface="+mj-lt"/>
              <a:buAutoNum type="alphaLcPeriod"/>
            </a:pP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8138" indent="-517525">
              <a:lnSpc>
                <a:spcPct val="150000"/>
              </a:lnSpc>
              <a:buFont typeface="+mj-lt"/>
              <a:buAutoNum type="alphaLcPeriod"/>
            </a:pP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Enter.</a:t>
            </a:r>
          </a:p>
          <a:p>
            <a:pPr marL="1608138" indent="-517525">
              <a:lnSpc>
                <a:spcPct val="150000"/>
              </a:lnSpc>
              <a:buFont typeface="+mj-lt"/>
              <a:buAutoNum type="alphaLcPeriod"/>
            </a:pP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304800" y="304801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ỨNG DỤNG MỞ RỘNG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2705100" y="228600"/>
            <a:ext cx="4800600" cy="1066800"/>
          </a:xfrm>
        </p:spPr>
        <p:txBody>
          <a:bodyPr>
            <a:noAutofit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8915400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tính,trong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grpSp>
        <p:nvGrpSpPr>
          <p:cNvPr id="48" name="Group 158"/>
          <p:cNvGrpSpPr>
            <a:grpSpLocks/>
          </p:cNvGrpSpPr>
          <p:nvPr/>
        </p:nvGrpSpPr>
        <p:grpSpPr bwMode="auto">
          <a:xfrm>
            <a:off x="-116366" y="5378450"/>
            <a:ext cx="1981200" cy="1447800"/>
            <a:chOff x="5760" y="2544"/>
            <a:chExt cx="1111" cy="768"/>
          </a:xfrm>
        </p:grpSpPr>
        <p:pic>
          <p:nvPicPr>
            <p:cNvPr id="49" name="Picture 159" descr="FLOWERS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60" descr="aaf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58"/>
          <p:cNvGrpSpPr>
            <a:grpSpLocks/>
          </p:cNvGrpSpPr>
          <p:nvPr/>
        </p:nvGrpSpPr>
        <p:grpSpPr bwMode="auto">
          <a:xfrm>
            <a:off x="2426809" y="5238006"/>
            <a:ext cx="1981200" cy="1447800"/>
            <a:chOff x="5760" y="2544"/>
            <a:chExt cx="1111" cy="768"/>
          </a:xfrm>
        </p:grpSpPr>
        <p:pic>
          <p:nvPicPr>
            <p:cNvPr id="53" name="Picture 159" descr="FLOWERS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60" descr="aaf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158"/>
          <p:cNvGrpSpPr>
            <a:grpSpLocks/>
          </p:cNvGrpSpPr>
          <p:nvPr/>
        </p:nvGrpSpPr>
        <p:grpSpPr bwMode="auto">
          <a:xfrm>
            <a:off x="5159138" y="5340350"/>
            <a:ext cx="1981200" cy="1447800"/>
            <a:chOff x="5760" y="2544"/>
            <a:chExt cx="1111" cy="768"/>
          </a:xfrm>
        </p:grpSpPr>
        <p:pic>
          <p:nvPicPr>
            <p:cNvPr id="59" name="Picture 159" descr="FLOWERS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60" descr="aaf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158"/>
          <p:cNvGrpSpPr>
            <a:grpSpLocks/>
          </p:cNvGrpSpPr>
          <p:nvPr/>
        </p:nvGrpSpPr>
        <p:grpSpPr bwMode="auto">
          <a:xfrm>
            <a:off x="7168429" y="5326928"/>
            <a:ext cx="1981200" cy="1447800"/>
            <a:chOff x="5760" y="2544"/>
            <a:chExt cx="1111" cy="768"/>
          </a:xfrm>
        </p:grpSpPr>
        <p:pic>
          <p:nvPicPr>
            <p:cNvPr id="62" name="Picture 159" descr="FLOWERS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60" descr="aaf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9108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0" y="776289"/>
            <a:ext cx="4027743" cy="447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7" y="754064"/>
            <a:ext cx="4488635" cy="447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0058" y="5348288"/>
            <a:ext cx="396224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Hình 1</a:t>
            </a:r>
            <a:endParaRPr lang="en-US" altLang="en-US" sz="28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475535" y="5343525"/>
            <a:ext cx="434334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Hình 2</a:t>
            </a:r>
            <a:endParaRPr lang="en-US" altLang="en-US" sz="2800" b="1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5126" name="Picture 4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2" y="5585653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/>
          <p:cNvSpPr>
            <a:spLocks noChangeArrowheads="1"/>
          </p:cNvSpPr>
          <p:nvPr/>
        </p:nvSpPr>
        <p:spPr bwMode="auto">
          <a:xfrm>
            <a:off x="3257208" y="914400"/>
            <a:ext cx="2743915" cy="170973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2" y="5585653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454651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07406" y="591344"/>
            <a:ext cx="487807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9" y="1690689"/>
            <a:ext cx="38872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23691" y="1371600"/>
            <a:ext cx="3354864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17" y="2495551"/>
            <a:ext cx="5029319" cy="427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572000" y="2003425"/>
            <a:ext cx="228599" cy="304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800599" y="1909763"/>
            <a:ext cx="1354153" cy="2382837"/>
            <a:chOff x="3678799" y="2014538"/>
            <a:chExt cx="2475954" cy="227806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714527" y="2014538"/>
              <a:ext cx="2440226" cy="2159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678799" y="2014538"/>
              <a:ext cx="1943606" cy="22780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170304" y="2536825"/>
            <a:ext cx="3544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2399735" y="133350"/>
            <a:ext cx="487807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" y="1384300"/>
            <a:ext cx="5134121" cy="5016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5238924" y="1447800"/>
            <a:ext cx="38872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7" name="Picture 4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4358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876" y="5486222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96552" y="5497448"/>
            <a:ext cx="3887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>
            <a:stCxn id="14" idx="1"/>
          </p:cNvCxnSpPr>
          <p:nvPr/>
        </p:nvCxnSpPr>
        <p:spPr>
          <a:xfrm flipH="1" flipV="1">
            <a:off x="1485098" y="5318126"/>
            <a:ext cx="5011454" cy="448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3828858" y="4173540"/>
            <a:ext cx="2667694" cy="1592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 flipV="1">
            <a:off x="2558129" y="4505326"/>
            <a:ext cx="3938423" cy="1261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146485" y="225426"/>
            <a:ext cx="4806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27469" y="1365251"/>
            <a:ext cx="418375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4758977" y="1160463"/>
            <a:ext cx="3772883" cy="3948112"/>
            <a:chOff x="6399213" y="1365250"/>
            <a:chExt cx="5029200" cy="3948113"/>
          </a:xfrm>
        </p:grpSpPr>
        <p:pic>
          <p:nvPicPr>
            <p:cNvPr id="923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13" y="1365250"/>
              <a:ext cx="5029200" cy="39481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559" y="1905000"/>
              <a:ext cx="21526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9221"/>
          <p:cNvGrpSpPr>
            <a:grpSpLocks/>
          </p:cNvGrpSpPr>
          <p:nvPr/>
        </p:nvGrpSpPr>
        <p:grpSpPr bwMode="auto">
          <a:xfrm>
            <a:off x="6571580" y="1981200"/>
            <a:ext cx="1886441" cy="2940050"/>
            <a:chOff x="8759824" y="1981199"/>
            <a:chExt cx="2514601" cy="2939416"/>
          </a:xfrm>
        </p:grpSpPr>
        <p:sp>
          <p:nvSpPr>
            <p:cNvPr id="6" name="Rectangle 5"/>
            <p:cNvSpPr/>
            <p:nvPr/>
          </p:nvSpPr>
          <p:spPr>
            <a:xfrm>
              <a:off x="8759824" y="4434945"/>
              <a:ext cx="2514601" cy="4856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Khoi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grpSp>
          <p:nvGrpSpPr>
            <p:cNvPr id="9236" name="Group 9220"/>
            <p:cNvGrpSpPr>
              <a:grpSpLocks/>
            </p:cNvGrpSpPr>
            <p:nvPr/>
          </p:nvGrpSpPr>
          <p:grpSpPr bwMode="auto">
            <a:xfrm>
              <a:off x="9980613" y="1981199"/>
              <a:ext cx="1066799" cy="2484437"/>
              <a:chOff x="9828213" y="2075656"/>
              <a:chExt cx="1066799" cy="2359184"/>
            </a:xfrm>
          </p:grpSpPr>
          <p:cxnSp>
            <p:nvCxnSpPr>
              <p:cNvPr id="9217" name="Straight Connector 9216"/>
              <p:cNvCxnSpPr/>
              <p:nvPr/>
            </p:nvCxnSpPr>
            <p:spPr>
              <a:xfrm>
                <a:off x="9828212" y="2075656"/>
                <a:ext cx="10668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9219"/>
              <p:cNvCxnSpPr/>
              <p:nvPr/>
            </p:nvCxnSpPr>
            <p:spPr>
              <a:xfrm>
                <a:off x="10895012" y="2075656"/>
                <a:ext cx="0" cy="2358676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44"/>
          <p:cNvSpPr/>
          <p:nvPr/>
        </p:nvSpPr>
        <p:spPr>
          <a:xfrm>
            <a:off x="5943958" y="5422901"/>
            <a:ext cx="2662931" cy="906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3A, Lop 3B</a:t>
            </a:r>
          </a:p>
        </p:txBody>
      </p:sp>
      <p:cxnSp>
        <p:nvCxnSpPr>
          <p:cNvPr id="9230" name="Straight Arrow Connector 9229"/>
          <p:cNvCxnSpPr/>
          <p:nvPr/>
        </p:nvCxnSpPr>
        <p:spPr>
          <a:xfrm>
            <a:off x="7772043" y="4921250"/>
            <a:ext cx="0" cy="50165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79068" y="3062289"/>
            <a:ext cx="11754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mục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55632" y="5732463"/>
            <a:ext cx="418375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72231" y="1981205"/>
            <a:ext cx="1267156" cy="12422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2451100"/>
            <a:ext cx="2689033" cy="3425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91000" y="5445126"/>
            <a:ext cx="1825604" cy="4310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72231" y="3385344"/>
            <a:ext cx="1399349" cy="11247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28240" y="3927475"/>
            <a:ext cx="1265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9118" y="4343400"/>
            <a:ext cx="2637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91000" y="2919415"/>
            <a:ext cx="2659259" cy="29567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119063"/>
            <a:ext cx="435644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38264" y="2703513"/>
            <a:ext cx="53529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Mỗi thư mục có một biểu tượng và tên.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9914"/>
            <a:ext cx="2668192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228660" y="76201"/>
            <a:ext cx="487807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6972926" y="4518025"/>
            <a:ext cx="1028968" cy="62388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2000">
              <a:latin typeface="Calibri" pitchFamily="34" charset="0"/>
            </a:endParaRPr>
          </a:p>
        </p:txBody>
      </p:sp>
      <p:pic>
        <p:nvPicPr>
          <p:cNvPr id="10247" name="Picture 4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72617" y="685800"/>
            <a:ext cx="2004343" cy="38862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2000"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89093" y="1524000"/>
            <a:ext cx="204007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609129" y="4398169"/>
            <a:ext cx="81817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56441" y="1955800"/>
            <a:ext cx="1816176" cy="2540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56441" y="4953001"/>
            <a:ext cx="25783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9227" grpId="0" animBg="1"/>
      <p:bldP spid="9227" grpId="1" animBg="1"/>
      <p:bldP spid="13" grpId="0" animBg="1"/>
      <p:bldP spid="13" grpId="1" animBg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55974" y="-39688"/>
            <a:ext cx="8231744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+mn-cs"/>
              </a:rPr>
              <a:t>Thư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mục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giống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như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một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ngăn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ngăn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chứa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ngăn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nhỏ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hơn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+mn-cs"/>
              </a:rPr>
              <a:t>còn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thư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mục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chứa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thư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mục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nhỏ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hơn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 (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gọi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thư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cs typeface="+mn-cs"/>
              </a:rPr>
              <a:t>mục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cs typeface="+mn-cs"/>
              </a:rPr>
              <a:t> con)</a:t>
            </a:r>
          </a:p>
        </p:txBody>
      </p:sp>
      <p:pic>
        <p:nvPicPr>
          <p:cNvPr id="2" name="Picture 4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685559" y="417513"/>
            <a:ext cx="1429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87868" y="417513"/>
            <a:ext cx="2356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6432" y="798513"/>
            <a:ext cx="858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20058" y="798513"/>
            <a:ext cx="1780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31"/>
          <p:cNvGrpSpPr>
            <a:grpSpLocks/>
          </p:cNvGrpSpPr>
          <p:nvPr/>
        </p:nvGrpSpPr>
        <p:grpSpPr bwMode="auto">
          <a:xfrm>
            <a:off x="1885251" y="1997075"/>
            <a:ext cx="3715718" cy="3622675"/>
            <a:chOff x="2970212" y="2667000"/>
            <a:chExt cx="4953000" cy="3622675"/>
          </a:xfrm>
        </p:grpSpPr>
        <p:grpSp>
          <p:nvGrpSpPr>
            <p:cNvPr id="11303" name="Group 23"/>
            <p:cNvGrpSpPr>
              <a:grpSpLocks/>
            </p:cNvGrpSpPr>
            <p:nvPr/>
          </p:nvGrpSpPr>
          <p:grpSpPr bwMode="auto">
            <a:xfrm>
              <a:off x="2970212" y="2667000"/>
              <a:ext cx="4953000" cy="3622675"/>
              <a:chOff x="2970212" y="2667000"/>
              <a:chExt cx="4953000" cy="3622675"/>
            </a:xfrm>
          </p:grpSpPr>
          <p:grpSp>
            <p:nvGrpSpPr>
              <p:cNvPr id="11306" name="Group 30"/>
              <p:cNvGrpSpPr>
                <a:grpSpLocks/>
              </p:cNvGrpSpPr>
              <p:nvPr/>
            </p:nvGrpSpPr>
            <p:grpSpPr bwMode="auto">
              <a:xfrm>
                <a:off x="3932237" y="3733800"/>
                <a:ext cx="3990975" cy="2555875"/>
                <a:chOff x="1474" y="1335"/>
                <a:chExt cx="1886" cy="1610"/>
              </a:xfrm>
            </p:grpSpPr>
            <p:pic>
              <p:nvPicPr>
                <p:cNvPr id="11308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1474" y="1335"/>
                  <a:ext cx="415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0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27" y="1380"/>
                  <a:ext cx="131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800" b="1">
                      <a:latin typeface="Times New Roman" pitchFamily="18" charset="0"/>
                      <a:cs typeface="Times New Roman" pitchFamily="18" charset="0"/>
                    </a:rPr>
                    <a:t>Truong em</a:t>
                  </a:r>
                  <a:endParaRPr lang="en-US" altLang="en-US" sz="18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1310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109" y="1843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1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109" y="2115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2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381" y="2432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3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373" y="2721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81" y="1797"/>
                  <a:ext cx="68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Khoi </a:t>
                  </a:r>
                  <a:r>
                    <a:rPr lang="en-US" altLang="en-US" sz="1400" b="1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13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91" y="2113"/>
                  <a:ext cx="68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Khoi </a:t>
                  </a:r>
                  <a:r>
                    <a:rPr lang="en-US" altLang="en-US" sz="1400" b="1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13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80" y="2428"/>
                  <a:ext cx="68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Lop </a:t>
                  </a:r>
                  <a:r>
                    <a:rPr lang="en-US" altLang="en-US" sz="1400" b="1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altLang="en-US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72" y="2717"/>
                  <a:ext cx="68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Lop </a:t>
                  </a:r>
                  <a:r>
                    <a:rPr lang="en-US" altLang="en-US" sz="1400" b="1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vi-VN" altLang="en-US" sz="1400" b="1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altLang="en-US" sz="14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18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5" y="1888"/>
                  <a:ext cx="137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vi-VN" altLang="en-US" sz="1400"/>
                    <a:t>+</a:t>
                  </a:r>
                  <a:endParaRPr lang="en-US" altLang="en-US" sz="1400"/>
                </a:p>
              </p:txBody>
            </p:sp>
            <p:sp>
              <p:nvSpPr>
                <p:cNvPr id="11319" name="Rectangle 20"/>
                <p:cNvSpPr>
                  <a:spLocks noChangeArrowheads="1"/>
                </p:cNvSpPr>
                <p:nvPr/>
              </p:nvSpPr>
              <p:spPr bwMode="auto">
                <a:xfrm>
                  <a:off x="1656" y="2141"/>
                  <a:ext cx="137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vi-VN" altLang="en-US" sz="1400"/>
                    <a:t>-</a:t>
                  </a:r>
                  <a:endParaRPr lang="en-US" altLang="en-US" sz="1400"/>
                </a:p>
              </p:txBody>
            </p:sp>
            <p:sp>
              <p:nvSpPr>
                <p:cNvPr id="11320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933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01" y="175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2" name="Line 23"/>
                <p:cNvSpPr>
                  <a:spLocks noChangeShapeType="1"/>
                </p:cNvSpPr>
                <p:nvPr/>
              </p:nvSpPr>
              <p:spPr bwMode="auto">
                <a:xfrm>
                  <a:off x="1791" y="2205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245" y="2341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4" name="Line 27"/>
                <p:cNvSpPr>
                  <a:spLocks noChangeShapeType="1"/>
                </p:cNvSpPr>
                <p:nvPr/>
              </p:nvSpPr>
              <p:spPr bwMode="auto">
                <a:xfrm>
                  <a:off x="2245" y="2523"/>
                  <a:ext cx="135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5" name="Line 28"/>
                <p:cNvSpPr>
                  <a:spLocks noChangeShapeType="1"/>
                </p:cNvSpPr>
                <p:nvPr/>
              </p:nvSpPr>
              <p:spPr bwMode="auto">
                <a:xfrm>
                  <a:off x="2245" y="2795"/>
                  <a:ext cx="135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32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1" y="2015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pic>
            <p:nvPicPr>
              <p:cNvPr id="11307" name="Picture 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212" y="2667000"/>
                <a:ext cx="3654425" cy="923925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1" name="Straight Connector 70"/>
            <p:cNvCxnSpPr/>
            <p:nvPr/>
          </p:nvCxnSpPr>
          <p:spPr>
            <a:xfrm rot="5400000">
              <a:off x="3009900" y="3771900"/>
              <a:ext cx="684212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351212" y="41148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49"/>
          <p:cNvGrpSpPr>
            <a:grpSpLocks/>
          </p:cNvGrpSpPr>
          <p:nvPr/>
        </p:nvGrpSpPr>
        <p:grpSpPr bwMode="auto">
          <a:xfrm>
            <a:off x="-1191" y="2362200"/>
            <a:ext cx="2515256" cy="707886"/>
            <a:chOff x="455612" y="2133600"/>
            <a:chExt cx="3352800" cy="708527"/>
          </a:xfrm>
        </p:grpSpPr>
        <p:sp>
          <p:nvSpPr>
            <p:cNvPr id="98" name="Rectangle 97"/>
            <p:cNvSpPr/>
            <p:nvPr/>
          </p:nvSpPr>
          <p:spPr>
            <a:xfrm>
              <a:off x="2970212" y="2209869"/>
              <a:ext cx="838200" cy="4576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99" name="Straight Arrow Connector 98"/>
            <p:cNvCxnSpPr>
              <a:endCxn id="98" idx="1"/>
            </p:cNvCxnSpPr>
            <p:nvPr/>
          </p:nvCxnSpPr>
          <p:spPr>
            <a:xfrm flipV="1">
              <a:off x="1979613" y="2438676"/>
              <a:ext cx="990600" cy="7626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302" name="TextBox 40"/>
            <p:cNvSpPr txBox="1">
              <a:spLocks noChangeArrowheads="1"/>
            </p:cNvSpPr>
            <p:nvPr/>
          </p:nvSpPr>
          <p:spPr bwMode="auto">
            <a:xfrm>
              <a:off x="455612" y="2133600"/>
              <a:ext cx="1676400" cy="70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Thư mục Gốc</a:t>
              </a:r>
            </a:p>
          </p:txBody>
        </p:sp>
      </p:grpSp>
      <p:grpSp>
        <p:nvGrpSpPr>
          <p:cNvPr id="101" name="Group 50"/>
          <p:cNvGrpSpPr>
            <a:grpSpLocks/>
          </p:cNvGrpSpPr>
          <p:nvPr/>
        </p:nvGrpSpPr>
        <p:grpSpPr bwMode="auto">
          <a:xfrm>
            <a:off x="627623" y="2911474"/>
            <a:ext cx="2743915" cy="1241095"/>
            <a:chOff x="1293812" y="2819400"/>
            <a:chExt cx="3657600" cy="1241540"/>
          </a:xfrm>
        </p:grpSpPr>
        <p:sp>
          <p:nvSpPr>
            <p:cNvPr id="102" name="Rectangle 101"/>
            <p:cNvSpPr/>
            <p:nvPr/>
          </p:nvSpPr>
          <p:spPr>
            <a:xfrm>
              <a:off x="3960812" y="2819400"/>
              <a:ext cx="990600" cy="8385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2817812" y="3581673"/>
              <a:ext cx="1066800" cy="228682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99" name="TextBox 43"/>
            <p:cNvSpPr txBox="1">
              <a:spLocks noChangeArrowheads="1"/>
            </p:cNvSpPr>
            <p:nvPr/>
          </p:nvSpPr>
          <p:spPr bwMode="auto">
            <a:xfrm>
              <a:off x="1293812" y="3352800"/>
              <a:ext cx="1676400" cy="70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Thư mục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Mẹ</a:t>
              </a:r>
            </a:p>
          </p:txBody>
        </p:sp>
      </p:grpSp>
      <p:grpSp>
        <p:nvGrpSpPr>
          <p:cNvPr id="105" name="Group 51"/>
          <p:cNvGrpSpPr>
            <a:grpSpLocks/>
          </p:cNvGrpSpPr>
          <p:nvPr/>
        </p:nvGrpSpPr>
        <p:grpSpPr bwMode="auto">
          <a:xfrm>
            <a:off x="1142107" y="3797301"/>
            <a:ext cx="2904690" cy="2260209"/>
            <a:chOff x="1979612" y="3705664"/>
            <a:chExt cx="3872132" cy="2259937"/>
          </a:xfrm>
        </p:grpSpPr>
        <p:sp>
          <p:nvSpPr>
            <p:cNvPr id="106" name="Rectangle 105"/>
            <p:cNvSpPr/>
            <p:nvPr/>
          </p:nvSpPr>
          <p:spPr>
            <a:xfrm>
              <a:off x="5242109" y="3705664"/>
              <a:ext cx="609635" cy="91429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V="1">
              <a:off x="3656107" y="4648526"/>
              <a:ext cx="1600291" cy="990481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96" name="TextBox 45"/>
            <p:cNvSpPr txBox="1">
              <a:spLocks noChangeArrowheads="1"/>
            </p:cNvSpPr>
            <p:nvPr/>
          </p:nvSpPr>
          <p:spPr bwMode="auto">
            <a:xfrm>
              <a:off x="1979612" y="5257800"/>
              <a:ext cx="1676400" cy="7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Thư mục Con</a:t>
              </a:r>
            </a:p>
          </p:txBody>
        </p:sp>
      </p:grpSp>
      <p:grpSp>
        <p:nvGrpSpPr>
          <p:cNvPr id="124" name="Group 64"/>
          <p:cNvGrpSpPr>
            <a:grpSpLocks/>
          </p:cNvGrpSpPr>
          <p:nvPr/>
        </p:nvGrpSpPr>
        <p:grpSpPr bwMode="auto">
          <a:xfrm>
            <a:off x="2228240" y="4808540"/>
            <a:ext cx="2172266" cy="1636532"/>
            <a:chOff x="2970333" y="4876800"/>
            <a:chExt cx="2895479" cy="1637192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5408631" y="4876800"/>
              <a:ext cx="457181" cy="83853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126" name="Straight Arrow Connector 125"/>
            <p:cNvCxnSpPr/>
            <p:nvPr/>
          </p:nvCxnSpPr>
          <p:spPr bwMode="auto">
            <a:xfrm flipV="1">
              <a:off x="4911764" y="5723279"/>
              <a:ext cx="496867" cy="360508"/>
            </a:xfrm>
            <a:prstGeom prst="straightConnector1">
              <a:avLst/>
            </a:prstGeom>
            <a:noFill/>
            <a:ln w="25400"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93" name="TextBox 45"/>
            <p:cNvSpPr txBox="1">
              <a:spLocks noChangeArrowheads="1"/>
            </p:cNvSpPr>
            <p:nvPr/>
          </p:nvSpPr>
          <p:spPr bwMode="auto">
            <a:xfrm>
              <a:off x="2970333" y="5867400"/>
              <a:ext cx="2209704" cy="6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latin typeface="Times New Roman" pitchFamily="18" charset="0"/>
                  <a:cs typeface="Times New Roman" pitchFamily="18" charset="0"/>
                </a:rPr>
                <a:t>Thư mục con của Khoi 3</a:t>
              </a: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5958249" y="4224338"/>
            <a:ext cx="2400925" cy="2557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ý: </a:t>
            </a:r>
            <a:endParaRPr lang="en-US" altLang="en-US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Tên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thư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mục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con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cùng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mẹ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-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Tên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thư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mục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biệt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hay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thường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14836" y="4725988"/>
            <a:ext cx="708606" cy="9461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223442" y="5205413"/>
            <a:ext cx="73480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824864" y="2459038"/>
            <a:ext cx="3257207" cy="35607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5772463" y="2514600"/>
            <a:ext cx="3257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Thư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mục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gồm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75" name="Group 52"/>
          <p:cNvGrpSpPr>
            <a:grpSpLocks/>
          </p:cNvGrpSpPr>
          <p:nvPr/>
        </p:nvGrpSpPr>
        <p:grpSpPr bwMode="auto">
          <a:xfrm>
            <a:off x="5891556" y="3200398"/>
            <a:ext cx="3023784" cy="762000"/>
            <a:chOff x="7924799" y="3124200"/>
            <a:chExt cx="4264026" cy="762566"/>
          </a:xfrm>
        </p:grpSpPr>
        <p:sp>
          <p:nvSpPr>
            <p:cNvPr id="11289" name="AutoShape 11"/>
            <p:cNvSpPr>
              <a:spLocks noChangeArrowheads="1"/>
            </p:cNvSpPr>
            <p:nvPr/>
          </p:nvSpPr>
          <p:spPr bwMode="gray">
            <a:xfrm>
              <a:off x="7924799" y="3124200"/>
              <a:ext cx="4264026" cy="7625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77" name="Text Box 16"/>
            <p:cNvSpPr txBox="1">
              <a:spLocks noChangeArrowheads="1"/>
            </p:cNvSpPr>
            <p:nvPr/>
          </p:nvSpPr>
          <p:spPr bwMode="gray">
            <a:xfrm>
              <a:off x="7975181" y="3314841"/>
              <a:ext cx="3916389" cy="46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gốc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Group 53"/>
          <p:cNvGrpSpPr>
            <a:grpSpLocks/>
          </p:cNvGrpSpPr>
          <p:nvPr/>
        </p:nvGrpSpPr>
        <p:grpSpPr bwMode="auto">
          <a:xfrm>
            <a:off x="5891556" y="4114798"/>
            <a:ext cx="3023784" cy="762000"/>
            <a:chOff x="7924799" y="3124200"/>
            <a:chExt cx="4264026" cy="762566"/>
          </a:xfrm>
        </p:grpSpPr>
        <p:sp>
          <p:nvSpPr>
            <p:cNvPr id="11287" name="AutoShape 11"/>
            <p:cNvSpPr>
              <a:spLocks noChangeArrowheads="1"/>
            </p:cNvSpPr>
            <p:nvPr/>
          </p:nvSpPr>
          <p:spPr bwMode="gray">
            <a:xfrm>
              <a:off x="7924799" y="3124200"/>
              <a:ext cx="4264026" cy="7625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gray">
            <a:xfrm>
              <a:off x="7975181" y="3314842"/>
              <a:ext cx="4193491" cy="46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Group 56"/>
          <p:cNvGrpSpPr>
            <a:grpSpLocks/>
          </p:cNvGrpSpPr>
          <p:nvPr/>
        </p:nvGrpSpPr>
        <p:grpSpPr bwMode="auto">
          <a:xfrm>
            <a:off x="5891557" y="5029198"/>
            <a:ext cx="3022593" cy="762000"/>
            <a:chOff x="8000999" y="3124200"/>
            <a:chExt cx="4111626" cy="762566"/>
          </a:xfrm>
        </p:grpSpPr>
        <p:sp>
          <p:nvSpPr>
            <p:cNvPr id="11285" name="AutoShape 11"/>
            <p:cNvSpPr>
              <a:spLocks noChangeArrowheads="1"/>
            </p:cNvSpPr>
            <p:nvPr/>
          </p:nvSpPr>
          <p:spPr bwMode="gray">
            <a:xfrm>
              <a:off x="8000999" y="3124200"/>
              <a:ext cx="4111626" cy="7625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gray">
            <a:xfrm>
              <a:off x="8077140" y="3314841"/>
              <a:ext cx="4014425" cy="46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3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3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1"/>
          <p:cNvGrpSpPr>
            <a:grpSpLocks/>
          </p:cNvGrpSpPr>
          <p:nvPr/>
        </p:nvGrpSpPr>
        <p:grpSpPr bwMode="auto">
          <a:xfrm>
            <a:off x="3600197" y="1219200"/>
            <a:ext cx="3715718" cy="3627438"/>
            <a:chOff x="2970212" y="2667000"/>
            <a:chExt cx="4953000" cy="3627438"/>
          </a:xfrm>
        </p:grpSpPr>
        <p:grpSp>
          <p:nvGrpSpPr>
            <p:cNvPr id="13334" name="Group 23"/>
            <p:cNvGrpSpPr>
              <a:grpSpLocks/>
            </p:cNvGrpSpPr>
            <p:nvPr/>
          </p:nvGrpSpPr>
          <p:grpSpPr bwMode="auto">
            <a:xfrm>
              <a:off x="2970212" y="2667000"/>
              <a:ext cx="4953000" cy="3627438"/>
              <a:chOff x="2970212" y="2667000"/>
              <a:chExt cx="4953000" cy="3627438"/>
            </a:xfrm>
          </p:grpSpPr>
          <p:grpSp>
            <p:nvGrpSpPr>
              <p:cNvPr id="13337" name="Group 30"/>
              <p:cNvGrpSpPr>
                <a:grpSpLocks/>
              </p:cNvGrpSpPr>
              <p:nvPr/>
            </p:nvGrpSpPr>
            <p:grpSpPr bwMode="auto">
              <a:xfrm>
                <a:off x="3932237" y="3733800"/>
                <a:ext cx="3990975" cy="2560638"/>
                <a:chOff x="1474" y="1335"/>
                <a:chExt cx="1886" cy="1613"/>
              </a:xfrm>
            </p:grpSpPr>
            <p:pic>
              <p:nvPicPr>
                <p:cNvPr id="13339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1474" y="1335"/>
                  <a:ext cx="415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27" y="1380"/>
                  <a:ext cx="1316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2400" b="1">
                      <a:latin typeface="Times New Roman" pitchFamily="18" charset="0"/>
                      <a:cs typeface="Times New Roman" pitchFamily="18" charset="0"/>
                    </a:rPr>
                    <a:t>Truon</a:t>
                  </a:r>
                  <a:r>
                    <a:rPr lang="en-US" altLang="en-US" sz="2400" b="1">
                      <a:latin typeface="Times New Roman" pitchFamily="18" charset="0"/>
                      <a:cs typeface="Times New Roman" pitchFamily="18" charset="0"/>
                    </a:rPr>
                    <a:t>g THTTĐA</a:t>
                  </a:r>
                </a:p>
              </p:txBody>
            </p:sp>
            <p:pic>
              <p:nvPicPr>
                <p:cNvPr id="13341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109" y="1843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2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109" y="2115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3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381" y="2432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4" name="Picture 1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52" t="7272" r="64647" b="73531"/>
                <a:stretch>
                  <a:fillRect/>
                </a:stretch>
              </p:blipFill>
              <p:spPr bwMode="auto">
                <a:xfrm>
                  <a:off x="2373" y="2721"/>
                  <a:ext cx="227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81" y="1797"/>
                  <a:ext cx="6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800" b="1">
                      <a:latin typeface="Times New Roman" pitchFamily="18" charset="0"/>
                      <a:cs typeface="Times New Roman" pitchFamily="18" charset="0"/>
                    </a:rPr>
                    <a:t>Khoi </a:t>
                  </a:r>
                  <a:r>
                    <a:rPr lang="en-US" altLang="en-US" sz="1800" b="1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334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91" y="2113"/>
                  <a:ext cx="6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800" b="1">
                      <a:latin typeface="Times New Roman" pitchFamily="18" charset="0"/>
                      <a:cs typeface="Times New Roman" pitchFamily="18" charset="0"/>
                    </a:rPr>
                    <a:t>Khoi </a:t>
                  </a:r>
                  <a:r>
                    <a:rPr lang="en-US" altLang="en-US" sz="1800" b="1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334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80" y="2428"/>
                  <a:ext cx="6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800" b="1">
                      <a:latin typeface="Times New Roman" pitchFamily="18" charset="0"/>
                      <a:cs typeface="Times New Roman" pitchFamily="18" charset="0"/>
                    </a:rPr>
                    <a:t>Lop </a:t>
                  </a:r>
                  <a:r>
                    <a:rPr lang="en-US" altLang="en-US" sz="1800" b="1">
                      <a:latin typeface="Times New Roman" pitchFamily="18" charset="0"/>
                      <a:cs typeface="Times New Roman" pitchFamily="18" charset="0"/>
                    </a:rPr>
                    <a:t>3D</a:t>
                  </a:r>
                </a:p>
              </p:txBody>
            </p:sp>
            <p:sp>
              <p:nvSpPr>
                <p:cNvPr id="1334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72" y="2717"/>
                  <a:ext cx="6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vi-VN" altLang="en-US" sz="1800" b="1">
                      <a:latin typeface="Times New Roman" pitchFamily="18" charset="0"/>
                      <a:cs typeface="Times New Roman" pitchFamily="18" charset="0"/>
                    </a:rPr>
                    <a:t>Lop </a:t>
                  </a:r>
                  <a:r>
                    <a:rPr lang="en-US" altLang="en-US" sz="1800" b="1">
                      <a:latin typeface="Times New Roman" pitchFamily="18" charset="0"/>
                      <a:cs typeface="Times New Roman" pitchFamily="18" charset="0"/>
                    </a:rPr>
                    <a:t>3E</a:t>
                  </a:r>
                </a:p>
              </p:txBody>
            </p:sp>
            <p:sp>
              <p:nvSpPr>
                <p:cNvPr id="13349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5" y="1888"/>
                  <a:ext cx="137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vi-VN" altLang="en-US"/>
                    <a:t>+</a:t>
                  </a:r>
                  <a:endParaRPr lang="en-US" altLang="en-US"/>
                </a:p>
              </p:txBody>
            </p:sp>
            <p:sp>
              <p:nvSpPr>
                <p:cNvPr id="13350" name="Rectangle 20"/>
                <p:cNvSpPr>
                  <a:spLocks noChangeArrowheads="1"/>
                </p:cNvSpPr>
                <p:nvPr/>
              </p:nvSpPr>
              <p:spPr bwMode="auto">
                <a:xfrm>
                  <a:off x="1656" y="2141"/>
                  <a:ext cx="137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vi-VN" altLang="en-US"/>
                    <a:t>-</a:t>
                  </a:r>
                  <a:endParaRPr lang="en-US" altLang="en-US"/>
                </a:p>
              </p:txBody>
            </p:sp>
            <p:sp>
              <p:nvSpPr>
                <p:cNvPr id="13351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933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01" y="175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3" name="Line 23"/>
                <p:cNvSpPr>
                  <a:spLocks noChangeShapeType="1"/>
                </p:cNvSpPr>
                <p:nvPr/>
              </p:nvSpPr>
              <p:spPr bwMode="auto">
                <a:xfrm>
                  <a:off x="1791" y="2205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245" y="2341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5" name="Line 27"/>
                <p:cNvSpPr>
                  <a:spLocks noChangeShapeType="1"/>
                </p:cNvSpPr>
                <p:nvPr/>
              </p:nvSpPr>
              <p:spPr bwMode="auto">
                <a:xfrm>
                  <a:off x="2245" y="2523"/>
                  <a:ext cx="135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6" name="Line 28"/>
                <p:cNvSpPr>
                  <a:spLocks noChangeShapeType="1"/>
                </p:cNvSpPr>
                <p:nvPr/>
              </p:nvSpPr>
              <p:spPr bwMode="auto">
                <a:xfrm>
                  <a:off x="2245" y="2795"/>
                  <a:ext cx="135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1" y="2015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3338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212" y="2667000"/>
                <a:ext cx="3654425" cy="923925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6" name="Straight Connector 25"/>
            <p:cNvCxnSpPr/>
            <p:nvPr/>
          </p:nvCxnSpPr>
          <p:spPr>
            <a:xfrm rot="5400000">
              <a:off x="3009900" y="3771900"/>
              <a:ext cx="684212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51212" y="41148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599426" y="1584325"/>
            <a:ext cx="2629585" cy="1384995"/>
            <a:chOff x="303212" y="2133600"/>
            <a:chExt cx="3505200" cy="1386249"/>
          </a:xfrm>
        </p:grpSpPr>
        <p:sp>
          <p:nvSpPr>
            <p:cNvPr id="35" name="Rectangle 34"/>
            <p:cNvSpPr/>
            <p:nvPr/>
          </p:nvSpPr>
          <p:spPr>
            <a:xfrm>
              <a:off x="2970212" y="2209869"/>
              <a:ext cx="838200" cy="4576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/>
            </a:p>
          </p:txBody>
        </p:sp>
        <p:cxnSp>
          <p:nvCxnSpPr>
            <p:cNvPr id="40" name="Straight Arrow Connector 39"/>
            <p:cNvCxnSpPr>
              <a:endCxn id="35" idx="1"/>
            </p:cNvCxnSpPr>
            <p:nvPr/>
          </p:nvCxnSpPr>
          <p:spPr>
            <a:xfrm flipV="1">
              <a:off x="1979612" y="2438676"/>
              <a:ext cx="990600" cy="7626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33" name="TextBox 40"/>
            <p:cNvSpPr txBox="1">
              <a:spLocks noChangeArrowheads="1"/>
            </p:cNvSpPr>
            <p:nvPr/>
          </p:nvSpPr>
          <p:spPr bwMode="auto">
            <a:xfrm>
              <a:off x="303212" y="2133600"/>
              <a:ext cx="1676401" cy="138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Thư mục Gốc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342570" y="2133600"/>
            <a:ext cx="2743915" cy="1918204"/>
            <a:chOff x="1293812" y="2819400"/>
            <a:chExt cx="3657600" cy="1918891"/>
          </a:xfrm>
        </p:grpSpPr>
        <p:sp>
          <p:nvSpPr>
            <p:cNvPr id="33" name="Rectangle 32"/>
            <p:cNvSpPr/>
            <p:nvPr/>
          </p:nvSpPr>
          <p:spPr>
            <a:xfrm>
              <a:off x="3960812" y="2819400"/>
              <a:ext cx="990600" cy="8385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817812" y="3581673"/>
              <a:ext cx="1066800" cy="228682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30" name="TextBox 43"/>
            <p:cNvSpPr txBox="1">
              <a:spLocks noChangeArrowheads="1"/>
            </p:cNvSpPr>
            <p:nvPr/>
          </p:nvSpPr>
          <p:spPr bwMode="auto">
            <a:xfrm>
              <a:off x="1293812" y="3352800"/>
              <a:ext cx="1676400" cy="138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Thư mục</a:t>
              </a:r>
            </a:p>
            <a:p>
              <a:pPr algn="ctr"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Mẹ</a:t>
              </a: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857054" y="3019426"/>
            <a:ext cx="2904690" cy="2937318"/>
            <a:chOff x="1979612" y="3705664"/>
            <a:chExt cx="3872132" cy="2936965"/>
          </a:xfrm>
        </p:grpSpPr>
        <p:sp>
          <p:nvSpPr>
            <p:cNvPr id="34" name="Rectangle 33"/>
            <p:cNvSpPr/>
            <p:nvPr/>
          </p:nvSpPr>
          <p:spPr>
            <a:xfrm>
              <a:off x="5242109" y="3705664"/>
              <a:ext cx="609635" cy="91429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656107" y="4648526"/>
              <a:ext cx="1600291" cy="990481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27" name="TextBox 45"/>
            <p:cNvSpPr txBox="1">
              <a:spLocks noChangeArrowheads="1"/>
            </p:cNvSpPr>
            <p:nvPr/>
          </p:nvSpPr>
          <p:spPr bwMode="auto">
            <a:xfrm>
              <a:off x="1979612" y="5257800"/>
              <a:ext cx="1676400" cy="1384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Thư mục Con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943186" y="4030663"/>
            <a:ext cx="2172266" cy="2190530"/>
            <a:chOff x="2970333" y="4876800"/>
            <a:chExt cx="2895479" cy="2191414"/>
          </a:xfrm>
        </p:grpSpPr>
        <p:sp>
          <p:nvSpPr>
            <p:cNvPr id="61" name="Rectangle 60"/>
            <p:cNvSpPr/>
            <p:nvPr/>
          </p:nvSpPr>
          <p:spPr bwMode="auto">
            <a:xfrm>
              <a:off x="5408631" y="4876800"/>
              <a:ext cx="457181" cy="838538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/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V="1">
              <a:off x="4911764" y="5723279"/>
              <a:ext cx="496867" cy="360508"/>
            </a:xfrm>
            <a:prstGeom prst="straightConnector1">
              <a:avLst/>
            </a:prstGeom>
            <a:noFill/>
            <a:ln w="25400"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24" name="TextBox 45"/>
            <p:cNvSpPr txBox="1">
              <a:spLocks noChangeArrowheads="1"/>
            </p:cNvSpPr>
            <p:nvPr/>
          </p:nvSpPr>
          <p:spPr bwMode="auto">
            <a:xfrm>
              <a:off x="2970333" y="5867400"/>
              <a:ext cx="2209704" cy="120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Thư mục con của Khoi 3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6215491" y="4006850"/>
            <a:ext cx="708606" cy="9461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320" name="Picture 4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12" y="5486221"/>
            <a:ext cx="1371600" cy="13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1280</Words>
  <Application>Microsoft Office PowerPoint</Application>
  <PresentationFormat>On-screen Show (4:3)</PresentationFormat>
  <Paragraphs>180</Paragraphs>
  <Slides>27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.VnTimeH</vt:lpstr>
      <vt:lpstr>Arial</vt:lpstr>
      <vt:lpstr>Calibri</vt:lpstr>
      <vt:lpstr>Times New Roman</vt:lpstr>
      <vt:lpstr>Wingdings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HÀNH:</vt:lpstr>
      <vt:lpstr>HOẠT ĐỘNG THỰC HÀNH:</vt:lpstr>
      <vt:lpstr>HOẠT ĐỘNG THỰC HÀNH:</vt:lpstr>
      <vt:lpstr>HOẠT ĐỘNG ỨNG DỤNG MỞ RỘNG</vt:lpstr>
      <vt:lpstr>Ghi nhớ </vt:lpstr>
      <vt:lpstr>BÀI HỌC KẾT THÚC</vt:lpstr>
    </vt:vector>
  </TitlesOfParts>
  <Company>BDD3G-XM7FB-BD2HM-YK63V-VQFDK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Admin</cp:lastModifiedBy>
  <cp:revision>12</cp:revision>
  <dcterms:created xsi:type="dcterms:W3CDTF">2019-09-06T04:04:35Z</dcterms:created>
  <dcterms:modified xsi:type="dcterms:W3CDTF">2021-03-08T06:23:42Z</dcterms:modified>
</cp:coreProperties>
</file>