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409" r:id="rId2"/>
    <p:sldId id="387" r:id="rId3"/>
    <p:sldId id="388" r:id="rId4"/>
    <p:sldId id="389" r:id="rId5"/>
    <p:sldId id="390" r:id="rId6"/>
    <p:sldId id="391" r:id="rId7"/>
    <p:sldId id="392" r:id="rId8"/>
    <p:sldId id="393" r:id="rId9"/>
    <p:sldId id="394" r:id="rId10"/>
    <p:sldId id="395" r:id="rId11"/>
    <p:sldId id="396" r:id="rId12"/>
    <p:sldId id="397" r:id="rId13"/>
    <p:sldId id="398" r:id="rId14"/>
    <p:sldId id="399" r:id="rId15"/>
    <p:sldId id="400" r:id="rId16"/>
    <p:sldId id="401" r:id="rId17"/>
    <p:sldId id="402" r:id="rId18"/>
    <p:sldId id="403" r:id="rId19"/>
    <p:sldId id="404" r:id="rId20"/>
    <p:sldId id="405" r:id="rId21"/>
    <p:sldId id="406" r:id="rId22"/>
    <p:sldId id="407" r:id="rId23"/>
    <p:sldId id="408" r:id="rId24"/>
    <p:sldId id="380" r:id="rId25"/>
    <p:sldId id="378" r:id="rId26"/>
    <p:sldId id="382" r:id="rId27"/>
    <p:sldId id="383" r:id="rId28"/>
    <p:sldId id="385" r:id="rId29"/>
    <p:sldId id="381" r:id="rId30"/>
    <p:sldId id="290" r:id="rId31"/>
  </p:sldIdLst>
  <p:sldSz cx="9144000" cy="6858000" type="screen4x3"/>
  <p:notesSz cx="6858000" cy="9144000"/>
  <p:custDataLst>
    <p:tags r:id="rId33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1DB9"/>
    <a:srgbClr val="2105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632" autoAdjust="0"/>
  </p:normalViewPr>
  <p:slideViewPr>
    <p:cSldViewPr>
      <p:cViewPr>
        <p:scale>
          <a:sx n="83" d="100"/>
          <a:sy n="83" d="100"/>
        </p:scale>
        <p:origin x="-450" y="-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ầ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ày thá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FEBA1D-EBC4-40AF-A430-5339529450BE}" type="datetimeFigureOut">
              <a:rPr lang="vi-VN" smtClean="0"/>
              <a:t>26/03/2021</a:t>
            </a:fld>
            <a:endParaRPr lang="vi-VN"/>
          </a:p>
        </p:txBody>
      </p:sp>
      <p:sp>
        <p:nvSpPr>
          <p:cNvPr id="4" name="Chỗ dành sẵn cho Hình ảnh của Bản chiế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ú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ố hiệu Bản chiế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8D4F1C-52B1-4BF0-939C-737DC4EDEDE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77810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81869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0996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 smtClean="0"/>
              <a:t>Bấm &amp; sửa kiểu phụ đề</a:t>
            </a:r>
            <a:endParaRPr lang="vi-VN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E1718-F6F5-450C-91E3-F93A4AE02DAC}" type="datetimeFigureOut">
              <a:rPr lang="vi-VN" smtClean="0"/>
              <a:t>26/03/2021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A40DF-C3CB-4A2E-ACB5-40AC82A425D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37495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E1718-F6F5-450C-91E3-F93A4AE02DAC}" type="datetimeFigureOut">
              <a:rPr lang="vi-VN" smtClean="0"/>
              <a:t>26/03/2021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A40DF-C3CB-4A2E-ACB5-40AC82A425D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44571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E1718-F6F5-450C-91E3-F93A4AE02DAC}" type="datetimeFigureOut">
              <a:rPr lang="vi-VN" smtClean="0"/>
              <a:t>26/03/2021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A40DF-C3CB-4A2E-ACB5-40AC82A425D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4915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E1718-F6F5-450C-91E3-F93A4AE02DAC}" type="datetimeFigureOut">
              <a:rPr lang="vi-VN" smtClean="0"/>
              <a:t>26/03/2021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A40DF-C3CB-4A2E-ACB5-40AC82A425D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5456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E1718-F6F5-450C-91E3-F93A4AE02DAC}" type="datetimeFigureOut">
              <a:rPr lang="vi-VN" smtClean="0"/>
              <a:t>26/03/2021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A40DF-C3CB-4A2E-ACB5-40AC82A425D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18281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Nội dung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5" name="Chỗ dành sẵn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E1718-F6F5-450C-91E3-F93A4AE02DAC}" type="datetimeFigureOut">
              <a:rPr lang="vi-VN" smtClean="0"/>
              <a:t>26/03/2021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A40DF-C3CB-4A2E-ACB5-40AC82A425D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459378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5" name="Chỗ dành sẵn cho Văn bản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6" name="Chỗ dành sẵn cho Nội dung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7" name="Chỗ dành sẵn cho Ngày tháng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E1718-F6F5-450C-91E3-F93A4AE02DAC}" type="datetimeFigureOut">
              <a:rPr lang="vi-VN" smtClean="0"/>
              <a:t>26/03/2021</a:t>
            </a:fld>
            <a:endParaRPr lang="vi-VN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Chỗ dành sẵn cho Số hiệu Bản chiế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A40DF-C3CB-4A2E-ACB5-40AC82A425D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137254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Ngày tháng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E1718-F6F5-450C-91E3-F93A4AE02DAC}" type="datetimeFigureOut">
              <a:rPr lang="vi-VN" smtClean="0"/>
              <a:t>26/03/2021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ố hiệu Bản chiế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A40DF-C3CB-4A2E-ACB5-40AC82A425D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47803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ày tháng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E1718-F6F5-450C-91E3-F93A4AE02DAC}" type="datetimeFigureOut">
              <a:rPr lang="vi-VN" smtClean="0"/>
              <a:t>26/03/2021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ố hiệu Bản chiế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A40DF-C3CB-4A2E-ACB5-40AC82A425D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871697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Chỗ dành sẵn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E1718-F6F5-450C-91E3-F93A4AE02DAC}" type="datetimeFigureOut">
              <a:rPr lang="vi-VN" smtClean="0"/>
              <a:t>26/03/2021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A40DF-C3CB-4A2E-ACB5-40AC82A425D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4128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Hình ảnh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Chỗ dành sẵn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E1718-F6F5-450C-91E3-F93A4AE02DAC}" type="datetimeFigureOut">
              <a:rPr lang="vi-VN" smtClean="0"/>
              <a:t>26/03/2021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A40DF-C3CB-4A2E-ACB5-40AC82A425D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681534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ề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8E1718-F6F5-450C-91E3-F93A4AE02DAC}" type="datetimeFigureOut">
              <a:rPr lang="vi-VN" smtClean="0"/>
              <a:t>26/03/2021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2A40DF-C3CB-4A2E-ACB5-40AC82A425D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54319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wmf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gif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gif"/><Relationship Id="rId11" Type="http://schemas.openxmlformats.org/officeDocument/2006/relationships/image" Target="../media/image8.jpeg"/><Relationship Id="rId5" Type="http://schemas.openxmlformats.org/officeDocument/2006/relationships/image" Target="../media/image2.jp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wmf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g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gif"/><Relationship Id="rId5" Type="http://schemas.openxmlformats.org/officeDocument/2006/relationships/image" Target="../media/image24.gif"/><Relationship Id="rId4" Type="http://schemas.openxmlformats.org/officeDocument/2006/relationships/image" Target="../media/image26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gif"/><Relationship Id="rId5" Type="http://schemas.openxmlformats.org/officeDocument/2006/relationships/image" Target="../media/image24.gif"/><Relationship Id="rId4" Type="http://schemas.openxmlformats.org/officeDocument/2006/relationships/image" Target="../media/image26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gif"/><Relationship Id="rId5" Type="http://schemas.openxmlformats.org/officeDocument/2006/relationships/image" Target="../media/image24.gif"/><Relationship Id="rId4" Type="http://schemas.openxmlformats.org/officeDocument/2006/relationships/image" Target="../media/image26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gif"/><Relationship Id="rId5" Type="http://schemas.openxmlformats.org/officeDocument/2006/relationships/image" Target="../media/image24.gif"/><Relationship Id="rId4" Type="http://schemas.openxmlformats.org/officeDocument/2006/relationships/image" Target="../media/image26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gif"/><Relationship Id="rId5" Type="http://schemas.openxmlformats.org/officeDocument/2006/relationships/image" Target="../media/image24.gif"/><Relationship Id="rId4" Type="http://schemas.openxmlformats.org/officeDocument/2006/relationships/image" Target="../media/image26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gif"/><Relationship Id="rId5" Type="http://schemas.openxmlformats.org/officeDocument/2006/relationships/image" Target="../media/image24.gif"/><Relationship Id="rId4" Type="http://schemas.openxmlformats.org/officeDocument/2006/relationships/image" Target="../media/image26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gif"/><Relationship Id="rId5" Type="http://schemas.openxmlformats.org/officeDocument/2006/relationships/image" Target="../media/image24.gif"/><Relationship Id="rId4" Type="http://schemas.openxmlformats.org/officeDocument/2006/relationships/image" Target="../media/image26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gif"/><Relationship Id="rId5" Type="http://schemas.openxmlformats.org/officeDocument/2006/relationships/image" Target="../media/image24.gif"/><Relationship Id="rId4" Type="http://schemas.openxmlformats.org/officeDocument/2006/relationships/image" Target="../media/image26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9.gif"/><Relationship Id="rId5" Type="http://schemas.openxmlformats.org/officeDocument/2006/relationships/image" Target="../media/image28.gif"/><Relationship Id="rId10" Type="http://schemas.openxmlformats.org/officeDocument/2006/relationships/image" Target="../media/image33.png"/><Relationship Id="rId4" Type="http://schemas.openxmlformats.org/officeDocument/2006/relationships/image" Target="../media/image27.jpeg"/><Relationship Id="rId9" Type="http://schemas.openxmlformats.org/officeDocument/2006/relationships/image" Target="../media/image32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0" y="0"/>
            <a:ext cx="9333687" cy="7119429"/>
          </a:xfrm>
          <a:prstGeom prst="rect">
            <a:avLst/>
          </a:prstGeom>
        </p:spPr>
      </p:pic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0" y="0"/>
            <a:ext cx="9372600" cy="7086600"/>
            <a:chOff x="0" y="-10"/>
            <a:chExt cx="5760" cy="4330"/>
          </a:xfrm>
        </p:grpSpPr>
        <p:pic>
          <p:nvPicPr>
            <p:cNvPr id="2077" name="Picture 25" descr="Animate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78" name="Picture 26" descr="Animate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79" name="Picture 27" descr="Animate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80" name="Picture 28" descr="Animate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051" name="Picture 32" descr="floral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227951" y="1094026"/>
            <a:ext cx="822325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33" descr="floral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940675" y="1211263"/>
            <a:ext cx="822325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527" name="AutoShape 39"/>
          <p:cNvSpPr>
            <a:spLocks noChangeArrowheads="1"/>
          </p:cNvSpPr>
          <p:nvPr/>
        </p:nvSpPr>
        <p:spPr bwMode="auto">
          <a:xfrm>
            <a:off x="2819400" y="31242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63528" name="AutoShape 40"/>
          <p:cNvSpPr>
            <a:spLocks noChangeArrowheads="1"/>
          </p:cNvSpPr>
          <p:nvPr/>
        </p:nvSpPr>
        <p:spPr bwMode="auto">
          <a:xfrm>
            <a:off x="2971800" y="2989263"/>
            <a:ext cx="385763" cy="439737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63529" name="AutoShape 41"/>
          <p:cNvSpPr>
            <a:spLocks noChangeArrowheads="1"/>
          </p:cNvSpPr>
          <p:nvPr/>
        </p:nvSpPr>
        <p:spPr bwMode="auto">
          <a:xfrm>
            <a:off x="2895600" y="22860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63530" name="AutoShape 42"/>
          <p:cNvSpPr>
            <a:spLocks noChangeArrowheads="1"/>
          </p:cNvSpPr>
          <p:nvPr/>
        </p:nvSpPr>
        <p:spPr bwMode="auto">
          <a:xfrm>
            <a:off x="3200400" y="25908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63531" name="AutoShape 43"/>
          <p:cNvSpPr>
            <a:spLocks noChangeArrowheads="1"/>
          </p:cNvSpPr>
          <p:nvPr/>
        </p:nvSpPr>
        <p:spPr bwMode="auto">
          <a:xfrm>
            <a:off x="3505200" y="24384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63532" name="AutoShape 44"/>
          <p:cNvSpPr>
            <a:spLocks noChangeArrowheads="1"/>
          </p:cNvSpPr>
          <p:nvPr/>
        </p:nvSpPr>
        <p:spPr bwMode="auto">
          <a:xfrm>
            <a:off x="3200400" y="22098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63533" name="AutoShape 45"/>
          <p:cNvSpPr>
            <a:spLocks noChangeArrowheads="1"/>
          </p:cNvSpPr>
          <p:nvPr/>
        </p:nvSpPr>
        <p:spPr bwMode="auto">
          <a:xfrm>
            <a:off x="4262438" y="3675063"/>
            <a:ext cx="385762" cy="439737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63534" name="AutoShape 46"/>
          <p:cNvSpPr>
            <a:spLocks noChangeArrowheads="1"/>
          </p:cNvSpPr>
          <p:nvPr/>
        </p:nvSpPr>
        <p:spPr bwMode="auto">
          <a:xfrm>
            <a:off x="4872038" y="3903663"/>
            <a:ext cx="385762" cy="439737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63535" name="AutoShape 47"/>
          <p:cNvSpPr>
            <a:spLocks noChangeArrowheads="1"/>
          </p:cNvSpPr>
          <p:nvPr/>
        </p:nvSpPr>
        <p:spPr bwMode="auto">
          <a:xfrm>
            <a:off x="4033838" y="4132263"/>
            <a:ext cx="385762" cy="439737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63536" name="AutoShape 48"/>
          <p:cNvSpPr>
            <a:spLocks noChangeArrowheads="1"/>
          </p:cNvSpPr>
          <p:nvPr/>
        </p:nvSpPr>
        <p:spPr bwMode="auto">
          <a:xfrm>
            <a:off x="4491038" y="3294063"/>
            <a:ext cx="385762" cy="439737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63537" name="AutoShape 49"/>
          <p:cNvSpPr>
            <a:spLocks noChangeArrowheads="1"/>
          </p:cNvSpPr>
          <p:nvPr/>
        </p:nvSpPr>
        <p:spPr bwMode="auto">
          <a:xfrm>
            <a:off x="4038600" y="36576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63538" name="AutoShape 50"/>
          <p:cNvSpPr>
            <a:spLocks noChangeArrowheads="1"/>
          </p:cNvSpPr>
          <p:nvPr/>
        </p:nvSpPr>
        <p:spPr bwMode="auto">
          <a:xfrm>
            <a:off x="4572000" y="36576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63539" name="AutoShape 51"/>
          <p:cNvSpPr>
            <a:spLocks noChangeArrowheads="1"/>
          </p:cNvSpPr>
          <p:nvPr/>
        </p:nvSpPr>
        <p:spPr bwMode="auto">
          <a:xfrm>
            <a:off x="4419600" y="41148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63540" name="AutoShape 52"/>
          <p:cNvSpPr>
            <a:spLocks noChangeArrowheads="1"/>
          </p:cNvSpPr>
          <p:nvPr/>
        </p:nvSpPr>
        <p:spPr bwMode="auto">
          <a:xfrm>
            <a:off x="4876800" y="41910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63542" name="AutoShape 54"/>
          <p:cNvSpPr>
            <a:spLocks noChangeArrowheads="1"/>
          </p:cNvSpPr>
          <p:nvPr/>
        </p:nvSpPr>
        <p:spPr bwMode="auto">
          <a:xfrm>
            <a:off x="4267200" y="45720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pic>
        <p:nvPicPr>
          <p:cNvPr id="2068" name="Picture 5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962775" y="4191000"/>
            <a:ext cx="2181225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9" name="Picture 57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2213" y="4109168"/>
            <a:ext cx="2200275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0" name="Picture 58" descr="WhitecornerFlower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8913" y="48493"/>
            <a:ext cx="1371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1" name="Picture 59" descr="three-violet-flowers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590800" y="5943600"/>
            <a:ext cx="4876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72" name="Rectangle 201"/>
          <p:cNvSpPr>
            <a:spLocks noChangeArrowheads="1"/>
          </p:cNvSpPr>
          <p:nvPr/>
        </p:nvSpPr>
        <p:spPr bwMode="auto">
          <a:xfrm>
            <a:off x="1461805" y="2724150"/>
            <a:ext cx="6553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MÔN : TIN </a:t>
            </a:r>
            <a:r>
              <a:rPr lang="en-US" alt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HỌC LỚP 3</a:t>
            </a:r>
            <a:endParaRPr lang="en-US" altLang="en-US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73" name="Picture 215" descr="WhitecornerFlower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848600" y="76200"/>
            <a:ext cx="1371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74" name="TextBox 1"/>
          <p:cNvSpPr txBox="1">
            <a:spLocks noChangeArrowheads="1"/>
          </p:cNvSpPr>
          <p:nvPr/>
        </p:nvSpPr>
        <p:spPr bwMode="auto">
          <a:xfrm>
            <a:off x="1142350" y="943242"/>
            <a:ext cx="7467599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en-US" sz="6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 ÁN ĐIỆN TỬ</a:t>
            </a:r>
            <a:endParaRPr lang="en-US" altLang="en-US" sz="6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3066">
            <a:off x="294859" y="1952051"/>
            <a:ext cx="1766438" cy="2351399"/>
          </a:xfrm>
          <a:prstGeom prst="rect">
            <a:avLst/>
          </a:prstGeom>
        </p:spPr>
      </p:pic>
      <p:pic>
        <p:nvPicPr>
          <p:cNvPr id="3" name="V.A – Thiếu Nhi Thế Giới Liên Hoan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239000" y="35535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51952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3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3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35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35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35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35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35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35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35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35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35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35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3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3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3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3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3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3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3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3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35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35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3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3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3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3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3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3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35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35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3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3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35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35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3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3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3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3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35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35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35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35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3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3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35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35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3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63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63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63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63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63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35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635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635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63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0"/>
                            </p:stCondLst>
                            <p:childTnLst>
                              <p:par>
                                <p:cTn id="9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2012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304800" y="3352800"/>
          <a:ext cx="8610600" cy="3416310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277716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2578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7443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63322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29648">
                <a:tc gridSpan="2">
                  <a:txBody>
                    <a:bodyPr/>
                    <a:lstStyle/>
                    <a:p>
                      <a:pPr algn="ctr"/>
                      <a:r>
                        <a:rPr lang="en-US" sz="2200" b="1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Bàn</a:t>
                      </a:r>
                      <a:r>
                        <a:rPr lang="en-US" sz="2200" b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tay</a:t>
                      </a:r>
                      <a:r>
                        <a:rPr lang="en-US" sz="2200" b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trái</a:t>
                      </a:r>
                      <a:endParaRPr lang="en-US" sz="2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2" marR="91432" marT="45693" marB="456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200" b="1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Bàn</a:t>
                      </a:r>
                      <a:r>
                        <a:rPr lang="en-US" sz="2200" b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tay</a:t>
                      </a:r>
                      <a:r>
                        <a:rPr lang="en-US" sz="2200" b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endParaRPr lang="en-US" sz="2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2" marR="91432" marT="45693" marB="456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26665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Phím</a:t>
                      </a:r>
                      <a:endParaRPr lang="en-US" sz="2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2" marR="91432" marT="45693" marB="456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Ngón</a:t>
                      </a:r>
                      <a:endParaRPr lang="en-US" sz="2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2" marR="91432" marT="45693" marB="456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Phím</a:t>
                      </a:r>
                      <a:endParaRPr lang="en-US" sz="2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2" marR="91432" marT="45693" marB="456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Ngón</a:t>
                      </a:r>
                      <a:endParaRPr lang="en-US" sz="2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2" marR="91432" marT="45693" marB="456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26665"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2" marR="91432" marT="45693" marB="456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2" marR="91432" marT="45693" marB="456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2" marR="91432" marT="45693" marB="456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2" marR="91432" marT="45693" marB="456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26665"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2" marR="91432" marT="45693" marB="456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2" marR="91432" marT="45693" marB="456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2" marR="91432" marT="45693" marB="456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2" marR="91432" marT="45693" marB="456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26665"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2" marR="91432" marT="45693" marB="456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2" marR="91432" marT="45693" marB="456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2" marR="91432" marT="45693" marB="456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2" marR="91432" marT="45693" marB="456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26665"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2" marR="91432" marT="45693" marB="456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2" marR="91432" marT="45693" marB="456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2" marR="91432" marT="45693" marB="456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2" marR="91432" marT="45693" marB="456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26665"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2" marR="91432" marT="45693" marB="456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2" marR="91432" marT="45693" marB="456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2" marR="91432" marT="45693" marB="456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2" marR="91432" marT="45693" marB="456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26665"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2" marR="91432" marT="45693" marB="456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2" marR="91432" marT="45693" marB="456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2" marR="91432" marT="45693" marB="456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2" marR="91432" marT="45693" marB="456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34864" name="TextBox 28"/>
          <p:cNvSpPr txBox="1">
            <a:spLocks noChangeArrowheads="1"/>
          </p:cNvSpPr>
          <p:nvPr/>
        </p:nvSpPr>
        <p:spPr bwMode="auto">
          <a:xfrm>
            <a:off x="5018088" y="4217988"/>
            <a:ext cx="2352675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2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Enter, Shift</a:t>
            </a:r>
          </a:p>
        </p:txBody>
      </p:sp>
      <p:sp>
        <p:nvSpPr>
          <p:cNvPr id="34865" name="TextBox 40"/>
          <p:cNvSpPr txBox="1">
            <a:spLocks noChangeArrowheads="1"/>
          </p:cNvSpPr>
          <p:nvPr/>
        </p:nvSpPr>
        <p:spPr bwMode="auto">
          <a:xfrm>
            <a:off x="144463" y="4189413"/>
            <a:ext cx="28956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2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Caps Lock, Shift</a:t>
            </a:r>
          </a:p>
        </p:txBody>
      </p:sp>
      <p:sp>
        <p:nvSpPr>
          <p:cNvPr id="34866" name="TextBox 43"/>
          <p:cNvSpPr txBox="1">
            <a:spLocks noChangeArrowheads="1"/>
          </p:cNvSpPr>
          <p:nvPr/>
        </p:nvSpPr>
        <p:spPr bwMode="auto">
          <a:xfrm>
            <a:off x="3381375" y="4225925"/>
            <a:ext cx="11303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2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Út</a:t>
            </a:r>
          </a:p>
        </p:txBody>
      </p:sp>
      <p:sp>
        <p:nvSpPr>
          <p:cNvPr id="34867" name="TextBox 28"/>
          <p:cNvSpPr txBox="1">
            <a:spLocks noChangeArrowheads="1"/>
          </p:cNvSpPr>
          <p:nvPr/>
        </p:nvSpPr>
        <p:spPr bwMode="auto">
          <a:xfrm>
            <a:off x="5018088" y="4652963"/>
            <a:ext cx="23526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2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0, P, :, ?</a:t>
            </a:r>
          </a:p>
        </p:txBody>
      </p:sp>
      <p:sp>
        <p:nvSpPr>
          <p:cNvPr id="34868" name="TextBox 48"/>
          <p:cNvSpPr txBox="1">
            <a:spLocks noChangeArrowheads="1"/>
          </p:cNvSpPr>
          <p:nvPr/>
        </p:nvSpPr>
        <p:spPr bwMode="auto">
          <a:xfrm>
            <a:off x="144463" y="4624388"/>
            <a:ext cx="28956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2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1, Q, A, Z</a:t>
            </a:r>
          </a:p>
        </p:txBody>
      </p:sp>
      <p:sp>
        <p:nvSpPr>
          <p:cNvPr id="34869" name="TextBox 28"/>
          <p:cNvSpPr txBox="1">
            <a:spLocks noChangeArrowheads="1"/>
          </p:cNvSpPr>
          <p:nvPr/>
        </p:nvSpPr>
        <p:spPr bwMode="auto">
          <a:xfrm>
            <a:off x="5027613" y="5072063"/>
            <a:ext cx="2352675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9, O, L, &gt;</a:t>
            </a:r>
          </a:p>
        </p:txBody>
      </p:sp>
      <p:sp>
        <p:nvSpPr>
          <p:cNvPr id="34870" name="TextBox 55"/>
          <p:cNvSpPr txBox="1">
            <a:spLocks noChangeArrowheads="1"/>
          </p:cNvSpPr>
          <p:nvPr/>
        </p:nvSpPr>
        <p:spPr bwMode="auto">
          <a:xfrm>
            <a:off x="7716838" y="5105400"/>
            <a:ext cx="111125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2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Áp út</a:t>
            </a:r>
          </a:p>
        </p:txBody>
      </p:sp>
      <p:sp>
        <p:nvSpPr>
          <p:cNvPr id="34871" name="TextBox 56"/>
          <p:cNvSpPr txBox="1">
            <a:spLocks noChangeArrowheads="1"/>
          </p:cNvSpPr>
          <p:nvPr/>
        </p:nvSpPr>
        <p:spPr bwMode="auto">
          <a:xfrm>
            <a:off x="153988" y="5043488"/>
            <a:ext cx="28956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2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2, W, S, X</a:t>
            </a:r>
          </a:p>
        </p:txBody>
      </p:sp>
      <p:sp>
        <p:nvSpPr>
          <p:cNvPr id="34872" name="TextBox 28"/>
          <p:cNvSpPr txBox="1">
            <a:spLocks noChangeArrowheads="1"/>
          </p:cNvSpPr>
          <p:nvPr/>
        </p:nvSpPr>
        <p:spPr bwMode="auto">
          <a:xfrm>
            <a:off x="5027613" y="5527675"/>
            <a:ext cx="23526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2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7, U, J, M</a:t>
            </a:r>
          </a:p>
        </p:txBody>
      </p:sp>
      <p:sp>
        <p:nvSpPr>
          <p:cNvPr id="34873" name="TextBox 61"/>
          <p:cNvSpPr txBox="1">
            <a:spLocks noChangeArrowheads="1"/>
          </p:cNvSpPr>
          <p:nvPr/>
        </p:nvSpPr>
        <p:spPr bwMode="auto">
          <a:xfrm>
            <a:off x="3400425" y="5535613"/>
            <a:ext cx="111125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2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</a:p>
        </p:txBody>
      </p:sp>
      <p:sp>
        <p:nvSpPr>
          <p:cNvPr id="34874" name="TextBox 28"/>
          <p:cNvSpPr txBox="1">
            <a:spLocks noChangeArrowheads="1"/>
          </p:cNvSpPr>
          <p:nvPr/>
        </p:nvSpPr>
        <p:spPr bwMode="auto">
          <a:xfrm>
            <a:off x="5027613" y="5900738"/>
            <a:ext cx="23526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2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8, I, K, &lt;</a:t>
            </a:r>
          </a:p>
        </p:txBody>
      </p:sp>
      <p:sp>
        <p:nvSpPr>
          <p:cNvPr id="34875" name="TextBox 65"/>
          <p:cNvSpPr txBox="1">
            <a:spLocks noChangeArrowheads="1"/>
          </p:cNvSpPr>
          <p:nvPr/>
        </p:nvSpPr>
        <p:spPr bwMode="auto">
          <a:xfrm>
            <a:off x="3400425" y="5908675"/>
            <a:ext cx="111125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2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Trỏ</a:t>
            </a:r>
          </a:p>
        </p:txBody>
      </p:sp>
      <p:sp>
        <p:nvSpPr>
          <p:cNvPr id="34876" name="TextBox 28"/>
          <p:cNvSpPr txBox="1">
            <a:spLocks noChangeArrowheads="1"/>
          </p:cNvSpPr>
          <p:nvPr/>
        </p:nvSpPr>
        <p:spPr bwMode="auto">
          <a:xfrm>
            <a:off x="5027613" y="6330950"/>
            <a:ext cx="235267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2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6, Y, H, N</a:t>
            </a:r>
          </a:p>
        </p:txBody>
      </p:sp>
      <p:sp>
        <p:nvSpPr>
          <p:cNvPr id="34877" name="TextBox 68"/>
          <p:cNvSpPr txBox="1">
            <a:spLocks noChangeArrowheads="1"/>
          </p:cNvSpPr>
          <p:nvPr/>
        </p:nvSpPr>
        <p:spPr bwMode="auto">
          <a:xfrm>
            <a:off x="144463" y="6302375"/>
            <a:ext cx="28956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2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Phím cách</a:t>
            </a:r>
          </a:p>
        </p:txBody>
      </p:sp>
      <p:sp>
        <p:nvSpPr>
          <p:cNvPr id="45120" name="TextBox 28"/>
          <p:cNvSpPr txBox="1">
            <a:spLocks noChangeArrowheads="1"/>
          </p:cNvSpPr>
          <p:nvPr/>
        </p:nvSpPr>
        <p:spPr bwMode="auto">
          <a:xfrm>
            <a:off x="5087938" y="4217988"/>
            <a:ext cx="2232025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200" b="1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Enter, Shift</a:t>
            </a:r>
          </a:p>
        </p:txBody>
      </p:sp>
      <p:sp>
        <p:nvSpPr>
          <p:cNvPr id="45121" name="TextBox 71"/>
          <p:cNvSpPr txBox="1">
            <a:spLocks noChangeArrowheads="1"/>
          </p:cNvSpPr>
          <p:nvPr/>
        </p:nvSpPr>
        <p:spPr bwMode="auto">
          <a:xfrm>
            <a:off x="7502525" y="4221163"/>
            <a:ext cx="1055688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Út</a:t>
            </a:r>
          </a:p>
        </p:txBody>
      </p:sp>
      <p:sp>
        <p:nvSpPr>
          <p:cNvPr id="73" name="TextBox 72"/>
          <p:cNvSpPr txBox="1">
            <a:spLocks noChangeArrowheads="1"/>
          </p:cNvSpPr>
          <p:nvPr/>
        </p:nvSpPr>
        <p:spPr bwMode="auto">
          <a:xfrm>
            <a:off x="217488" y="4179888"/>
            <a:ext cx="274955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200" b="1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Caps Lock, Shift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3382963" y="4217988"/>
            <a:ext cx="1127125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200" b="1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Út</a:t>
            </a:r>
          </a:p>
        </p:txBody>
      </p:sp>
      <p:sp>
        <p:nvSpPr>
          <p:cNvPr id="24" name="TextBox 71"/>
          <p:cNvSpPr txBox="1">
            <a:spLocks noChangeArrowheads="1"/>
          </p:cNvSpPr>
          <p:nvPr/>
        </p:nvSpPr>
        <p:spPr bwMode="auto">
          <a:xfrm>
            <a:off x="7504113" y="4229100"/>
            <a:ext cx="10541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200" b="1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Út</a:t>
            </a:r>
          </a:p>
        </p:txBody>
      </p:sp>
      <p:sp>
        <p:nvSpPr>
          <p:cNvPr id="25" name="TextBox 60"/>
          <p:cNvSpPr txBox="1">
            <a:spLocks noChangeArrowheads="1"/>
          </p:cNvSpPr>
          <p:nvPr/>
        </p:nvSpPr>
        <p:spPr bwMode="auto">
          <a:xfrm>
            <a:off x="153988" y="5499100"/>
            <a:ext cx="28956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3, E, D, C</a:t>
            </a:r>
          </a:p>
        </p:txBody>
      </p:sp>
      <p:sp>
        <p:nvSpPr>
          <p:cNvPr id="26" name="TextBox 61"/>
          <p:cNvSpPr txBox="1">
            <a:spLocks noChangeArrowheads="1"/>
          </p:cNvSpPr>
          <p:nvPr/>
        </p:nvSpPr>
        <p:spPr bwMode="auto">
          <a:xfrm>
            <a:off x="3400425" y="5543550"/>
            <a:ext cx="111125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200" b="1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</a:p>
        </p:txBody>
      </p:sp>
      <p:sp>
        <p:nvSpPr>
          <p:cNvPr id="27" name="TextBox 60"/>
          <p:cNvSpPr txBox="1">
            <a:spLocks noChangeArrowheads="1"/>
          </p:cNvSpPr>
          <p:nvPr/>
        </p:nvSpPr>
        <p:spPr bwMode="auto">
          <a:xfrm>
            <a:off x="152400" y="5500688"/>
            <a:ext cx="28956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200" b="1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3, E, D, C</a:t>
            </a:r>
          </a:p>
        </p:txBody>
      </p:sp>
      <p:sp>
        <p:nvSpPr>
          <p:cNvPr id="28" name="TextBox 46"/>
          <p:cNvSpPr txBox="1">
            <a:spLocks noChangeArrowheads="1"/>
          </p:cNvSpPr>
          <p:nvPr/>
        </p:nvSpPr>
        <p:spPr bwMode="auto">
          <a:xfrm>
            <a:off x="7467600" y="4686300"/>
            <a:ext cx="111125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Út</a:t>
            </a:r>
          </a:p>
        </p:txBody>
      </p:sp>
      <p:sp>
        <p:nvSpPr>
          <p:cNvPr id="29" name="TextBox 53"/>
          <p:cNvSpPr txBox="1">
            <a:spLocks noChangeArrowheads="1"/>
          </p:cNvSpPr>
          <p:nvPr/>
        </p:nvSpPr>
        <p:spPr bwMode="auto">
          <a:xfrm>
            <a:off x="3390900" y="4660900"/>
            <a:ext cx="111125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Út</a:t>
            </a:r>
          </a:p>
        </p:txBody>
      </p:sp>
      <p:sp>
        <p:nvSpPr>
          <p:cNvPr id="30" name="TextBox 57"/>
          <p:cNvSpPr txBox="1">
            <a:spLocks noChangeArrowheads="1"/>
          </p:cNvSpPr>
          <p:nvPr/>
        </p:nvSpPr>
        <p:spPr bwMode="auto">
          <a:xfrm>
            <a:off x="3400425" y="5080000"/>
            <a:ext cx="111125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Áp út</a:t>
            </a:r>
          </a:p>
        </p:txBody>
      </p:sp>
      <p:sp>
        <p:nvSpPr>
          <p:cNvPr id="31" name="TextBox 59"/>
          <p:cNvSpPr txBox="1">
            <a:spLocks noChangeArrowheads="1"/>
          </p:cNvSpPr>
          <p:nvPr/>
        </p:nvSpPr>
        <p:spPr bwMode="auto">
          <a:xfrm>
            <a:off x="7543800" y="5561013"/>
            <a:ext cx="111125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Trỏ</a:t>
            </a:r>
          </a:p>
        </p:txBody>
      </p:sp>
      <p:sp>
        <p:nvSpPr>
          <p:cNvPr id="32" name="TextBox 63"/>
          <p:cNvSpPr txBox="1">
            <a:spLocks noChangeArrowheads="1"/>
          </p:cNvSpPr>
          <p:nvPr/>
        </p:nvSpPr>
        <p:spPr bwMode="auto">
          <a:xfrm>
            <a:off x="7543800" y="5934075"/>
            <a:ext cx="111125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</a:p>
        </p:txBody>
      </p:sp>
      <p:sp>
        <p:nvSpPr>
          <p:cNvPr id="33" name="TextBox 64"/>
          <p:cNvSpPr txBox="1">
            <a:spLocks noChangeArrowheads="1"/>
          </p:cNvSpPr>
          <p:nvPr/>
        </p:nvSpPr>
        <p:spPr bwMode="auto">
          <a:xfrm>
            <a:off x="153988" y="5872163"/>
            <a:ext cx="28956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4, 5, R, T, F, G, V, B</a:t>
            </a:r>
          </a:p>
        </p:txBody>
      </p:sp>
      <p:sp>
        <p:nvSpPr>
          <p:cNvPr id="34" name="TextBox 67"/>
          <p:cNvSpPr txBox="1">
            <a:spLocks noChangeArrowheads="1"/>
          </p:cNvSpPr>
          <p:nvPr/>
        </p:nvSpPr>
        <p:spPr bwMode="auto">
          <a:xfrm>
            <a:off x="7543800" y="6364288"/>
            <a:ext cx="111125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Trỏ</a:t>
            </a:r>
          </a:p>
        </p:txBody>
      </p:sp>
      <p:sp>
        <p:nvSpPr>
          <p:cNvPr id="35" name="TextBox 69"/>
          <p:cNvSpPr txBox="1">
            <a:spLocks noChangeArrowheads="1"/>
          </p:cNvSpPr>
          <p:nvPr/>
        </p:nvSpPr>
        <p:spPr bwMode="auto">
          <a:xfrm>
            <a:off x="3400425" y="6338888"/>
            <a:ext cx="111125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</a:p>
        </p:txBody>
      </p:sp>
      <p:pic>
        <p:nvPicPr>
          <p:cNvPr id="34894" name="Picture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8" y="644525"/>
            <a:ext cx="8523287" cy="266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95" name="TextBox 6"/>
          <p:cNvSpPr txBox="1">
            <a:spLocks noChangeArrowheads="1"/>
          </p:cNvSpPr>
          <p:nvPr/>
        </p:nvSpPr>
        <p:spPr bwMode="auto">
          <a:xfrm>
            <a:off x="144463" y="179388"/>
            <a:ext cx="5570537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2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Điền các chữ còn thiếu vào bảng dưới đây</a:t>
            </a:r>
            <a:endParaRPr lang="en-US" sz="2200" b="1" u="sng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914400" y="1489075"/>
            <a:ext cx="71438" cy="286543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 flipV="1">
            <a:off x="787400" y="1820863"/>
            <a:ext cx="1476375" cy="253365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787400" y="1820863"/>
            <a:ext cx="1270000" cy="54133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1084263" y="1489075"/>
            <a:ext cx="1039812" cy="90011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V="1">
            <a:off x="5715000" y="1489075"/>
            <a:ext cx="2001838" cy="282575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H="1">
            <a:off x="7086600" y="1489075"/>
            <a:ext cx="1089025" cy="10414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 flipV="1">
            <a:off x="6843713" y="1820863"/>
            <a:ext cx="1439862" cy="251936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flipH="1">
            <a:off x="7086600" y="1833563"/>
            <a:ext cx="1143000" cy="68738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973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5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5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5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45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45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45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 nodeType="clickPar">
                      <p:stCondLst>
                        <p:cond delay="indefinite"/>
                      </p:stCondLst>
                      <p:childTnLst>
                        <p:par>
                          <p:cTn id="1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 nodeType="clickPar">
                      <p:stCondLst>
                        <p:cond delay="indefinite"/>
                      </p:stCondLst>
                      <p:childTnLst>
                        <p:par>
                          <p:cTn id="1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 nodeType="clickPar">
                      <p:stCondLst>
                        <p:cond delay="indefinite"/>
                      </p:stCondLst>
                      <p:childTnLst>
                        <p:par>
                          <p:cTn id="1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5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 nodeType="clickPar">
                      <p:stCondLst>
                        <p:cond delay="indefinite"/>
                      </p:stCondLst>
                      <p:childTnLst>
                        <p:par>
                          <p:cTn id="1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9" dur="500"/>
                                        <p:tgtEl>
                                          <p:spTgt spid="34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69" grpId="0"/>
      <p:bldP spid="45120" grpId="0"/>
      <p:bldP spid="45120" grpId="1"/>
      <p:bldP spid="45121" grpId="0"/>
      <p:bldP spid="73" grpId="0"/>
      <p:bldP spid="73" grpId="1"/>
      <p:bldP spid="23" grpId="0"/>
      <p:bldP spid="23" grpId="1"/>
      <p:bldP spid="24" grpId="0"/>
      <p:bldP spid="24" grpId="1"/>
      <p:bldP spid="25" grpId="0"/>
      <p:bldP spid="26" grpId="0" build="allAtOnce"/>
      <p:bldP spid="27" grpId="0"/>
      <p:bldP spid="27" grpId="1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" y="62230"/>
            <a:ext cx="8945880" cy="6733540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/>
        </p:nvSpPr>
        <p:spPr>
          <a:xfrm>
            <a:off x="-87154" y="2125504"/>
            <a:ext cx="3886200" cy="3263504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9" name="图片 4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t="5452" r="53867" b="6845"/>
          <a:stretch>
            <a:fillRect/>
          </a:stretch>
        </p:blipFill>
        <p:spPr>
          <a:xfrm>
            <a:off x="-327660" y="1999615"/>
            <a:ext cx="4366895" cy="3982085"/>
          </a:xfrm>
          <a:prstGeom prst="rect">
            <a:avLst/>
          </a:prstGeom>
        </p:spPr>
      </p:pic>
      <p:sp>
        <p:nvSpPr>
          <p:cNvPr id="10" name="TextBox 6"/>
          <p:cNvSpPr txBox="1"/>
          <p:nvPr/>
        </p:nvSpPr>
        <p:spPr>
          <a:xfrm>
            <a:off x="476135" y="2857475"/>
            <a:ext cx="25387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</a:rPr>
              <a:t>A. </a:t>
            </a:r>
            <a:r>
              <a:rPr lang="en-US" altLang="zh-CN" sz="24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</a:rPr>
              <a:t>HOẠT ĐỘNG </a:t>
            </a:r>
          </a:p>
          <a:p>
            <a:pPr algn="ctr"/>
            <a:r>
              <a:rPr lang="en-US" altLang="zh-CN" sz="24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</a:rPr>
              <a:t>   </a:t>
            </a:r>
            <a:r>
              <a:rPr lang="en-US" altLang="zh-CN" sz="24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</a:rPr>
              <a:t>CƠ BẢN</a:t>
            </a:r>
            <a:endParaRPr lang="en-US" altLang="zh-CN" sz="2400" b="1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方正粗圆_GBK" pitchFamily="65" charset="-122"/>
            </a:endParaRPr>
          </a:p>
        </p:txBody>
      </p:sp>
      <p:sp>
        <p:nvSpPr>
          <p:cNvPr id="11" name="Text Box 10"/>
          <p:cNvSpPr txBox="1"/>
          <p:nvPr/>
        </p:nvSpPr>
        <p:spPr>
          <a:xfrm>
            <a:off x="3367175" y="2584493"/>
            <a:ext cx="5529580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b="1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900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900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900" b="1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900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2900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900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2900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900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900" b="1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sz="2900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900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900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900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2900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Kirian</a:t>
            </a:r>
            <a:r>
              <a:rPr lang="en-US" sz="2900" b="1" baseline="30000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en-US" sz="2900" b="1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900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Typing Tutor</a:t>
            </a:r>
            <a:endParaRPr lang="en-US" sz="2900" b="1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11"/>
          <p:cNvSpPr txBox="1"/>
          <p:nvPr/>
        </p:nvSpPr>
        <p:spPr>
          <a:xfrm>
            <a:off x="4882991" y="4092416"/>
            <a:ext cx="1770698" cy="299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350"/>
          </a:p>
        </p:txBody>
      </p:sp>
      <p:sp>
        <p:nvSpPr>
          <p:cNvPr id="13" name="Text Box 12"/>
          <p:cNvSpPr txBox="1"/>
          <p:nvPr/>
        </p:nvSpPr>
        <p:spPr>
          <a:xfrm>
            <a:off x="4978241" y="4187666"/>
            <a:ext cx="1770698" cy="299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350"/>
          </a:p>
        </p:txBody>
      </p:sp>
      <p:sp>
        <p:nvSpPr>
          <p:cNvPr id="15" name="Text Box 14"/>
          <p:cNvSpPr txBox="1"/>
          <p:nvPr/>
        </p:nvSpPr>
        <p:spPr>
          <a:xfrm>
            <a:off x="4978241" y="5200174"/>
            <a:ext cx="1770698" cy="299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463439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Text Box 6"/>
          <p:cNvSpPr txBox="1">
            <a:spLocks noChangeArrowheads="1"/>
          </p:cNvSpPr>
          <p:nvPr/>
        </p:nvSpPr>
        <p:spPr bwMode="auto">
          <a:xfrm>
            <a:off x="228600" y="2036762"/>
            <a:ext cx="838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r>
              <a:rPr lang="en-US" altLang="en-US" sz="2300" b="1">
                <a:solidFill>
                  <a:srgbClr val="FF0000"/>
                </a:solidFill>
                <a:latin typeface="Times New Roman" pitchFamily="18" charset="0"/>
              </a:rPr>
              <a:t>a.  Khởi động và thoát khỏi chương trình </a:t>
            </a:r>
            <a:r>
              <a:rPr lang="en-US" alt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Kiran’s Typing Tutor</a:t>
            </a:r>
            <a:r>
              <a:rPr lang="en-US" altLang="en-US" sz="2300" b="1">
                <a:solidFill>
                  <a:srgbClr val="FF000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4" name="TextBox 11"/>
          <p:cNvSpPr txBox="1">
            <a:spLocks noChangeArrowheads="1"/>
          </p:cNvSpPr>
          <p:nvPr/>
        </p:nvSpPr>
        <p:spPr bwMode="auto">
          <a:xfrm>
            <a:off x="146408" y="710406"/>
            <a:ext cx="8839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spcBef>
                <a:spcPts val="1200"/>
              </a:spcBef>
              <a:buClrTx/>
              <a:buSzTx/>
              <a:buFontTx/>
              <a:buNone/>
              <a:defRPr/>
            </a:pPr>
            <a:r>
              <a:rPr lang="en-US" alt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alt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alt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alt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altLang="en-US" sz="2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alt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alt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Kiran’s</a:t>
            </a:r>
            <a:r>
              <a:rPr lang="en-US" alt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Typing Tutor </a:t>
            </a: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614363" y="3178175"/>
            <a:ext cx="8462962" cy="1192212"/>
            <a:chOff x="614362" y="1742120"/>
            <a:chExt cx="8462963" cy="1191986"/>
          </a:xfrm>
        </p:grpSpPr>
        <p:sp>
          <p:nvSpPr>
            <p:cNvPr id="36877" name="Text Box 6"/>
            <p:cNvSpPr txBox="1">
              <a:spLocks noChangeArrowheads="1"/>
            </p:cNvSpPr>
            <p:nvPr/>
          </p:nvSpPr>
          <p:spPr bwMode="auto">
            <a:xfrm>
              <a:off x="614362" y="1742120"/>
              <a:ext cx="8462963" cy="11548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600">
                  <a:solidFill>
                    <a:schemeClr val="tx1"/>
                  </a:solidFill>
                  <a:latin typeface="Constantia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onstantia" pitchFamily="18" charset="0"/>
                </a:defRPr>
              </a:lvl2pPr>
              <a:lvl3pPr marL="1143000" indent="-228600">
                <a:defRPr sz="2100">
                  <a:solidFill>
                    <a:schemeClr val="tx1"/>
                  </a:solidFill>
                  <a:latin typeface="Constantia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nstantia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nstantia" pitchFamily="18" charset="0"/>
                </a:defRPr>
              </a:lvl5pPr>
              <a:lvl6pPr marL="2514600" indent="-228600" eaLnBrk="0" fontAlgn="base" hangingPunct="0"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6pPr>
              <a:lvl7pPr marL="2971800" indent="-228600" eaLnBrk="0" fontAlgn="base" hangingPunct="0"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7pPr>
              <a:lvl8pPr marL="3429000" indent="-228600" eaLnBrk="0" fontAlgn="base" hangingPunct="0"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8pPr>
              <a:lvl9pPr marL="3886200" indent="-228600" eaLnBrk="0" fontAlgn="base" hangingPunct="0"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altLang="en-US" sz="2300" b="1">
                  <a:solidFill>
                    <a:srgbClr val="0000FF"/>
                  </a:solidFill>
                  <a:latin typeface="Times New Roman" pitchFamily="18" charset="0"/>
                </a:rPr>
                <a:t>- Khởi động chương trình </a:t>
              </a:r>
              <a:r>
                <a:rPr lang="en-US" altLang="en-US" sz="23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Kiran’s Typing Tutor bằng cách nháy đúp chuột vào biểu tượng          trên màn hình nền.</a:t>
              </a:r>
              <a:endParaRPr lang="en-US" altLang="en-US" sz="2300" b="1">
                <a:solidFill>
                  <a:srgbClr val="0000FF"/>
                </a:solidFill>
                <a:latin typeface="Times New Roman" pitchFamily="18" charset="0"/>
              </a:endParaRPr>
            </a:p>
          </p:txBody>
        </p:sp>
        <p:pic>
          <p:nvPicPr>
            <p:cNvPr id="36878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3448" y="2290727"/>
              <a:ext cx="538552" cy="643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400050" y="4711700"/>
            <a:ext cx="8496300" cy="62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en-US" sz="2300" b="1">
                <a:solidFill>
                  <a:srgbClr val="0000FF"/>
                </a:solidFill>
                <a:latin typeface="Times New Roman" pitchFamily="18" charset="0"/>
              </a:rPr>
              <a:t>+ Thoát khỏi chương trình </a:t>
            </a:r>
            <a:r>
              <a:rPr lang="en-US" altLang="en-US" sz="23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Kiran’s Typing Tutor bằng cách nào?</a:t>
            </a:r>
            <a:endParaRPr lang="en-US" altLang="en-US" sz="2300" b="1">
              <a:solidFill>
                <a:srgbClr val="0000FF"/>
              </a:solidFill>
              <a:latin typeface="Times New Roman" pitchFamily="18" charset="0"/>
            </a:endParaRPr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442913" y="5429250"/>
            <a:ext cx="8510587" cy="1154112"/>
            <a:chOff x="442912" y="4713901"/>
            <a:chExt cx="8510588" cy="1154162"/>
          </a:xfrm>
        </p:grpSpPr>
        <p:pic>
          <p:nvPicPr>
            <p:cNvPr id="36874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2288" y="5252264"/>
              <a:ext cx="428625" cy="514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75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521" t="33138" r="17178" b="21709"/>
            <a:stretch>
              <a:fillRect/>
            </a:stretch>
          </p:blipFill>
          <p:spPr bwMode="auto">
            <a:xfrm>
              <a:off x="1614488" y="5272882"/>
              <a:ext cx="682063" cy="4547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876" name="Text Box 6"/>
            <p:cNvSpPr txBox="1">
              <a:spLocks noChangeArrowheads="1"/>
            </p:cNvSpPr>
            <p:nvPr/>
          </p:nvSpPr>
          <p:spPr bwMode="auto">
            <a:xfrm>
              <a:off x="442912" y="4713901"/>
              <a:ext cx="8510588" cy="1154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600">
                  <a:solidFill>
                    <a:schemeClr val="tx1"/>
                  </a:solidFill>
                  <a:latin typeface="Constantia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onstantia" pitchFamily="18" charset="0"/>
                </a:defRPr>
              </a:lvl2pPr>
              <a:lvl3pPr marL="1143000" indent="-228600">
                <a:defRPr sz="2100">
                  <a:solidFill>
                    <a:schemeClr val="tx1"/>
                  </a:solidFill>
                  <a:latin typeface="Constantia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nstantia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nstantia" pitchFamily="18" charset="0"/>
                </a:defRPr>
              </a:lvl5pPr>
              <a:lvl6pPr marL="2514600" indent="-228600" eaLnBrk="0" fontAlgn="base" hangingPunct="0"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6pPr>
              <a:lvl7pPr marL="2971800" indent="-228600" eaLnBrk="0" fontAlgn="base" hangingPunct="0"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7pPr>
              <a:lvl8pPr marL="3429000" indent="-228600" eaLnBrk="0" fontAlgn="base" hangingPunct="0"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8pPr>
              <a:lvl9pPr marL="3886200" indent="-228600" eaLnBrk="0" fontAlgn="base" hangingPunct="0"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altLang="en-US" sz="2300" b="1">
                  <a:solidFill>
                    <a:srgbClr val="0000FF"/>
                  </a:solidFill>
                  <a:latin typeface="Times New Roman" pitchFamily="18" charset="0"/>
                </a:rPr>
                <a:t> - Thoát khỏi chương trình </a:t>
              </a:r>
              <a:r>
                <a:rPr lang="en-US" altLang="en-US" sz="23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Kiran’s Typing Tutor bằng cách nháy vào nút            hoặc         để thoát khỏi chương trình  </a:t>
              </a:r>
              <a:endParaRPr lang="en-US" altLang="en-US" sz="2300" b="1">
                <a:solidFill>
                  <a:srgbClr val="0000FF"/>
                </a:solidFill>
                <a:latin typeface="Times New Roman" pitchFamily="18" charset="0"/>
              </a:endParaRPr>
            </a:p>
          </p:txBody>
        </p:sp>
      </p:grp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457200" y="2557462"/>
            <a:ext cx="8496300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en-US" sz="2300" b="1">
                <a:solidFill>
                  <a:srgbClr val="0000FF"/>
                </a:solidFill>
                <a:latin typeface="Times New Roman" pitchFamily="18" charset="0"/>
              </a:rPr>
              <a:t>+ Khởi động chương trình </a:t>
            </a:r>
            <a:r>
              <a:rPr lang="en-US" altLang="en-US" sz="23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Kiran’s Typing Tutor bằng cách nào?</a:t>
            </a:r>
            <a:endParaRPr lang="en-US" altLang="en-US" sz="2300" b="1">
              <a:solidFill>
                <a:srgbClr val="0000FF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307332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Text Box 6"/>
          <p:cNvSpPr txBox="1">
            <a:spLocks noChangeArrowheads="1"/>
          </p:cNvSpPr>
          <p:nvPr/>
        </p:nvSpPr>
        <p:spPr bwMode="auto">
          <a:xfrm>
            <a:off x="452438" y="1096839"/>
            <a:ext cx="838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b. 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Nhập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người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chơi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và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bắt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đầu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luyện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tập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gõ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bàn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phím</a:t>
            </a:r>
            <a:endParaRPr lang="en-US" altLang="en-US" sz="24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404813" y="128337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481013" y="1996158"/>
            <a:ext cx="8382000" cy="476250"/>
            <a:chOff x="457200" y="1131886"/>
            <a:chExt cx="8382000" cy="476250"/>
          </a:xfrm>
        </p:grpSpPr>
        <p:sp>
          <p:nvSpPr>
            <p:cNvPr id="37908" name="Text Box 6"/>
            <p:cNvSpPr txBox="1">
              <a:spLocks noChangeArrowheads="1"/>
            </p:cNvSpPr>
            <p:nvPr/>
          </p:nvSpPr>
          <p:spPr bwMode="auto">
            <a:xfrm>
              <a:off x="457200" y="1131886"/>
              <a:ext cx="8382000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600">
                  <a:solidFill>
                    <a:schemeClr val="tx1"/>
                  </a:solidFill>
                  <a:latin typeface="Constantia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onstantia" pitchFamily="18" charset="0"/>
                </a:defRPr>
              </a:lvl2pPr>
              <a:lvl3pPr marL="1143000" indent="-228600">
                <a:defRPr sz="2100">
                  <a:solidFill>
                    <a:schemeClr val="tx1"/>
                  </a:solidFill>
                  <a:latin typeface="Constantia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nstantia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nstantia" pitchFamily="18" charset="0"/>
                </a:defRPr>
              </a:lvl5pPr>
              <a:lvl6pPr marL="2514600" indent="-228600" eaLnBrk="0" fontAlgn="base" hangingPunct="0"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6pPr>
              <a:lvl7pPr marL="2971800" indent="-228600" eaLnBrk="0" fontAlgn="base" hangingPunct="0"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7pPr>
              <a:lvl8pPr marL="3429000" indent="-228600" eaLnBrk="0" fontAlgn="base" hangingPunct="0"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8pPr>
              <a:lvl9pPr marL="3886200" indent="-228600" eaLnBrk="0" fontAlgn="base" hangingPunct="0"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9pPr>
            </a:lstStyle>
            <a:p>
              <a:r>
                <a:rPr lang="en-US" altLang="en-US" sz="2300" b="1">
                  <a:solidFill>
                    <a:srgbClr val="0000FF"/>
                  </a:solidFill>
                  <a:latin typeface="Times New Roman" pitchFamily="18" charset="0"/>
                </a:rPr>
                <a:t>B1: </a:t>
              </a:r>
              <a:r>
                <a:rPr lang="en-US" altLang="en-US" sz="23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Nháy đúp chuột vào biểu tượng          trên màn hình nền.</a:t>
              </a:r>
              <a:endParaRPr lang="en-US" altLang="en-US" sz="2300" b="1">
                <a:solidFill>
                  <a:srgbClr val="0000FF"/>
                </a:solidFill>
                <a:latin typeface="Times New Roman" pitchFamily="18" charset="0"/>
              </a:endParaRPr>
            </a:p>
          </p:txBody>
        </p:sp>
        <p:graphicFrame>
          <p:nvGraphicFramePr>
            <p:cNvPr id="37909" name="Object 4"/>
            <p:cNvGraphicFramePr>
              <a:graphicFrameLocks noChangeAspect="1"/>
            </p:cNvGraphicFramePr>
            <p:nvPr/>
          </p:nvGraphicFramePr>
          <p:xfrm>
            <a:off x="5133975" y="1131886"/>
            <a:ext cx="581025" cy="476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3" name="Bitmap Image" r:id="rId3" imgW="704948" imgH="876190" progId="Paint.Picture">
                    <p:embed/>
                  </p:oleObj>
                </mc:Choice>
                <mc:Fallback>
                  <p:oleObj name="Bitmap Image" r:id="rId3" imgW="704948" imgH="876190" progId="Paint.Picture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33975" y="1131886"/>
                          <a:ext cx="581025" cy="476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404813" y="5583908"/>
            <a:ext cx="8382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r>
              <a:rPr lang="en-US" altLang="en-US" sz="2300" b="1">
                <a:solidFill>
                  <a:srgbClr val="0000FF"/>
                </a:solidFill>
                <a:latin typeface="Times New Roman" pitchFamily="18" charset="0"/>
              </a:rPr>
              <a:t>B5: </a:t>
            </a:r>
            <a:r>
              <a:rPr lang="en-US" altLang="en-US" sz="23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Tập gõ bằng 10 ngón theo các kí tự hiện trên khung</a:t>
            </a:r>
            <a:endParaRPr lang="en-US" altLang="en-US" sz="2300" b="1">
              <a:solidFill>
                <a:srgbClr val="0000FF"/>
              </a:solidFill>
              <a:latin typeface="Times New Roman" pitchFamily="18" charset="0"/>
            </a:endParaRPr>
          </a:p>
        </p:txBody>
      </p: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476251" y="2769270"/>
            <a:ext cx="8382000" cy="800100"/>
            <a:chOff x="452437" y="1905000"/>
            <a:chExt cx="8382000" cy="800219"/>
          </a:xfrm>
        </p:grpSpPr>
        <p:sp>
          <p:nvSpPr>
            <p:cNvPr id="37906" name="Text Box 6"/>
            <p:cNvSpPr txBox="1">
              <a:spLocks noChangeArrowheads="1"/>
            </p:cNvSpPr>
            <p:nvPr/>
          </p:nvSpPr>
          <p:spPr bwMode="auto">
            <a:xfrm>
              <a:off x="452437" y="1905000"/>
              <a:ext cx="8382000" cy="800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600">
                  <a:solidFill>
                    <a:schemeClr val="tx1"/>
                  </a:solidFill>
                  <a:latin typeface="Constantia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onstantia" pitchFamily="18" charset="0"/>
                </a:defRPr>
              </a:lvl2pPr>
              <a:lvl3pPr marL="1143000" indent="-228600">
                <a:defRPr sz="2100">
                  <a:solidFill>
                    <a:schemeClr val="tx1"/>
                  </a:solidFill>
                  <a:latin typeface="Constantia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nstantia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nstantia" pitchFamily="18" charset="0"/>
                </a:defRPr>
              </a:lvl5pPr>
              <a:lvl6pPr marL="2514600" indent="-228600" eaLnBrk="0" fontAlgn="base" hangingPunct="0"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6pPr>
              <a:lvl7pPr marL="2971800" indent="-228600" eaLnBrk="0" fontAlgn="base" hangingPunct="0"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7pPr>
              <a:lvl8pPr marL="3429000" indent="-228600" eaLnBrk="0" fontAlgn="base" hangingPunct="0"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8pPr>
              <a:lvl9pPr marL="3886200" indent="-228600" eaLnBrk="0" fontAlgn="base" hangingPunct="0"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9pPr>
            </a:lstStyle>
            <a:p>
              <a:r>
                <a:rPr lang="en-US" altLang="en-US" sz="2300" b="1">
                  <a:solidFill>
                    <a:srgbClr val="0000FF"/>
                  </a:solidFill>
                  <a:latin typeface="Times New Roman" pitchFamily="18" charset="0"/>
                </a:rPr>
                <a:t>B2: </a:t>
              </a:r>
              <a:r>
                <a:rPr lang="en-US" altLang="en-US" sz="23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Gõ tên trong mục</a:t>
              </a:r>
            </a:p>
            <a:p>
              <a:r>
                <a:rPr lang="en-US" altLang="en-US" sz="23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                                  User Name   </a:t>
              </a:r>
              <a:endParaRPr lang="en-US" altLang="en-US" sz="2300" b="1">
                <a:solidFill>
                  <a:srgbClr val="0000FF"/>
                </a:solidFill>
                <a:latin typeface="Times New Roman" pitchFamily="18" charset="0"/>
              </a:endParaRPr>
            </a:p>
          </p:txBody>
        </p:sp>
        <p:pic>
          <p:nvPicPr>
            <p:cNvPr id="37907" name="Picture 1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4400" y="2308621"/>
              <a:ext cx="2000250" cy="314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452438" y="3601120"/>
            <a:ext cx="8382000" cy="874713"/>
            <a:chOff x="428624" y="2737401"/>
            <a:chExt cx="8382000" cy="874162"/>
          </a:xfrm>
        </p:grpSpPr>
        <p:sp>
          <p:nvSpPr>
            <p:cNvPr id="37904" name="Text Box 6"/>
            <p:cNvSpPr txBox="1">
              <a:spLocks noChangeArrowheads="1"/>
            </p:cNvSpPr>
            <p:nvPr/>
          </p:nvSpPr>
          <p:spPr bwMode="auto">
            <a:xfrm>
              <a:off x="428624" y="2872306"/>
              <a:ext cx="8382000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600">
                  <a:solidFill>
                    <a:schemeClr val="tx1"/>
                  </a:solidFill>
                  <a:latin typeface="Constantia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onstantia" pitchFamily="18" charset="0"/>
                </a:defRPr>
              </a:lvl2pPr>
              <a:lvl3pPr marL="1143000" indent="-228600">
                <a:defRPr sz="2100">
                  <a:solidFill>
                    <a:schemeClr val="tx1"/>
                  </a:solidFill>
                  <a:latin typeface="Constantia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nstantia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nstantia" pitchFamily="18" charset="0"/>
                </a:defRPr>
              </a:lvl5pPr>
              <a:lvl6pPr marL="2514600" indent="-228600" eaLnBrk="0" fontAlgn="base" hangingPunct="0"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6pPr>
              <a:lvl7pPr marL="2971800" indent="-228600" eaLnBrk="0" fontAlgn="base" hangingPunct="0"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7pPr>
              <a:lvl8pPr marL="3429000" indent="-228600" eaLnBrk="0" fontAlgn="base" hangingPunct="0"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8pPr>
              <a:lvl9pPr marL="3886200" indent="-228600" eaLnBrk="0" fontAlgn="base" hangingPunct="0"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9pPr>
            </a:lstStyle>
            <a:p>
              <a:r>
                <a:rPr lang="en-US" altLang="en-US" sz="2300" b="1">
                  <a:solidFill>
                    <a:srgbClr val="0000FF"/>
                  </a:solidFill>
                  <a:latin typeface="Times New Roman" pitchFamily="18" charset="0"/>
                </a:rPr>
                <a:t>B3: </a:t>
              </a:r>
              <a:r>
                <a:rPr lang="en-US" altLang="en-US" sz="23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Nháy chọn mục </a:t>
              </a:r>
              <a:endParaRPr lang="en-US" altLang="en-US" sz="2300" b="1">
                <a:solidFill>
                  <a:srgbClr val="0000FF"/>
                </a:solidFill>
                <a:latin typeface="Times New Roman" pitchFamily="18" charset="0"/>
              </a:endParaRPr>
            </a:p>
          </p:txBody>
        </p:sp>
        <p:pic>
          <p:nvPicPr>
            <p:cNvPr id="37905" name="Picture 1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8962" y="2737401"/>
              <a:ext cx="1824038" cy="874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" name="Group 16"/>
          <p:cNvGrpSpPr>
            <a:grpSpLocks/>
          </p:cNvGrpSpPr>
          <p:nvPr/>
        </p:nvGrpSpPr>
        <p:grpSpPr bwMode="auto">
          <a:xfrm>
            <a:off x="409576" y="4604420"/>
            <a:ext cx="8382000" cy="566738"/>
            <a:chOff x="385762" y="3740149"/>
            <a:chExt cx="8382000" cy="567134"/>
          </a:xfrm>
        </p:grpSpPr>
        <p:sp>
          <p:nvSpPr>
            <p:cNvPr id="37902" name="Text Box 6"/>
            <p:cNvSpPr txBox="1">
              <a:spLocks noChangeArrowheads="1"/>
            </p:cNvSpPr>
            <p:nvPr/>
          </p:nvSpPr>
          <p:spPr bwMode="auto">
            <a:xfrm>
              <a:off x="385762" y="3845321"/>
              <a:ext cx="8382000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600">
                  <a:solidFill>
                    <a:schemeClr val="tx1"/>
                  </a:solidFill>
                  <a:latin typeface="Constantia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onstantia" pitchFamily="18" charset="0"/>
                </a:defRPr>
              </a:lvl2pPr>
              <a:lvl3pPr marL="1143000" indent="-228600">
                <a:defRPr sz="2100">
                  <a:solidFill>
                    <a:schemeClr val="tx1"/>
                  </a:solidFill>
                  <a:latin typeface="Constantia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nstantia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nstantia" pitchFamily="18" charset="0"/>
                </a:defRPr>
              </a:lvl5pPr>
              <a:lvl6pPr marL="2514600" indent="-228600" eaLnBrk="0" fontAlgn="base" hangingPunct="0"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6pPr>
              <a:lvl7pPr marL="2971800" indent="-228600" eaLnBrk="0" fontAlgn="base" hangingPunct="0"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7pPr>
              <a:lvl8pPr marL="3429000" indent="-228600" eaLnBrk="0" fontAlgn="base" hangingPunct="0"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8pPr>
              <a:lvl9pPr marL="3886200" indent="-228600" eaLnBrk="0" fontAlgn="base" hangingPunct="0"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9pPr>
            </a:lstStyle>
            <a:p>
              <a:r>
                <a:rPr lang="en-US" altLang="en-US" sz="2300" b="1">
                  <a:solidFill>
                    <a:srgbClr val="0000FF"/>
                  </a:solidFill>
                  <a:latin typeface="Times New Roman" pitchFamily="18" charset="0"/>
                </a:rPr>
                <a:t>B4: </a:t>
              </a:r>
              <a:r>
                <a:rPr lang="en-US" altLang="en-US" sz="23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Nháy chọn mục hàng phím luyện tập trong ô </a:t>
              </a:r>
              <a:endParaRPr lang="en-US" altLang="en-US" sz="2300" b="1">
                <a:solidFill>
                  <a:srgbClr val="0000FF"/>
                </a:solidFill>
                <a:latin typeface="Times New Roman" pitchFamily="18" charset="0"/>
              </a:endParaRPr>
            </a:p>
          </p:txBody>
        </p:sp>
        <p:pic>
          <p:nvPicPr>
            <p:cNvPr id="37903" name="Picture 1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62737" y="3740149"/>
              <a:ext cx="1333500" cy="561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" name="Group 19"/>
          <p:cNvGrpSpPr>
            <a:grpSpLocks/>
          </p:cNvGrpSpPr>
          <p:nvPr/>
        </p:nvGrpSpPr>
        <p:grpSpPr bwMode="auto">
          <a:xfrm>
            <a:off x="381001" y="6347495"/>
            <a:ext cx="8382000" cy="504825"/>
            <a:chOff x="357187" y="6092687"/>
            <a:chExt cx="8382000" cy="504825"/>
          </a:xfrm>
        </p:grpSpPr>
        <p:sp>
          <p:nvSpPr>
            <p:cNvPr id="37900" name="Text Box 6"/>
            <p:cNvSpPr txBox="1">
              <a:spLocks noChangeArrowheads="1"/>
            </p:cNvSpPr>
            <p:nvPr/>
          </p:nvSpPr>
          <p:spPr bwMode="auto">
            <a:xfrm>
              <a:off x="357187" y="6114119"/>
              <a:ext cx="8382000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600">
                  <a:solidFill>
                    <a:schemeClr val="tx1"/>
                  </a:solidFill>
                  <a:latin typeface="Constantia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onstantia" pitchFamily="18" charset="0"/>
                </a:defRPr>
              </a:lvl2pPr>
              <a:lvl3pPr marL="1143000" indent="-228600">
                <a:defRPr sz="2100">
                  <a:solidFill>
                    <a:schemeClr val="tx1"/>
                  </a:solidFill>
                  <a:latin typeface="Constantia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nstantia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nstantia" pitchFamily="18" charset="0"/>
                </a:defRPr>
              </a:lvl5pPr>
              <a:lvl6pPr marL="2514600" indent="-228600" eaLnBrk="0" fontAlgn="base" hangingPunct="0"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6pPr>
              <a:lvl7pPr marL="2971800" indent="-228600" eaLnBrk="0" fontAlgn="base" hangingPunct="0"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7pPr>
              <a:lvl8pPr marL="3429000" indent="-228600" eaLnBrk="0" fontAlgn="base" hangingPunct="0"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8pPr>
              <a:lvl9pPr marL="3886200" indent="-228600" eaLnBrk="0" fontAlgn="base" hangingPunct="0"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9pPr>
            </a:lstStyle>
            <a:p>
              <a:r>
                <a:rPr lang="en-US" altLang="en-US" sz="2300" b="1">
                  <a:solidFill>
                    <a:srgbClr val="0000FF"/>
                  </a:solidFill>
                  <a:latin typeface="Times New Roman" pitchFamily="18" charset="0"/>
                </a:rPr>
                <a:t>B6: </a:t>
              </a:r>
              <a:r>
                <a:rPr lang="en-US" altLang="en-US" sz="23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Thoát khỏi bài luyện tập: Nháy vào nút </a:t>
              </a:r>
              <a:endParaRPr lang="en-US" altLang="en-US" sz="2300" b="1">
                <a:solidFill>
                  <a:srgbClr val="0000FF"/>
                </a:solidFill>
                <a:latin typeface="Times New Roman" pitchFamily="18" charset="0"/>
              </a:endParaRPr>
            </a:p>
          </p:txBody>
        </p:sp>
        <p:pic>
          <p:nvPicPr>
            <p:cNvPr id="37901" name="Picture 1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9800" y="6092687"/>
              <a:ext cx="53340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0558794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047" y="883919"/>
            <a:ext cx="2143125" cy="2857500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xmlns="" id="{D19A5806-7592-478F-A44B-3D1C8234DB7B}"/>
              </a:ext>
            </a:extLst>
          </p:cNvPr>
          <p:cNvSpPr/>
          <p:nvPr/>
        </p:nvSpPr>
        <p:spPr>
          <a:xfrm>
            <a:off x="236886" y="1772816"/>
            <a:ext cx="3398962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itchFamily="18" charset="0"/>
                <a:cs typeface="Times New Roman" pitchFamily="18" charset="0"/>
              </a:rPr>
              <a:t>Ong</a:t>
            </a:r>
            <a:endParaRPr lang="en-US" sz="6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xmlns="" id="{ECB32C92-7DDE-4979-AB3A-808B65CBF3F1}"/>
              </a:ext>
            </a:extLst>
          </p:cNvPr>
          <p:cNvSpPr/>
          <p:nvPr/>
        </p:nvSpPr>
        <p:spPr>
          <a:xfrm>
            <a:off x="1853944" y="591716"/>
            <a:ext cx="3012331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itchFamily="18" charset="0"/>
                <a:cs typeface="Times New Roman" pitchFamily="18" charset="0"/>
              </a:rPr>
              <a:t>non</a:t>
            </a:r>
            <a:endParaRPr lang="en-US" sz="6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xmlns="" id="{CABDF488-8BEB-4D77-A429-CFB91F278DD1}"/>
              </a:ext>
            </a:extLst>
          </p:cNvPr>
          <p:cNvSpPr/>
          <p:nvPr/>
        </p:nvSpPr>
        <p:spPr>
          <a:xfrm>
            <a:off x="5088060" y="2953916"/>
            <a:ext cx="3012331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itchFamily="18" charset="0"/>
                <a:cs typeface="Times New Roman" pitchFamily="18" charset="0"/>
              </a:rPr>
              <a:t>việc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xmlns="" id="{199C24C2-6B91-4322-BDB4-819FF0CB9BE4}"/>
              </a:ext>
            </a:extLst>
          </p:cNvPr>
          <p:cNvSpPr/>
          <p:nvPr/>
        </p:nvSpPr>
        <p:spPr>
          <a:xfrm>
            <a:off x="3471002" y="1772816"/>
            <a:ext cx="3012331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66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965" y="3436623"/>
            <a:ext cx="1987529" cy="266181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EEA834E6-709B-490E-901D-06776B901B01}"/>
              </a:ext>
            </a:extLst>
          </p:cNvPr>
          <p:cNvSpPr/>
          <p:nvPr/>
        </p:nvSpPr>
        <p:spPr>
          <a:xfrm>
            <a:off x="4181697" y="198119"/>
            <a:ext cx="327576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smtClean="0"/>
              <a:t>TRÒ CHƠI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548163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1124744"/>
            <a:ext cx="7938784" cy="78408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LUẬT CHƠI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840" y="2564904"/>
            <a:ext cx="9114224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B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giành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bại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057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53" y="2812731"/>
            <a:ext cx="2200752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647" y="0"/>
            <a:ext cx="2143125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0667024D-077C-41FB-84FC-D91D5651A194}"/>
              </a:ext>
            </a:extLst>
          </p:cNvPr>
          <p:cNvSpPr/>
          <p:nvPr/>
        </p:nvSpPr>
        <p:spPr>
          <a:xfrm>
            <a:off x="1341332" y="1772816"/>
            <a:ext cx="5880259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Caps Lock, Shift ta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" y="1603081"/>
            <a:ext cx="1200530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A98ECE88-115D-4A1D-8452-F943FF1AC741}"/>
              </a:ext>
            </a:extLst>
          </p:cNvPr>
          <p:cNvSpPr/>
          <p:nvPr/>
        </p:nvSpPr>
        <p:spPr>
          <a:xfrm>
            <a:off x="296212" y="5724064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Út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374" y="2812731"/>
            <a:ext cx="2200752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88E5E567-B90E-4275-AC51-C8D58F3AA2A7}"/>
              </a:ext>
            </a:extLst>
          </p:cNvPr>
          <p:cNvSpPr/>
          <p:nvPr/>
        </p:nvSpPr>
        <p:spPr>
          <a:xfrm>
            <a:off x="2420433" y="5724064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595" y="2812731"/>
            <a:ext cx="2200752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64E263D4-FF99-4115-A750-399C550760EE}"/>
              </a:ext>
            </a:extLst>
          </p:cNvPr>
          <p:cNvSpPr/>
          <p:nvPr/>
        </p:nvSpPr>
        <p:spPr>
          <a:xfrm>
            <a:off x="4544654" y="5724064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816" y="2812731"/>
            <a:ext cx="2200752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00BEFBB1-525B-415D-8E45-ADCB8FD217EA}"/>
              </a:ext>
            </a:extLst>
          </p:cNvPr>
          <p:cNvSpPr/>
          <p:nvPr/>
        </p:nvSpPr>
        <p:spPr>
          <a:xfrm>
            <a:off x="6668875" y="5724064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út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3842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53" y="2812731"/>
            <a:ext cx="2200752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647" y="0"/>
            <a:ext cx="2143125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0667024D-077C-41FB-84FC-D91D5651A194}"/>
              </a:ext>
            </a:extLst>
          </p:cNvPr>
          <p:cNvSpPr/>
          <p:nvPr/>
        </p:nvSpPr>
        <p:spPr>
          <a:xfrm>
            <a:off x="1228806" y="1772816"/>
            <a:ext cx="5880259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2: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phím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phím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gai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phím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" y="1603081"/>
            <a:ext cx="1200530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A98ECE88-115D-4A1D-8452-F943FF1AC741}"/>
              </a:ext>
            </a:extLst>
          </p:cNvPr>
          <p:cNvSpPr/>
          <p:nvPr/>
        </p:nvSpPr>
        <p:spPr>
          <a:xfrm>
            <a:off x="296212" y="5724064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G,H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374" y="2812731"/>
            <a:ext cx="2200752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88E5E567-B90E-4275-AC51-C8D58F3AA2A7}"/>
              </a:ext>
            </a:extLst>
          </p:cNvPr>
          <p:cNvSpPr/>
          <p:nvPr/>
        </p:nvSpPr>
        <p:spPr>
          <a:xfrm>
            <a:off x="2420433" y="5724064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F,J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595" y="2812731"/>
            <a:ext cx="2200752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64E263D4-FF99-4115-A750-399C550760EE}"/>
              </a:ext>
            </a:extLst>
          </p:cNvPr>
          <p:cNvSpPr/>
          <p:nvPr/>
        </p:nvSpPr>
        <p:spPr>
          <a:xfrm>
            <a:off x="4544654" y="5724064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L,N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816" y="2812731"/>
            <a:ext cx="2200752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00BEFBB1-525B-415D-8E45-ADCB8FD217EA}"/>
              </a:ext>
            </a:extLst>
          </p:cNvPr>
          <p:cNvSpPr/>
          <p:nvPr/>
        </p:nvSpPr>
        <p:spPr>
          <a:xfrm>
            <a:off x="6668875" y="5724064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U,P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2840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523" y="3787751"/>
            <a:ext cx="2200752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647" y="0"/>
            <a:ext cx="2143125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0667024D-077C-41FB-84FC-D91D5651A194}"/>
              </a:ext>
            </a:extLst>
          </p:cNvPr>
          <p:cNvSpPr/>
          <p:nvPr/>
        </p:nvSpPr>
        <p:spPr>
          <a:xfrm>
            <a:off x="1283904" y="1399446"/>
            <a:ext cx="5880259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698" y="2093807"/>
            <a:ext cx="1200530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A98ECE88-115D-4A1D-8452-F943FF1AC741}"/>
              </a:ext>
            </a:extLst>
          </p:cNvPr>
          <p:cNvSpPr/>
          <p:nvPr/>
        </p:nvSpPr>
        <p:spPr>
          <a:xfrm>
            <a:off x="1167831" y="3190206"/>
            <a:ext cx="2987958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88E5E567-B90E-4275-AC51-C8D58F3AA2A7}"/>
              </a:ext>
            </a:extLst>
          </p:cNvPr>
          <p:cNvSpPr/>
          <p:nvPr/>
        </p:nvSpPr>
        <p:spPr>
          <a:xfrm>
            <a:off x="1183843" y="4278478"/>
            <a:ext cx="3331986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64E263D4-FF99-4115-A750-399C550760EE}"/>
              </a:ext>
            </a:extLst>
          </p:cNvPr>
          <p:cNvSpPr/>
          <p:nvPr/>
        </p:nvSpPr>
        <p:spPr>
          <a:xfrm>
            <a:off x="5523941" y="3190206"/>
            <a:ext cx="3240360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đăng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3248" y="3900477"/>
            <a:ext cx="2200752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00BEFBB1-525B-415D-8E45-ADCB8FD217EA}"/>
              </a:ext>
            </a:extLst>
          </p:cNvPr>
          <p:cNvSpPr/>
          <p:nvPr/>
        </p:nvSpPr>
        <p:spPr>
          <a:xfrm>
            <a:off x="5523941" y="4218634"/>
            <a:ext cx="3240360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A, B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đều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3101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53" y="2812731"/>
            <a:ext cx="2200752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647" y="0"/>
            <a:ext cx="2143125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0667024D-077C-41FB-84FC-D91D5651A194}"/>
              </a:ext>
            </a:extLst>
          </p:cNvPr>
          <p:cNvSpPr/>
          <p:nvPr/>
        </p:nvSpPr>
        <p:spPr>
          <a:xfrm>
            <a:off x="899593" y="1428750"/>
            <a:ext cx="6624736" cy="2080759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4: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phím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phím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dài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gọi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phím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" y="1603081"/>
            <a:ext cx="1200530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A98ECE88-115D-4A1D-8452-F943FF1AC741}"/>
              </a:ext>
            </a:extLst>
          </p:cNvPr>
          <p:cNvSpPr/>
          <p:nvPr/>
        </p:nvSpPr>
        <p:spPr>
          <a:xfrm>
            <a:off x="296212" y="5724064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sở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374" y="2812731"/>
            <a:ext cx="2200752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88E5E567-B90E-4275-AC51-C8D58F3AA2A7}"/>
              </a:ext>
            </a:extLst>
          </p:cNvPr>
          <p:cNvSpPr/>
          <p:nvPr/>
        </p:nvSpPr>
        <p:spPr>
          <a:xfrm>
            <a:off x="2420433" y="5724064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Dưới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595" y="2812731"/>
            <a:ext cx="2200752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64E263D4-FF99-4115-A750-399C550760EE}"/>
              </a:ext>
            </a:extLst>
          </p:cNvPr>
          <p:cNvSpPr/>
          <p:nvPr/>
        </p:nvSpPr>
        <p:spPr>
          <a:xfrm>
            <a:off x="4544654" y="5724064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816" y="2812731"/>
            <a:ext cx="2200752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00BEFBB1-525B-415D-8E45-ADCB8FD217EA}"/>
              </a:ext>
            </a:extLst>
          </p:cNvPr>
          <p:cNvSpPr/>
          <p:nvPr/>
        </p:nvSpPr>
        <p:spPr>
          <a:xfrm>
            <a:off x="6668874" y="5724064"/>
            <a:ext cx="229561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664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90500" y="1745456"/>
            <a:ext cx="9144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altLang="en-US" sz="3200" b="1" dirty="0" err="1">
                <a:solidFill>
                  <a:srgbClr val="002060"/>
                </a:solidFill>
              </a:rPr>
              <a:t>Câu</a:t>
            </a:r>
            <a:r>
              <a:rPr lang="en-US" altLang="en-US" sz="3200" b="1" dirty="0">
                <a:solidFill>
                  <a:srgbClr val="002060"/>
                </a:solidFill>
              </a:rPr>
              <a:t> 1: </a:t>
            </a:r>
            <a:r>
              <a:rPr lang="en-US" altLang="en-US" sz="3200" b="1" dirty="0" err="1" smtClean="0">
                <a:solidFill>
                  <a:srgbClr val="002060"/>
                </a:solidFill>
              </a:rPr>
              <a:t>Khu</a:t>
            </a:r>
            <a:r>
              <a:rPr lang="en-US" altLang="en-US" sz="3200" b="1" dirty="0" smtClean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</a:rPr>
              <a:t>vực</a:t>
            </a:r>
            <a:r>
              <a:rPr lang="en-US" altLang="en-US" sz="3200" b="1" dirty="0" smtClean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</a:rPr>
              <a:t>chính</a:t>
            </a:r>
            <a:r>
              <a:rPr lang="en-US" altLang="en-US" sz="3200" b="1" dirty="0" smtClean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</a:rPr>
              <a:t>của</a:t>
            </a:r>
            <a:r>
              <a:rPr lang="en-US" altLang="en-US" sz="3200" b="1" dirty="0" smtClean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</a:rPr>
              <a:t>bàn</a:t>
            </a:r>
            <a:r>
              <a:rPr lang="en-US" altLang="en-US" sz="3200" b="1" dirty="0" smtClean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</a:rPr>
              <a:t>phím</a:t>
            </a:r>
            <a:r>
              <a:rPr lang="en-US" altLang="en-US" sz="3200" b="1" dirty="0" smtClean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</a:rPr>
              <a:t>máy</a:t>
            </a:r>
            <a:r>
              <a:rPr lang="en-US" altLang="en-US" sz="3200" b="1" dirty="0" smtClean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</a:rPr>
              <a:t>tính</a:t>
            </a:r>
            <a:r>
              <a:rPr lang="en-US" altLang="en-US" sz="3200" b="1" dirty="0" smtClean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</a:rPr>
              <a:t>gồm</a:t>
            </a:r>
            <a:r>
              <a:rPr lang="en-US" altLang="en-US" sz="3200" b="1" dirty="0" smtClean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</a:rPr>
              <a:t>mấy</a:t>
            </a:r>
            <a:r>
              <a:rPr lang="en-US" altLang="en-US" sz="3200" b="1" dirty="0" smtClean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</a:rPr>
              <a:t>hàng</a:t>
            </a:r>
            <a:r>
              <a:rPr lang="en-US" altLang="en-US" sz="3200" b="1" dirty="0" smtClean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</a:rPr>
              <a:t>phím</a:t>
            </a:r>
            <a:r>
              <a:rPr lang="en-US" altLang="en-US" sz="3200" b="1" dirty="0" smtClean="0">
                <a:solidFill>
                  <a:srgbClr val="002060"/>
                </a:solidFill>
              </a:rPr>
              <a:t>?</a:t>
            </a:r>
            <a:endParaRPr lang="en-US" altLang="en-US" sz="3200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11760" y="553918"/>
            <a:ext cx="3886200" cy="58477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ÔN BÀI CŨ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615440" y="2964656"/>
            <a:ext cx="6629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altLang="en-US" sz="4000" dirty="0">
                <a:solidFill>
                  <a:srgbClr val="002060"/>
                </a:solidFill>
              </a:rPr>
              <a:t>a. 1		b. 2		c. 6		d. 5</a:t>
            </a:r>
          </a:p>
        </p:txBody>
      </p:sp>
      <p:sp>
        <p:nvSpPr>
          <p:cNvPr id="7" name="Oval 6"/>
          <p:cNvSpPr/>
          <p:nvPr/>
        </p:nvSpPr>
        <p:spPr>
          <a:xfrm>
            <a:off x="7022688" y="2840831"/>
            <a:ext cx="1219200" cy="838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/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2860" y="4005064"/>
            <a:ext cx="9144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altLang="en-US" sz="3200" b="1" dirty="0" err="1">
                <a:solidFill>
                  <a:srgbClr val="002060"/>
                </a:solidFill>
              </a:rPr>
              <a:t>Câu</a:t>
            </a:r>
            <a:r>
              <a:rPr lang="en-US" altLang="en-US" sz="3200" b="1" dirty="0">
                <a:solidFill>
                  <a:srgbClr val="002060"/>
                </a:solidFill>
              </a:rPr>
              <a:t> </a:t>
            </a:r>
            <a:r>
              <a:rPr lang="en-US" altLang="en-US" sz="3200" b="1" dirty="0" smtClean="0">
                <a:solidFill>
                  <a:srgbClr val="002060"/>
                </a:solidFill>
              </a:rPr>
              <a:t>2: </a:t>
            </a:r>
            <a:r>
              <a:rPr lang="en-US" altLang="en-US" sz="3200" b="1" dirty="0" err="1" smtClean="0">
                <a:solidFill>
                  <a:srgbClr val="002060"/>
                </a:solidFill>
              </a:rPr>
              <a:t>Trên</a:t>
            </a:r>
            <a:r>
              <a:rPr lang="en-US" altLang="en-US" sz="3200" b="1" dirty="0" smtClean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</a:rPr>
              <a:t>bàn</a:t>
            </a:r>
            <a:r>
              <a:rPr lang="en-US" altLang="en-US" sz="3200" b="1" dirty="0" smtClean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</a:rPr>
              <a:t>phím</a:t>
            </a:r>
            <a:r>
              <a:rPr lang="en-US" altLang="en-US" sz="3200" b="1" dirty="0" smtClean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</a:rPr>
              <a:t>có</a:t>
            </a:r>
            <a:r>
              <a:rPr lang="en-US" altLang="en-US" sz="3200" b="1" dirty="0" smtClean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</a:rPr>
              <a:t>hai</a:t>
            </a:r>
            <a:r>
              <a:rPr lang="en-US" altLang="en-US" sz="3200" b="1" dirty="0" smtClean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</a:rPr>
              <a:t>phím</a:t>
            </a:r>
            <a:r>
              <a:rPr lang="en-US" altLang="en-US" sz="3200" b="1" dirty="0" smtClean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</a:rPr>
              <a:t>có</a:t>
            </a:r>
            <a:r>
              <a:rPr lang="en-US" altLang="en-US" sz="3200" b="1" dirty="0" smtClean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</a:rPr>
              <a:t>gai</a:t>
            </a:r>
            <a:r>
              <a:rPr lang="en-US" altLang="en-US" sz="3200" b="1" dirty="0" smtClean="0">
                <a:solidFill>
                  <a:srgbClr val="002060"/>
                </a:solidFill>
              </a:rPr>
              <a:t>, </a:t>
            </a:r>
            <a:r>
              <a:rPr lang="en-US" altLang="en-US" sz="3200" b="1" dirty="0" err="1" smtClean="0">
                <a:solidFill>
                  <a:srgbClr val="002060"/>
                </a:solidFill>
              </a:rPr>
              <a:t>đó</a:t>
            </a:r>
            <a:r>
              <a:rPr lang="en-US" altLang="en-US" sz="3200" b="1" dirty="0" smtClean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</a:rPr>
              <a:t>là</a:t>
            </a:r>
            <a:r>
              <a:rPr lang="en-US" altLang="en-US" sz="3200" b="1" dirty="0" smtClean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</a:rPr>
              <a:t>phím</a:t>
            </a:r>
            <a:r>
              <a:rPr lang="en-US" altLang="en-US" sz="3200" b="1" dirty="0" smtClean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</a:rPr>
              <a:t>nào</a:t>
            </a:r>
            <a:r>
              <a:rPr lang="en-US" altLang="en-US" sz="3200" b="1" dirty="0" smtClean="0">
                <a:solidFill>
                  <a:srgbClr val="002060"/>
                </a:solidFill>
              </a:rPr>
              <a:t>?</a:t>
            </a:r>
            <a:endParaRPr lang="en-US" altLang="en-US" sz="3200" b="1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90500" y="5224264"/>
            <a:ext cx="89535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altLang="en-US" sz="4000" dirty="0">
                <a:solidFill>
                  <a:srgbClr val="002060"/>
                </a:solidFill>
              </a:rPr>
              <a:t>a. </a:t>
            </a:r>
            <a:r>
              <a:rPr lang="en-US" altLang="en-US" sz="4000" dirty="0" smtClean="0">
                <a:solidFill>
                  <a:srgbClr val="002060"/>
                </a:solidFill>
              </a:rPr>
              <a:t>F, J</a:t>
            </a:r>
            <a:r>
              <a:rPr lang="en-US" altLang="en-US" sz="4000" dirty="0">
                <a:solidFill>
                  <a:srgbClr val="002060"/>
                </a:solidFill>
              </a:rPr>
              <a:t>		b. </a:t>
            </a:r>
            <a:r>
              <a:rPr lang="en-US" altLang="en-US" sz="4000" dirty="0" smtClean="0">
                <a:solidFill>
                  <a:srgbClr val="002060"/>
                </a:solidFill>
              </a:rPr>
              <a:t>G, H</a:t>
            </a:r>
            <a:r>
              <a:rPr lang="en-US" altLang="en-US" sz="4000" dirty="0">
                <a:solidFill>
                  <a:srgbClr val="002060"/>
                </a:solidFill>
              </a:rPr>
              <a:t>		c. </a:t>
            </a:r>
            <a:r>
              <a:rPr lang="en-US" altLang="en-US" sz="4000" dirty="0" smtClean="0">
                <a:solidFill>
                  <a:srgbClr val="002060"/>
                </a:solidFill>
              </a:rPr>
              <a:t>1,2</a:t>
            </a:r>
            <a:r>
              <a:rPr lang="en-US" altLang="en-US" sz="4000" dirty="0">
                <a:solidFill>
                  <a:srgbClr val="002060"/>
                </a:solidFill>
              </a:rPr>
              <a:t>	</a:t>
            </a:r>
            <a:r>
              <a:rPr lang="en-US" altLang="en-US" sz="4000" dirty="0" smtClean="0">
                <a:solidFill>
                  <a:srgbClr val="002060"/>
                </a:solidFill>
              </a:rPr>
              <a:t>d</a:t>
            </a:r>
            <a:r>
              <a:rPr lang="en-US" altLang="en-US" sz="4000" dirty="0">
                <a:solidFill>
                  <a:srgbClr val="002060"/>
                </a:solidFill>
              </a:rPr>
              <a:t>. </a:t>
            </a:r>
            <a:r>
              <a:rPr lang="en-US" altLang="en-US" sz="4000" dirty="0" smtClean="0">
                <a:solidFill>
                  <a:srgbClr val="002060"/>
                </a:solidFill>
              </a:rPr>
              <a:t>6,7</a:t>
            </a:r>
            <a:endParaRPr lang="en-US" altLang="en-US" sz="4000" dirty="0">
              <a:solidFill>
                <a:srgbClr val="00206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206692" y="5257403"/>
            <a:ext cx="1556995" cy="838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165048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 animBg="1"/>
      <p:bldP spid="8" grpId="0"/>
      <p:bldP spid="9" grpId="0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53" y="2812731"/>
            <a:ext cx="2200752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647" y="0"/>
            <a:ext cx="2143125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0667024D-077C-41FB-84FC-D91D5651A194}"/>
              </a:ext>
            </a:extLst>
          </p:cNvPr>
          <p:cNvSpPr/>
          <p:nvPr/>
        </p:nvSpPr>
        <p:spPr>
          <a:xfrm>
            <a:off x="1159194" y="1575305"/>
            <a:ext cx="5880259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" y="1603081"/>
            <a:ext cx="1200530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A98ECE88-115D-4A1D-8452-F943FF1AC741}"/>
              </a:ext>
            </a:extLst>
          </p:cNvPr>
          <p:cNvSpPr/>
          <p:nvPr/>
        </p:nvSpPr>
        <p:spPr>
          <a:xfrm>
            <a:off x="296212" y="5724064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5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374" y="2812731"/>
            <a:ext cx="2200752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88E5E567-B90E-4275-AC51-C8D58F3AA2A7}"/>
              </a:ext>
            </a:extLst>
          </p:cNvPr>
          <p:cNvSpPr/>
          <p:nvPr/>
        </p:nvSpPr>
        <p:spPr>
          <a:xfrm>
            <a:off x="2420433" y="5724064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595" y="2812731"/>
            <a:ext cx="2200752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64E263D4-FF99-4115-A750-399C550760EE}"/>
              </a:ext>
            </a:extLst>
          </p:cNvPr>
          <p:cNvSpPr/>
          <p:nvPr/>
        </p:nvSpPr>
        <p:spPr>
          <a:xfrm>
            <a:off x="4544654" y="5724064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816" y="2812731"/>
            <a:ext cx="2200752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00BEFBB1-525B-415D-8E45-ADCB8FD217EA}"/>
              </a:ext>
            </a:extLst>
          </p:cNvPr>
          <p:cNvSpPr/>
          <p:nvPr/>
        </p:nvSpPr>
        <p:spPr>
          <a:xfrm>
            <a:off x="6668875" y="5724064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4602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53" y="2812731"/>
            <a:ext cx="2200752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647" y="0"/>
            <a:ext cx="2143125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0667024D-077C-41FB-84FC-D91D5651A194}"/>
              </a:ext>
            </a:extLst>
          </p:cNvPr>
          <p:cNvSpPr/>
          <p:nvPr/>
        </p:nvSpPr>
        <p:spPr>
          <a:xfrm>
            <a:off x="1225431" y="1772816"/>
            <a:ext cx="5880259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6: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đăng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kí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di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chuyển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ô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" y="1603081"/>
            <a:ext cx="1200530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A98ECE88-115D-4A1D-8452-F943FF1AC741}"/>
              </a:ext>
            </a:extLst>
          </p:cNvPr>
          <p:cNvSpPr/>
          <p:nvPr/>
        </p:nvSpPr>
        <p:spPr>
          <a:xfrm>
            <a:off x="296212" y="5724064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Enter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374" y="2812731"/>
            <a:ext cx="2200752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88E5E567-B90E-4275-AC51-C8D58F3AA2A7}"/>
              </a:ext>
            </a:extLst>
          </p:cNvPr>
          <p:cNvSpPr/>
          <p:nvPr/>
        </p:nvSpPr>
        <p:spPr>
          <a:xfrm>
            <a:off x="2420432" y="5724064"/>
            <a:ext cx="2140693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User Name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595" y="2812731"/>
            <a:ext cx="2200752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64E263D4-FF99-4115-A750-399C550760EE}"/>
              </a:ext>
            </a:extLst>
          </p:cNvPr>
          <p:cNvSpPr/>
          <p:nvPr/>
        </p:nvSpPr>
        <p:spPr>
          <a:xfrm>
            <a:off x="4544654" y="5724064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Course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816" y="2812731"/>
            <a:ext cx="2200752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00BEFBB1-525B-415D-8E45-ADCB8FD217EA}"/>
              </a:ext>
            </a:extLst>
          </p:cNvPr>
          <p:cNvSpPr/>
          <p:nvPr/>
        </p:nvSpPr>
        <p:spPr>
          <a:xfrm>
            <a:off x="6668875" y="5724064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4501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523" y="3787751"/>
            <a:ext cx="2200752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647" y="0"/>
            <a:ext cx="2143125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0667024D-077C-41FB-84FC-D91D5651A194}"/>
              </a:ext>
            </a:extLst>
          </p:cNvPr>
          <p:cNvSpPr/>
          <p:nvPr/>
        </p:nvSpPr>
        <p:spPr>
          <a:xfrm>
            <a:off x="1038083" y="1249680"/>
            <a:ext cx="5880259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7:Luôn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" y="1603081"/>
            <a:ext cx="1200530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A98ECE88-115D-4A1D-8452-F943FF1AC741}"/>
              </a:ext>
            </a:extLst>
          </p:cNvPr>
          <p:cNvSpPr/>
          <p:nvPr/>
        </p:nvSpPr>
        <p:spPr>
          <a:xfrm>
            <a:off x="1224002" y="2699480"/>
            <a:ext cx="2987958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3200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88E5E567-B90E-4275-AC51-C8D58F3AA2A7}"/>
              </a:ext>
            </a:extLst>
          </p:cNvPr>
          <p:cNvSpPr/>
          <p:nvPr/>
        </p:nvSpPr>
        <p:spPr>
          <a:xfrm>
            <a:off x="1240014" y="3787752"/>
            <a:ext cx="3331986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64E263D4-FF99-4115-A750-399C550760EE}"/>
              </a:ext>
            </a:extLst>
          </p:cNvPr>
          <p:cNvSpPr/>
          <p:nvPr/>
        </p:nvSpPr>
        <p:spPr>
          <a:xfrm>
            <a:off x="5580112" y="2699480"/>
            <a:ext cx="3240360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3248" y="3900477"/>
            <a:ext cx="2200752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00BEFBB1-525B-415D-8E45-ADCB8FD217EA}"/>
              </a:ext>
            </a:extLst>
          </p:cNvPr>
          <p:cNvSpPr/>
          <p:nvPr/>
        </p:nvSpPr>
        <p:spPr>
          <a:xfrm>
            <a:off x="5580112" y="3727908"/>
            <a:ext cx="3240360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A, B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đều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0685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53" y="2812731"/>
            <a:ext cx="2200752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647" y="0"/>
            <a:ext cx="2143125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0667024D-077C-41FB-84FC-D91D5651A194}"/>
              </a:ext>
            </a:extLst>
          </p:cNvPr>
          <p:cNvSpPr/>
          <p:nvPr/>
        </p:nvSpPr>
        <p:spPr>
          <a:xfrm>
            <a:off x="922121" y="1130142"/>
            <a:ext cx="6624736" cy="2080759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8: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Gõ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phím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10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ngón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tay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gõ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" y="1603081"/>
            <a:ext cx="1200530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A98ECE88-115D-4A1D-8452-F943FF1AC741}"/>
              </a:ext>
            </a:extLst>
          </p:cNvPr>
          <p:cNvSpPr/>
          <p:nvPr/>
        </p:nvSpPr>
        <p:spPr>
          <a:xfrm>
            <a:off x="296212" y="5724064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374" y="2812731"/>
            <a:ext cx="2200752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88E5E567-B90E-4275-AC51-C8D58F3AA2A7}"/>
              </a:ext>
            </a:extLst>
          </p:cNvPr>
          <p:cNvSpPr/>
          <p:nvPr/>
        </p:nvSpPr>
        <p:spPr>
          <a:xfrm>
            <a:off x="2420433" y="5724064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Chính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xác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595" y="2812731"/>
            <a:ext cx="2200752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64E263D4-FF99-4115-A750-399C550760EE}"/>
              </a:ext>
            </a:extLst>
          </p:cNvPr>
          <p:cNvSpPr/>
          <p:nvPr/>
        </p:nvSpPr>
        <p:spPr>
          <a:xfrm>
            <a:off x="4544654" y="5724064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816" y="2812731"/>
            <a:ext cx="2200752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00BEFBB1-525B-415D-8E45-ADCB8FD217EA}"/>
              </a:ext>
            </a:extLst>
          </p:cNvPr>
          <p:cNvSpPr/>
          <p:nvPr/>
        </p:nvSpPr>
        <p:spPr>
          <a:xfrm>
            <a:off x="6668874" y="5724064"/>
            <a:ext cx="229561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A, B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5399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" y="62230"/>
            <a:ext cx="8945880" cy="6733540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/>
        </p:nvSpPr>
        <p:spPr>
          <a:xfrm>
            <a:off x="-87154" y="2125504"/>
            <a:ext cx="3886200" cy="3263504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9" name="图片 4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t="5452" r="53867" b="6845"/>
          <a:stretch>
            <a:fillRect/>
          </a:stretch>
        </p:blipFill>
        <p:spPr>
          <a:xfrm>
            <a:off x="-327660" y="1999615"/>
            <a:ext cx="4366895" cy="3982085"/>
          </a:xfrm>
          <a:prstGeom prst="rect">
            <a:avLst/>
          </a:prstGeom>
        </p:spPr>
      </p:pic>
      <p:sp>
        <p:nvSpPr>
          <p:cNvPr id="10" name="TextBox 6"/>
          <p:cNvSpPr txBox="1"/>
          <p:nvPr/>
        </p:nvSpPr>
        <p:spPr>
          <a:xfrm>
            <a:off x="476135" y="2857475"/>
            <a:ext cx="25387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</a:rPr>
              <a:t>B</a:t>
            </a:r>
            <a:r>
              <a:rPr lang="en-US" altLang="zh-CN" sz="24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</a:rPr>
              <a:t>. </a:t>
            </a:r>
            <a:r>
              <a:rPr lang="en-US" altLang="zh-CN" sz="24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</a:rPr>
              <a:t>HOẠT ĐỘNG </a:t>
            </a:r>
          </a:p>
          <a:p>
            <a:pPr algn="ctr"/>
            <a:r>
              <a:rPr lang="en-US" altLang="zh-CN" sz="24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</a:rPr>
              <a:t>   </a:t>
            </a:r>
            <a:r>
              <a:rPr lang="en-US" altLang="zh-CN" sz="24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</a:rPr>
              <a:t>THỰC HÀNH</a:t>
            </a:r>
            <a:endParaRPr lang="en-US" altLang="zh-CN" sz="2400" b="1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方正粗圆_GBK" pitchFamily="65" charset="-122"/>
            </a:endParaRPr>
          </a:p>
        </p:txBody>
      </p:sp>
      <p:sp>
        <p:nvSpPr>
          <p:cNvPr id="11" name="Text Box 10"/>
          <p:cNvSpPr txBox="1"/>
          <p:nvPr/>
        </p:nvSpPr>
        <p:spPr>
          <a:xfrm>
            <a:off x="3367175" y="2584493"/>
            <a:ext cx="55295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endParaRPr lang="en-US" sz="4000" b="1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11"/>
          <p:cNvSpPr txBox="1"/>
          <p:nvPr/>
        </p:nvSpPr>
        <p:spPr>
          <a:xfrm>
            <a:off x="4882991" y="4092416"/>
            <a:ext cx="1770698" cy="299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350"/>
          </a:p>
        </p:txBody>
      </p:sp>
      <p:sp>
        <p:nvSpPr>
          <p:cNvPr id="13" name="Text Box 12"/>
          <p:cNvSpPr txBox="1"/>
          <p:nvPr/>
        </p:nvSpPr>
        <p:spPr>
          <a:xfrm>
            <a:off x="4978241" y="4187666"/>
            <a:ext cx="1770698" cy="299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350"/>
          </a:p>
        </p:txBody>
      </p:sp>
      <p:sp>
        <p:nvSpPr>
          <p:cNvPr id="15" name="Text Box 14"/>
          <p:cNvSpPr txBox="1"/>
          <p:nvPr/>
        </p:nvSpPr>
        <p:spPr>
          <a:xfrm>
            <a:off x="4978241" y="5200174"/>
            <a:ext cx="1770698" cy="299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4257788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423" y="1196752"/>
            <a:ext cx="7938784" cy="660887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B. HOẠT ĐỘNG THỰC HÀNH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88" y="2332037"/>
            <a:ext cx="9114224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sổ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Course,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phím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4673863"/>
              </p:ext>
            </p:extLst>
          </p:nvPr>
        </p:nvGraphicFramePr>
        <p:xfrm>
          <a:off x="575555" y="4170040"/>
          <a:ext cx="7992889" cy="26738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2992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16296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01216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2800" b="1" baseline="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bài</a:t>
                      </a:r>
                      <a:r>
                        <a:rPr lang="en-US" sz="2800" b="1" baseline="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tập</a:t>
                      </a:r>
                      <a:endParaRPr lang="en-US" sz="2800" b="1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2800" b="1" baseline="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hàng</a:t>
                      </a:r>
                      <a:r>
                        <a:rPr lang="en-US" sz="2800" b="1" baseline="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phím</a:t>
                      </a:r>
                      <a:endParaRPr lang="en-US" sz="2800" b="1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HomeKeys</a:t>
                      </a:r>
                      <a:r>
                        <a:rPr lang="en-US" sz="2800" b="1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- Qwerty</a:t>
                      </a:r>
                      <a:endParaRPr lang="en-US" sz="2800" b="1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Hàng</a:t>
                      </a:r>
                      <a:r>
                        <a:rPr lang="en-US" sz="2800" b="1" baseline="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phím</a:t>
                      </a:r>
                      <a:r>
                        <a:rPr lang="en-US" sz="2800" b="1" baseline="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cơ</a:t>
                      </a:r>
                      <a:r>
                        <a:rPr lang="en-US" sz="2800" b="1" baseline="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sở</a:t>
                      </a:r>
                      <a:endParaRPr lang="en-US" sz="2800" b="1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UpperKeys</a:t>
                      </a:r>
                      <a:r>
                        <a:rPr lang="en-US" sz="2800" b="1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- Qwerty</a:t>
                      </a:r>
                      <a:endParaRPr lang="en-US" sz="2800" b="1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Hàng</a:t>
                      </a:r>
                      <a:r>
                        <a:rPr lang="en-US" sz="2800" b="1" baseline="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phím</a:t>
                      </a:r>
                      <a:r>
                        <a:rPr lang="en-US" sz="2800" b="1" baseline="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trên</a:t>
                      </a:r>
                      <a:endParaRPr lang="en-US" sz="2800" b="1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LowerKeys</a:t>
                      </a:r>
                      <a:r>
                        <a:rPr lang="en-US" sz="2800" b="1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- Qwerty</a:t>
                      </a:r>
                      <a:endParaRPr lang="en-US" sz="2800" b="1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Hàng</a:t>
                      </a:r>
                      <a:r>
                        <a:rPr lang="en-US" sz="2800" b="1" baseline="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phím</a:t>
                      </a:r>
                      <a:r>
                        <a:rPr lang="en-US" sz="2800" b="1" baseline="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dưới</a:t>
                      </a:r>
                      <a:endParaRPr lang="en-US" sz="2800" b="1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NumericKeys</a:t>
                      </a:r>
                      <a:r>
                        <a:rPr lang="en-US" sz="2800" b="1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- Qwerty</a:t>
                      </a:r>
                      <a:endParaRPr lang="en-US" sz="2800" b="1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Hàng</a:t>
                      </a:r>
                      <a:r>
                        <a:rPr lang="en-US" sz="2800" b="1" baseline="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phím</a:t>
                      </a:r>
                      <a:r>
                        <a:rPr lang="en-US" sz="2800" b="1" baseline="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endParaRPr lang="en-US" sz="2800" b="1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5559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" y="62230"/>
            <a:ext cx="8945880" cy="6733540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/>
        </p:nvSpPr>
        <p:spPr>
          <a:xfrm>
            <a:off x="-87154" y="2125504"/>
            <a:ext cx="3886200" cy="3263504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9" name="图片 4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t="5452" r="53867" b="6845"/>
          <a:stretch>
            <a:fillRect/>
          </a:stretch>
        </p:blipFill>
        <p:spPr>
          <a:xfrm>
            <a:off x="-327660" y="1999615"/>
            <a:ext cx="4366895" cy="3982085"/>
          </a:xfrm>
          <a:prstGeom prst="rect">
            <a:avLst/>
          </a:prstGeom>
        </p:spPr>
      </p:pic>
      <p:sp>
        <p:nvSpPr>
          <p:cNvPr id="10" name="TextBox 6"/>
          <p:cNvSpPr txBox="1"/>
          <p:nvPr/>
        </p:nvSpPr>
        <p:spPr>
          <a:xfrm>
            <a:off x="476135" y="2857475"/>
            <a:ext cx="25387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</a:rPr>
              <a:t>C</a:t>
            </a:r>
            <a:r>
              <a:rPr lang="en-US" altLang="zh-CN" sz="24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</a:rPr>
              <a:t>. </a:t>
            </a:r>
            <a:r>
              <a:rPr lang="en-US" altLang="zh-CN" sz="24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</a:rPr>
              <a:t>HOẠT ĐỘNG </a:t>
            </a:r>
          </a:p>
          <a:p>
            <a:pPr algn="ctr"/>
            <a:r>
              <a:rPr lang="en-US" altLang="zh-CN" sz="24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</a:rPr>
              <a:t>   </a:t>
            </a:r>
            <a:r>
              <a:rPr lang="en-US" altLang="zh-CN" sz="24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</a:rPr>
              <a:t>ỨNG DỤNG</a:t>
            </a:r>
            <a:endParaRPr lang="en-US" altLang="zh-CN" sz="2400" b="1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方正粗圆_GBK" pitchFamily="65" charset="-122"/>
            </a:endParaRPr>
          </a:p>
        </p:txBody>
      </p:sp>
      <p:sp>
        <p:nvSpPr>
          <p:cNvPr id="12" name="Text Box 11"/>
          <p:cNvSpPr txBox="1"/>
          <p:nvPr/>
        </p:nvSpPr>
        <p:spPr>
          <a:xfrm>
            <a:off x="4882991" y="4092416"/>
            <a:ext cx="1770698" cy="299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350"/>
          </a:p>
        </p:txBody>
      </p:sp>
      <p:sp>
        <p:nvSpPr>
          <p:cNvPr id="13" name="Text Box 12"/>
          <p:cNvSpPr txBox="1"/>
          <p:nvPr/>
        </p:nvSpPr>
        <p:spPr>
          <a:xfrm>
            <a:off x="4978241" y="4187666"/>
            <a:ext cx="1770698" cy="299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350"/>
          </a:p>
        </p:txBody>
      </p:sp>
      <p:sp>
        <p:nvSpPr>
          <p:cNvPr id="15" name="Text Box 14"/>
          <p:cNvSpPr txBox="1"/>
          <p:nvPr/>
        </p:nvSpPr>
        <p:spPr>
          <a:xfrm>
            <a:off x="4978241" y="5200174"/>
            <a:ext cx="1770698" cy="299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069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51" y="1196752"/>
            <a:ext cx="9144000" cy="78408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B. HOẠT ĐỘNG ỨNG DỤNG, MỞ RỘNG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840" y="2564904"/>
            <a:ext cx="9114224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luân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phiên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thao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buFontTx/>
              <a:buChar char="-"/>
            </a:pP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Kiran</a:t>
            </a:r>
            <a:r>
              <a:rPr lang="en-US" sz="3600" b="1" baseline="30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Typing Tutor</a:t>
            </a:r>
          </a:p>
          <a:p>
            <a:pPr>
              <a:buFontTx/>
              <a:buChar char="-"/>
            </a:pP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ô User Name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Typing Practice</a:t>
            </a:r>
          </a:p>
          <a:p>
            <a:pPr>
              <a:buFontTx/>
              <a:buChar char="-"/>
            </a:pP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phím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phím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buFontTx/>
              <a:buChar char="-"/>
            </a:pP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thao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7891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4"/>
          <p:cNvSpPr>
            <a:spLocks noChangeArrowheads="1"/>
          </p:cNvSpPr>
          <p:nvPr/>
        </p:nvSpPr>
        <p:spPr bwMode="auto">
          <a:xfrm>
            <a:off x="-1840" y="2301924"/>
            <a:ext cx="9144000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457200" indent="-457200" algn="just">
              <a:buFont typeface="Wingdings" pitchFamily="2" charset="2"/>
              <a:buChar char="v"/>
            </a:pP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phím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ngón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 algn="just">
              <a:buFont typeface="Wingdings" pitchFamily="2" charset="2"/>
              <a:buChar char="v"/>
            </a:pP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phím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ngón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07" name="Text Box 343"/>
          <p:cNvSpPr txBox="1">
            <a:spLocks noChangeArrowheads="1"/>
          </p:cNvSpPr>
          <p:nvPr/>
        </p:nvSpPr>
        <p:spPr bwMode="auto">
          <a:xfrm>
            <a:off x="2483768" y="1052736"/>
            <a:ext cx="482453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14350" indent="-5143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3600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 CẦN GHI NHỚ:</a:t>
            </a:r>
            <a:endParaRPr lang="en-US" altLang="vi-VN" sz="3600" b="1" i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7481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1124744"/>
            <a:ext cx="7938784" cy="78408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DẶN DÒ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840" y="2564904"/>
            <a:ext cx="9114224" cy="4525963"/>
          </a:xfrm>
        </p:spPr>
        <p:txBody>
          <a:bodyPr>
            <a:noAutofit/>
          </a:bodyPr>
          <a:lstStyle/>
          <a:p>
            <a:pPr>
              <a:buFontTx/>
              <a:buChar char="-"/>
            </a:pPr>
            <a:r>
              <a:rPr lang="en-US" sz="4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endParaRPr lang="en-US" sz="44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en-US" sz="4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4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6 “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4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4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4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0540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90500" y="1067626"/>
            <a:ext cx="914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altLang="en-US" sz="3200" b="1" dirty="0" err="1">
                <a:solidFill>
                  <a:srgbClr val="002060"/>
                </a:solidFill>
              </a:rPr>
              <a:t>Câu</a:t>
            </a:r>
            <a:r>
              <a:rPr lang="en-US" altLang="en-US" sz="3200" b="1" dirty="0">
                <a:solidFill>
                  <a:srgbClr val="002060"/>
                </a:solidFill>
              </a:rPr>
              <a:t> </a:t>
            </a:r>
            <a:r>
              <a:rPr lang="en-US" altLang="en-US" sz="3200" b="1" dirty="0" smtClean="0">
                <a:solidFill>
                  <a:srgbClr val="002060"/>
                </a:solidFill>
              </a:rPr>
              <a:t>3: </a:t>
            </a:r>
            <a:r>
              <a:rPr lang="en-US" altLang="en-US" sz="3200" b="1" dirty="0" err="1" smtClean="0">
                <a:solidFill>
                  <a:srgbClr val="002060"/>
                </a:solidFill>
              </a:rPr>
              <a:t>Hai</a:t>
            </a:r>
            <a:r>
              <a:rPr lang="en-US" altLang="en-US" sz="3200" b="1" dirty="0" smtClean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</a:rPr>
              <a:t>phím</a:t>
            </a:r>
            <a:r>
              <a:rPr lang="en-US" altLang="en-US" sz="3200" b="1" dirty="0" smtClean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</a:rPr>
              <a:t>có</a:t>
            </a:r>
            <a:r>
              <a:rPr lang="en-US" altLang="en-US" sz="3200" b="1" dirty="0" smtClean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</a:rPr>
              <a:t>gai</a:t>
            </a:r>
            <a:r>
              <a:rPr lang="en-US" altLang="en-US" sz="3200" b="1" dirty="0" smtClean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</a:rPr>
              <a:t>thuộc</a:t>
            </a:r>
            <a:r>
              <a:rPr lang="en-US" altLang="en-US" sz="3200" b="1" dirty="0" smtClean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</a:rPr>
              <a:t>hàng</a:t>
            </a:r>
            <a:r>
              <a:rPr lang="en-US" altLang="en-US" sz="3200" b="1" dirty="0" smtClean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</a:rPr>
              <a:t>phím</a:t>
            </a:r>
            <a:r>
              <a:rPr lang="en-US" altLang="en-US" sz="3200" b="1" dirty="0" smtClean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</a:rPr>
              <a:t>nào</a:t>
            </a:r>
            <a:r>
              <a:rPr lang="en-US" altLang="en-US" sz="3200" b="1" dirty="0" smtClean="0">
                <a:solidFill>
                  <a:srgbClr val="002060"/>
                </a:solidFill>
              </a:rPr>
              <a:t>?</a:t>
            </a:r>
            <a:endParaRPr lang="en-US" altLang="en-US" sz="32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2860" y="2331759"/>
            <a:ext cx="9013636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marL="742950" indent="-742950" eaLnBrk="1" hangingPunct="1">
              <a:buAutoNum type="alphaLcPeriod"/>
            </a:pPr>
            <a:r>
              <a:rPr lang="en-US" altLang="en-US" sz="4000" dirty="0" err="1" smtClean="0">
                <a:solidFill>
                  <a:srgbClr val="002060"/>
                </a:solidFill>
              </a:rPr>
              <a:t>Hàng</a:t>
            </a:r>
            <a:r>
              <a:rPr lang="en-US" altLang="en-US" sz="4000" dirty="0" smtClean="0">
                <a:solidFill>
                  <a:srgbClr val="002060"/>
                </a:solidFill>
              </a:rPr>
              <a:t> </a:t>
            </a:r>
            <a:r>
              <a:rPr lang="en-US" altLang="en-US" sz="4000" dirty="0" err="1" smtClean="0">
                <a:solidFill>
                  <a:srgbClr val="002060"/>
                </a:solidFill>
              </a:rPr>
              <a:t>phím</a:t>
            </a:r>
            <a:r>
              <a:rPr lang="en-US" altLang="en-US" sz="4000" dirty="0" smtClean="0">
                <a:solidFill>
                  <a:srgbClr val="002060"/>
                </a:solidFill>
              </a:rPr>
              <a:t> </a:t>
            </a:r>
            <a:r>
              <a:rPr lang="en-US" altLang="en-US" sz="4000" dirty="0" err="1" smtClean="0">
                <a:solidFill>
                  <a:srgbClr val="002060"/>
                </a:solidFill>
              </a:rPr>
              <a:t>dưới</a:t>
            </a:r>
            <a:r>
              <a:rPr lang="en-US" altLang="en-US" sz="4000" dirty="0" smtClean="0">
                <a:solidFill>
                  <a:srgbClr val="002060"/>
                </a:solidFill>
              </a:rPr>
              <a:t>	c. </a:t>
            </a:r>
            <a:r>
              <a:rPr lang="en-US" altLang="en-US" sz="4000" dirty="0" err="1" smtClean="0">
                <a:solidFill>
                  <a:srgbClr val="002060"/>
                </a:solidFill>
              </a:rPr>
              <a:t>Hàng</a:t>
            </a:r>
            <a:r>
              <a:rPr lang="en-US" altLang="en-US" sz="4000" dirty="0" smtClean="0">
                <a:solidFill>
                  <a:srgbClr val="002060"/>
                </a:solidFill>
              </a:rPr>
              <a:t> </a:t>
            </a:r>
            <a:r>
              <a:rPr lang="en-US" altLang="en-US" sz="4000" dirty="0" err="1" smtClean="0">
                <a:solidFill>
                  <a:srgbClr val="002060"/>
                </a:solidFill>
              </a:rPr>
              <a:t>phím</a:t>
            </a:r>
            <a:r>
              <a:rPr lang="en-US" altLang="en-US" sz="4000" dirty="0" smtClean="0">
                <a:solidFill>
                  <a:srgbClr val="002060"/>
                </a:solidFill>
              </a:rPr>
              <a:t> </a:t>
            </a:r>
            <a:r>
              <a:rPr lang="en-US" altLang="en-US" sz="4000" dirty="0" err="1" smtClean="0">
                <a:solidFill>
                  <a:srgbClr val="002060"/>
                </a:solidFill>
              </a:rPr>
              <a:t>cơ</a:t>
            </a:r>
            <a:r>
              <a:rPr lang="en-US" altLang="en-US" sz="4000" dirty="0" smtClean="0">
                <a:solidFill>
                  <a:srgbClr val="002060"/>
                </a:solidFill>
              </a:rPr>
              <a:t> </a:t>
            </a:r>
            <a:r>
              <a:rPr lang="en-US" altLang="en-US" sz="4000" dirty="0" err="1" smtClean="0">
                <a:solidFill>
                  <a:srgbClr val="002060"/>
                </a:solidFill>
              </a:rPr>
              <a:t>sở</a:t>
            </a:r>
            <a:endParaRPr lang="en-US" altLang="en-US" sz="4000" dirty="0" smtClean="0">
              <a:solidFill>
                <a:srgbClr val="002060"/>
              </a:solidFill>
            </a:endParaRPr>
          </a:p>
          <a:p>
            <a:pPr marL="742950" indent="-742950" eaLnBrk="1" hangingPunct="1">
              <a:buAutoNum type="alphaLcPeriod"/>
            </a:pPr>
            <a:r>
              <a:rPr lang="en-US" altLang="en-US" sz="4000" dirty="0" err="1" smtClean="0">
                <a:solidFill>
                  <a:srgbClr val="002060"/>
                </a:solidFill>
              </a:rPr>
              <a:t>Hàng</a:t>
            </a:r>
            <a:r>
              <a:rPr lang="en-US" altLang="en-US" sz="4000" dirty="0" smtClean="0">
                <a:solidFill>
                  <a:srgbClr val="002060"/>
                </a:solidFill>
              </a:rPr>
              <a:t> </a:t>
            </a:r>
            <a:r>
              <a:rPr lang="en-US" altLang="en-US" sz="4000" dirty="0" err="1" smtClean="0">
                <a:solidFill>
                  <a:srgbClr val="002060"/>
                </a:solidFill>
              </a:rPr>
              <a:t>phím</a:t>
            </a:r>
            <a:r>
              <a:rPr lang="en-US" altLang="en-US" sz="4000" dirty="0" smtClean="0">
                <a:solidFill>
                  <a:srgbClr val="002060"/>
                </a:solidFill>
              </a:rPr>
              <a:t> </a:t>
            </a:r>
            <a:r>
              <a:rPr lang="en-US" altLang="en-US" sz="4000" dirty="0" err="1" smtClean="0">
                <a:solidFill>
                  <a:srgbClr val="002060"/>
                </a:solidFill>
              </a:rPr>
              <a:t>trên</a:t>
            </a:r>
            <a:r>
              <a:rPr lang="en-US" altLang="en-US" sz="4000" dirty="0" smtClean="0">
                <a:solidFill>
                  <a:srgbClr val="002060"/>
                </a:solidFill>
              </a:rPr>
              <a:t>     d. </a:t>
            </a:r>
            <a:r>
              <a:rPr lang="en-US" altLang="en-US" sz="4000" dirty="0" err="1" smtClean="0">
                <a:solidFill>
                  <a:srgbClr val="002060"/>
                </a:solidFill>
              </a:rPr>
              <a:t>Hàng</a:t>
            </a:r>
            <a:r>
              <a:rPr lang="en-US" altLang="en-US" sz="4000" dirty="0" smtClean="0">
                <a:solidFill>
                  <a:srgbClr val="002060"/>
                </a:solidFill>
              </a:rPr>
              <a:t> </a:t>
            </a:r>
            <a:r>
              <a:rPr lang="en-US" altLang="en-US" sz="4000" dirty="0" err="1" smtClean="0">
                <a:solidFill>
                  <a:srgbClr val="002060"/>
                </a:solidFill>
              </a:rPr>
              <a:t>phím</a:t>
            </a:r>
            <a:r>
              <a:rPr lang="en-US" altLang="en-US" sz="4000" dirty="0" smtClean="0">
                <a:solidFill>
                  <a:srgbClr val="002060"/>
                </a:solidFill>
              </a:rPr>
              <a:t> </a:t>
            </a:r>
            <a:r>
              <a:rPr lang="en-US" altLang="en-US" sz="4000" dirty="0" err="1" smtClean="0">
                <a:solidFill>
                  <a:srgbClr val="002060"/>
                </a:solidFill>
              </a:rPr>
              <a:t>số</a:t>
            </a:r>
            <a:r>
              <a:rPr lang="en-US" altLang="en-US" sz="4000" dirty="0">
                <a:solidFill>
                  <a:srgbClr val="002060"/>
                </a:solidFill>
              </a:rPr>
              <a:t>		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2860" y="4005064"/>
            <a:ext cx="9144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altLang="en-US" sz="3200" b="1" dirty="0" err="1">
                <a:solidFill>
                  <a:srgbClr val="002060"/>
                </a:solidFill>
              </a:rPr>
              <a:t>Câu</a:t>
            </a:r>
            <a:r>
              <a:rPr lang="en-US" altLang="en-US" sz="3200" b="1" dirty="0">
                <a:solidFill>
                  <a:srgbClr val="002060"/>
                </a:solidFill>
              </a:rPr>
              <a:t> 4</a:t>
            </a:r>
            <a:r>
              <a:rPr lang="en-US" altLang="en-US" sz="3200" b="1" dirty="0" smtClean="0">
                <a:solidFill>
                  <a:srgbClr val="002060"/>
                </a:solidFill>
              </a:rPr>
              <a:t>: </a:t>
            </a:r>
            <a:r>
              <a:rPr lang="en-US" altLang="en-US" sz="3200" b="1" dirty="0" err="1" smtClean="0">
                <a:solidFill>
                  <a:srgbClr val="002060"/>
                </a:solidFill>
              </a:rPr>
              <a:t>Trên</a:t>
            </a:r>
            <a:r>
              <a:rPr lang="en-US" altLang="en-US" sz="3200" b="1" dirty="0" smtClean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</a:rPr>
              <a:t>bàn</a:t>
            </a:r>
            <a:r>
              <a:rPr lang="en-US" altLang="en-US" sz="3200" b="1" dirty="0" smtClean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</a:rPr>
              <a:t>phím</a:t>
            </a:r>
            <a:r>
              <a:rPr lang="en-US" altLang="en-US" sz="3200" b="1" dirty="0" smtClean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</a:rPr>
              <a:t>phím</a:t>
            </a:r>
            <a:r>
              <a:rPr lang="en-US" altLang="en-US" sz="3200" b="1" dirty="0" smtClean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</a:rPr>
              <a:t>dài</a:t>
            </a:r>
            <a:r>
              <a:rPr lang="en-US" altLang="en-US" sz="3200" b="1" dirty="0" smtClean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</a:rPr>
              <a:t>nhất</a:t>
            </a:r>
            <a:r>
              <a:rPr lang="en-US" altLang="en-US" sz="3200" b="1" dirty="0" smtClean="0">
                <a:solidFill>
                  <a:srgbClr val="002060"/>
                </a:solidFill>
              </a:rPr>
              <a:t>, </a:t>
            </a:r>
            <a:r>
              <a:rPr lang="en-US" altLang="en-US" sz="3200" b="1" dirty="0" err="1" smtClean="0">
                <a:solidFill>
                  <a:srgbClr val="002060"/>
                </a:solidFill>
              </a:rPr>
              <a:t>gọi</a:t>
            </a:r>
            <a:r>
              <a:rPr lang="en-US" altLang="en-US" sz="3200" b="1" dirty="0" smtClean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</a:rPr>
              <a:t>là</a:t>
            </a:r>
            <a:r>
              <a:rPr lang="en-US" altLang="en-US" sz="3200" b="1" dirty="0" smtClean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</a:rPr>
              <a:t>phím</a:t>
            </a:r>
            <a:r>
              <a:rPr lang="en-US" altLang="en-US" sz="3200" b="1" dirty="0" smtClean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</a:rPr>
              <a:t>cách</a:t>
            </a:r>
            <a:r>
              <a:rPr lang="en-US" altLang="en-US" sz="3200" b="1" dirty="0" smtClean="0">
                <a:solidFill>
                  <a:srgbClr val="002060"/>
                </a:solidFill>
              </a:rPr>
              <a:t>. </a:t>
            </a:r>
            <a:r>
              <a:rPr lang="en-US" altLang="en-US" sz="3200" b="1" dirty="0" err="1" smtClean="0">
                <a:solidFill>
                  <a:srgbClr val="002060"/>
                </a:solidFill>
              </a:rPr>
              <a:t>Phím</a:t>
            </a:r>
            <a:r>
              <a:rPr lang="en-US" altLang="en-US" sz="3200" b="1" dirty="0" smtClean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</a:rPr>
              <a:t>cách</a:t>
            </a:r>
            <a:r>
              <a:rPr lang="en-US" altLang="en-US" sz="3200" b="1" dirty="0" smtClean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</a:rPr>
              <a:t>nằm</a:t>
            </a:r>
            <a:r>
              <a:rPr lang="en-US" altLang="en-US" sz="3200" b="1" dirty="0" smtClean="0">
                <a:solidFill>
                  <a:srgbClr val="002060"/>
                </a:solidFill>
              </a:rPr>
              <a:t> ở </a:t>
            </a:r>
            <a:r>
              <a:rPr lang="en-US" altLang="en-US" sz="3200" b="1" dirty="0" err="1" smtClean="0">
                <a:solidFill>
                  <a:srgbClr val="002060"/>
                </a:solidFill>
              </a:rPr>
              <a:t>hàng</a:t>
            </a:r>
            <a:r>
              <a:rPr lang="en-US" altLang="en-US" sz="3200" b="1" dirty="0" smtClean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</a:rPr>
              <a:t>phím</a:t>
            </a:r>
            <a:r>
              <a:rPr lang="en-US" altLang="en-US" sz="3200" b="1" dirty="0" smtClean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</a:rPr>
              <a:t>nào</a:t>
            </a:r>
            <a:r>
              <a:rPr lang="en-US" altLang="en-US" sz="3200" b="1" dirty="0" smtClean="0">
                <a:solidFill>
                  <a:srgbClr val="002060"/>
                </a:solidFill>
              </a:rPr>
              <a:t>?</a:t>
            </a:r>
            <a:endParaRPr lang="en-US" altLang="en-US" sz="3200" b="1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90500" y="5224264"/>
            <a:ext cx="89535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marL="742950" indent="-742950">
              <a:buAutoNum type="alphaLcPeriod"/>
            </a:pPr>
            <a:r>
              <a:rPr lang="en-US" altLang="en-US" sz="3600" dirty="0" err="1">
                <a:solidFill>
                  <a:srgbClr val="002060"/>
                </a:solidFill>
              </a:rPr>
              <a:t>Hàng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phím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2060"/>
                </a:solidFill>
              </a:rPr>
              <a:t>dưới</a:t>
            </a:r>
            <a:r>
              <a:rPr lang="en-US" altLang="en-US" sz="3600" dirty="0" smtClean="0">
                <a:solidFill>
                  <a:srgbClr val="00206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2060"/>
                </a:solidFill>
              </a:rPr>
              <a:t>cùng</a:t>
            </a:r>
            <a:r>
              <a:rPr lang="en-US" altLang="en-US" sz="3600" dirty="0" smtClean="0">
                <a:solidFill>
                  <a:srgbClr val="002060"/>
                </a:solidFill>
              </a:rPr>
              <a:t>  c</a:t>
            </a:r>
            <a:r>
              <a:rPr lang="en-US" altLang="en-US" sz="3600" dirty="0">
                <a:solidFill>
                  <a:srgbClr val="002060"/>
                </a:solidFill>
              </a:rPr>
              <a:t>. </a:t>
            </a:r>
            <a:r>
              <a:rPr lang="en-US" altLang="en-US" sz="3600" dirty="0" err="1">
                <a:solidFill>
                  <a:srgbClr val="002060"/>
                </a:solidFill>
              </a:rPr>
              <a:t>Hàng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phím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cơ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sở</a:t>
            </a:r>
            <a:endParaRPr lang="en-US" altLang="en-US" sz="3600" dirty="0">
              <a:solidFill>
                <a:srgbClr val="002060"/>
              </a:solidFill>
            </a:endParaRPr>
          </a:p>
          <a:p>
            <a:pPr marL="742950" indent="-742950">
              <a:buAutoNum type="alphaLcPeriod"/>
            </a:pPr>
            <a:r>
              <a:rPr lang="en-US" altLang="en-US" sz="3600" dirty="0" err="1">
                <a:solidFill>
                  <a:srgbClr val="002060"/>
                </a:solidFill>
              </a:rPr>
              <a:t>Hàng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phím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trên</a:t>
            </a:r>
            <a:r>
              <a:rPr lang="en-US" altLang="en-US" sz="3600" dirty="0">
                <a:solidFill>
                  <a:srgbClr val="002060"/>
                </a:solidFill>
              </a:rPr>
              <a:t>     </a:t>
            </a:r>
            <a:r>
              <a:rPr lang="en-US" altLang="en-US" sz="3600" dirty="0" smtClean="0">
                <a:solidFill>
                  <a:srgbClr val="002060"/>
                </a:solidFill>
              </a:rPr>
              <a:t>            d</a:t>
            </a:r>
            <a:r>
              <a:rPr lang="en-US" altLang="en-US" sz="3600" dirty="0">
                <a:solidFill>
                  <a:srgbClr val="002060"/>
                </a:solidFill>
              </a:rPr>
              <a:t>. </a:t>
            </a:r>
            <a:r>
              <a:rPr lang="en-US" altLang="en-US" sz="3600" dirty="0" err="1">
                <a:solidFill>
                  <a:srgbClr val="002060"/>
                </a:solidFill>
              </a:rPr>
              <a:t>Hàng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phím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số</a:t>
            </a:r>
            <a:r>
              <a:rPr lang="en-US" altLang="en-US" sz="3600" dirty="0">
                <a:solidFill>
                  <a:srgbClr val="002060"/>
                </a:solidFill>
              </a:rPr>
              <a:t>	</a:t>
            </a:r>
          </a:p>
        </p:txBody>
      </p:sp>
      <p:sp>
        <p:nvSpPr>
          <p:cNvPr id="10" name="Oval 9"/>
          <p:cNvSpPr/>
          <p:nvPr/>
        </p:nvSpPr>
        <p:spPr>
          <a:xfrm>
            <a:off x="4529678" y="2331759"/>
            <a:ext cx="4362802" cy="838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002060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5109705"/>
            <a:ext cx="5118378" cy="7675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398305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9" grpId="0"/>
      <p:bldP spid="10" grpId="0" animBg="1"/>
      <p:bldP spid="1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14" descr="Svalentin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Picture 2" descr="bb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Picture 3" descr="barfleur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5" y="2557463"/>
            <a:ext cx="563880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9" name="WordArt 3"/>
          <p:cNvSpPr>
            <a:spLocks noChangeArrowheads="1" noChangeShapeType="1" noTextEdit="1"/>
          </p:cNvSpPr>
          <p:nvPr/>
        </p:nvSpPr>
        <p:spPr bwMode="auto">
          <a:xfrm>
            <a:off x="1143000" y="2971800"/>
            <a:ext cx="6858000" cy="2209800"/>
          </a:xfrm>
          <a:prstGeom prst="rect">
            <a:avLst/>
          </a:prstGeom>
        </p:spPr>
        <p:txBody>
          <a:bodyPr wrap="none" fromWordArt="1">
            <a:prstTxWarp prst="textChevronInverted">
              <a:avLst>
                <a:gd name="adj" fmla="val 75000"/>
              </a:avLst>
            </a:prstTxWarp>
          </a:bodyPr>
          <a:lstStyle/>
          <a:p>
            <a:pPr algn="ctr"/>
            <a:r>
              <a:rPr lang="en-US" sz="3600" kern="10" dirty="0">
                <a:ln w="38100">
                  <a:solidFill>
                    <a:srgbClr val="FFCC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CHÚC CÁC EM CHĂM NGOAN - HỌC GIỎI !</a:t>
            </a:r>
          </a:p>
        </p:txBody>
      </p:sp>
      <p:pic>
        <p:nvPicPr>
          <p:cNvPr id="47110" name="Picture 6" descr="1061544ukscav2st2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43200"/>
            <a:ext cx="838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1" name="Picture 7" descr="1061544ukscav2st2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29600" y="2743200"/>
            <a:ext cx="914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2" name="Picture 8" descr="16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638800"/>
            <a:ext cx="5410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7" name="Picture 6" descr="kt"/>
          <p:cNvPicPr>
            <a:picLocks noChangeAspect="1" noChangeArrowheads="1" noCrop="1"/>
          </p:cNvPicPr>
          <p:nvPr/>
        </p:nvPicPr>
        <p:blipFill>
          <a:blip r:embed="rId9">
            <a:lum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2071688"/>
            <a:ext cx="6477000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V.A – Thiếu Nhi Thế Giới Liên Hoan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696200" y="5943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08274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2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520" y="1484784"/>
            <a:ext cx="836933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CHỦ ĐỀ 1: LÀM QUEN VỚI MÁY TÍNH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180528" y="4077072"/>
            <a:ext cx="903649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 smtClean="0">
                <a:ln/>
                <a:solidFill>
                  <a:srgbClr val="FF0000"/>
                </a:solidFill>
                <a:effectLst/>
              </a:rPr>
              <a:t>Bài</a:t>
            </a:r>
            <a:r>
              <a:rPr lang="en-US" sz="5400" b="1" cap="none" spc="0" dirty="0" smtClean="0">
                <a:ln/>
                <a:solidFill>
                  <a:srgbClr val="FF0000"/>
                </a:solidFill>
                <a:effectLst/>
              </a:rPr>
              <a:t> 5: </a:t>
            </a:r>
            <a:r>
              <a:rPr lang="en-US" sz="5400" b="1" cap="none" spc="0" dirty="0" err="1" smtClean="0">
                <a:ln/>
                <a:solidFill>
                  <a:srgbClr val="FF0000"/>
                </a:solidFill>
                <a:effectLst/>
              </a:rPr>
              <a:t>Tập</a:t>
            </a:r>
            <a:r>
              <a:rPr lang="en-US" sz="5400" b="1" cap="none" spc="0" dirty="0" smtClean="0">
                <a:ln/>
                <a:solidFill>
                  <a:srgbClr val="FF0000"/>
                </a:solidFill>
                <a:effectLst/>
              </a:rPr>
              <a:t> </a:t>
            </a:r>
            <a:r>
              <a:rPr lang="en-US" sz="5400" b="1" cap="none" spc="0" dirty="0" err="1" smtClean="0">
                <a:ln/>
                <a:solidFill>
                  <a:srgbClr val="FF0000"/>
                </a:solidFill>
                <a:effectLst/>
              </a:rPr>
              <a:t>gõ</a:t>
            </a:r>
            <a:r>
              <a:rPr lang="en-US" sz="5400" b="1" cap="none" spc="0" dirty="0" smtClean="0">
                <a:ln/>
                <a:solidFill>
                  <a:srgbClr val="FF0000"/>
                </a:solidFill>
                <a:effectLst/>
              </a:rPr>
              <a:t> </a:t>
            </a:r>
            <a:r>
              <a:rPr lang="en-US" sz="5400" b="1" cap="none" spc="0" dirty="0" err="1" smtClean="0">
                <a:ln/>
                <a:solidFill>
                  <a:srgbClr val="FF0000"/>
                </a:solidFill>
                <a:effectLst/>
              </a:rPr>
              <a:t>bàn</a:t>
            </a:r>
            <a:r>
              <a:rPr lang="en-US" sz="5400" b="1" cap="none" spc="0" dirty="0" smtClean="0">
                <a:ln/>
                <a:solidFill>
                  <a:srgbClr val="FF0000"/>
                </a:solidFill>
                <a:effectLst/>
              </a:rPr>
              <a:t> </a:t>
            </a:r>
            <a:r>
              <a:rPr lang="en-US" sz="5400" b="1" cap="none" spc="0" dirty="0" err="1" smtClean="0">
                <a:ln/>
                <a:solidFill>
                  <a:srgbClr val="FF0000"/>
                </a:solidFill>
                <a:effectLst/>
              </a:rPr>
              <a:t>phím</a:t>
            </a:r>
            <a:endParaRPr lang="en-US" sz="5400" b="1" cap="none" spc="0" dirty="0">
              <a:ln/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63667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771800" y="836712"/>
            <a:ext cx="296608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MỤC TIÊU</a:t>
            </a:r>
          </a:p>
        </p:txBody>
      </p:sp>
      <p:sp>
        <p:nvSpPr>
          <p:cNvPr id="2" name="Rectangle 1"/>
          <p:cNvSpPr/>
          <p:nvPr/>
        </p:nvSpPr>
        <p:spPr>
          <a:xfrm>
            <a:off x="251520" y="1700808"/>
            <a:ext cx="9144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lvl="0" indent="-457200">
              <a:buFont typeface="Wingdings" pitchFamily="2" charset="2"/>
              <a:buChar char="v"/>
            </a:pP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phím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ngón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lvl="0"/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Kỹ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lvl="0" indent="-457200">
              <a:buFont typeface="Wingdings" pitchFamily="2" charset="2"/>
              <a:buChar char="v"/>
            </a:pP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phím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ngón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457200" lvl="0" indent="-457200">
              <a:buFont typeface="Wingdings" pitchFamily="2" charset="2"/>
              <a:buChar char="v"/>
            </a:pP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phím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10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ngón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Kiran</a:t>
            </a:r>
            <a:r>
              <a:rPr lang="en-US" sz="3200" baseline="30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Typing Tutor</a:t>
            </a:r>
          </a:p>
          <a:p>
            <a:pPr lvl="0"/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lvl="0" indent="-457200">
              <a:buFont typeface="Wingdings" pitchFamily="2" charset="2"/>
              <a:buChar char="v"/>
            </a:pP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Hào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hứng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thao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phím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77552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" y="62230"/>
            <a:ext cx="8945880" cy="6733540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/>
        </p:nvSpPr>
        <p:spPr>
          <a:xfrm>
            <a:off x="-87154" y="2125504"/>
            <a:ext cx="3886200" cy="3263504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9" name="图片 4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t="5452" r="53867" b="6845"/>
          <a:stretch>
            <a:fillRect/>
          </a:stretch>
        </p:blipFill>
        <p:spPr>
          <a:xfrm>
            <a:off x="-327660" y="1999615"/>
            <a:ext cx="4366895" cy="3982085"/>
          </a:xfrm>
          <a:prstGeom prst="rect">
            <a:avLst/>
          </a:prstGeom>
        </p:spPr>
      </p:pic>
      <p:sp>
        <p:nvSpPr>
          <p:cNvPr id="10" name="TextBox 6"/>
          <p:cNvSpPr txBox="1"/>
          <p:nvPr/>
        </p:nvSpPr>
        <p:spPr>
          <a:xfrm>
            <a:off x="476135" y="2857475"/>
            <a:ext cx="25387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</a:rPr>
              <a:t>A. </a:t>
            </a:r>
            <a:r>
              <a:rPr lang="en-US" altLang="zh-CN" sz="24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</a:rPr>
              <a:t>HOẠT ĐỘNG </a:t>
            </a:r>
          </a:p>
          <a:p>
            <a:pPr algn="ctr"/>
            <a:r>
              <a:rPr lang="en-US" altLang="zh-CN" sz="24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</a:rPr>
              <a:t>   </a:t>
            </a:r>
            <a:r>
              <a:rPr lang="en-US" altLang="zh-CN" sz="24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</a:rPr>
              <a:t>CƠ BẢN</a:t>
            </a:r>
            <a:endParaRPr lang="en-US" altLang="zh-CN" sz="2400" b="1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方正粗圆_GBK" pitchFamily="65" charset="-122"/>
            </a:endParaRPr>
          </a:p>
        </p:txBody>
      </p:sp>
      <p:sp>
        <p:nvSpPr>
          <p:cNvPr id="11" name="Text Box 10"/>
          <p:cNvSpPr txBox="1"/>
          <p:nvPr/>
        </p:nvSpPr>
        <p:spPr>
          <a:xfrm>
            <a:off x="3367175" y="2584493"/>
            <a:ext cx="552958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b="1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900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900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900" b="1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900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2900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900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2900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900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900" b="1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sz="2900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US" sz="2900" b="1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11"/>
          <p:cNvSpPr txBox="1"/>
          <p:nvPr/>
        </p:nvSpPr>
        <p:spPr>
          <a:xfrm>
            <a:off x="4882991" y="4092416"/>
            <a:ext cx="1770698" cy="299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350"/>
          </a:p>
        </p:txBody>
      </p:sp>
      <p:sp>
        <p:nvSpPr>
          <p:cNvPr id="13" name="Text Box 12"/>
          <p:cNvSpPr txBox="1"/>
          <p:nvPr/>
        </p:nvSpPr>
        <p:spPr>
          <a:xfrm>
            <a:off x="4978241" y="4187666"/>
            <a:ext cx="1770698" cy="299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350"/>
          </a:p>
        </p:txBody>
      </p:sp>
      <p:sp>
        <p:nvSpPr>
          <p:cNvPr id="15" name="Text Box 14"/>
          <p:cNvSpPr txBox="1"/>
          <p:nvPr/>
        </p:nvSpPr>
        <p:spPr>
          <a:xfrm>
            <a:off x="4978241" y="5200174"/>
            <a:ext cx="1770698" cy="299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114757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8"/>
          <p:cNvSpPr txBox="1">
            <a:spLocks noChangeArrowheads="1"/>
          </p:cNvSpPr>
          <p:nvPr/>
        </p:nvSpPr>
        <p:spPr bwMode="auto">
          <a:xfrm>
            <a:off x="1828800" y="6068224"/>
            <a:ext cx="2514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1800">
              <a:latin typeface="Arial" charset="0"/>
            </a:endParaRPr>
          </a:p>
        </p:txBody>
      </p:sp>
      <p:sp>
        <p:nvSpPr>
          <p:cNvPr id="7" name="TextBox 56"/>
          <p:cNvSpPr txBox="1">
            <a:spLocks noChangeArrowheads="1"/>
          </p:cNvSpPr>
          <p:nvPr/>
        </p:nvSpPr>
        <p:spPr bwMode="auto">
          <a:xfrm>
            <a:off x="419100" y="1808962"/>
            <a:ext cx="82677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hỏi: Em hãy nêu và thực hiện cách đặt tay trên bàn phím máy tính?</a:t>
            </a: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40"/>
          <a:stretch>
            <a:fillRect/>
          </a:stretch>
        </p:blipFill>
        <p:spPr bwMode="auto">
          <a:xfrm>
            <a:off x="252413" y="1667674"/>
            <a:ext cx="8710612" cy="334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152400" y="5036349"/>
            <a:ext cx="8991600" cy="187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en-US" sz="2100">
                <a:solidFill>
                  <a:srgbClr val="0000FF"/>
                </a:solidFill>
                <a:latin typeface="Times New Roman" pitchFamily="18" charset="0"/>
              </a:rPr>
              <a:t> Đặt nhẹ tay lên các phím xuất phát ở hàng cơ sở. 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en-US" sz="2100">
                <a:solidFill>
                  <a:srgbClr val="0000FF"/>
                </a:solidFill>
                <a:latin typeface="Times New Roman" pitchFamily="18" charset="0"/>
              </a:rPr>
              <a:t> Ngón tay trỏ của tay trái đặt lên phím F, các ngón còn lại đặt lên các phím A S D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en-US" sz="2100">
                <a:solidFill>
                  <a:srgbClr val="0000FF"/>
                </a:solidFill>
                <a:latin typeface="Times New Roman" pitchFamily="18" charset="0"/>
              </a:rPr>
              <a:t> Ngón tay trỏ của tay phải đặt lên phím J, các ngón còn lại đặt lên các phím K L ;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en-US" sz="2100">
                <a:solidFill>
                  <a:srgbClr val="0000FF"/>
                </a:solidFill>
                <a:latin typeface="Times New Roman" pitchFamily="18" charset="0"/>
              </a:rPr>
              <a:t> Hai ngón cái đặt lên phím cách.</a:t>
            </a:r>
          </a:p>
        </p:txBody>
      </p:sp>
      <p:sp>
        <p:nvSpPr>
          <p:cNvPr id="10" name="TextBox 56"/>
          <p:cNvSpPr txBox="1">
            <a:spLocks noChangeArrowheads="1"/>
          </p:cNvSpPr>
          <p:nvPr/>
        </p:nvSpPr>
        <p:spPr bwMode="auto">
          <a:xfrm>
            <a:off x="683568" y="517280"/>
            <a:ext cx="923990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457200" indent="-457200">
              <a:buAutoNum type="alphaUcPeriod"/>
            </a:pPr>
            <a:r>
              <a:rPr lang="en-US" alt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CƠ BẢN</a:t>
            </a:r>
          </a:p>
          <a:p>
            <a:r>
              <a:rPr lang="en-US" alt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Nhắc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endParaRPr lang="en-US" alt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258669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217487" y="618038"/>
            <a:ext cx="8613775" cy="4792162"/>
            <a:chOff x="255588" y="-42362"/>
            <a:chExt cx="8613775" cy="4792162"/>
          </a:xfrm>
        </p:grpSpPr>
        <p:pic>
          <p:nvPicPr>
            <p:cNvPr id="32801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588" y="685800"/>
              <a:ext cx="8613775" cy="406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802" name="TextBox 56"/>
            <p:cNvSpPr txBox="1">
              <a:spLocks noChangeArrowheads="1"/>
            </p:cNvSpPr>
            <p:nvPr/>
          </p:nvSpPr>
          <p:spPr bwMode="auto">
            <a:xfrm>
              <a:off x="658019" y="-42362"/>
              <a:ext cx="28956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altLang="en-US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b.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Quan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sát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hình</a:t>
              </a:r>
              <a:endPara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9157" name="TextBox 56"/>
          <p:cNvSpPr txBox="1">
            <a:spLocks noChangeArrowheads="1"/>
          </p:cNvSpPr>
          <p:nvPr/>
        </p:nvSpPr>
        <p:spPr bwMode="auto">
          <a:xfrm>
            <a:off x="7937" y="6099175"/>
            <a:ext cx="23622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Ngón út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1201737" y="4622800"/>
            <a:ext cx="893762" cy="158908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1871662" y="3098800"/>
            <a:ext cx="211137" cy="89535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56"/>
          <p:cNvSpPr txBox="1">
            <a:spLocks noChangeArrowheads="1"/>
          </p:cNvSpPr>
          <p:nvPr/>
        </p:nvSpPr>
        <p:spPr bwMode="auto">
          <a:xfrm>
            <a:off x="412749" y="6527800"/>
            <a:ext cx="23622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Ngón áp út</a:t>
            </a:r>
          </a:p>
        </p:txBody>
      </p:sp>
      <p:cxnSp>
        <p:nvCxnSpPr>
          <p:cNvPr id="14" name="Straight Arrow Connector 13"/>
          <p:cNvCxnSpPr>
            <a:stCxn id="13" idx="0"/>
          </p:cNvCxnSpPr>
          <p:nvPr/>
        </p:nvCxnSpPr>
        <p:spPr>
          <a:xfrm flipV="1">
            <a:off x="1593849" y="4433888"/>
            <a:ext cx="969963" cy="209391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2306637" y="3165475"/>
            <a:ext cx="407987" cy="39052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56"/>
          <p:cNvSpPr txBox="1">
            <a:spLocks noChangeArrowheads="1"/>
          </p:cNvSpPr>
          <p:nvPr/>
        </p:nvSpPr>
        <p:spPr bwMode="auto">
          <a:xfrm>
            <a:off x="800099" y="6223000"/>
            <a:ext cx="23622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Ngón giữa</a:t>
            </a:r>
          </a:p>
        </p:txBody>
      </p:sp>
      <p:cxnSp>
        <p:nvCxnSpPr>
          <p:cNvPr id="18" name="Straight Arrow Connector 17"/>
          <p:cNvCxnSpPr>
            <a:stCxn id="17" idx="0"/>
          </p:cNvCxnSpPr>
          <p:nvPr/>
        </p:nvCxnSpPr>
        <p:spPr>
          <a:xfrm flipV="1">
            <a:off x="1981199" y="4302125"/>
            <a:ext cx="1025525" cy="192087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2909887" y="3165475"/>
            <a:ext cx="104775" cy="39052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56"/>
          <p:cNvSpPr txBox="1">
            <a:spLocks noChangeArrowheads="1"/>
          </p:cNvSpPr>
          <p:nvPr/>
        </p:nvSpPr>
        <p:spPr bwMode="auto">
          <a:xfrm>
            <a:off x="1201737" y="6278563"/>
            <a:ext cx="23622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Ngón trỏ</a:t>
            </a:r>
          </a:p>
        </p:txBody>
      </p:sp>
      <p:cxnSp>
        <p:nvCxnSpPr>
          <p:cNvPr id="22" name="Straight Arrow Connector 21"/>
          <p:cNvCxnSpPr>
            <a:stCxn id="21" idx="0"/>
          </p:cNvCxnSpPr>
          <p:nvPr/>
        </p:nvCxnSpPr>
        <p:spPr>
          <a:xfrm flipV="1">
            <a:off x="2382837" y="4354513"/>
            <a:ext cx="984250" cy="192405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3467099" y="3165475"/>
            <a:ext cx="96838" cy="54292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56"/>
          <p:cNvSpPr txBox="1">
            <a:spLocks noChangeArrowheads="1"/>
          </p:cNvSpPr>
          <p:nvPr/>
        </p:nvSpPr>
        <p:spPr bwMode="auto">
          <a:xfrm>
            <a:off x="2901949" y="6197600"/>
            <a:ext cx="23622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Ngón cái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 flipV="1">
            <a:off x="4192587" y="5080000"/>
            <a:ext cx="1033462" cy="113188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 flipV="1">
            <a:off x="3862387" y="4999038"/>
            <a:ext cx="334962" cy="115728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V="1">
            <a:off x="4167187" y="3632200"/>
            <a:ext cx="441325" cy="92868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 flipV="1">
            <a:off x="4662487" y="3556000"/>
            <a:ext cx="384175" cy="12954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56"/>
          <p:cNvSpPr txBox="1">
            <a:spLocks noChangeArrowheads="1"/>
          </p:cNvSpPr>
          <p:nvPr/>
        </p:nvSpPr>
        <p:spPr bwMode="auto">
          <a:xfrm>
            <a:off x="4422774" y="6259513"/>
            <a:ext cx="23622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Ngón trỏ</a:t>
            </a:r>
          </a:p>
        </p:txBody>
      </p:sp>
      <p:cxnSp>
        <p:nvCxnSpPr>
          <p:cNvPr id="41" name="Straight Arrow Connector 40"/>
          <p:cNvCxnSpPr>
            <a:stCxn id="40" idx="0"/>
          </p:cNvCxnSpPr>
          <p:nvPr/>
        </p:nvCxnSpPr>
        <p:spPr>
          <a:xfrm flipV="1">
            <a:off x="5603874" y="4662488"/>
            <a:ext cx="252413" cy="159702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 flipV="1">
            <a:off x="5299074" y="3165475"/>
            <a:ext cx="361950" cy="73818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56"/>
          <p:cNvSpPr txBox="1">
            <a:spLocks noChangeArrowheads="1"/>
          </p:cNvSpPr>
          <p:nvPr/>
        </p:nvSpPr>
        <p:spPr bwMode="auto">
          <a:xfrm>
            <a:off x="4908549" y="6070600"/>
            <a:ext cx="23622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Ngón giữa</a:t>
            </a:r>
          </a:p>
        </p:txBody>
      </p:sp>
      <p:cxnSp>
        <p:nvCxnSpPr>
          <p:cNvPr id="46" name="Straight Arrow Connector 45"/>
          <p:cNvCxnSpPr>
            <a:stCxn id="45" idx="0"/>
          </p:cNvCxnSpPr>
          <p:nvPr/>
        </p:nvCxnSpPr>
        <p:spPr>
          <a:xfrm flipV="1">
            <a:off x="6089649" y="4471988"/>
            <a:ext cx="144463" cy="159861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H="1" flipV="1">
            <a:off x="5784849" y="3065463"/>
            <a:ext cx="227013" cy="56673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56"/>
          <p:cNvSpPr txBox="1">
            <a:spLocks noChangeArrowheads="1"/>
          </p:cNvSpPr>
          <p:nvPr/>
        </p:nvSpPr>
        <p:spPr bwMode="auto">
          <a:xfrm>
            <a:off x="5260974" y="6070600"/>
            <a:ext cx="23622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Ngón áp út</a:t>
            </a:r>
          </a:p>
        </p:txBody>
      </p:sp>
      <p:cxnSp>
        <p:nvCxnSpPr>
          <p:cNvPr id="51" name="Straight Arrow Connector 50"/>
          <p:cNvCxnSpPr/>
          <p:nvPr/>
        </p:nvCxnSpPr>
        <p:spPr>
          <a:xfrm flipV="1">
            <a:off x="6419849" y="4508500"/>
            <a:ext cx="142875" cy="159861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V="1">
            <a:off x="6397624" y="3165475"/>
            <a:ext cx="19050" cy="54292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6"/>
          <p:cNvSpPr txBox="1">
            <a:spLocks noChangeArrowheads="1"/>
          </p:cNvSpPr>
          <p:nvPr/>
        </p:nvSpPr>
        <p:spPr bwMode="auto">
          <a:xfrm>
            <a:off x="5854699" y="6107113"/>
            <a:ext cx="23622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Ngón út</a:t>
            </a:r>
          </a:p>
        </p:txBody>
      </p:sp>
      <p:cxnSp>
        <p:nvCxnSpPr>
          <p:cNvPr id="55" name="Straight Arrow Connector 54"/>
          <p:cNvCxnSpPr>
            <a:stCxn id="54" idx="0"/>
          </p:cNvCxnSpPr>
          <p:nvPr/>
        </p:nvCxnSpPr>
        <p:spPr>
          <a:xfrm flipH="1" flipV="1">
            <a:off x="7010399" y="4775200"/>
            <a:ext cx="25400" cy="133191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flipH="1" flipV="1">
            <a:off x="6977062" y="3165475"/>
            <a:ext cx="58737" cy="92392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4650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9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49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49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 nodeType="clickPar">
                      <p:stCondLst>
                        <p:cond delay="indefinite"/>
                      </p:stCondLst>
                      <p:childTnLst>
                        <p:par>
                          <p:cTn id="1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4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 nodeType="clickPar">
                      <p:stCondLst>
                        <p:cond delay="indefinite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 nodeType="clickPar">
                      <p:stCondLst>
                        <p:cond delay="indefinite"/>
                      </p:stCondLst>
                      <p:childTnLst>
                        <p:par>
                          <p:cTn id="1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 nodeType="clickPar">
                      <p:stCondLst>
                        <p:cond delay="indefinite"/>
                      </p:stCondLst>
                      <p:childTnLst>
                        <p:par>
                          <p:cTn id="1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7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 nodeType="clickPar">
                      <p:stCondLst>
                        <p:cond delay="indefinite"/>
                      </p:stCondLst>
                      <p:childTnLst>
                        <p:par>
                          <p:cTn id="1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 nodeType="clickPar">
                      <p:stCondLst>
                        <p:cond delay="indefinite"/>
                      </p:stCondLst>
                      <p:childTnLst>
                        <p:par>
                          <p:cTn id="1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 nodeType="clickPar">
                      <p:stCondLst>
                        <p:cond delay="indefinite"/>
                      </p:stCondLst>
                      <p:childTnLst>
                        <p:par>
                          <p:cTn id="1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2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 nodeType="clickPar">
                      <p:stCondLst>
                        <p:cond delay="indefinite"/>
                      </p:stCondLst>
                      <p:childTnLst>
                        <p:par>
                          <p:cTn id="1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 nodeType="clickPar">
                      <p:stCondLst>
                        <p:cond delay="indefinite"/>
                      </p:stCondLst>
                      <p:childTnLst>
                        <p:par>
                          <p:cTn id="1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 nodeType="clickPar">
                      <p:stCondLst>
                        <p:cond delay="indefinite"/>
                      </p:stCondLst>
                      <p:childTnLst>
                        <p:par>
                          <p:cTn id="1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9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0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8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 nodeType="clickPar">
                      <p:stCondLst>
                        <p:cond delay="indefinite"/>
                      </p:stCondLst>
                      <p:childTnLst>
                        <p:par>
                          <p:cTn id="2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 nodeType="clickPar">
                      <p:stCondLst>
                        <p:cond delay="indefinite"/>
                      </p:stCondLst>
                      <p:childTnLst>
                        <p:par>
                          <p:cTn id="2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 nodeType="clickPar">
                      <p:stCondLst>
                        <p:cond delay="indefinite"/>
                      </p:stCondLst>
                      <p:childTnLst>
                        <p:par>
                          <p:cTn id="2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7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5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 nodeType="clickPar">
                      <p:stCondLst>
                        <p:cond delay="indefinite"/>
                      </p:stCondLst>
                      <p:childTnLst>
                        <p:par>
                          <p:cTn id="2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 nodeType="clickPar">
                      <p:stCondLst>
                        <p:cond delay="indefinite"/>
                      </p:stCondLst>
                      <p:childTnLst>
                        <p:par>
                          <p:cTn id="2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 nodeType="clickPar">
                      <p:stCondLst>
                        <p:cond delay="indefinite"/>
                      </p:stCondLst>
                      <p:childTnLst>
                        <p:par>
                          <p:cTn id="2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4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8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2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7" grpId="0"/>
      <p:bldP spid="49157" grpId="1"/>
      <p:bldP spid="13" grpId="0"/>
      <p:bldP spid="13" grpId="1"/>
      <p:bldP spid="17" grpId="0"/>
      <p:bldP spid="17" grpId="1"/>
      <p:bldP spid="21" grpId="0"/>
      <p:bldP spid="21" grpId="1"/>
      <p:bldP spid="29" grpId="0"/>
      <p:bldP spid="29" grpId="1"/>
      <p:bldP spid="40" grpId="0"/>
      <p:bldP spid="40" grpId="1"/>
      <p:bldP spid="45" grpId="0"/>
      <p:bldP spid="45" grpId="1"/>
      <p:bldP spid="50" grpId="0"/>
      <p:bldP spid="50" grpId="1"/>
      <p:bldP spid="54" grpId="0"/>
      <p:bldP spid="5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9409558"/>
              </p:ext>
            </p:extLst>
          </p:nvPr>
        </p:nvGraphicFramePr>
        <p:xfrm>
          <a:off x="277496" y="2606169"/>
          <a:ext cx="8610600" cy="3416310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277716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2578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7443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63322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29648">
                <a:tc gridSpan="2">
                  <a:txBody>
                    <a:bodyPr/>
                    <a:lstStyle/>
                    <a:p>
                      <a:pPr algn="ctr"/>
                      <a:r>
                        <a:rPr lang="en-US" sz="2200" b="1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Bàn</a:t>
                      </a:r>
                      <a:r>
                        <a:rPr lang="en-US" sz="2200" b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tay</a:t>
                      </a:r>
                      <a:r>
                        <a:rPr lang="en-US" sz="2200" b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trái</a:t>
                      </a:r>
                      <a:endParaRPr lang="en-US" sz="2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2" marR="91432" marT="45693" marB="456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200" b="1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Bàn</a:t>
                      </a:r>
                      <a:r>
                        <a:rPr lang="en-US" sz="2200" b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tay</a:t>
                      </a:r>
                      <a:r>
                        <a:rPr lang="en-US" sz="2200" b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endParaRPr lang="en-US" sz="2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2" marR="91432" marT="45693" marB="456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26665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Phím</a:t>
                      </a:r>
                      <a:endParaRPr lang="en-US" sz="2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2" marR="91432" marT="45693" marB="456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Ngón</a:t>
                      </a:r>
                      <a:endParaRPr lang="en-US" sz="2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2" marR="91432" marT="45693" marB="456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Phím</a:t>
                      </a:r>
                      <a:endParaRPr lang="en-US" sz="2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2" marR="91432" marT="45693" marB="456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Ngón</a:t>
                      </a:r>
                      <a:endParaRPr lang="en-US" sz="2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2" marR="91432" marT="45693" marB="456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26665"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2" marR="91432" marT="45693" marB="456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2" marR="91432" marT="45693" marB="456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2" marR="91432" marT="45693" marB="456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2" marR="91432" marT="45693" marB="456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26665"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2" marR="91432" marT="45693" marB="456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2" marR="91432" marT="45693" marB="456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2" marR="91432" marT="45693" marB="456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2" marR="91432" marT="45693" marB="456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26665"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2" marR="91432" marT="45693" marB="456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2" marR="91432" marT="45693" marB="456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2" marR="91432" marT="45693" marB="456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2" marR="91432" marT="45693" marB="456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26665"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2" marR="91432" marT="45693" marB="456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2" marR="91432" marT="45693" marB="456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2" marR="91432" marT="45693" marB="456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2" marR="91432" marT="45693" marB="456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26665"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2" marR="91432" marT="45693" marB="456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2" marR="91432" marT="45693" marB="456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2" marR="91432" marT="45693" marB="456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2" marR="91432" marT="45693" marB="456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26665"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2" marR="91432" marT="45693" marB="456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2" marR="91432" marT="45693" marB="456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2" marR="91432" marT="45693" marB="456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2" marR="91432" marT="45693" marB="456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33840" name="TextBox 6"/>
          <p:cNvSpPr txBox="1">
            <a:spLocks noChangeArrowheads="1"/>
          </p:cNvSpPr>
          <p:nvPr/>
        </p:nvSpPr>
        <p:spPr bwMode="auto">
          <a:xfrm>
            <a:off x="646397" y="1300148"/>
            <a:ext cx="671178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endParaRPr lang="en-US" sz="28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841" name="TextBox 28"/>
          <p:cNvSpPr txBox="1">
            <a:spLocks noChangeArrowheads="1"/>
          </p:cNvSpPr>
          <p:nvPr/>
        </p:nvSpPr>
        <p:spPr bwMode="auto">
          <a:xfrm>
            <a:off x="4990784" y="3471357"/>
            <a:ext cx="23526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Enter, Shift</a:t>
            </a:r>
          </a:p>
        </p:txBody>
      </p:sp>
      <p:sp>
        <p:nvSpPr>
          <p:cNvPr id="33842" name="TextBox 40"/>
          <p:cNvSpPr txBox="1">
            <a:spLocks noChangeArrowheads="1"/>
          </p:cNvSpPr>
          <p:nvPr/>
        </p:nvSpPr>
        <p:spPr bwMode="auto">
          <a:xfrm>
            <a:off x="117159" y="3442782"/>
            <a:ext cx="2895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Caps Lock, Shift</a:t>
            </a:r>
          </a:p>
        </p:txBody>
      </p:sp>
      <p:sp>
        <p:nvSpPr>
          <p:cNvPr id="44" name="TextBox 43"/>
          <p:cNvSpPr txBox="1">
            <a:spLocks noChangeArrowheads="1"/>
          </p:cNvSpPr>
          <p:nvPr/>
        </p:nvSpPr>
        <p:spPr bwMode="auto">
          <a:xfrm>
            <a:off x="3354071" y="3479294"/>
            <a:ext cx="11303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Út</a:t>
            </a:r>
          </a:p>
        </p:txBody>
      </p:sp>
      <p:sp>
        <p:nvSpPr>
          <p:cNvPr id="33844" name="TextBox 28"/>
          <p:cNvSpPr txBox="1">
            <a:spLocks noChangeArrowheads="1"/>
          </p:cNvSpPr>
          <p:nvPr/>
        </p:nvSpPr>
        <p:spPr bwMode="auto">
          <a:xfrm>
            <a:off x="4990784" y="3906332"/>
            <a:ext cx="23526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0, P, :, ?</a:t>
            </a:r>
          </a:p>
        </p:txBody>
      </p:sp>
      <p:sp>
        <p:nvSpPr>
          <p:cNvPr id="33845" name="TextBox 48"/>
          <p:cNvSpPr txBox="1">
            <a:spLocks noChangeArrowheads="1"/>
          </p:cNvSpPr>
          <p:nvPr/>
        </p:nvSpPr>
        <p:spPr bwMode="auto">
          <a:xfrm>
            <a:off x="117159" y="3877757"/>
            <a:ext cx="2895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1, Q, A, Z</a:t>
            </a:r>
          </a:p>
        </p:txBody>
      </p:sp>
      <p:sp>
        <p:nvSpPr>
          <p:cNvPr id="33846" name="TextBox 55"/>
          <p:cNvSpPr txBox="1">
            <a:spLocks noChangeArrowheads="1"/>
          </p:cNvSpPr>
          <p:nvPr/>
        </p:nvSpPr>
        <p:spPr bwMode="auto">
          <a:xfrm>
            <a:off x="7689534" y="4358769"/>
            <a:ext cx="11112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Áp út</a:t>
            </a:r>
          </a:p>
        </p:txBody>
      </p:sp>
      <p:sp>
        <p:nvSpPr>
          <p:cNvPr id="33847" name="TextBox 56"/>
          <p:cNvSpPr txBox="1">
            <a:spLocks noChangeArrowheads="1"/>
          </p:cNvSpPr>
          <p:nvPr/>
        </p:nvSpPr>
        <p:spPr bwMode="auto">
          <a:xfrm>
            <a:off x="126684" y="4296857"/>
            <a:ext cx="2895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2, W, S, X</a:t>
            </a:r>
          </a:p>
        </p:txBody>
      </p:sp>
      <p:sp>
        <p:nvSpPr>
          <p:cNvPr id="33848" name="TextBox 28"/>
          <p:cNvSpPr txBox="1">
            <a:spLocks noChangeArrowheads="1"/>
          </p:cNvSpPr>
          <p:nvPr/>
        </p:nvSpPr>
        <p:spPr bwMode="auto">
          <a:xfrm>
            <a:off x="5000309" y="4644013"/>
            <a:ext cx="23526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7, U, J, M</a:t>
            </a:r>
          </a:p>
        </p:txBody>
      </p:sp>
      <p:sp>
        <p:nvSpPr>
          <p:cNvPr id="33849" name="TextBox 61"/>
          <p:cNvSpPr txBox="1">
            <a:spLocks noChangeArrowheads="1"/>
          </p:cNvSpPr>
          <p:nvPr/>
        </p:nvSpPr>
        <p:spPr bwMode="auto">
          <a:xfrm>
            <a:off x="3373121" y="4638824"/>
            <a:ext cx="11112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endParaRPr lang="en-US" alt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850" name="TextBox 28"/>
          <p:cNvSpPr txBox="1">
            <a:spLocks noChangeArrowheads="1"/>
          </p:cNvSpPr>
          <p:nvPr/>
        </p:nvSpPr>
        <p:spPr bwMode="auto">
          <a:xfrm>
            <a:off x="5000309" y="5154107"/>
            <a:ext cx="23526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8, I, K, &lt;</a:t>
            </a:r>
          </a:p>
        </p:txBody>
      </p:sp>
      <p:sp>
        <p:nvSpPr>
          <p:cNvPr id="33851" name="TextBox 65"/>
          <p:cNvSpPr txBox="1">
            <a:spLocks noChangeArrowheads="1"/>
          </p:cNvSpPr>
          <p:nvPr/>
        </p:nvSpPr>
        <p:spPr bwMode="auto">
          <a:xfrm>
            <a:off x="3373121" y="5162044"/>
            <a:ext cx="11112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Trỏ</a:t>
            </a:r>
          </a:p>
        </p:txBody>
      </p:sp>
      <p:sp>
        <p:nvSpPr>
          <p:cNvPr id="33852" name="TextBox 28"/>
          <p:cNvSpPr txBox="1">
            <a:spLocks noChangeArrowheads="1"/>
          </p:cNvSpPr>
          <p:nvPr/>
        </p:nvSpPr>
        <p:spPr bwMode="auto">
          <a:xfrm>
            <a:off x="5000309" y="5584319"/>
            <a:ext cx="23526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6, Y, H, N</a:t>
            </a:r>
          </a:p>
        </p:txBody>
      </p:sp>
      <p:sp>
        <p:nvSpPr>
          <p:cNvPr id="33853" name="TextBox 68"/>
          <p:cNvSpPr txBox="1">
            <a:spLocks noChangeArrowheads="1"/>
          </p:cNvSpPr>
          <p:nvPr/>
        </p:nvSpPr>
        <p:spPr bwMode="auto">
          <a:xfrm>
            <a:off x="117159" y="5555744"/>
            <a:ext cx="2895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Phím cách</a:t>
            </a:r>
          </a:p>
        </p:txBody>
      </p:sp>
    </p:spTree>
    <p:extLst>
      <p:ext uri="{BB962C8B-B14F-4D97-AF65-F5344CB8AC3E}">
        <p14:creationId xmlns:p14="http://schemas.microsoft.com/office/powerpoint/2010/main" val="2981096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05&quot;&gt;&lt;property id=&quot;20148&quot; value=&quot;5&quot;/&gt;&lt;property id=&quot;20300&quot; value=&quot;Slide 2&quot;/&gt;&lt;property id=&quot;20307&quot; value=&quot;263&quot;/&gt;&lt;/object&gt;&lt;object type=&quot;3&quot; unique_id=&quot;10006&quot;&gt;&lt;property id=&quot;20148&quot; value=&quot;5&quot;/&gt;&lt;property id=&quot;20300&quot; value=&quot;Slide 5&quot;/&gt;&lt;property id=&quot;20307&quot; value=&quot;265&quot;/&gt;&lt;/object&gt;&lt;object type=&quot;3&quot; unique_id=&quot;10007&quot;&gt;&lt;property id=&quot;20148&quot; value=&quot;5&quot;/&gt;&lt;property id=&quot;20300&quot; value=&quot;Slide 6&quot;/&gt;&lt;property id=&quot;20307&quot; value=&quot;269&quot;/&gt;&lt;/object&gt;&lt;object type=&quot;3&quot; unique_id=&quot;10008&quot;&gt;&lt;property id=&quot;20148&quot; value=&quot;5&quot;/&gt;&lt;property id=&quot;20300&quot; value=&quot;Slide 7&quot;/&gt;&lt;property id=&quot;20307&quot; value=&quot;278&quot;/&gt;&lt;/object&gt;&lt;object type=&quot;3&quot; unique_id=&quot;10009&quot;&gt;&lt;property id=&quot;20148&quot; value=&quot;5&quot;/&gt;&lt;property id=&quot;20300&quot; value=&quot;Slide 8&quot;/&gt;&lt;property id=&quot;20307&quot; value=&quot;270&quot;/&gt;&lt;/object&gt;&lt;object type=&quot;3&quot; unique_id=&quot;10010&quot;&gt;&lt;property id=&quot;20148&quot; value=&quot;5&quot;/&gt;&lt;property id=&quot;20300&quot; value=&quot;Slide 19&quot;/&gt;&lt;property id=&quot;20307&quot; value=&quot;271&quot;/&gt;&lt;/object&gt;&lt;object type=&quot;3&quot; unique_id=&quot;10158&quot;&gt;&lt;property id=&quot;20148&quot; value=&quot;5&quot;/&gt;&lt;property id=&quot;20300&quot; value=&quot;Slide 3&quot;/&gt;&lt;property id=&quot;20307&quot; value=&quot;279&quot;/&gt;&lt;/object&gt;&lt;object type=&quot;3&quot; unique_id=&quot;10159&quot;&gt;&lt;property id=&quot;20148&quot; value=&quot;5&quot;/&gt;&lt;property id=&quot;20300&quot; value=&quot;Slide 4&quot;/&gt;&lt;property id=&quot;20307&quot; value=&quot;280&quot;/&gt;&lt;/object&gt;&lt;object type=&quot;3&quot; unique_id=&quot;10265&quot;&gt;&lt;property id=&quot;20148&quot; value=&quot;5&quot;/&gt;&lt;property id=&quot;20300&quot; value=&quot;Slide 9&quot;/&gt;&lt;property id=&quot;20307&quot; value=&quot;281&quot;/&gt;&lt;/object&gt;&lt;object type=&quot;3&quot; unique_id=&quot;10266&quot;&gt;&lt;property id=&quot;20148&quot; value=&quot;5&quot;/&gt;&lt;property id=&quot;20300&quot; value=&quot;Slide 10&quot;/&gt;&lt;property id=&quot;20307&quot; value=&quot;286&quot;/&gt;&lt;/object&gt;&lt;object type=&quot;3&quot; unique_id=&quot;10267&quot;&gt;&lt;property id=&quot;20148&quot; value=&quot;5&quot;/&gt;&lt;property id=&quot;20300&quot; value=&quot;Slide 11&quot;/&gt;&lt;property id=&quot;20307&quot; value=&quot;285&quot;/&gt;&lt;/object&gt;&lt;object type=&quot;3&quot; unique_id=&quot;10268&quot;&gt;&lt;property id=&quot;20148&quot; value=&quot;5&quot;/&gt;&lt;property id=&quot;20300&quot; value=&quot;Slide 12&quot;/&gt;&lt;property id=&quot;20307&quot; value=&quot;284&quot;/&gt;&lt;/object&gt;&lt;object type=&quot;3&quot; unique_id=&quot;10269&quot;&gt;&lt;property id=&quot;20148&quot; value=&quot;5&quot;/&gt;&lt;property id=&quot;20300&quot; value=&quot;Slide 13&quot;/&gt;&lt;property id=&quot;20307&quot; value=&quot;283&quot;/&gt;&lt;/object&gt;&lt;object type=&quot;3&quot; unique_id=&quot;10270&quot;&gt;&lt;property id=&quot;20148&quot; value=&quot;5&quot;/&gt;&lt;property id=&quot;20300&quot; value=&quot;Slide 14&quot;/&gt;&lt;property id=&quot;20307&quot; value=&quot;282&quot;/&gt;&lt;/object&gt;&lt;object type=&quot;3&quot; unique_id=&quot;10271&quot;&gt;&lt;property id=&quot;20148&quot; value=&quot;5&quot;/&gt;&lt;property id=&quot;20300&quot; value=&quot;Slide 15&quot;/&gt;&lt;property id=&quot;20307&quot; value=&quot;290&quot;/&gt;&lt;/object&gt;&lt;object type=&quot;3&quot; unique_id=&quot;10272&quot;&gt;&lt;property id=&quot;20148&quot; value=&quot;5&quot;/&gt;&lt;property id=&quot;20300&quot; value=&quot;Slide 16&quot;/&gt;&lt;property id=&quot;20307&quot; value=&quot;289&quot;/&gt;&lt;/object&gt;&lt;object type=&quot;3&quot; unique_id=&quot;10273&quot;&gt;&lt;property id=&quot;20148&quot; value=&quot;5&quot;/&gt;&lt;property id=&quot;20300&quot; value=&quot;Slide 17&quot;/&gt;&lt;property id=&quot;20307&quot; value=&quot;288&quot;/&gt;&lt;/object&gt;&lt;object type=&quot;3&quot; unique_id=&quot;10274&quot;&gt;&lt;property id=&quot;20148&quot; value=&quot;5&quot;/&gt;&lt;property id=&quot;20300&quot; value=&quot;Slide 18&quot;/&gt;&lt;property id=&quot;20307&quot; value=&quot;287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2399</TotalTime>
  <Words>1244</Words>
  <Application>Microsoft Office PowerPoint</Application>
  <PresentationFormat>On-screen Show (4:3)</PresentationFormat>
  <Paragraphs>198</Paragraphs>
  <Slides>30</Slides>
  <Notes>2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2" baseType="lpstr">
      <vt:lpstr>Chủ đề của Office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LUẬT CHƠI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B. HOẠT ĐỘNG THỰC HÀNH</vt:lpstr>
      <vt:lpstr>PowerPoint Presentation</vt:lpstr>
      <vt:lpstr>B. HOẠT ĐỘNG ỨNG DỤNG, MỞ RỘNG</vt:lpstr>
      <vt:lpstr>PowerPoint Presentation</vt:lpstr>
      <vt:lpstr>DẶN DÒ</vt:lpstr>
      <vt:lpstr>PowerPoint Presentation</vt:lpstr>
    </vt:vector>
  </TitlesOfParts>
  <Company>Quoc Anh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Bản trình bày của PowerPoint</dc:title>
  <dc:creator>QuocAnh</dc:creator>
  <cp:lastModifiedBy>Admin</cp:lastModifiedBy>
  <cp:revision>218</cp:revision>
  <dcterms:created xsi:type="dcterms:W3CDTF">2018-03-19T11:40:38Z</dcterms:created>
  <dcterms:modified xsi:type="dcterms:W3CDTF">2021-03-26T08:51:22Z</dcterms:modified>
</cp:coreProperties>
</file>