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1" r:id="rId2"/>
    <p:sldId id="263" r:id="rId3"/>
    <p:sldId id="279" r:id="rId4"/>
    <p:sldId id="280" r:id="rId5"/>
    <p:sldId id="265" r:id="rId6"/>
    <p:sldId id="269" r:id="rId7"/>
    <p:sldId id="278" r:id="rId8"/>
    <p:sldId id="270" r:id="rId9"/>
    <p:sldId id="281" r:id="rId10"/>
    <p:sldId id="286" r:id="rId11"/>
    <p:sldId id="285" r:id="rId12"/>
    <p:sldId id="284" r:id="rId13"/>
    <p:sldId id="283" r:id="rId14"/>
    <p:sldId id="282" r:id="rId15"/>
    <p:sldId id="290" r:id="rId16"/>
    <p:sldId id="289" r:id="rId17"/>
    <p:sldId id="288" r:id="rId18"/>
    <p:sldId id="287" r:id="rId19"/>
    <p:sldId id="271" r:id="rId20"/>
    <p:sldId id="292" r:id="rId21"/>
  </p:sldIdLst>
  <p:sldSz cx="9144000" cy="6858000" type="screen4x3"/>
  <p:notesSz cx="6858000" cy="9144000"/>
  <p:custDataLst>
    <p:tags r:id="rId2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05CB"/>
    <a:srgbClr val="F11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32" autoAdjust="0"/>
  </p:normalViewPr>
  <p:slideViewPr>
    <p:cSldViewPr>
      <p:cViewPr>
        <p:scale>
          <a:sx n="83" d="100"/>
          <a:sy n="83" d="100"/>
        </p:scale>
        <p:origin x="-45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EBA1D-EBC4-40AF-A430-5339529450BE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D4F1C-52B1-4BF0-939C-737DC4EDED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781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4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 smtClean="0"/>
          </a:p>
          <a:p>
            <a:endParaRPr lang="vi-VN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D4F1C-52B1-4BF0-939C-737DC4EDEDE5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7156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Đây</a:t>
            </a:r>
            <a:r>
              <a:rPr lang="en-US" baseline="0" dirty="0" smtClean="0"/>
              <a:t> là </a:t>
            </a:r>
            <a:r>
              <a:rPr lang="en-US" dirty="0" smtClean="0"/>
              <a:t>Bảng</a:t>
            </a:r>
            <a:r>
              <a:rPr lang="en-US" baseline="0" dirty="0" smtClean="0"/>
              <a:t> giải thích nội dung thủ tục tam giác: ý nghĩa câu lệnh:  to là từ bắt đầu của thủ tục, sau to là tên thủ tục tam giác do mình tự đặt.  - Các câu lệnh, các thao tác bên trong của thủ tục. – End là từ kết thúc của mọi thủ tục.</a:t>
            </a:r>
            <a:endParaRPr lang="vi-VN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D4F1C-52B1-4BF0-939C-737DC4EDEDE5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891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749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7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91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45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828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93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372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80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716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12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815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E1718-F6F5-450C-91E3-F93A4AE02DAC}" type="datetimeFigureOut">
              <a:rPr lang="vi-VN" smtClean="0"/>
              <a:t>26/03/2021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431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wmf"/><Relationship Id="rId12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gif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file:///G:\tin%208\TTDD1.ppt" TargetMode="Externa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1.gif"/><Relationship Id="rId7" Type="http://schemas.openxmlformats.org/officeDocument/2006/relationships/image" Target="../media/image3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file:///G:\tin%208\TTDD1.ppt" TargetMode="Externa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audio1.wav"/><Relationship Id="rId7" Type="http://schemas.openxmlformats.org/officeDocument/2006/relationships/image" Target="../media/image10.emf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gif"/><Relationship Id="rId10" Type="http://schemas.openxmlformats.org/officeDocument/2006/relationships/image" Target="../media/image8.jpeg"/><Relationship Id="rId4" Type="http://schemas.openxmlformats.org/officeDocument/2006/relationships/image" Target="../media/image11.gif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gif"/><Relationship Id="rId3" Type="http://schemas.openxmlformats.org/officeDocument/2006/relationships/audio" Target="../media/media2.mp3"/><Relationship Id="rId7" Type="http://schemas.openxmlformats.org/officeDocument/2006/relationships/image" Target="../media/image35.png"/><Relationship Id="rId12" Type="http://schemas.openxmlformats.org/officeDocument/2006/relationships/image" Target="../media/image40.wmf"/><Relationship Id="rId17" Type="http://schemas.openxmlformats.org/officeDocument/2006/relationships/image" Target="../media/image9.png"/><Relationship Id="rId2" Type="http://schemas.microsoft.com/office/2007/relationships/media" Target="../media/media2.mp3"/><Relationship Id="rId16" Type="http://schemas.openxmlformats.org/officeDocument/2006/relationships/image" Target="../media/image44.gif"/><Relationship Id="rId1" Type="http://schemas.openxmlformats.org/officeDocument/2006/relationships/audio" Target="123.mp3" TargetMode="External"/><Relationship Id="rId6" Type="http://schemas.openxmlformats.org/officeDocument/2006/relationships/image" Target="../media/image34.gif"/><Relationship Id="rId11" Type="http://schemas.openxmlformats.org/officeDocument/2006/relationships/image" Target="../media/image39.gif"/><Relationship Id="rId5" Type="http://schemas.openxmlformats.org/officeDocument/2006/relationships/image" Target="../media/image33.gif"/><Relationship Id="rId15" Type="http://schemas.openxmlformats.org/officeDocument/2006/relationships/image" Target="../media/image43.gif"/><Relationship Id="rId10" Type="http://schemas.openxmlformats.org/officeDocument/2006/relationships/image" Target="../media/image38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Relationship Id="rId14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1.gif"/><Relationship Id="rId7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file:///G:\tin%208\TTDD2.ppt" TargetMode="External"/><Relationship Id="rId3" Type="http://schemas.openxmlformats.org/officeDocument/2006/relationships/audio" Target="../media/audio1.wav"/><Relationship Id="rId7" Type="http://schemas.openxmlformats.org/officeDocument/2006/relationships/hyperlink" Target="file:///G:\tin%208\TTDD1.pp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audio" Target="../media/audio1.wav"/><Relationship Id="rId5" Type="http://schemas.openxmlformats.org/officeDocument/2006/relationships/slide" Target="slide2.xml"/><Relationship Id="rId10" Type="http://schemas.openxmlformats.org/officeDocument/2006/relationships/hyperlink" Target="file:///G:\tin%208\TTDD3.ppt" TargetMode="External"/><Relationship Id="rId4" Type="http://schemas.openxmlformats.org/officeDocument/2006/relationships/image" Target="../media/image11.gif"/><Relationship Id="rId9" Type="http://schemas.openxmlformats.org/officeDocument/2006/relationships/hyperlink" Target="file:///G:\tin%208\Ngoai%20kh&#243;a1\TT3.pp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file:///G:\tin%208\TTDD1.ppt" TargetMode="Externa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file:///G:\tin%208\TTDD1.ppt" TargetMode="Externa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G:\tin%208\TTDD1.ppt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0"/>
            <a:ext cx="9372600" cy="7086600"/>
            <a:chOff x="0" y="-10"/>
            <a:chExt cx="5760" cy="4330"/>
          </a:xfrm>
        </p:grpSpPr>
        <p:pic>
          <p:nvPicPr>
            <p:cNvPr id="2077" name="Picture 25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26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9" name="Picture 27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0" name="Picture 28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2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7951" y="1094026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3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40675" y="1211263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27" name="AutoShape 39"/>
          <p:cNvSpPr>
            <a:spLocks noChangeArrowheads="1"/>
          </p:cNvSpPr>
          <p:nvPr/>
        </p:nvSpPr>
        <p:spPr bwMode="auto">
          <a:xfrm>
            <a:off x="2819400" y="3124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28" name="AutoShape 40"/>
          <p:cNvSpPr>
            <a:spLocks noChangeArrowheads="1"/>
          </p:cNvSpPr>
          <p:nvPr/>
        </p:nvSpPr>
        <p:spPr bwMode="auto">
          <a:xfrm>
            <a:off x="2971800" y="2989263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29" name="AutoShape 41"/>
          <p:cNvSpPr>
            <a:spLocks noChangeArrowheads="1"/>
          </p:cNvSpPr>
          <p:nvPr/>
        </p:nvSpPr>
        <p:spPr bwMode="auto">
          <a:xfrm>
            <a:off x="2895600" y="2286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0" name="AutoShape 42"/>
          <p:cNvSpPr>
            <a:spLocks noChangeArrowheads="1"/>
          </p:cNvSpPr>
          <p:nvPr/>
        </p:nvSpPr>
        <p:spPr bwMode="auto">
          <a:xfrm>
            <a:off x="3200400" y="2590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1" name="AutoShape 43"/>
          <p:cNvSpPr>
            <a:spLocks noChangeArrowheads="1"/>
          </p:cNvSpPr>
          <p:nvPr/>
        </p:nvSpPr>
        <p:spPr bwMode="auto">
          <a:xfrm>
            <a:off x="3505200" y="2438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2" name="AutoShape 44"/>
          <p:cNvSpPr>
            <a:spLocks noChangeArrowheads="1"/>
          </p:cNvSpPr>
          <p:nvPr/>
        </p:nvSpPr>
        <p:spPr bwMode="auto">
          <a:xfrm>
            <a:off x="3200400" y="2209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3" name="AutoShape 45"/>
          <p:cNvSpPr>
            <a:spLocks noChangeArrowheads="1"/>
          </p:cNvSpPr>
          <p:nvPr/>
        </p:nvSpPr>
        <p:spPr bwMode="auto">
          <a:xfrm>
            <a:off x="4262438" y="3675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4" name="AutoShape 46"/>
          <p:cNvSpPr>
            <a:spLocks noChangeArrowheads="1"/>
          </p:cNvSpPr>
          <p:nvPr/>
        </p:nvSpPr>
        <p:spPr bwMode="auto">
          <a:xfrm>
            <a:off x="4872038" y="39036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5" name="AutoShape 47"/>
          <p:cNvSpPr>
            <a:spLocks noChangeArrowheads="1"/>
          </p:cNvSpPr>
          <p:nvPr/>
        </p:nvSpPr>
        <p:spPr bwMode="auto">
          <a:xfrm>
            <a:off x="4033838" y="41322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6" name="AutoShape 48"/>
          <p:cNvSpPr>
            <a:spLocks noChangeArrowheads="1"/>
          </p:cNvSpPr>
          <p:nvPr/>
        </p:nvSpPr>
        <p:spPr bwMode="auto">
          <a:xfrm>
            <a:off x="4491038" y="3294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7" name="AutoShape 49"/>
          <p:cNvSpPr>
            <a:spLocks noChangeArrowheads="1"/>
          </p:cNvSpPr>
          <p:nvPr/>
        </p:nvSpPr>
        <p:spPr bwMode="auto">
          <a:xfrm>
            <a:off x="40386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8" name="AutoShape 50"/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9" name="AutoShape 51"/>
          <p:cNvSpPr>
            <a:spLocks noChangeArrowheads="1"/>
          </p:cNvSpPr>
          <p:nvPr/>
        </p:nvSpPr>
        <p:spPr bwMode="auto">
          <a:xfrm>
            <a:off x="4419600" y="4114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40" name="AutoShape 52"/>
          <p:cNvSpPr>
            <a:spLocks noChangeArrowheads="1"/>
          </p:cNvSpPr>
          <p:nvPr/>
        </p:nvSpPr>
        <p:spPr bwMode="auto">
          <a:xfrm>
            <a:off x="48768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42" name="AutoShape 54"/>
          <p:cNvSpPr>
            <a:spLocks noChangeArrowheads="1"/>
          </p:cNvSpPr>
          <p:nvPr/>
        </p:nvSpPr>
        <p:spPr bwMode="auto">
          <a:xfrm>
            <a:off x="4267200" y="4572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2068" name="Picture 5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62775" y="4191000"/>
            <a:ext cx="21812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5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213" y="4109168"/>
            <a:ext cx="2200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58" descr="WhitecornerFlow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913" y="48493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59" descr="three-violet-flower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90800" y="59436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2" name="Rectangle 201"/>
          <p:cNvSpPr>
            <a:spLocks noChangeArrowheads="1"/>
          </p:cNvSpPr>
          <p:nvPr/>
        </p:nvSpPr>
        <p:spPr bwMode="auto">
          <a:xfrm>
            <a:off x="1610084" y="2560665"/>
            <a:ext cx="655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 : TIN 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 LỚP 3</a:t>
            </a:r>
            <a:endParaRPr lang="en-US" alt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73" name="Picture 215" descr="WhitecornerFlow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48600" y="762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4" name="TextBox 1"/>
          <p:cNvSpPr txBox="1">
            <a:spLocks noChangeArrowheads="1"/>
          </p:cNvSpPr>
          <p:nvPr/>
        </p:nvSpPr>
        <p:spPr bwMode="auto">
          <a:xfrm>
            <a:off x="959498" y="1334137"/>
            <a:ext cx="74675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ÁN ĐIỆN TỬ</a:t>
            </a:r>
            <a:endParaRPr lang="en-US" alt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066">
            <a:off x="294859" y="1952051"/>
            <a:ext cx="1766438" cy="2351399"/>
          </a:xfrm>
          <a:prstGeom prst="rect">
            <a:avLst/>
          </a:prstGeom>
        </p:spPr>
      </p:pic>
      <p:pic>
        <p:nvPicPr>
          <p:cNvPr id="3" name="V.A – Thiếu Nhi Thế Giới Liên Ho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39000" y="3553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82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1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382371" y="1410926"/>
            <a:ext cx="8229600" cy="4341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rgbClr val="2105CB"/>
                </a:solidFill>
              </a:rPr>
              <a:t> </a:t>
            </a:r>
            <a:r>
              <a:rPr lang="en-US" dirty="0" smtClean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Các em hãy cho biết thân máy của máy tính là gì?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23975"/>
            <a:ext cx="3810000" cy="242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Khuung Chú Thích Chữ Nhật Góc Tròn 27"/>
          <p:cNvSpPr/>
          <p:nvPr/>
        </p:nvSpPr>
        <p:spPr>
          <a:xfrm>
            <a:off x="5201050" y="3212976"/>
            <a:ext cx="3669928" cy="2376264"/>
          </a:xfrm>
          <a:prstGeom prst="wedgeRoundRectCallout">
            <a:avLst>
              <a:gd name="adj1" fmla="val -84221"/>
              <a:gd name="adj2" fmla="val 2521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 máy tính</a:t>
            </a:r>
          </a:p>
          <a:p>
            <a:pPr algn="ctr"/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Là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 chứa nhiều chi tiết tinh vi, trong đó có bộ xử lí được ví như bộ não, điều khiển mọi hoạt động của máy tính</a:t>
            </a:r>
          </a:p>
          <a:p>
            <a:pPr algn="ctr"/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479816" y="10004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itchFamily="2" charset="2"/>
              <a:buChar char="v"/>
            </a:pPr>
            <a:r>
              <a:rPr lang="en-US" dirty="0" smtClean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 Các em hãy cho biết bàn phím của máy tính gồm những gì?</a:t>
            </a:r>
          </a:p>
          <a:p>
            <a:pPr algn="l"/>
            <a:endParaRPr lang="en-US" dirty="0" smtClean="0">
              <a:solidFill>
                <a:srgbClr val="2105CB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dirty="0">
              <a:solidFill>
                <a:srgbClr val="2105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38100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Khuung Chú Thích Chữ Nhật Góc Tròn 27"/>
          <p:cNvSpPr/>
          <p:nvPr/>
        </p:nvSpPr>
        <p:spPr>
          <a:xfrm>
            <a:off x="205478" y="3068960"/>
            <a:ext cx="3669928" cy="2376264"/>
          </a:xfrm>
          <a:prstGeom prst="wedgeRoundRectCallout">
            <a:avLst>
              <a:gd name="adj1" fmla="val 95590"/>
              <a:gd name="adj2" fmla="val 7267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 phím máy tính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Gồm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 phím. Khi gõ các phím, ta gửi tín hiệu vào máy tính </a:t>
            </a:r>
          </a:p>
          <a:p>
            <a:pPr algn="ctr"/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601787" y="9640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itchFamily="2" charset="2"/>
              <a:buChar char="v"/>
            </a:pPr>
            <a:r>
              <a:rPr lang="en-US" dirty="0" smtClean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 Các em hãy cho biết chuột của máy tính có thể giúp em làm gì?</a:t>
            </a:r>
          </a:p>
          <a:p>
            <a:pPr algn="l"/>
            <a:endParaRPr lang="en-US" dirty="0" smtClean="0">
              <a:solidFill>
                <a:srgbClr val="2105CB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v"/>
            </a:pPr>
            <a:endParaRPr lang="en-US" dirty="0">
              <a:solidFill>
                <a:srgbClr val="2105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38100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Khuung Chú Thích Chữ Nhật Góc Tròn 27"/>
          <p:cNvSpPr/>
          <p:nvPr/>
        </p:nvSpPr>
        <p:spPr>
          <a:xfrm>
            <a:off x="5188554" y="3645024"/>
            <a:ext cx="3669928" cy="2007839"/>
          </a:xfrm>
          <a:prstGeom prst="wedgeRoundRectCallout">
            <a:avLst>
              <a:gd name="adj1" fmla="val -99170"/>
              <a:gd name="adj2" fmla="val 5087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 máy tính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 em điều khiển máy tính nhanh chóng  thuận tiện hơn</a:t>
            </a:r>
          </a:p>
          <a:p>
            <a:pPr algn="ctr"/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77" name="AutoShape 9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83567" y="1124744"/>
            <a:ext cx="5574097" cy="60046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000" b="1" dirty="0" smtClean="0">
                <a:solidFill>
                  <a:srgbClr val="080DCA"/>
                </a:solidFill>
                <a:latin typeface="Times New Roman" pitchFamily="18" charset="0"/>
              </a:rPr>
              <a:t>MỘT SỐ LOẠI MÁY TÍNH THƯỜNG GẶP</a:t>
            </a:r>
            <a:endParaRPr lang="en-US" altLang="vi-VN" sz="2000" b="1" dirty="0">
              <a:solidFill>
                <a:srgbClr val="080DCA"/>
              </a:solidFill>
              <a:latin typeface="Times New Roman" pitchFamily="18" charset="0"/>
            </a:endParaRPr>
          </a:p>
        </p:txBody>
      </p:sp>
      <p:grpSp>
        <p:nvGrpSpPr>
          <p:cNvPr id="78" name="Group 28"/>
          <p:cNvGrpSpPr>
            <a:grpSpLocks/>
          </p:cNvGrpSpPr>
          <p:nvPr/>
        </p:nvGrpSpPr>
        <p:grpSpPr bwMode="auto">
          <a:xfrm>
            <a:off x="-71438" y="861427"/>
            <a:ext cx="827088" cy="1017141"/>
            <a:chOff x="3257" y="860"/>
            <a:chExt cx="581" cy="623"/>
          </a:xfrm>
        </p:grpSpPr>
        <p:grpSp>
          <p:nvGrpSpPr>
            <p:cNvPr id="7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81" name="AutoShape 30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2" name="AutoShape 31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3" name="AutoShape 32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4" name="Oval 33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5" name="Oval 34" descr="Bouquet">
                <a:hlinkClick r:id="rId5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6" name="Oval 35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7" name="Oval 36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8" name="Oval 37" descr="Bouquet"/>
              <p:cNvSpPr>
                <a:spLocks noChangeArrowheads="1"/>
              </p:cNvSpPr>
              <p:nvPr/>
            </p:nvSpPr>
            <p:spPr bwMode="gray">
              <a:xfrm>
                <a:off x="2267" y="2066"/>
                <a:ext cx="1241" cy="1102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9" name="Oval 38" descr="Bouquet"/>
              <p:cNvSpPr>
                <a:spLocks noChangeArrowheads="1"/>
              </p:cNvSpPr>
              <p:nvPr/>
            </p:nvSpPr>
            <p:spPr bwMode="gray">
              <a:xfrm>
                <a:off x="2270" y="2082"/>
                <a:ext cx="1241" cy="110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</p:grpSp>
        <p:sp>
          <p:nvSpPr>
            <p:cNvPr id="80" name="WordArt 39">
              <a:hlinkClick r:id="rId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u="sng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</a:rPr>
                <a:t>2</a:t>
              </a: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4200" y="4172337"/>
            <a:ext cx="3090863" cy="211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6"/>
          <p:cNvSpPr/>
          <p:nvPr/>
        </p:nvSpPr>
        <p:spPr>
          <a:xfrm>
            <a:off x="281215" y="1865248"/>
            <a:ext cx="3189399" cy="1886901"/>
          </a:xfrm>
          <a:prstGeom prst="cloudCallout">
            <a:avLst>
              <a:gd name="adj1" fmla="val 61414"/>
              <a:gd name="adj2" fmla="val 9575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Cloud Callout 7"/>
          <p:cNvSpPr/>
          <p:nvPr/>
        </p:nvSpPr>
        <p:spPr>
          <a:xfrm flipH="1">
            <a:off x="5148064" y="1855468"/>
            <a:ext cx="3270840" cy="1896682"/>
          </a:xfrm>
          <a:prstGeom prst="cloudCallout">
            <a:avLst>
              <a:gd name="adj1" fmla="val 44268"/>
              <a:gd name="adj2" fmla="val 10334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241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77" name="AutoShape 9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83567" y="1124744"/>
            <a:ext cx="5574097" cy="60046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2000" b="1" dirty="0">
                <a:solidFill>
                  <a:srgbClr val="080DCA"/>
                </a:solidFill>
                <a:latin typeface="Times New Roman" pitchFamily="18" charset="0"/>
              </a:rPr>
              <a:t>MỘT SỐ LOẠI MÁY TÍNH THƯỜNG </a:t>
            </a:r>
            <a:r>
              <a:rPr lang="en-US" altLang="vi-VN" sz="2000" b="1" dirty="0" smtClean="0">
                <a:solidFill>
                  <a:srgbClr val="080DCA"/>
                </a:solidFill>
                <a:latin typeface="Times New Roman" pitchFamily="18" charset="0"/>
              </a:rPr>
              <a:t>GẶP</a:t>
            </a:r>
            <a:endParaRPr lang="en-US" altLang="vi-VN" sz="2000" b="1" dirty="0">
              <a:solidFill>
                <a:srgbClr val="080DCA"/>
              </a:solidFill>
              <a:latin typeface="Times New Roman" pitchFamily="18" charset="0"/>
            </a:endParaRPr>
          </a:p>
        </p:txBody>
      </p:sp>
      <p:grpSp>
        <p:nvGrpSpPr>
          <p:cNvPr id="78" name="Group 28"/>
          <p:cNvGrpSpPr>
            <a:grpSpLocks/>
          </p:cNvGrpSpPr>
          <p:nvPr/>
        </p:nvGrpSpPr>
        <p:grpSpPr bwMode="auto">
          <a:xfrm>
            <a:off x="-71438" y="861427"/>
            <a:ext cx="827088" cy="1017141"/>
            <a:chOff x="3257" y="860"/>
            <a:chExt cx="581" cy="623"/>
          </a:xfrm>
        </p:grpSpPr>
        <p:grpSp>
          <p:nvGrpSpPr>
            <p:cNvPr id="7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81" name="AutoShape 30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2" name="AutoShape 31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3" name="AutoShape 32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4" name="Oval 33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5" name="Oval 34" descr="Bouquet">
                <a:hlinkClick r:id="rId5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6" name="Oval 35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7" name="Oval 36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8" name="Oval 37" descr="Bouquet"/>
              <p:cNvSpPr>
                <a:spLocks noChangeArrowheads="1"/>
              </p:cNvSpPr>
              <p:nvPr/>
            </p:nvSpPr>
            <p:spPr bwMode="gray">
              <a:xfrm>
                <a:off x="2267" y="2066"/>
                <a:ext cx="1241" cy="1102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9" name="Oval 38" descr="Bouquet"/>
              <p:cNvSpPr>
                <a:spLocks noChangeArrowheads="1"/>
              </p:cNvSpPr>
              <p:nvPr/>
            </p:nvSpPr>
            <p:spPr bwMode="gray">
              <a:xfrm>
                <a:off x="2270" y="2082"/>
                <a:ext cx="1241" cy="110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</p:grpSp>
        <p:sp>
          <p:nvSpPr>
            <p:cNvPr id="80" name="WordArt 39">
              <a:hlinkClick r:id="rId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u="sng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</a:rPr>
                <a:t>2</a:t>
              </a:r>
            </a:p>
          </p:txBody>
        </p: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1267"/>
            <a:ext cx="3733800" cy="213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659" y="2470835"/>
            <a:ext cx="3949741" cy="203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 descr="E:\Tin cấp 1\ipad2-149398511124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0" y="4077072"/>
            <a:ext cx="3606800" cy="1778139"/>
          </a:xfrm>
          <a:prstGeom prst="rect">
            <a:avLst/>
          </a:prstGeom>
          <a:noFill/>
          <a:ln w="63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ular Callout 6"/>
          <p:cNvSpPr/>
          <p:nvPr/>
        </p:nvSpPr>
        <p:spPr>
          <a:xfrm>
            <a:off x="224662" y="3356993"/>
            <a:ext cx="2899538" cy="2880320"/>
          </a:xfrm>
          <a:prstGeom prst="wedgeRectCallout">
            <a:avLst>
              <a:gd name="adj1" fmla="val 118538"/>
              <a:gd name="adj2" fmla="val -4169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2000" dirty="0">
              <a:solidFill>
                <a:srgbClr val="21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dirty="0">
              <a:solidFill>
                <a:srgbClr val="21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di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000" dirty="0">
              <a:solidFill>
                <a:srgbClr val="21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ular Callout 8"/>
          <p:cNvSpPr/>
          <p:nvPr/>
        </p:nvSpPr>
        <p:spPr>
          <a:xfrm>
            <a:off x="4788024" y="2470835"/>
            <a:ext cx="4351764" cy="3766478"/>
          </a:xfrm>
          <a:prstGeom prst="wedgeRoundRectCallout">
            <a:avLst>
              <a:gd name="adj1" fmla="val -85353"/>
              <a:gd name="adj2" fmla="val 2557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dirty="0">
              <a:solidFill>
                <a:srgbClr val="21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endParaRPr lang="en-US" sz="2000" dirty="0">
              <a:solidFill>
                <a:srgbClr val="21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000" dirty="0">
              <a:solidFill>
                <a:srgbClr val="21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000" dirty="0">
              <a:solidFill>
                <a:srgbClr val="21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518492" y="1061842"/>
            <a:ext cx="8153400" cy="4975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70000"/>
              </a:lnSpc>
            </a:pP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Đánh dấu x vào   	    trước câu đúng</a:t>
            </a:r>
          </a:p>
          <a:p>
            <a:pPr algn="l">
              <a:lnSpc>
                <a:spcPct val="17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Máy tính xách tay</a:t>
            </a:r>
          </a:p>
          <a:p>
            <a:pPr algn="l">
              <a:lnSpc>
                <a:spcPct val="17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Không có thân máy</a:t>
            </a:r>
          </a:p>
          <a:p>
            <a:pPr algn="l">
              <a:lnSpc>
                <a:spcPct val="17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Có thân máy, thân máy được gắn phía dưới bàn phím</a:t>
            </a:r>
          </a:p>
          <a:p>
            <a:pPr algn="l">
              <a:lnSpc>
                <a:spcPct val="170000"/>
              </a:lnSpc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Máy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bảng: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bàn phím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6"/>
          <p:cNvSpPr/>
          <p:nvPr/>
        </p:nvSpPr>
        <p:spPr>
          <a:xfrm>
            <a:off x="3707904" y="1340768"/>
            <a:ext cx="720080" cy="4320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7"/>
          <p:cNvSpPr/>
          <p:nvPr/>
        </p:nvSpPr>
        <p:spPr>
          <a:xfrm>
            <a:off x="586408" y="2708920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8"/>
          <p:cNvSpPr/>
          <p:nvPr/>
        </p:nvSpPr>
        <p:spPr>
          <a:xfrm>
            <a:off x="586408" y="3356992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9" name="Rounded Rectangle 9"/>
          <p:cNvSpPr/>
          <p:nvPr/>
        </p:nvSpPr>
        <p:spPr>
          <a:xfrm>
            <a:off x="586408" y="4581128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10"/>
          <p:cNvSpPr/>
          <p:nvPr/>
        </p:nvSpPr>
        <p:spPr>
          <a:xfrm>
            <a:off x="586408" y="5229200"/>
            <a:ext cx="457200" cy="38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1" name="Rectangle 3"/>
          <p:cNvSpPr/>
          <p:nvPr/>
        </p:nvSpPr>
        <p:spPr>
          <a:xfrm>
            <a:off x="1442211" y="5157192"/>
            <a:ext cx="70902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670956" y="277977"/>
            <a:ext cx="3848472" cy="615552"/>
          </a:xfrm>
          <a:prstGeom prst="rect">
            <a:avLst/>
          </a:prstGeom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10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145" name="Rectangle 2"/>
          <p:cNvSpPr txBox="1">
            <a:spLocks noChangeArrowheads="1"/>
          </p:cNvSpPr>
          <p:nvPr/>
        </p:nvSpPr>
        <p:spPr>
          <a:xfrm>
            <a:off x="1089992" y="201141"/>
            <a:ext cx="70104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vi-VN" sz="23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2" name="Rounded Rectangle 3"/>
          <p:cNvSpPr/>
          <p:nvPr/>
        </p:nvSpPr>
        <p:spPr>
          <a:xfrm>
            <a:off x="1031543" y="2158752"/>
            <a:ext cx="2168857" cy="83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"/>
          <p:cNvSpPr/>
          <p:nvPr/>
        </p:nvSpPr>
        <p:spPr>
          <a:xfrm>
            <a:off x="1019463" y="3141843"/>
            <a:ext cx="2168857" cy="8632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5"/>
          <p:cNvSpPr/>
          <p:nvPr/>
        </p:nvSpPr>
        <p:spPr>
          <a:xfrm>
            <a:off x="1019464" y="4242792"/>
            <a:ext cx="2168857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6"/>
          <p:cNvSpPr/>
          <p:nvPr/>
        </p:nvSpPr>
        <p:spPr>
          <a:xfrm>
            <a:off x="1019465" y="5345658"/>
            <a:ext cx="2168857" cy="8916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7"/>
          <p:cNvSpPr/>
          <p:nvPr/>
        </p:nvSpPr>
        <p:spPr>
          <a:xfrm>
            <a:off x="4655457" y="1992087"/>
            <a:ext cx="4114800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gữi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7" name="Rounded Rectangle 8"/>
          <p:cNvSpPr/>
          <p:nvPr/>
        </p:nvSpPr>
        <p:spPr>
          <a:xfrm>
            <a:off x="4648200" y="3302434"/>
            <a:ext cx="4134134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dàng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9"/>
          <p:cNvSpPr/>
          <p:nvPr/>
        </p:nvSpPr>
        <p:spPr>
          <a:xfrm>
            <a:off x="4648200" y="4561114"/>
            <a:ext cx="4153469" cy="1028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hộp chứa nhiều chi tiết tinh vi, trong đó có bộ xử lý của máy tính</a:t>
            </a:r>
          </a:p>
        </p:txBody>
      </p:sp>
      <p:sp>
        <p:nvSpPr>
          <p:cNvPr id="49" name="Rounded Rectangle 10"/>
          <p:cNvSpPr/>
          <p:nvPr/>
        </p:nvSpPr>
        <p:spPr>
          <a:xfrm>
            <a:off x="4648200" y="5725886"/>
            <a:ext cx="4153469" cy="7122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12"/>
          <p:cNvCxnSpPr>
            <a:stCxn id="42" idx="3"/>
          </p:cNvCxnSpPr>
          <p:nvPr/>
        </p:nvCxnSpPr>
        <p:spPr>
          <a:xfrm>
            <a:off x="3200400" y="2577852"/>
            <a:ext cx="1447800" cy="2589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15"/>
          <p:cNvCxnSpPr>
            <a:stCxn id="43" idx="3"/>
            <a:endCxn id="49" idx="1"/>
          </p:cNvCxnSpPr>
          <p:nvPr/>
        </p:nvCxnSpPr>
        <p:spPr>
          <a:xfrm>
            <a:off x="3188320" y="3573454"/>
            <a:ext cx="1459880" cy="250853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17"/>
          <p:cNvCxnSpPr>
            <a:stCxn id="44" idx="3"/>
            <a:endCxn id="46" idx="1"/>
          </p:cNvCxnSpPr>
          <p:nvPr/>
        </p:nvCxnSpPr>
        <p:spPr>
          <a:xfrm flipV="1">
            <a:off x="3188321" y="2563587"/>
            <a:ext cx="1467136" cy="213640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9"/>
          <p:cNvCxnSpPr>
            <a:stCxn id="45" idx="3"/>
            <a:endCxn id="47" idx="1"/>
          </p:cNvCxnSpPr>
          <p:nvPr/>
        </p:nvCxnSpPr>
        <p:spPr>
          <a:xfrm flipV="1">
            <a:off x="3188322" y="3873934"/>
            <a:ext cx="1459878" cy="191755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itle 1"/>
          <p:cNvSpPr txBox="1">
            <a:spLocks/>
          </p:cNvSpPr>
          <p:nvPr/>
        </p:nvSpPr>
        <p:spPr>
          <a:xfrm>
            <a:off x="2667744" y="106488"/>
            <a:ext cx="3848472" cy="615552"/>
          </a:xfrm>
          <a:prstGeom prst="rect">
            <a:avLst/>
          </a:prstGeom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3" name="Rectangle 23"/>
          <p:cNvSpPr/>
          <p:nvPr/>
        </p:nvSpPr>
        <p:spPr>
          <a:xfrm>
            <a:off x="304800" y="980728"/>
            <a:ext cx="9144000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ở </a:t>
            </a:r>
            <a:r>
              <a:rPr lang="en-US" sz="2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ở </a:t>
            </a:r>
            <a:r>
              <a:rPr lang="en-US" sz="2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610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26" name="Cube 4"/>
          <p:cNvSpPr/>
          <p:nvPr/>
        </p:nvSpPr>
        <p:spPr>
          <a:xfrm>
            <a:off x="914400" y="3012976"/>
            <a:ext cx="1524000" cy="1891352"/>
          </a:xfrm>
          <a:prstGeom prst="cube">
            <a:avLst>
              <a:gd name="adj" fmla="val 2491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000" b="1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b="1" dirty="0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1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000" b="1" i="1" dirty="0">
              <a:solidFill>
                <a:srgbClr val="21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ube 5"/>
          <p:cNvSpPr/>
          <p:nvPr/>
        </p:nvSpPr>
        <p:spPr>
          <a:xfrm>
            <a:off x="3768080" y="3036860"/>
            <a:ext cx="1524000" cy="1891352"/>
          </a:xfrm>
          <a:prstGeom prst="cube">
            <a:avLst>
              <a:gd name="adj" fmla="val 2491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ube 6"/>
          <p:cNvSpPr/>
          <p:nvPr/>
        </p:nvSpPr>
        <p:spPr>
          <a:xfrm>
            <a:off x="6360368" y="3012976"/>
            <a:ext cx="1524000" cy="1891352"/>
          </a:xfrm>
          <a:prstGeom prst="cube">
            <a:avLst>
              <a:gd name="adj" fmla="val 2491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7"/>
          <p:cNvSpPr/>
          <p:nvPr/>
        </p:nvSpPr>
        <p:spPr>
          <a:xfrm>
            <a:off x="533400" y="1412776"/>
            <a:ext cx="1828800" cy="681248"/>
          </a:xfrm>
          <a:prstGeom prst="roundRect">
            <a:avLst/>
          </a:prstGeom>
          <a:solidFill>
            <a:srgbClr val="FF00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11"/>
          <p:cNvSpPr/>
          <p:nvPr/>
        </p:nvSpPr>
        <p:spPr>
          <a:xfrm>
            <a:off x="609600" y="1517977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12"/>
          <p:cNvSpPr/>
          <p:nvPr/>
        </p:nvSpPr>
        <p:spPr>
          <a:xfrm>
            <a:off x="2687472" y="1418744"/>
            <a:ext cx="1981200" cy="700585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4"/>
          <p:cNvSpPr/>
          <p:nvPr/>
        </p:nvSpPr>
        <p:spPr>
          <a:xfrm>
            <a:off x="2726140" y="1482149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18"/>
          <p:cNvSpPr/>
          <p:nvPr/>
        </p:nvSpPr>
        <p:spPr>
          <a:xfrm>
            <a:off x="5067300" y="1412776"/>
            <a:ext cx="1905000" cy="6812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19"/>
          <p:cNvSpPr/>
          <p:nvPr/>
        </p:nvSpPr>
        <p:spPr>
          <a:xfrm>
            <a:off x="5115636" y="1435092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20"/>
          <p:cNvSpPr/>
          <p:nvPr/>
        </p:nvSpPr>
        <p:spPr>
          <a:xfrm>
            <a:off x="7162800" y="1429408"/>
            <a:ext cx="1600200" cy="6646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21"/>
          <p:cNvSpPr/>
          <p:nvPr/>
        </p:nvSpPr>
        <p:spPr>
          <a:xfrm>
            <a:off x="7237863" y="1461109"/>
            <a:ext cx="152400" cy="2052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27"/>
          <p:cNvCxnSpPr/>
          <p:nvPr/>
        </p:nvCxnSpPr>
        <p:spPr>
          <a:xfrm>
            <a:off x="3678072" y="2119329"/>
            <a:ext cx="749912" cy="109364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29"/>
          <p:cNvCxnSpPr/>
          <p:nvPr/>
        </p:nvCxnSpPr>
        <p:spPr>
          <a:xfrm>
            <a:off x="1676400" y="2119329"/>
            <a:ext cx="4839816" cy="1198447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31"/>
          <p:cNvCxnSpPr>
            <a:stCxn id="34" idx="2"/>
          </p:cNvCxnSpPr>
          <p:nvPr/>
        </p:nvCxnSpPr>
        <p:spPr>
          <a:xfrm flipH="1">
            <a:off x="1676400" y="2094024"/>
            <a:ext cx="4343400" cy="9428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33"/>
          <p:cNvCxnSpPr/>
          <p:nvPr/>
        </p:nvCxnSpPr>
        <p:spPr>
          <a:xfrm flipH="1">
            <a:off x="2362200" y="2119329"/>
            <a:ext cx="5181600" cy="917531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/>
          <p:cNvSpPr txBox="1">
            <a:spLocks/>
          </p:cNvSpPr>
          <p:nvPr/>
        </p:nvSpPr>
        <p:spPr>
          <a:xfrm>
            <a:off x="2667744" y="284941"/>
            <a:ext cx="3848472" cy="615552"/>
          </a:xfrm>
          <a:prstGeom prst="rect">
            <a:avLst/>
          </a:prstGeom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ỨNG DỤNG MỞ RỘNG</a:t>
            </a:r>
            <a:endParaRPr lang="en-US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10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2438400" y="1124744"/>
            <a:ext cx="4038600" cy="66675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EM CẦN GHI NHỚ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590872" y="2152675"/>
            <a:ext cx="8229600" cy="4084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Máy tính để bàn có 4 bộ phận chính: thân máy, màn hình, bàn phím và chuột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Ngoài máy tính để bàn, còn có một số loại máy tính thường gặp: máy tính xách tay, máy tính bảng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 có thể giúp em nhiều công việc như: học tập, giải trí,liên lạc với mọi người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647274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647274"/>
            <a:ext cx="9176300" cy="3821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38" name="Tiêu đề 1">
            <a:extLst>
              <a:ext uri="{FF2B5EF4-FFF2-40B4-BE49-F238E27FC236}">
                <a16:creationId xmlns:a16="http://schemas.microsoft.com/office/drawing/2014/main" xmlns="" id="{C2C50BFE-AE85-4755-9554-AD4501FE0DC1}"/>
              </a:ext>
            </a:extLst>
          </p:cNvPr>
          <p:cNvSpPr txBox="1">
            <a:spLocks/>
          </p:cNvSpPr>
          <p:nvPr/>
        </p:nvSpPr>
        <p:spPr>
          <a:xfrm>
            <a:off x="1336601" y="833592"/>
            <a:ext cx="587307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dirty="0" smtClean="0">
                <a:solidFill>
                  <a:srgbClr val="F11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solidFill>
                  <a:srgbClr val="F11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dirty="0" smtClean="0">
                <a:solidFill>
                  <a:srgbClr val="F11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11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 smtClean="0">
                <a:solidFill>
                  <a:srgbClr val="F11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11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F11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11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dirty="0" smtClean="0">
                <a:solidFill>
                  <a:srgbClr val="F11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11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vi-VN" dirty="0" smtClean="0">
                <a:solidFill>
                  <a:srgbClr val="F11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dirty="0">
              <a:solidFill>
                <a:srgbClr val="F11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2" descr="Kết quả hình ảnh cho doremon">
            <a:extLst>
              <a:ext uri="{FF2B5EF4-FFF2-40B4-BE49-F238E27FC236}">
                <a16:creationId xmlns:a16="http://schemas.microsoft.com/office/drawing/2014/main" xmlns="" id="{2CB62293-688D-46FC-B5EE-BF2602C1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3"/>
            <a:ext cx="1323875" cy="23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xmlns="" id="{44C2DAA6-E0F0-46AC-85E7-00572149E993}"/>
              </a:ext>
            </a:extLst>
          </p:cNvPr>
          <p:cNvSpPr/>
          <p:nvPr/>
        </p:nvSpPr>
        <p:spPr>
          <a:xfrm>
            <a:off x="1431379" y="2010402"/>
            <a:ext cx="5876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 thuộc bài học hôm nay, tiết sau </a:t>
            </a:r>
            <a:r>
              <a:rPr lang="vi-VN" sz="24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kiểm</a:t>
            </a:r>
            <a:r>
              <a:rPr lang="en-US" sz="24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 </a:t>
            </a:r>
            <a:r>
              <a:rPr lang="vi-VN" sz="2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chấm điểm</a:t>
            </a:r>
            <a:endParaRPr lang="vi-VN" sz="24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xmlns="" id="{C3028822-2755-44F3-AD4A-1449FD388308}"/>
              </a:ext>
            </a:extLst>
          </p:cNvPr>
          <p:cNvSpPr/>
          <p:nvPr/>
        </p:nvSpPr>
        <p:spPr>
          <a:xfrm>
            <a:off x="1390393" y="2820500"/>
            <a:ext cx="34676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Làm bài tập sách bài tập</a:t>
            </a:r>
            <a:endParaRPr lang="vi-VN" sz="24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xmlns="" id="{6369CE35-820F-4CA3-9519-C569524B7C71}"/>
              </a:ext>
            </a:extLst>
          </p:cNvPr>
          <p:cNvSpPr/>
          <p:nvPr/>
        </p:nvSpPr>
        <p:spPr>
          <a:xfrm>
            <a:off x="1362075" y="3404682"/>
            <a:ext cx="37850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Chuẩn bị bài học tiếp theo</a:t>
            </a:r>
            <a:endParaRPr lang="vi-VN" sz="24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0" y="46947"/>
            <a:ext cx="9144000" cy="816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4" name="Ảnh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729" y="101392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pic>
        <p:nvPicPr>
          <p:cNvPr id="37" name="Ảnh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59" y="107479"/>
            <a:ext cx="581025" cy="581025"/>
          </a:xfrm>
          <a:prstGeom prst="rect">
            <a:avLst/>
          </a:prstGeom>
        </p:spPr>
      </p:pic>
      <p:pic>
        <p:nvPicPr>
          <p:cNvPr id="38" name="Ảnh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87" y="116632"/>
            <a:ext cx="581025" cy="581025"/>
          </a:xfrm>
          <a:prstGeom prst="rect">
            <a:avLst/>
          </a:prstGeom>
        </p:spPr>
      </p:pic>
      <p:pic>
        <p:nvPicPr>
          <p:cNvPr id="39" name="Ảnh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04" y="111671"/>
            <a:ext cx="581025" cy="581025"/>
          </a:xfrm>
          <a:prstGeom prst="rect">
            <a:avLst/>
          </a:prstGeom>
        </p:spPr>
      </p:pic>
      <p:pic>
        <p:nvPicPr>
          <p:cNvPr id="26" name="Picture 8" descr="BLU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15184" y="3617556"/>
            <a:ext cx="5637080" cy="6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BLU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72689" y="3598995"/>
            <a:ext cx="5697798" cy="10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BLU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6365156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BLU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86143" y="3557063"/>
            <a:ext cx="5551673" cy="9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5"/>
          <p:cNvGrpSpPr>
            <a:grpSpLocks/>
          </p:cNvGrpSpPr>
          <p:nvPr/>
        </p:nvGrpSpPr>
        <p:grpSpPr bwMode="auto">
          <a:xfrm>
            <a:off x="282575" y="2920083"/>
            <a:ext cx="1828800" cy="2179637"/>
            <a:chOff x="672" y="1440"/>
            <a:chExt cx="1152" cy="1968"/>
          </a:xfrm>
        </p:grpSpPr>
        <p:sp>
          <p:nvSpPr>
            <p:cNvPr id="41" name="AutoShape 36"/>
            <p:cNvSpPr>
              <a:spLocks noChangeArrowheads="1"/>
            </p:cNvSpPr>
            <p:nvPr/>
          </p:nvSpPr>
          <p:spPr bwMode="gray">
            <a:xfrm>
              <a:off x="672" y="1440"/>
              <a:ext cx="1152" cy="196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sy="50000" kx="-2453608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vi-VN" altLang="vi-VN" sz="1800">
                <a:solidFill>
                  <a:srgbClr val="0D1259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2" name="Text Box 37"/>
            <p:cNvSpPr txBox="1">
              <a:spLocks noChangeArrowheads="1"/>
            </p:cNvSpPr>
            <p:nvPr/>
          </p:nvSpPr>
          <p:spPr bwMode="gray">
            <a:xfrm>
              <a:off x="720" y="1616"/>
              <a:ext cx="116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CCECFF"/>
                      </a:gs>
                      <a:gs pos="100000">
                        <a:srgbClr val="F4FB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7099E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vi-VN" altLang="vi-VN" sz="1400">
                <a:solidFill>
                  <a:srgbClr val="001D3A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45" name="AutoShape 40"/>
          <p:cNvSpPr>
            <a:spLocks noChangeArrowheads="1"/>
          </p:cNvSpPr>
          <p:nvPr/>
        </p:nvSpPr>
        <p:spPr bwMode="auto">
          <a:xfrm>
            <a:off x="266700" y="1615158"/>
            <a:ext cx="1873250" cy="498475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800" b="1" i="1">
                <a:solidFill>
                  <a:srgbClr val="FF0000"/>
                </a:solidFill>
                <a:latin typeface="Times New Roman" pitchFamily="18" charset="0"/>
              </a:rPr>
              <a:t>Kiểm tra bài cũ</a:t>
            </a:r>
          </a:p>
        </p:txBody>
      </p:sp>
      <p:sp>
        <p:nvSpPr>
          <p:cNvPr id="46" name="AutoShape 4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66700" y="2262858"/>
            <a:ext cx="1873250" cy="498475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800" b="1" i="1">
                <a:solidFill>
                  <a:srgbClr val="FF0000"/>
                </a:solidFill>
                <a:latin typeface="Times New Roman" pitchFamily="18" charset="0"/>
              </a:rPr>
              <a:t>Nội dung bài mới</a:t>
            </a:r>
          </a:p>
        </p:txBody>
      </p:sp>
      <p:sp>
        <p:nvSpPr>
          <p:cNvPr id="47" name="AutoShape 4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80988" y="5258470"/>
            <a:ext cx="1873250" cy="498475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800" b="1" i="1">
                <a:solidFill>
                  <a:srgbClr val="FF0000"/>
                </a:solidFill>
                <a:latin typeface="Times New Roman" pitchFamily="18" charset="0"/>
              </a:rPr>
              <a:t>Củng cố kiến thức</a:t>
            </a:r>
          </a:p>
        </p:txBody>
      </p:sp>
      <p:graphicFrame>
        <p:nvGraphicFramePr>
          <p:cNvPr id="4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342104"/>
              </p:ext>
            </p:extLst>
          </p:nvPr>
        </p:nvGraphicFramePr>
        <p:xfrm>
          <a:off x="539750" y="908720"/>
          <a:ext cx="122396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" r:id="rId6" imgW="2755800" imgH="1819080" progId="CorelDRAW.Graphic.12">
                  <p:embed/>
                </p:oleObj>
              </mc:Choice>
              <mc:Fallback>
                <p:oleObj r:id="rId6" imgW="2755800" imgH="181908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908720"/>
                        <a:ext cx="1223963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043760"/>
              </p:ext>
            </p:extLst>
          </p:nvPr>
        </p:nvGraphicFramePr>
        <p:xfrm>
          <a:off x="542291" y="5811031"/>
          <a:ext cx="1146908" cy="542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" r:id="rId8" imgW="2755800" imgH="1819080" progId="CorelDRAW.Graphic.12">
                  <p:embed/>
                </p:oleObj>
              </mc:Choice>
              <mc:Fallback>
                <p:oleObj r:id="rId8" imgW="2755800" imgH="181908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291" y="5811031"/>
                        <a:ext cx="1146908" cy="542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Picture 54" descr="monite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149080"/>
            <a:ext cx="17526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AutoShape 7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90800" y="5517232"/>
            <a:ext cx="865188" cy="836613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800" b="1">
                <a:solidFill>
                  <a:srgbClr val="FFFFFF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2" name="AutoShape 7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922713" y="5517232"/>
            <a:ext cx="865187" cy="836613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800" b="1">
                <a:solidFill>
                  <a:srgbClr val="FFFF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3" name="AutoShape 7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362575" y="5517232"/>
            <a:ext cx="865188" cy="836613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800" b="1">
                <a:solidFill>
                  <a:srgbClr val="FFFFFF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4" name="AutoShape 7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731000" y="5517232"/>
            <a:ext cx="865188" cy="836613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800" b="1">
                <a:solidFill>
                  <a:srgbClr val="FFFFFF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5" name="AutoShape 7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101013" y="5517232"/>
            <a:ext cx="865187" cy="836613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800" b="1">
                <a:solidFill>
                  <a:srgbClr val="FFFFFF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56" name="WordArt 27"/>
          <p:cNvSpPr>
            <a:spLocks noChangeArrowheads="1" noChangeShapeType="1" noTextEdit="1"/>
          </p:cNvSpPr>
          <p:nvPr/>
        </p:nvSpPr>
        <p:spPr bwMode="auto">
          <a:xfrm>
            <a:off x="2555875" y="3357563"/>
            <a:ext cx="6408738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NGƯỜI BẠN MỚI CỦA EM</a:t>
            </a:r>
          </a:p>
        </p:txBody>
      </p:sp>
      <p:sp>
        <p:nvSpPr>
          <p:cNvPr id="57" name="WordArt 28"/>
          <p:cNvSpPr>
            <a:spLocks noChangeArrowheads="1" noChangeShapeType="1" noTextEdit="1"/>
          </p:cNvSpPr>
          <p:nvPr/>
        </p:nvSpPr>
        <p:spPr bwMode="auto">
          <a:xfrm>
            <a:off x="4416062" y="2553531"/>
            <a:ext cx="107632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vi-VN" sz="3600" b="1" kern="10" dirty="0" smtClean="0"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1:</a:t>
            </a:r>
            <a:endParaRPr lang="vi-VN" sz="3600" b="1" kern="10" dirty="0"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2637200" y="1290628"/>
            <a:ext cx="5907088" cy="863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 ĐỀ 1: </a:t>
            </a:r>
            <a:r>
              <a:rPr lang="vi-VN" sz="36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LÀM QUEN VỚI MÁY TÍNH</a:t>
            </a:r>
            <a:r>
              <a:rPr lang="pt-BR" sz="36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vi-VN" sz="36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3" y="2885119"/>
            <a:ext cx="1789363" cy="225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or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81400"/>
            <a:ext cx="7524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7381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12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WordArt 9"/>
          <p:cNvSpPr>
            <a:spLocks noChangeArrowheads="1" noChangeShapeType="1" noTextEdit="1"/>
          </p:cNvSpPr>
          <p:nvPr/>
        </p:nvSpPr>
        <p:spPr bwMode="auto">
          <a:xfrm>
            <a:off x="422275" y="914400"/>
            <a:ext cx="8153400" cy="2438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algn="b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Chúc các em chăm ngoan - học giỏi</a:t>
            </a:r>
            <a:endParaRPr lang="en-US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50000" kx="-2453608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26" name="Picture 11" descr="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 descr="0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4" descr="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238375"/>
            <a:ext cx="762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5" descr="bloema1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3000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3" descr="b3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8171">
            <a:off x="-228600" y="4114800"/>
            <a:ext cx="219868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52" descr="POINSET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53" descr="POINSET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2382" y="2381"/>
            <a:ext cx="14478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218" name="Picture 154" descr="balonne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29416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4" name="Group 158"/>
          <p:cNvGrpSpPr>
            <a:grpSpLocks/>
          </p:cNvGrpSpPr>
          <p:nvPr/>
        </p:nvGrpSpPr>
        <p:grpSpPr bwMode="auto">
          <a:xfrm>
            <a:off x="1752600" y="5410200"/>
            <a:ext cx="1981200" cy="1447800"/>
            <a:chOff x="5760" y="2544"/>
            <a:chExt cx="1111" cy="768"/>
          </a:xfrm>
        </p:grpSpPr>
        <p:pic>
          <p:nvPicPr>
            <p:cNvPr id="30755" name="Picture 159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6" name="Picture 160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5" name="Group 161"/>
          <p:cNvGrpSpPr>
            <a:grpSpLocks/>
          </p:cNvGrpSpPr>
          <p:nvPr/>
        </p:nvGrpSpPr>
        <p:grpSpPr bwMode="auto">
          <a:xfrm>
            <a:off x="2590800" y="3810000"/>
            <a:ext cx="1295400" cy="762000"/>
            <a:chOff x="5760" y="2544"/>
            <a:chExt cx="1111" cy="768"/>
          </a:xfrm>
        </p:grpSpPr>
        <p:pic>
          <p:nvPicPr>
            <p:cNvPr id="30753" name="Picture 162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4" name="Picture 163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6" name="Group 164"/>
          <p:cNvGrpSpPr>
            <a:grpSpLocks/>
          </p:cNvGrpSpPr>
          <p:nvPr/>
        </p:nvGrpSpPr>
        <p:grpSpPr bwMode="auto">
          <a:xfrm>
            <a:off x="1295400" y="3657600"/>
            <a:ext cx="1295400" cy="990600"/>
            <a:chOff x="5760" y="2544"/>
            <a:chExt cx="1111" cy="768"/>
          </a:xfrm>
        </p:grpSpPr>
        <p:pic>
          <p:nvPicPr>
            <p:cNvPr id="30751" name="Picture 165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2" name="Picture 166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7" name="Group 167"/>
          <p:cNvGrpSpPr>
            <a:grpSpLocks/>
          </p:cNvGrpSpPr>
          <p:nvPr/>
        </p:nvGrpSpPr>
        <p:grpSpPr bwMode="auto">
          <a:xfrm>
            <a:off x="6400800" y="5334000"/>
            <a:ext cx="2057400" cy="1524000"/>
            <a:chOff x="5760" y="2544"/>
            <a:chExt cx="1111" cy="768"/>
          </a:xfrm>
        </p:grpSpPr>
        <p:pic>
          <p:nvPicPr>
            <p:cNvPr id="30749" name="Picture 168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0" name="Picture 169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8" name="Group 170"/>
          <p:cNvGrpSpPr>
            <a:grpSpLocks/>
          </p:cNvGrpSpPr>
          <p:nvPr/>
        </p:nvGrpSpPr>
        <p:grpSpPr bwMode="auto">
          <a:xfrm>
            <a:off x="6781800" y="3657600"/>
            <a:ext cx="990600" cy="990600"/>
            <a:chOff x="5760" y="2544"/>
            <a:chExt cx="1111" cy="768"/>
          </a:xfrm>
        </p:grpSpPr>
        <p:pic>
          <p:nvPicPr>
            <p:cNvPr id="30747" name="Picture 171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8" name="Picture 172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9" name="Group 173"/>
          <p:cNvGrpSpPr>
            <a:grpSpLocks/>
          </p:cNvGrpSpPr>
          <p:nvPr/>
        </p:nvGrpSpPr>
        <p:grpSpPr bwMode="auto">
          <a:xfrm>
            <a:off x="7543800" y="3886200"/>
            <a:ext cx="1066800" cy="1143000"/>
            <a:chOff x="5760" y="2544"/>
            <a:chExt cx="1111" cy="768"/>
          </a:xfrm>
        </p:grpSpPr>
        <p:pic>
          <p:nvPicPr>
            <p:cNvPr id="30745" name="Picture 174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6" name="Picture 175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0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3400" y="-2286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58000" y="1676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05200" y="1676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05200" y="-152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19800" y="762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hông Xả Rác KARAOKE - Nhạc Thiếu Nhi Karaoke Cho B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09575" y="4524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3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98 -0.12835 C 0.06944 -0.12326 0.0026 -0.1302 -0.02031 -0.13066 C -0.0599 -0.12997 -0.09965 -0.12974 -0.13924 -0.12835 C -0.14531 -0.12812 -0.15504 -0.1228 -0.15955 -0.11702 C -0.16337 -0.11193 -0.16563 -0.10384 -0.17066 -0.10129 C -0.17934 -0.09713 -0.18559 -0.08742 -0.1941 -0.08325 C -0.19948 -0.07493 -0.20209 -0.06591 -0.2066 -0.0562 C -0.2066 -0.05596 -0.21285 -0.04278 -0.21285 -0.04255 C -0.21389 -0.03793 -0.21493 -0.03353 -0.21597 -0.02891 C -0.2165 -0.02659 -0.21771 -0.0222 -0.21771 -0.02197 C -0.21632 0.01018 -0.21563 0.01388 -0.21129 0.03862 C -0.21233 0.05366 -0.21268 0.06892 -0.21441 0.08395 C -0.21493 0.08835 -0.22344 0.10523 -0.22396 0.10639 C -0.22691 0.11309 -0.22847 0.12003 -0.2316 0.12674 C -0.23125 0.13714 -0.23195 0.19126 -0.22691 0.21254 C -0.22604 0.21601 -0.22361 0.21832 -0.22222 0.22156 C -0.2191 0.22965 -0.21771 0.24075 -0.21441 0.24861 C -0.20712 0.26573 -0.19931 0.28446 -0.19097 0.30065 C -0.18854 0.31406 -0.18611 0.3099 -0.1816 0.321 C -0.17969 0.32563 -0.179 0.33187 -0.17691 0.3365 C -0.17361 0.34436 -0.16945 0.35153 -0.1658 0.35916 C -0.1632 0.37188 -0.16667 0.36009 -0.15816 0.37257 C -0.15695 0.37442 -0.15643 0.37766 -0.15486 0.37951 C -0.14479 0.39223 -0.129 0.40518 -0.1158 0.40865 C -0.09879 0.42137 -0.10764 0.41813 -0.0783 0.41536 C -0.06806 0.39339 -0.06875 0.36332 -0.06424 0.33881 C -0.06476 0.31869 -0.06493 0.29834 -0.0658 0.27799 C -0.06632 0.26642 -0.07257 0.25509 -0.07518 0.24422 C -0.08108 0.21832 -0.075 0.23381 -0.08143 0.21924 C -0.08872 0.17762 -0.08472 0.15981 -0.08299 0.10199 C -0.08264 0.09297 -0.07743 0.08326 -0.07205 0.07933 C -0.06528 0.07447 -0.05573 0.07424 -0.04844 0.07262 C -0.00938 0.07331 0.02969 0.07285 0.06892 0.07493 C 0.07812 0.0754 0.09548 0.08603 0.09548 0.08626 C 0.10295 0.09367 0.11302 0.09505 0.12205 0.09737 C 0.13055 0.10592 0.14166 0.108 0.15173 0.11101 C 0.16666 0.12165 0.17847 0.12072 0.19566 0.12234 C 0.23837 0.12072 0.28125 0.12049 0.32396 0.11772 C 0.33594 0.11702 0.34844 0.10615 0.35989 0.10199 C 0.36389 0.09783 0.36684 0.09228 0.37083 0.08835 C 0.37934 0.08025 0.38889 0.07563 0.39739 0.06799 C 0.41597 0.03122 0.41753 -0.01411 0.42725 -0.0562 C 0.42708 -0.0666 0.43524 -0.13991 0.41319 -0.15102 C 0.40434 -0.1605 0.3941 -0.16512 0.38333 -0.16905 C 0.36857 -0.18293 0.3441 -0.18571 0.32708 -0.18941 C 0.30729 -0.18779 0.28732 -0.18686 0.26771 -0.18478 C 0.2618 -0.18409 0.26319 -0.18154 0.25972 -0.17576 C 0.25278 -0.1635 0.24757 -0.14061 0.23941 -0.13298 C 0.23698 -0.12604 0.23385 -0.11979 0.2316 -0.11263 C 0.22743 -0.09898 0.22465 -0.08372 0.22066 -0.06961 C 0.21962 -0.06128 0.21857 -0.05319 0.21753 -0.04486 C 0.21684 -0.03885 0.21736 -0.03238 0.21597 -0.02682 C 0.21475 -0.02243 0.2118 -0.01919 0.20972 -0.01549 C 0.2066 0.00717 0.20017 0.02868 0.1941 0.04996 C 0.19028 0.06291 0.18819 0.07632 0.18316 0.08835 C 0.18194 0.09112 0.17986 0.09251 0.1783 0.09505 C 0.17291 0.10453 0.16771 0.11448 0.16285 0.12419 C 0.16111 0.12743 0.15816 0.13344 0.15816 0.13367 C 0.15538 0.14501 0.14653 0.15102 0.13923 0.15611 C 0.13107 0.1679 0.13819 0.15981 0.12361 0.16513 C 0.11493 0.16813 0.10694 0.17461 0.09861 0.17877 C 0.09132 0.18247 0.09618 0.17947 0.08767 0.18317 C 0.08437 0.18455 0.0783 0.18779 0.0783 0.18802 C 0.06423 0.20305 0.04375 0.20976 0.02656 0.21254 C 0.01875 0.21647 0.01562 0.21485 0.00937 0.22387 C 0.00781 0.23058 0.00538 0.23566 0.00312 0.24191 " pathEditMode="relative" rAng="0" ptsTypes="fffffff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24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repeatCount="5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127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80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0" y="357370"/>
            <a:ext cx="91440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 5"/>
          <p:cNvSpPr/>
          <p:nvPr/>
        </p:nvSpPr>
        <p:spPr>
          <a:xfrm>
            <a:off x="0" y="0"/>
            <a:ext cx="9144000" cy="8007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145" name="Rectangle 2"/>
          <p:cNvSpPr txBox="1">
            <a:spLocks noChangeArrowheads="1"/>
          </p:cNvSpPr>
          <p:nvPr/>
        </p:nvSpPr>
        <p:spPr>
          <a:xfrm>
            <a:off x="1089992" y="201141"/>
            <a:ext cx="70104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BÀI 1: NGƯỜI BẠN MỚI CỦA EM</a:t>
            </a:r>
            <a:endParaRPr lang="en-US" altLang="vi-VN" sz="23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65" y="2529802"/>
            <a:ext cx="2482112" cy="208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ounded Rectangular Callout 23"/>
          <p:cNvSpPr/>
          <p:nvPr/>
        </p:nvSpPr>
        <p:spPr>
          <a:xfrm>
            <a:off x="611559" y="1005441"/>
            <a:ext cx="2520281" cy="1847495"/>
          </a:xfrm>
          <a:prstGeom prst="wedgeRoundRectCallout">
            <a:avLst>
              <a:gd name="adj1" fmla="val 50422"/>
              <a:gd name="adj2" fmla="val 73722"/>
              <a:gd name="adj3" fmla="val 16667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ular Callout 24"/>
          <p:cNvSpPr/>
          <p:nvPr/>
        </p:nvSpPr>
        <p:spPr>
          <a:xfrm>
            <a:off x="6156176" y="973345"/>
            <a:ext cx="2843753" cy="1735575"/>
          </a:xfrm>
          <a:prstGeom prst="wedgeRoundRectCallout">
            <a:avLst>
              <a:gd name="adj1" fmla="val -59792"/>
              <a:gd name="adj2" fmla="val 80031"/>
              <a:gd name="adj3" fmla="val 16667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ular Callout 25"/>
          <p:cNvSpPr/>
          <p:nvPr/>
        </p:nvSpPr>
        <p:spPr>
          <a:xfrm>
            <a:off x="395536" y="4293096"/>
            <a:ext cx="2520280" cy="2078526"/>
          </a:xfrm>
          <a:prstGeom prst="wedgeRoundRectCallout">
            <a:avLst>
              <a:gd name="adj1" fmla="val 63217"/>
              <a:gd name="adj2" fmla="val -55249"/>
              <a:gd name="adj3" fmla="val 16667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ular Callout 26"/>
          <p:cNvSpPr/>
          <p:nvPr/>
        </p:nvSpPr>
        <p:spPr>
          <a:xfrm>
            <a:off x="6506511" y="4293096"/>
            <a:ext cx="2493417" cy="2078526"/>
          </a:xfrm>
          <a:prstGeom prst="wedgeRoundRectCallout">
            <a:avLst>
              <a:gd name="adj1" fmla="val -78779"/>
              <a:gd name="adj2" fmla="val -56267"/>
              <a:gd name="adj3" fmla="val 16667"/>
            </a:avLst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2" y="3573016"/>
            <a:ext cx="39878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Khuung Chú Thích Chữ Nhật Góc Tròn 2"/>
          <p:cNvSpPr/>
          <p:nvPr/>
        </p:nvSpPr>
        <p:spPr>
          <a:xfrm>
            <a:off x="4493332" y="1628800"/>
            <a:ext cx="4398254" cy="1584176"/>
          </a:xfrm>
          <a:prstGeom prst="wedgeRoundRectCallout">
            <a:avLst>
              <a:gd name="adj1" fmla="val -50276"/>
              <a:gd name="adj2" fmla="val 140120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Vậy điện thoại có phải là một người bạn mới của em không?</a:t>
            </a:r>
          </a:p>
          <a:p>
            <a:pPr algn="ctr"/>
            <a:endParaRPr lang="vi-VN" b="1" dirty="0">
              <a:solidFill>
                <a:srgbClr val="2105CB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95192" y="1484784"/>
            <a:ext cx="4296394" cy="4641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hlink"/>
              </a:buClr>
              <a:buSzPct val="80000"/>
              <a:defRPr/>
            </a:pPr>
            <a:r>
              <a:rPr lang="en-US" sz="3600" dirty="0" smtClean="0">
                <a:solidFill>
                  <a:srgbClr val="2105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Từ nay em có một người bạn mới, đó là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chiếc máy tính</a:t>
            </a:r>
            <a:r>
              <a:rPr lang="en-US" sz="3600" dirty="0" smtClean="0">
                <a:solidFill>
                  <a:srgbClr val="2105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. </a:t>
            </a:r>
          </a:p>
          <a:p>
            <a:pPr algn="just">
              <a:buClr>
                <a:schemeClr val="hlink"/>
              </a:buClr>
              <a:buSzPct val="80000"/>
              <a:defRPr/>
            </a:pPr>
            <a:r>
              <a:rPr lang="en-US" sz="3600" dirty="0">
                <a:solidFill>
                  <a:srgbClr val="2105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  <a:r>
              <a:rPr lang="en-US" sz="3600" dirty="0" smtClean="0">
                <a:solidFill>
                  <a:srgbClr val="2105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Bạn mới của em có nhiều đức tính quý: Chăm làm, làm đúng, làm nhanh và thân thiện.</a:t>
            </a:r>
          </a:p>
          <a:p>
            <a:pPr algn="just"/>
            <a:endParaRPr lang="en-US" sz="3600" dirty="0">
              <a:solidFill>
                <a:srgbClr val="2105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8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grpSp>
        <p:nvGrpSpPr>
          <p:cNvPr id="146" name="Group 24"/>
          <p:cNvGrpSpPr>
            <a:grpSpLocks/>
          </p:cNvGrpSpPr>
          <p:nvPr/>
        </p:nvGrpSpPr>
        <p:grpSpPr bwMode="auto">
          <a:xfrm rot="5400000">
            <a:off x="267457" y="1140682"/>
            <a:ext cx="792087" cy="184150"/>
            <a:chOff x="0" y="1896"/>
            <a:chExt cx="5760" cy="120"/>
          </a:xfrm>
        </p:grpSpPr>
        <p:sp>
          <p:nvSpPr>
            <p:cNvPr id="147" name="Rectangle 2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vi-VN" altLang="vi-VN" sz="1800">
                <a:solidFill>
                  <a:srgbClr val="0D1259"/>
                </a:solidFill>
                <a:cs typeface="Arial" charset="0"/>
              </a:endParaRPr>
            </a:p>
          </p:txBody>
        </p:sp>
        <p:sp>
          <p:nvSpPr>
            <p:cNvPr id="148" name="Rectangle 2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vi-VN" altLang="vi-VN" sz="1800">
                <a:solidFill>
                  <a:srgbClr val="0D1259"/>
                </a:solidFill>
                <a:cs typeface="Arial" charset="0"/>
              </a:endParaRPr>
            </a:p>
          </p:txBody>
        </p:sp>
      </p:grpSp>
      <p:grpSp>
        <p:nvGrpSpPr>
          <p:cNvPr id="152" name="Group 24"/>
          <p:cNvGrpSpPr>
            <a:grpSpLocks/>
          </p:cNvGrpSpPr>
          <p:nvPr/>
        </p:nvGrpSpPr>
        <p:grpSpPr bwMode="auto">
          <a:xfrm rot="5400000">
            <a:off x="165670" y="2073276"/>
            <a:ext cx="930275" cy="184150"/>
            <a:chOff x="0" y="1896"/>
            <a:chExt cx="5760" cy="120"/>
          </a:xfrm>
        </p:grpSpPr>
        <p:sp>
          <p:nvSpPr>
            <p:cNvPr id="153" name="Rectangle 2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vi-VN" altLang="vi-VN" sz="1800">
                <a:solidFill>
                  <a:srgbClr val="0D1259"/>
                </a:solidFill>
                <a:cs typeface="Arial" charset="0"/>
              </a:endParaRPr>
            </a:p>
          </p:txBody>
        </p:sp>
        <p:sp>
          <p:nvSpPr>
            <p:cNvPr id="154" name="Rectangle 2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vi-VN" altLang="vi-VN" sz="1800">
                <a:solidFill>
                  <a:srgbClr val="0D1259"/>
                </a:solidFill>
                <a:cs typeface="Arial" charset="0"/>
              </a:endParaRPr>
            </a:p>
          </p:txBody>
        </p:sp>
      </p:grpSp>
      <p:grpSp>
        <p:nvGrpSpPr>
          <p:cNvPr id="155" name="Group 40"/>
          <p:cNvGrpSpPr>
            <a:grpSpLocks/>
          </p:cNvGrpSpPr>
          <p:nvPr/>
        </p:nvGrpSpPr>
        <p:grpSpPr bwMode="auto">
          <a:xfrm rot="5400000">
            <a:off x="-230411" y="3177382"/>
            <a:ext cx="1728787" cy="215900"/>
            <a:chOff x="0" y="1896"/>
            <a:chExt cx="5760" cy="120"/>
          </a:xfrm>
        </p:grpSpPr>
        <p:sp>
          <p:nvSpPr>
            <p:cNvPr id="156" name="Rectangle 4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vi-VN" altLang="vi-VN" sz="1800">
                <a:solidFill>
                  <a:srgbClr val="0D1259"/>
                </a:solidFill>
                <a:cs typeface="Arial" charset="0"/>
              </a:endParaRPr>
            </a:p>
          </p:txBody>
        </p:sp>
        <p:sp>
          <p:nvSpPr>
            <p:cNvPr id="157" name="Rectangle 4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vi-VN" altLang="vi-VN" sz="1800">
                <a:solidFill>
                  <a:srgbClr val="0D1259"/>
                </a:solidFill>
                <a:cs typeface="Arial" charset="0"/>
              </a:endParaRPr>
            </a:p>
          </p:txBody>
        </p:sp>
      </p:grpSp>
      <p:sp>
        <p:nvSpPr>
          <p:cNvPr id="158" name="AutoShape 9">
            <a:hlinkClick r:id="rId5" action="ppaction://hlinksldjump"/>
          </p:cNvPr>
          <p:cNvSpPr>
            <a:spLocks noChangeArrowheads="1"/>
          </p:cNvSpPr>
          <p:nvPr/>
        </p:nvSpPr>
        <p:spPr bwMode="gray">
          <a:xfrm>
            <a:off x="1100708" y="1412875"/>
            <a:ext cx="5689600" cy="58737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900" b="1" dirty="0" smtClean="0">
                <a:solidFill>
                  <a:srgbClr val="080DCA"/>
                </a:solidFill>
                <a:latin typeface="Times New Roman" pitchFamily="18" charset="0"/>
              </a:rPr>
              <a:t>CÁC BỘ PHẬN CỦA MÁY TÍNH</a:t>
            </a:r>
            <a:endParaRPr lang="en-US" altLang="vi-VN" sz="1900" b="1" dirty="0">
              <a:solidFill>
                <a:srgbClr val="080DCA"/>
              </a:solidFill>
              <a:latin typeface="Times New Roman" pitchFamily="18" charset="0"/>
            </a:endParaRPr>
          </a:p>
        </p:txBody>
      </p:sp>
      <p:grpSp>
        <p:nvGrpSpPr>
          <p:cNvPr id="159" name="Group 28"/>
          <p:cNvGrpSpPr>
            <a:grpSpLocks/>
          </p:cNvGrpSpPr>
          <p:nvPr/>
        </p:nvGrpSpPr>
        <p:grpSpPr bwMode="auto">
          <a:xfrm>
            <a:off x="35496" y="1196975"/>
            <a:ext cx="1066800" cy="989013"/>
            <a:chOff x="3257" y="860"/>
            <a:chExt cx="581" cy="623"/>
          </a:xfrm>
        </p:grpSpPr>
        <p:grpSp>
          <p:nvGrpSpPr>
            <p:cNvPr id="160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62" name="AutoShape 30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63" name="AutoShape 31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64" name="AutoShape 32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65" name="Oval 33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66" name="Oval 34" descr="Bouquet">
                <a:hlinkClick r:id="rId7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67" name="Oval 35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68" name="Oval 36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69" name="Oval 37" descr="Bouquet"/>
              <p:cNvSpPr>
                <a:spLocks noChangeArrowheads="1"/>
              </p:cNvSpPr>
              <p:nvPr/>
            </p:nvSpPr>
            <p:spPr bwMode="gray">
              <a:xfrm>
                <a:off x="2267" y="2066"/>
                <a:ext cx="1241" cy="1102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70" name="Oval 38" descr="Bouquet"/>
              <p:cNvSpPr>
                <a:spLocks noChangeArrowheads="1"/>
              </p:cNvSpPr>
              <p:nvPr/>
            </p:nvSpPr>
            <p:spPr bwMode="gray">
              <a:xfrm>
                <a:off x="2270" y="2082"/>
                <a:ext cx="1241" cy="1100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</p:grpSp>
        <p:sp>
          <p:nvSpPr>
            <p:cNvPr id="161" name="WordArt 39">
              <a:hlinkClick r:id="rId7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u="sng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71" name="AutoShape 9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1029271" y="2492375"/>
            <a:ext cx="5761038" cy="58737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900" b="1" dirty="0" smtClean="0">
                <a:solidFill>
                  <a:srgbClr val="080DCA"/>
                </a:solidFill>
                <a:latin typeface="Times New Roman" pitchFamily="18" charset="0"/>
              </a:rPr>
              <a:t>MỘT SỐ LOẠI MÁY TÍNH THƯỜNG GẶP</a:t>
            </a:r>
            <a:endParaRPr lang="en-US" altLang="vi-VN" sz="1900" b="1" dirty="0">
              <a:solidFill>
                <a:srgbClr val="080DCA"/>
              </a:solidFill>
              <a:latin typeface="Times New Roman" pitchFamily="18" charset="0"/>
            </a:endParaRPr>
          </a:p>
        </p:txBody>
      </p:sp>
      <p:grpSp>
        <p:nvGrpSpPr>
          <p:cNvPr id="172" name="Group 44"/>
          <p:cNvGrpSpPr>
            <a:grpSpLocks/>
          </p:cNvGrpSpPr>
          <p:nvPr/>
        </p:nvGrpSpPr>
        <p:grpSpPr bwMode="auto">
          <a:xfrm>
            <a:off x="121221" y="2290763"/>
            <a:ext cx="908050" cy="989012"/>
            <a:chOff x="3260" y="1700"/>
            <a:chExt cx="581" cy="623"/>
          </a:xfrm>
        </p:grpSpPr>
        <p:grpSp>
          <p:nvGrpSpPr>
            <p:cNvPr id="173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75" name="AutoShape 46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76" name="AutoShape 47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77" name="AutoShape 48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78" name="Oval 49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79" name="Oval 50" descr="Bouquet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80" name="Oval 51" descr="Bouquet"/>
              <p:cNvSpPr>
                <a:spLocks noChangeArrowheads="1"/>
              </p:cNvSpPr>
              <p:nvPr/>
            </p:nvSpPr>
            <p:spPr bwMode="gray">
              <a:xfrm>
                <a:off x="2274" y="2885"/>
                <a:ext cx="1240" cy="260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81" name="Oval 52" descr="Bouquet">
                <a:hlinkClick r:id="rId8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274" y="2885"/>
                <a:ext cx="1240" cy="260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82" name="Oval 53" descr="Bouquet"/>
              <p:cNvSpPr>
                <a:spLocks noChangeArrowheads="1"/>
              </p:cNvSpPr>
              <p:nvPr/>
            </p:nvSpPr>
            <p:spPr bwMode="gray">
              <a:xfrm>
                <a:off x="2267" y="2067"/>
                <a:ext cx="1241" cy="1100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183" name="Oval 54" descr="Bouquet"/>
              <p:cNvSpPr>
                <a:spLocks noChangeArrowheads="1"/>
              </p:cNvSpPr>
              <p:nvPr/>
            </p:nvSpPr>
            <p:spPr bwMode="gray">
              <a:xfrm>
                <a:off x="2270" y="2083"/>
                <a:ext cx="1241" cy="1099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</p:grpSp>
        <p:sp>
          <p:nvSpPr>
            <p:cNvPr id="174" name="WordArt 55">
              <a:hlinkClick r:id="rId8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u="sng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184" name="AutoShape 9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1029271" y="3573463"/>
            <a:ext cx="5746750" cy="58737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900" b="1" dirty="0" smtClean="0">
                <a:solidFill>
                  <a:srgbClr val="080DCA"/>
                </a:solidFill>
                <a:latin typeface="Times New Roman" pitchFamily="18" charset="0"/>
              </a:rPr>
              <a:t>HOẠT ĐỘNG THỰC HÀNH </a:t>
            </a:r>
            <a:endParaRPr lang="en-US" altLang="vi-VN" sz="1900" b="1" dirty="0">
              <a:solidFill>
                <a:srgbClr val="080DCA"/>
              </a:solidFill>
              <a:latin typeface="Times New Roman" pitchFamily="18" charset="0"/>
            </a:endParaRPr>
          </a:p>
        </p:txBody>
      </p:sp>
      <p:grpSp>
        <p:nvGrpSpPr>
          <p:cNvPr id="59" name="Group 40"/>
          <p:cNvGrpSpPr>
            <a:grpSpLocks/>
          </p:cNvGrpSpPr>
          <p:nvPr/>
        </p:nvGrpSpPr>
        <p:grpSpPr bwMode="auto">
          <a:xfrm rot="5400000">
            <a:off x="-229840" y="4257452"/>
            <a:ext cx="1728787" cy="215900"/>
            <a:chOff x="0" y="1896"/>
            <a:chExt cx="5760" cy="120"/>
          </a:xfrm>
        </p:grpSpPr>
        <p:sp>
          <p:nvSpPr>
            <p:cNvPr id="60" name="Rectangle 4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vi-VN" altLang="vi-VN" sz="1800">
                <a:solidFill>
                  <a:srgbClr val="0D1259"/>
                </a:solidFill>
                <a:cs typeface="Arial" charset="0"/>
              </a:endParaRPr>
            </a:p>
          </p:txBody>
        </p:sp>
        <p:sp>
          <p:nvSpPr>
            <p:cNvPr id="61" name="Rectangle 4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vi-VN" altLang="vi-VN" sz="1800">
                <a:solidFill>
                  <a:srgbClr val="0D1259"/>
                </a:solidFill>
                <a:cs typeface="Arial" charset="0"/>
              </a:endParaRPr>
            </a:p>
          </p:txBody>
        </p:sp>
      </p:grpSp>
      <p:sp>
        <p:nvSpPr>
          <p:cNvPr id="62" name="AutoShape 9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1029842" y="4653533"/>
            <a:ext cx="5746750" cy="58737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1900" b="1" dirty="0" smtClean="0">
                <a:solidFill>
                  <a:srgbClr val="080DCA"/>
                </a:solidFill>
                <a:latin typeface="Times New Roman" pitchFamily="18" charset="0"/>
              </a:rPr>
              <a:t>HOẠT ĐỘNG MỞ RỘNG</a:t>
            </a:r>
            <a:endParaRPr lang="en-US" altLang="vi-VN" sz="1900" b="1" dirty="0">
              <a:solidFill>
                <a:srgbClr val="080DCA"/>
              </a:solidFill>
              <a:latin typeface="Times New Roman" pitchFamily="18" charset="0"/>
            </a:endParaRPr>
          </a:p>
        </p:txBody>
      </p:sp>
      <p:grpSp>
        <p:nvGrpSpPr>
          <p:cNvPr id="63" name="Group 57"/>
          <p:cNvGrpSpPr>
            <a:grpSpLocks/>
          </p:cNvGrpSpPr>
          <p:nvPr/>
        </p:nvGrpSpPr>
        <p:grpSpPr bwMode="auto">
          <a:xfrm>
            <a:off x="107504" y="4494783"/>
            <a:ext cx="922338" cy="989012"/>
            <a:chOff x="3247" y="2515"/>
            <a:chExt cx="581" cy="623"/>
          </a:xfrm>
        </p:grpSpPr>
        <p:grpSp>
          <p:nvGrpSpPr>
            <p:cNvPr id="64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66" name="AutoShape 59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67" name="AutoShape 60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68" name="AutoShape 61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69" name="Oval 6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70" name="Oval 63" descr="Bouquet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71" name="Oval 64"/>
              <p:cNvSpPr>
                <a:spLocks noChangeArrowheads="1"/>
              </p:cNvSpPr>
              <p:nvPr/>
            </p:nvSpPr>
            <p:spPr bwMode="gray">
              <a:xfrm>
                <a:off x="2274" y="2853"/>
                <a:ext cx="1240" cy="25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72" name="Oval 65">
                <a:hlinkClick r:id="rId9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274" y="2888"/>
                <a:ext cx="1240" cy="25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73" name="Oval 66"/>
              <p:cNvSpPr>
                <a:spLocks noChangeArrowheads="1"/>
              </p:cNvSpPr>
              <p:nvPr/>
            </p:nvSpPr>
            <p:spPr bwMode="gray">
              <a:xfrm>
                <a:off x="2267" y="2032"/>
                <a:ext cx="1240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74" name="Oval 67" descr="Bouquet"/>
              <p:cNvSpPr>
                <a:spLocks noChangeArrowheads="1"/>
              </p:cNvSpPr>
              <p:nvPr/>
            </p:nvSpPr>
            <p:spPr bwMode="gray">
              <a:xfrm>
                <a:off x="2270" y="2082"/>
                <a:ext cx="1241" cy="1101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</p:grpSp>
        <p:sp>
          <p:nvSpPr>
            <p:cNvPr id="65" name="WordArt 68">
              <a:hlinkClick r:id="rId10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u="sng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76" name="Group 57"/>
          <p:cNvGrpSpPr>
            <a:grpSpLocks/>
          </p:cNvGrpSpPr>
          <p:nvPr/>
        </p:nvGrpSpPr>
        <p:grpSpPr bwMode="auto">
          <a:xfrm>
            <a:off x="179512" y="3356992"/>
            <a:ext cx="922338" cy="989012"/>
            <a:chOff x="3247" y="2515"/>
            <a:chExt cx="581" cy="623"/>
          </a:xfrm>
        </p:grpSpPr>
        <p:grpSp>
          <p:nvGrpSpPr>
            <p:cNvPr id="77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79" name="AutoShape 59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0" name="AutoShape 60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1" name="AutoShape 61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2" name="Oval 6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3" name="Oval 63" descr="Bouquet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4" name="Oval 64"/>
              <p:cNvSpPr>
                <a:spLocks noChangeArrowheads="1"/>
              </p:cNvSpPr>
              <p:nvPr/>
            </p:nvSpPr>
            <p:spPr bwMode="gray">
              <a:xfrm>
                <a:off x="2274" y="2853"/>
                <a:ext cx="1240" cy="25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5" name="Oval 65">
                <a:hlinkClick r:id="rId9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274" y="2888"/>
                <a:ext cx="1240" cy="25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6" name="Oval 66"/>
              <p:cNvSpPr>
                <a:spLocks noChangeArrowheads="1"/>
              </p:cNvSpPr>
              <p:nvPr/>
            </p:nvSpPr>
            <p:spPr bwMode="gray">
              <a:xfrm>
                <a:off x="2267" y="2032"/>
                <a:ext cx="1240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7" name="Oval 67" descr="Bouquet"/>
              <p:cNvSpPr>
                <a:spLocks noChangeArrowheads="1"/>
              </p:cNvSpPr>
              <p:nvPr/>
            </p:nvSpPr>
            <p:spPr bwMode="gray">
              <a:xfrm>
                <a:off x="2270" y="2082"/>
                <a:ext cx="1241" cy="1101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</p:grpSp>
        <p:sp>
          <p:nvSpPr>
            <p:cNvPr id="78" name="WordArt 68">
              <a:hlinkClick r:id="rId10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u="sng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1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71" grpId="0" animBg="1"/>
      <p:bldP spid="184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77" name="AutoShape 9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83568" y="1124744"/>
            <a:ext cx="4679950" cy="60046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000" b="1" dirty="0" smtClean="0">
                <a:solidFill>
                  <a:srgbClr val="080DCA"/>
                </a:solidFill>
                <a:latin typeface="Times New Roman" pitchFamily="18" charset="0"/>
              </a:rPr>
              <a:t>CÁC BỘ PHẬN CỦA MÁY TÍNH</a:t>
            </a:r>
            <a:endParaRPr lang="en-US" altLang="vi-VN" sz="2000" b="1" dirty="0">
              <a:solidFill>
                <a:srgbClr val="080DCA"/>
              </a:solidFill>
              <a:latin typeface="Times New Roman" pitchFamily="18" charset="0"/>
            </a:endParaRPr>
          </a:p>
        </p:txBody>
      </p:sp>
      <p:grpSp>
        <p:nvGrpSpPr>
          <p:cNvPr id="78" name="Group 28"/>
          <p:cNvGrpSpPr>
            <a:grpSpLocks/>
          </p:cNvGrpSpPr>
          <p:nvPr/>
        </p:nvGrpSpPr>
        <p:grpSpPr bwMode="auto">
          <a:xfrm>
            <a:off x="-71438" y="861427"/>
            <a:ext cx="827088" cy="1017141"/>
            <a:chOff x="3257" y="860"/>
            <a:chExt cx="581" cy="623"/>
          </a:xfrm>
        </p:grpSpPr>
        <p:grpSp>
          <p:nvGrpSpPr>
            <p:cNvPr id="7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81" name="AutoShape 30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2" name="AutoShape 31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3" name="AutoShape 32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4" name="Oval 33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5" name="Oval 34" descr="Bouquet">
                <a:hlinkClick r:id="rId5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6" name="Oval 35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7" name="Oval 36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8" name="Oval 37" descr="Bouquet"/>
              <p:cNvSpPr>
                <a:spLocks noChangeArrowheads="1"/>
              </p:cNvSpPr>
              <p:nvPr/>
            </p:nvSpPr>
            <p:spPr bwMode="gray">
              <a:xfrm>
                <a:off x="2267" y="2066"/>
                <a:ext cx="1241" cy="1102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9" name="Oval 38" descr="Bouquet"/>
              <p:cNvSpPr>
                <a:spLocks noChangeArrowheads="1"/>
              </p:cNvSpPr>
              <p:nvPr/>
            </p:nvSpPr>
            <p:spPr bwMode="gray">
              <a:xfrm>
                <a:off x="2270" y="2082"/>
                <a:ext cx="1241" cy="110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</p:grpSp>
        <p:sp>
          <p:nvSpPr>
            <p:cNvPr id="80" name="WordArt 39">
              <a:hlinkClick r:id="rId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u="sng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78569"/>
            <a:ext cx="6528601" cy="42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8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77" name="AutoShape 9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83567" y="1124744"/>
            <a:ext cx="4320481" cy="60046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2000" b="1" dirty="0">
                <a:solidFill>
                  <a:srgbClr val="080DCA"/>
                </a:solidFill>
                <a:latin typeface="Times New Roman" pitchFamily="18" charset="0"/>
              </a:rPr>
              <a:t>CÁC BỘ PHẬN CỦA MÁY </a:t>
            </a:r>
            <a:r>
              <a:rPr lang="en-US" altLang="vi-VN" sz="2000" b="1" dirty="0" smtClean="0">
                <a:solidFill>
                  <a:srgbClr val="080DCA"/>
                </a:solidFill>
                <a:latin typeface="Times New Roman" pitchFamily="18" charset="0"/>
              </a:rPr>
              <a:t>TÍNH</a:t>
            </a:r>
            <a:endParaRPr lang="en-US" altLang="vi-VN" sz="2000" b="1" dirty="0">
              <a:solidFill>
                <a:srgbClr val="080DCA"/>
              </a:solidFill>
              <a:latin typeface="Times New Roman" pitchFamily="18" charset="0"/>
            </a:endParaRPr>
          </a:p>
        </p:txBody>
      </p:sp>
      <p:grpSp>
        <p:nvGrpSpPr>
          <p:cNvPr id="78" name="Group 28"/>
          <p:cNvGrpSpPr>
            <a:grpSpLocks/>
          </p:cNvGrpSpPr>
          <p:nvPr/>
        </p:nvGrpSpPr>
        <p:grpSpPr bwMode="auto">
          <a:xfrm>
            <a:off x="-71438" y="861427"/>
            <a:ext cx="827088" cy="1017141"/>
            <a:chOff x="3257" y="860"/>
            <a:chExt cx="581" cy="623"/>
          </a:xfrm>
        </p:grpSpPr>
        <p:grpSp>
          <p:nvGrpSpPr>
            <p:cNvPr id="7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81" name="AutoShape 30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2" name="AutoShape 31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3" name="AutoShape 32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4" name="Oval 33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5" name="Oval 34" descr="Bouquet">
                <a:hlinkClick r:id="rId5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6" name="Oval 35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7" name="Oval 36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8" name="Oval 37" descr="Bouquet"/>
              <p:cNvSpPr>
                <a:spLocks noChangeArrowheads="1"/>
              </p:cNvSpPr>
              <p:nvPr/>
            </p:nvSpPr>
            <p:spPr bwMode="gray">
              <a:xfrm>
                <a:off x="2267" y="2066"/>
                <a:ext cx="1241" cy="1102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9" name="Oval 38" descr="Bouquet"/>
              <p:cNvSpPr>
                <a:spLocks noChangeArrowheads="1"/>
              </p:cNvSpPr>
              <p:nvPr/>
            </p:nvSpPr>
            <p:spPr bwMode="gray">
              <a:xfrm>
                <a:off x="2270" y="2082"/>
                <a:ext cx="1241" cy="110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</p:grpSp>
        <p:sp>
          <p:nvSpPr>
            <p:cNvPr id="80" name="WordArt 39">
              <a:hlinkClick r:id="rId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u="sng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23" y="3352800"/>
            <a:ext cx="3377477" cy="307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Khuung Chú Thích Chữ Nhật Góc Tròn 43"/>
          <p:cNvSpPr/>
          <p:nvPr/>
        </p:nvSpPr>
        <p:spPr>
          <a:xfrm>
            <a:off x="4493332" y="1784810"/>
            <a:ext cx="4398254" cy="1567990"/>
          </a:xfrm>
          <a:prstGeom prst="wedgeRoundRectCallout">
            <a:avLst>
              <a:gd name="adj1" fmla="val -50276"/>
              <a:gd name="adj2" fmla="val 140120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 tính để 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 gồm 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 mấy bộ phận 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 nào? 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ra?</a:t>
            </a:r>
          </a:p>
          <a:p>
            <a:pPr algn="ctr"/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77" name="AutoShape 9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83568" y="1124744"/>
            <a:ext cx="4248472" cy="60046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vi-VN" sz="2000" b="1" dirty="0">
                <a:solidFill>
                  <a:srgbClr val="080DCA"/>
                </a:solidFill>
                <a:latin typeface="Times New Roman" pitchFamily="18" charset="0"/>
              </a:rPr>
              <a:t>CÁC BỘ PHẬN CỦA MÁY </a:t>
            </a:r>
            <a:r>
              <a:rPr lang="en-US" altLang="vi-VN" sz="2000" b="1" dirty="0" smtClean="0">
                <a:solidFill>
                  <a:srgbClr val="080DCA"/>
                </a:solidFill>
                <a:latin typeface="Times New Roman" pitchFamily="18" charset="0"/>
              </a:rPr>
              <a:t>TÍNH</a:t>
            </a:r>
            <a:endParaRPr lang="en-US" altLang="vi-VN" sz="2000" b="1" dirty="0">
              <a:solidFill>
                <a:srgbClr val="080DCA"/>
              </a:solidFill>
              <a:latin typeface="Times New Roman" pitchFamily="18" charset="0"/>
            </a:endParaRPr>
          </a:p>
        </p:txBody>
      </p:sp>
      <p:grpSp>
        <p:nvGrpSpPr>
          <p:cNvPr id="78" name="Group 28"/>
          <p:cNvGrpSpPr>
            <a:grpSpLocks/>
          </p:cNvGrpSpPr>
          <p:nvPr/>
        </p:nvGrpSpPr>
        <p:grpSpPr bwMode="auto">
          <a:xfrm>
            <a:off x="-71438" y="861427"/>
            <a:ext cx="827088" cy="1017141"/>
            <a:chOff x="3257" y="860"/>
            <a:chExt cx="581" cy="623"/>
          </a:xfrm>
        </p:grpSpPr>
        <p:grpSp>
          <p:nvGrpSpPr>
            <p:cNvPr id="7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81" name="AutoShape 30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2" name="AutoShape 31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3" name="AutoShape 32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4" name="Oval 33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5" name="Oval 34" descr="Bouquet">
                <a:hlinkClick r:id="rId6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6" name="Oval 35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7" name="Oval 36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8" name="Oval 37" descr="Bouquet"/>
              <p:cNvSpPr>
                <a:spLocks noChangeArrowheads="1"/>
              </p:cNvSpPr>
              <p:nvPr/>
            </p:nvSpPr>
            <p:spPr bwMode="gray">
              <a:xfrm>
                <a:off x="2267" y="2066"/>
                <a:ext cx="1241" cy="1102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  <p:sp>
            <p:nvSpPr>
              <p:cNvPr id="89" name="Oval 38" descr="Bouquet"/>
              <p:cNvSpPr>
                <a:spLocks noChangeArrowheads="1"/>
              </p:cNvSpPr>
              <p:nvPr/>
            </p:nvSpPr>
            <p:spPr bwMode="gray">
              <a:xfrm>
                <a:off x="2270" y="2082"/>
                <a:ext cx="1241" cy="1100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vi-VN" altLang="vi-VN" sz="1800">
                  <a:solidFill>
                    <a:srgbClr val="0D1259"/>
                  </a:solidFill>
                  <a:cs typeface="Arial" charset="0"/>
                </a:endParaRPr>
              </a:p>
            </p:txBody>
          </p:sp>
        </p:grpSp>
        <p:sp>
          <p:nvSpPr>
            <p:cNvPr id="80" name="WordArt 39">
              <a:hlinkClick r:id="rId6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u="sng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89" y="2456028"/>
            <a:ext cx="5803651" cy="385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ular Callout 3"/>
          <p:cNvSpPr/>
          <p:nvPr/>
        </p:nvSpPr>
        <p:spPr>
          <a:xfrm>
            <a:off x="7608228" y="2194519"/>
            <a:ext cx="1333500" cy="762000"/>
          </a:xfrm>
          <a:prstGeom prst="wedgeRectCallout">
            <a:avLst>
              <a:gd name="adj1" fmla="val -80961"/>
              <a:gd name="adj2" fmla="val 16011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ular Callout 5"/>
          <p:cNvSpPr/>
          <p:nvPr/>
        </p:nvSpPr>
        <p:spPr>
          <a:xfrm>
            <a:off x="214270" y="4342904"/>
            <a:ext cx="1333500" cy="762000"/>
          </a:xfrm>
          <a:prstGeom prst="wedgeRectCallout">
            <a:avLst>
              <a:gd name="adj1" fmla="val 62323"/>
              <a:gd name="adj2" fmla="val 12966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ular Callout 6"/>
          <p:cNvSpPr/>
          <p:nvPr/>
        </p:nvSpPr>
        <p:spPr>
          <a:xfrm>
            <a:off x="214270" y="2113770"/>
            <a:ext cx="1333500" cy="762000"/>
          </a:xfrm>
          <a:prstGeom prst="wedgeRectCallout">
            <a:avLst>
              <a:gd name="adj1" fmla="val 112472"/>
              <a:gd name="adj2" fmla="val 1368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ular Callout 7"/>
          <p:cNvSpPr/>
          <p:nvPr/>
        </p:nvSpPr>
        <p:spPr>
          <a:xfrm>
            <a:off x="7665094" y="4937719"/>
            <a:ext cx="1246780" cy="762000"/>
          </a:xfrm>
          <a:prstGeom prst="wedgeRectCallout">
            <a:avLst>
              <a:gd name="adj1" fmla="val -186331"/>
              <a:gd name="adj2" fmla="val 10100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chuôt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Hình chữ nhật 2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08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>
          <a:xfrm>
            <a:off x="-36512" y="6488942"/>
            <a:ext cx="9180512" cy="371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/>
          <p:cNvSpPr/>
          <p:nvPr/>
        </p:nvSpPr>
        <p:spPr>
          <a:xfrm>
            <a:off x="-36512" y="6522988"/>
            <a:ext cx="9176300" cy="3575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88"/>
            <a:ext cx="581025" cy="581025"/>
          </a:xfrm>
          <a:prstGeom prst="rect">
            <a:avLst/>
          </a:prstGeom>
        </p:spPr>
      </p:pic>
      <p:pic>
        <p:nvPicPr>
          <p:cNvPr id="33" name="Ảnh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479"/>
            <a:ext cx="581025" cy="581025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0" y="111671"/>
            <a:ext cx="581025" cy="581025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04" y="111671"/>
            <a:ext cx="581025" cy="581025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316302" y="1332613"/>
            <a:ext cx="8649213" cy="4350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rgbClr val="2105CB"/>
                </a:solidFill>
              </a:rPr>
              <a:t> </a:t>
            </a:r>
            <a:r>
              <a:rPr lang="en-US" dirty="0" smtClean="0">
                <a:solidFill>
                  <a:srgbClr val="2105CB"/>
                </a:solidFill>
                <a:latin typeface="Times New Roman" pitchFamily="18" charset="0"/>
                <a:cs typeface="Times New Roman" pitchFamily="18" charset="0"/>
              </a:rPr>
              <a:t>Các em hãy cho biết màn hình của máy tính như thế nào?</a:t>
            </a:r>
          </a:p>
          <a:p>
            <a:endParaRPr lang="en-US" dirty="0">
              <a:solidFill>
                <a:srgbClr val="2105CB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3733800"/>
            <a:ext cx="4471987" cy="252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Khuung Chú Thích Chữ Nhật Góc Tròn 29"/>
          <p:cNvSpPr/>
          <p:nvPr/>
        </p:nvSpPr>
        <p:spPr>
          <a:xfrm>
            <a:off x="398016" y="2780928"/>
            <a:ext cx="3669928" cy="1567990"/>
          </a:xfrm>
          <a:prstGeom prst="wedgeRoundRectCallout">
            <a:avLst>
              <a:gd name="adj1" fmla="val 88115"/>
              <a:gd name="adj2" fmla="val 7791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Màn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máy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 như màn hình tivi.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 nơi hiển thị kết quả làm việc của máy tính</a:t>
            </a:r>
          </a:p>
          <a:p>
            <a:pPr algn="ctr"/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63&quot;/&gt;&lt;/object&gt;&lt;object type=&quot;3&quot; unique_id=&quot;10006&quot;&gt;&lt;property id=&quot;20148&quot; value=&quot;5&quot;/&gt;&lt;property id=&quot;20300&quot; value=&quot;Slide 5&quot;/&gt;&lt;property id=&quot;20307&quot; value=&quot;265&quot;/&gt;&lt;/object&gt;&lt;object type=&quot;3&quot; unique_id=&quot;10007&quot;&gt;&lt;property id=&quot;20148&quot; value=&quot;5&quot;/&gt;&lt;property id=&quot;20300&quot; value=&quot;Slide 6&quot;/&gt;&lt;property id=&quot;20307&quot; value=&quot;269&quot;/&gt;&lt;/object&gt;&lt;object type=&quot;3&quot; unique_id=&quot;10008&quot;&gt;&lt;property id=&quot;20148&quot; value=&quot;5&quot;/&gt;&lt;property id=&quot;20300&quot; value=&quot;Slide 7&quot;/&gt;&lt;property id=&quot;20307&quot; value=&quot;278&quot;/&gt;&lt;/object&gt;&lt;object type=&quot;3&quot; unique_id=&quot;10009&quot;&gt;&lt;property id=&quot;20148&quot; value=&quot;5&quot;/&gt;&lt;property id=&quot;20300&quot; value=&quot;Slide 8&quot;/&gt;&lt;property id=&quot;20307&quot; value=&quot;270&quot;/&gt;&lt;/object&gt;&lt;object type=&quot;3&quot; unique_id=&quot;10010&quot;&gt;&lt;property id=&quot;20148&quot; value=&quot;5&quot;/&gt;&lt;property id=&quot;20300&quot; value=&quot;Slide 19&quot;/&gt;&lt;property id=&quot;20307&quot; value=&quot;271&quot;/&gt;&lt;/object&gt;&lt;object type=&quot;3&quot; unique_id=&quot;10158&quot;&gt;&lt;property id=&quot;20148&quot; value=&quot;5&quot;/&gt;&lt;property id=&quot;20300&quot; value=&quot;Slide 3&quot;/&gt;&lt;property id=&quot;20307&quot; value=&quot;279&quot;/&gt;&lt;/object&gt;&lt;object type=&quot;3&quot; unique_id=&quot;10159&quot;&gt;&lt;property id=&quot;20148&quot; value=&quot;5&quot;/&gt;&lt;property id=&quot;20300&quot; value=&quot;Slide 4&quot;/&gt;&lt;property id=&quot;20307&quot; value=&quot;280&quot;/&gt;&lt;/object&gt;&lt;object type=&quot;3&quot; unique_id=&quot;10265&quot;&gt;&lt;property id=&quot;20148&quot; value=&quot;5&quot;/&gt;&lt;property id=&quot;20300&quot; value=&quot;Slide 9&quot;/&gt;&lt;property id=&quot;20307&quot; value=&quot;281&quot;/&gt;&lt;/object&gt;&lt;object type=&quot;3&quot; unique_id=&quot;10266&quot;&gt;&lt;property id=&quot;20148&quot; value=&quot;5&quot;/&gt;&lt;property id=&quot;20300&quot; value=&quot;Slide 10&quot;/&gt;&lt;property id=&quot;20307&quot; value=&quot;286&quot;/&gt;&lt;/object&gt;&lt;object type=&quot;3&quot; unique_id=&quot;10267&quot;&gt;&lt;property id=&quot;20148&quot; value=&quot;5&quot;/&gt;&lt;property id=&quot;20300&quot; value=&quot;Slide 11&quot;/&gt;&lt;property id=&quot;20307&quot; value=&quot;285&quot;/&gt;&lt;/object&gt;&lt;object type=&quot;3&quot; unique_id=&quot;10268&quot;&gt;&lt;property id=&quot;20148&quot; value=&quot;5&quot;/&gt;&lt;property id=&quot;20300&quot; value=&quot;Slide 12&quot;/&gt;&lt;property id=&quot;20307&quot; value=&quot;284&quot;/&gt;&lt;/object&gt;&lt;object type=&quot;3&quot; unique_id=&quot;10269&quot;&gt;&lt;property id=&quot;20148&quot; value=&quot;5&quot;/&gt;&lt;property id=&quot;20300&quot; value=&quot;Slide 13&quot;/&gt;&lt;property id=&quot;20307&quot; value=&quot;283&quot;/&gt;&lt;/object&gt;&lt;object type=&quot;3&quot; unique_id=&quot;10270&quot;&gt;&lt;property id=&quot;20148&quot; value=&quot;5&quot;/&gt;&lt;property id=&quot;20300&quot; value=&quot;Slide 14&quot;/&gt;&lt;property id=&quot;20307&quot; value=&quot;282&quot;/&gt;&lt;/object&gt;&lt;object type=&quot;3&quot; unique_id=&quot;10271&quot;&gt;&lt;property id=&quot;20148&quot; value=&quot;5&quot;/&gt;&lt;property id=&quot;20300&quot; value=&quot;Slide 15&quot;/&gt;&lt;property id=&quot;20307&quot; value=&quot;290&quot;/&gt;&lt;/object&gt;&lt;object type=&quot;3&quot; unique_id=&quot;10272&quot;&gt;&lt;property id=&quot;20148&quot; value=&quot;5&quot;/&gt;&lt;property id=&quot;20300&quot; value=&quot;Slide 16&quot;/&gt;&lt;property id=&quot;20307&quot; value=&quot;289&quot;/&gt;&lt;/object&gt;&lt;object type=&quot;3&quot; unique_id=&quot;10273&quot;&gt;&lt;property id=&quot;20148&quot; value=&quot;5&quot;/&gt;&lt;property id=&quot;20300&quot; value=&quot;Slide 17&quot;/&gt;&lt;property id=&quot;20307&quot; value=&quot;288&quot;/&gt;&lt;/object&gt;&lt;object type=&quot;3&quot; unique_id=&quot;10274&quot;&gt;&lt;property id=&quot;20148&quot; value=&quot;5&quot;/&gt;&lt;property id=&quot;20300&quot; value=&quot;Slide 18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732</Words>
  <Application>Microsoft Office PowerPoint</Application>
  <PresentationFormat>On-screen Show (4:3)</PresentationFormat>
  <Paragraphs>111</Paragraphs>
  <Slides>20</Slides>
  <Notes>3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Chủ đề của Office</vt:lpstr>
      <vt:lpstr>CorelDRAW.Graphic.12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Quoc Anh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QuocAnh</dc:creator>
  <cp:lastModifiedBy>Admin</cp:lastModifiedBy>
  <cp:revision>169</cp:revision>
  <dcterms:created xsi:type="dcterms:W3CDTF">2018-03-19T11:40:38Z</dcterms:created>
  <dcterms:modified xsi:type="dcterms:W3CDTF">2021-03-26T08:47:03Z</dcterms:modified>
</cp:coreProperties>
</file>