
<file path=[Content_Types].xml><?xml version="1.0" encoding="utf-8"?>
<Types xmlns="http://schemas.openxmlformats.org/package/2006/content-types">
  <Default Extension="png" ContentType="image/png"/>
  <Default Extension="bin" ContentType="audio/unknown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62" r:id="rId6"/>
    <p:sldId id="266" r:id="rId7"/>
    <p:sldId id="265" r:id="rId8"/>
    <p:sldId id="267" r:id="rId9"/>
    <p:sldId id="263" r:id="rId10"/>
    <p:sldId id="264" r:id="rId11"/>
    <p:sldId id="268" r:id="rId12"/>
    <p:sldId id="269" r:id="rId13"/>
    <p:sldId id="270" r:id="rId14"/>
    <p:sldId id="271" r:id="rId15"/>
    <p:sldId id="273" r:id="rId16"/>
    <p:sldId id="274" r:id="rId17"/>
    <p:sldId id="275" r:id="rId18"/>
    <p:sldId id="276" r:id="rId19"/>
  </p:sldIdLst>
  <p:sldSz cx="9144000" cy="6858000" type="screen4x3"/>
  <p:notesSz cx="6858000" cy="9144000"/>
  <p:embeddedFontLst>
    <p:embeddedFont>
      <p:font typeface="Jokerman" pitchFamily="82" charset="0"/>
      <p:regular r:id="rId20"/>
    </p:embeddedFont>
    <p:embeddedFont>
      <p:font typeface="Calibri" pitchFamily="34" charset="0"/>
      <p:regular r:id="rId21"/>
      <p:bold r:id="rId22"/>
      <p:italic r:id="rId23"/>
      <p:boldItalic r:id="rId24"/>
    </p:embeddedFont>
    <p:embeddedFont>
      <p:font typeface="Broadway" pitchFamily="82" charset="0"/>
      <p:regular r:id="rId25"/>
    </p:embeddedFont>
    <p:embeddedFont>
      <p:font typeface="Bodoni MT Black" pitchFamily="18" charset="0"/>
      <p:bold r:id="rId26"/>
      <p:boldItalic r:id="rId2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740" y="-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EBA8B-8368-4BAE-BC04-95D4C8DDA587}" type="datetimeFigureOut">
              <a:rPr lang="en-US" smtClean="0"/>
              <a:t>10/19/18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5818A-C870-4938-8225-7F3245C29F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95097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EBA8B-8368-4BAE-BC04-95D4C8DDA587}" type="datetimeFigureOut">
              <a:rPr lang="en-US" smtClean="0"/>
              <a:t>10/19/18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5818A-C870-4938-8225-7F3245C29F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4911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EBA8B-8368-4BAE-BC04-95D4C8DDA587}" type="datetimeFigureOut">
              <a:rPr lang="en-US" smtClean="0"/>
              <a:t>10/19/18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5818A-C870-4938-8225-7F3245C29F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04436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EBA8B-8368-4BAE-BC04-95D4C8DDA587}" type="datetimeFigureOut">
              <a:rPr lang="en-US" smtClean="0"/>
              <a:t>10/19/18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5818A-C870-4938-8225-7F3245C29F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95883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EBA8B-8368-4BAE-BC04-95D4C8DDA587}" type="datetimeFigureOut">
              <a:rPr lang="en-US" smtClean="0"/>
              <a:t>10/19/18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5818A-C870-4938-8225-7F3245C29F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5449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EBA8B-8368-4BAE-BC04-95D4C8DDA587}" type="datetimeFigureOut">
              <a:rPr lang="en-US" smtClean="0"/>
              <a:t>10/19/18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5818A-C870-4938-8225-7F3245C29F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66893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EBA8B-8368-4BAE-BC04-95D4C8DDA587}" type="datetimeFigureOut">
              <a:rPr lang="en-US" smtClean="0"/>
              <a:t>10/19/18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5818A-C870-4938-8225-7F3245C29F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28357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EBA8B-8368-4BAE-BC04-95D4C8DDA587}" type="datetimeFigureOut">
              <a:rPr lang="en-US" smtClean="0"/>
              <a:t>10/19/18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5818A-C870-4938-8225-7F3245C29F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7205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EBA8B-8368-4BAE-BC04-95D4C8DDA587}" type="datetimeFigureOut">
              <a:rPr lang="en-US" smtClean="0"/>
              <a:t>10/19/18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5818A-C870-4938-8225-7F3245C29F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22182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EBA8B-8368-4BAE-BC04-95D4C8DDA587}" type="datetimeFigureOut">
              <a:rPr lang="en-US" smtClean="0"/>
              <a:t>10/19/18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5818A-C870-4938-8225-7F3245C29F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1721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EBA8B-8368-4BAE-BC04-95D4C8DDA587}" type="datetimeFigureOut">
              <a:rPr lang="en-US" smtClean="0"/>
              <a:t>10/19/18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5818A-C870-4938-8225-7F3245C29F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05961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FEBA8B-8368-4BAE-BC04-95D4C8DDA587}" type="datetimeFigureOut">
              <a:rPr lang="en-US" smtClean="0"/>
              <a:t>10/19/18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E5818A-C870-4938-8225-7F3245C29F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91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audio" Target="../media/audio13.bin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audio" Target="../media/audio14.bin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audio" Target="../media/audio15.bin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audio" Target="../media/audio16.bin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g"/><Relationship Id="rId3" Type="http://schemas.openxmlformats.org/officeDocument/2006/relationships/image" Target="../media/image12.png"/><Relationship Id="rId7" Type="http://schemas.openxmlformats.org/officeDocument/2006/relationships/image" Target="../media/image23.jpg"/><Relationship Id="rId2" Type="http://schemas.openxmlformats.org/officeDocument/2006/relationships/audio" Target="../media/audio17.bin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g"/><Relationship Id="rId5" Type="http://schemas.openxmlformats.org/officeDocument/2006/relationships/image" Target="../media/image21.jpg"/><Relationship Id="rId10" Type="http://schemas.openxmlformats.org/officeDocument/2006/relationships/image" Target="../media/image20.png"/><Relationship Id="rId4" Type="http://schemas.openxmlformats.org/officeDocument/2006/relationships/image" Target="../media/image19.png"/><Relationship Id="rId9" Type="http://schemas.openxmlformats.org/officeDocument/2006/relationships/image" Target="../media/image25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audio" Target="../media/audio18.bin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Snow%20White%20And%20The%20Seven%20Dwarfs%20in%20English%20-%20English%20Story%20-%20English%20Fairy%20Tales.mp4" TargetMode="Externa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Aladdin%20And%20The%20Magic%20Lamp%20in%20English%20-%20English%20Story%20-%20Fairy%20Tales%20in%20English%20-%20English%20Fairy%20Tales.mp4" TargetMode="Externa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audio" Target="../media/audio7.bin"/><Relationship Id="rId13" Type="http://schemas.openxmlformats.org/officeDocument/2006/relationships/audio" Target="../media/audio12.bin"/><Relationship Id="rId3" Type="http://schemas.openxmlformats.org/officeDocument/2006/relationships/audio" Target="../media/audio2.bin"/><Relationship Id="rId7" Type="http://schemas.openxmlformats.org/officeDocument/2006/relationships/audio" Target="../media/audio6.bin"/><Relationship Id="rId12" Type="http://schemas.openxmlformats.org/officeDocument/2006/relationships/audio" Target="../media/audio11.bin"/><Relationship Id="rId2" Type="http://schemas.openxmlformats.org/officeDocument/2006/relationships/audio" Target="../media/audio1.bin"/><Relationship Id="rId16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5.bin"/><Relationship Id="rId11" Type="http://schemas.openxmlformats.org/officeDocument/2006/relationships/audio" Target="../media/audio10.bin"/><Relationship Id="rId5" Type="http://schemas.openxmlformats.org/officeDocument/2006/relationships/audio" Target="../media/audio4.bin"/><Relationship Id="rId15" Type="http://schemas.openxmlformats.org/officeDocument/2006/relationships/image" Target="../media/image10.png"/><Relationship Id="rId10" Type="http://schemas.openxmlformats.org/officeDocument/2006/relationships/audio" Target="../media/audio9.bin"/><Relationship Id="rId4" Type="http://schemas.openxmlformats.org/officeDocument/2006/relationships/audio" Target="../media/audio3.bin"/><Relationship Id="rId9" Type="http://schemas.openxmlformats.org/officeDocument/2006/relationships/audio" Target="../media/audio8.bin"/><Relationship Id="rId14" Type="http://schemas.openxmlformats.org/officeDocument/2006/relationships/image" Target="../media/image9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g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The%20Watermelon%20Prince%20-%20S&#7921;%20t&#237;ch%20d&#432;a%20h&#7845;u%20%5bTruy&#7879;n%20k&#7875;%20ti&#7871;ng%20anh%20c&#243;%20ph&#7909;%20&#273;&#7873;%5d.mp4" TargetMode="External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447800" y="1219199"/>
            <a:ext cx="6505306" cy="277640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Jokerman" pitchFamily="82" charset="0"/>
              </a:rPr>
              <a:t>UNIT 14. WHAT HAPPEN</a:t>
            </a:r>
          </a:p>
          <a:p>
            <a:pPr algn="ctr">
              <a:lnSpc>
                <a:spcPct val="150000"/>
              </a:lnSpc>
            </a:pPr>
            <a:r>
              <a:rPr lang="en-US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Jokerman" pitchFamily="82" charset="0"/>
              </a:rPr>
              <a:t> IN THE STORY?</a:t>
            </a:r>
          </a:p>
          <a:p>
            <a:pPr algn="ctr">
              <a:lnSpc>
                <a:spcPct val="150000"/>
              </a:lnSpc>
            </a:pPr>
            <a:r>
              <a:rPr lang="en-US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Jokerman" pitchFamily="82" charset="0"/>
              </a:rPr>
              <a:t>LESSON 1</a:t>
            </a:r>
            <a:endParaRPr lang="en-US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Jokerman" pitchFamily="82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5300" y="3995600"/>
            <a:ext cx="2832100" cy="18642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31045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883" y="1717572"/>
            <a:ext cx="2924594" cy="31242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11183" y="304799"/>
            <a:ext cx="2695994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FIRST …</a:t>
            </a:r>
            <a:endParaRPr lang="en-US" sz="6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304800"/>
            <a:ext cx="5791200" cy="594974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962400" y="1320463"/>
            <a:ext cx="4343399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/>
              <a:t>King Hung ordered Mai An </a:t>
            </a:r>
            <a:r>
              <a:rPr lang="en-US" sz="4000" dirty="0" err="1"/>
              <a:t>Tiem</a:t>
            </a:r>
            <a:r>
              <a:rPr lang="en-US" sz="4000" dirty="0"/>
              <a:t> and his family to live on an island. The island was very far away.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9586" y="1005416"/>
            <a:ext cx="352425" cy="31504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5122328"/>
            <a:ext cx="1295400" cy="129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528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1-2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883" y="1931949"/>
            <a:ext cx="2924594" cy="2294503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31734" y="304799"/>
            <a:ext cx="2654894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THEN …</a:t>
            </a:r>
            <a:endParaRPr lang="en-US" sz="6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304800"/>
            <a:ext cx="5791200" cy="594974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962400" y="1320463"/>
            <a:ext cx="4343399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/>
              <a:t>One day, An </a:t>
            </a:r>
            <a:r>
              <a:rPr lang="en-US" sz="4400" dirty="0" err="1"/>
              <a:t>Tiem</a:t>
            </a:r>
            <a:r>
              <a:rPr lang="en-US" sz="4400" dirty="0"/>
              <a:t> found some black seeds and he grew them. The seeds gave watermelons.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9586" y="1005416"/>
            <a:ext cx="352425" cy="31504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5122328"/>
            <a:ext cx="1295400" cy="129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7214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1-2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885" y="2111456"/>
            <a:ext cx="2924594" cy="2336431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62994" y="304799"/>
            <a:ext cx="259237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NEXT …</a:t>
            </a:r>
            <a:endParaRPr lang="en-US" sz="6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304800"/>
            <a:ext cx="5791200" cy="594974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038600" y="1161318"/>
            <a:ext cx="4343399" cy="44097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800" dirty="0"/>
              <a:t>An </a:t>
            </a:r>
            <a:r>
              <a:rPr lang="en-US" sz="4800" dirty="0" err="1"/>
              <a:t>Tiem’s</a:t>
            </a:r>
            <a:r>
              <a:rPr lang="en-US" sz="4800" dirty="0"/>
              <a:t> family exchanged the watermelons for food and drink.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9586" y="1005416"/>
            <a:ext cx="352425" cy="31504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5122328"/>
            <a:ext cx="1295400" cy="129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180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1-2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885" y="2359840"/>
            <a:ext cx="2924594" cy="1839663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0" y="0"/>
            <a:ext cx="3406702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IN THE END …</a:t>
            </a:r>
            <a:endParaRPr lang="en-US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304800"/>
            <a:ext cx="5791200" cy="594974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038600" y="1161318"/>
            <a:ext cx="4343399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/>
              <a:t>King Hung heard about the story and he let An </a:t>
            </a:r>
            <a:r>
              <a:rPr lang="en-US" sz="4800" dirty="0" err="1"/>
              <a:t>Tiem</a:t>
            </a:r>
            <a:r>
              <a:rPr lang="en-US" sz="4800" dirty="0"/>
              <a:t> and his family go back </a:t>
            </a:r>
            <a:r>
              <a:rPr lang="en-US" sz="4800" dirty="0" smtClean="0"/>
              <a:t>home.</a:t>
            </a:r>
            <a:endParaRPr lang="en-US" sz="48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9586" y="1005416"/>
            <a:ext cx="352425" cy="31504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5122328"/>
            <a:ext cx="1295400" cy="129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2015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1-2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" y="363723"/>
            <a:ext cx="521969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dirty="0" smtClean="0">
                <a:ln w="18415" cmpd="sng">
                  <a:noFill/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doni MT Black" pitchFamily="18" charset="0"/>
              </a:rPr>
              <a:t>LISTEN AND NUMBER</a:t>
            </a:r>
            <a:endParaRPr lang="en-US" sz="3200" dirty="0">
              <a:ln w="18415" cmpd="sng">
                <a:noFill/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odoni MT Black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4400" y="341063"/>
            <a:ext cx="352425" cy="31504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219200"/>
            <a:ext cx="2092635" cy="15494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1400" y="1219200"/>
            <a:ext cx="2092634" cy="15494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1766" y="1095173"/>
            <a:ext cx="2092634" cy="15494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2131" y="4114800"/>
            <a:ext cx="2092634" cy="15494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447" y="4038600"/>
            <a:ext cx="2092634" cy="1549400"/>
          </a:xfrm>
          <a:prstGeom prst="rect">
            <a:avLst/>
          </a:prstGeom>
        </p:spPr>
      </p:pic>
      <p:sp>
        <p:nvSpPr>
          <p:cNvPr id="11" name="Oval 10"/>
          <p:cNvSpPr/>
          <p:nvPr/>
        </p:nvSpPr>
        <p:spPr>
          <a:xfrm>
            <a:off x="2057400" y="2768600"/>
            <a:ext cx="457200" cy="431800"/>
          </a:xfrm>
          <a:prstGeom prst="ellipse">
            <a:avLst/>
          </a:prstGeom>
          <a:solidFill>
            <a:srgbClr val="00B0F0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a</a:t>
            </a:r>
            <a:endParaRPr lang="en-US" sz="2000" b="1" dirty="0"/>
          </a:p>
        </p:txBody>
      </p:sp>
      <p:sp>
        <p:nvSpPr>
          <p:cNvPr id="12" name="Oval 11"/>
          <p:cNvSpPr/>
          <p:nvPr/>
        </p:nvSpPr>
        <p:spPr>
          <a:xfrm>
            <a:off x="4724400" y="2784543"/>
            <a:ext cx="457200" cy="431800"/>
          </a:xfrm>
          <a:prstGeom prst="ellipse">
            <a:avLst/>
          </a:prstGeom>
          <a:solidFill>
            <a:srgbClr val="00B0F0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/>
              <a:t>b</a:t>
            </a:r>
            <a:endParaRPr lang="en-US" sz="2000" b="1" dirty="0"/>
          </a:p>
        </p:txBody>
      </p:sp>
      <p:sp>
        <p:nvSpPr>
          <p:cNvPr id="13" name="Oval 12"/>
          <p:cNvSpPr/>
          <p:nvPr/>
        </p:nvSpPr>
        <p:spPr>
          <a:xfrm>
            <a:off x="7848600" y="2741174"/>
            <a:ext cx="457200" cy="431800"/>
          </a:xfrm>
          <a:prstGeom prst="ellipse">
            <a:avLst/>
          </a:prstGeom>
          <a:solidFill>
            <a:srgbClr val="00B0F0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/>
              <a:t>c</a:t>
            </a:r>
            <a:endParaRPr lang="en-US" sz="2000" b="1" dirty="0"/>
          </a:p>
        </p:txBody>
      </p:sp>
      <p:sp>
        <p:nvSpPr>
          <p:cNvPr id="14" name="Oval 13"/>
          <p:cNvSpPr/>
          <p:nvPr/>
        </p:nvSpPr>
        <p:spPr>
          <a:xfrm>
            <a:off x="3099881" y="5791200"/>
            <a:ext cx="457200" cy="431800"/>
          </a:xfrm>
          <a:prstGeom prst="ellipse">
            <a:avLst/>
          </a:prstGeom>
          <a:solidFill>
            <a:srgbClr val="00B0F0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/>
              <a:t>d</a:t>
            </a:r>
            <a:endParaRPr lang="en-US" sz="2000" b="1" dirty="0"/>
          </a:p>
        </p:txBody>
      </p:sp>
      <p:sp>
        <p:nvSpPr>
          <p:cNvPr id="15" name="Oval 14"/>
          <p:cNvSpPr/>
          <p:nvPr/>
        </p:nvSpPr>
        <p:spPr>
          <a:xfrm>
            <a:off x="6441765" y="5664200"/>
            <a:ext cx="457200" cy="431800"/>
          </a:xfrm>
          <a:prstGeom prst="ellipse">
            <a:avLst/>
          </a:prstGeom>
          <a:solidFill>
            <a:srgbClr val="00B0F0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/>
              <a:t>e</a:t>
            </a:r>
            <a:endParaRPr lang="en-US" sz="2000" b="1" dirty="0"/>
          </a:p>
        </p:txBody>
      </p:sp>
      <p:sp>
        <p:nvSpPr>
          <p:cNvPr id="16" name="Rectangle 15"/>
          <p:cNvSpPr/>
          <p:nvPr/>
        </p:nvSpPr>
        <p:spPr>
          <a:xfrm>
            <a:off x="4094317" y="2855474"/>
            <a:ext cx="533400" cy="41585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FF0000"/>
                </a:solidFill>
              </a:rPr>
              <a:t>1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2442831" y="5755127"/>
            <a:ext cx="533400" cy="41585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FF0000"/>
                </a:solidFill>
              </a:rPr>
              <a:t>2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5791200" y="5644070"/>
            <a:ext cx="533400" cy="41585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FF0000"/>
                </a:solidFill>
              </a:rPr>
              <a:t>3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351117" y="2774815"/>
            <a:ext cx="533400" cy="41585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FF0000"/>
                </a:solidFill>
              </a:rPr>
              <a:t>4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7162800" y="2742254"/>
            <a:ext cx="533400" cy="41585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FF0000"/>
                </a:solidFill>
              </a:rPr>
              <a:t>5</a:t>
            </a:r>
            <a:endParaRPr lang="en-US" sz="2800" b="1" dirty="0">
              <a:solidFill>
                <a:srgbClr val="FF0000"/>
              </a:solidFill>
            </a:endParaRP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17" y="3594100"/>
            <a:ext cx="1295400" cy="129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0190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1-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79512" y="118070"/>
            <a:ext cx="4354077" cy="52322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2800" b="1" cap="all" dirty="0">
                <a:ln w="9000" cmpd="sng">
                  <a:noFill/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Broadway" pitchFamily="82" charset="0"/>
              </a:rPr>
              <a:t>READ AND COMPLETE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179388" y="908050"/>
            <a:ext cx="1954212" cy="657225"/>
          </a:xfrm>
          <a:prstGeom prst="roundRect">
            <a:avLst/>
          </a:prstGeom>
          <a:noFill/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800" b="1" dirty="0" smtClean="0">
                <a:solidFill>
                  <a:schemeClr val="tx1"/>
                </a:solidFill>
              </a:rPr>
              <a:t>In the end</a:t>
            </a:r>
            <a:endParaRPr lang="en-US" sz="2800" b="1" dirty="0">
              <a:solidFill>
                <a:schemeClr val="tx1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2514600" y="908050"/>
            <a:ext cx="1193800" cy="657225"/>
          </a:xfrm>
          <a:prstGeom prst="roundRect">
            <a:avLst/>
          </a:prstGeom>
          <a:noFill/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b="1" dirty="0" smtClean="0">
                <a:solidFill>
                  <a:schemeClr val="tx1"/>
                </a:solidFill>
              </a:rPr>
              <a:t>apple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3995737" y="908050"/>
            <a:ext cx="1538287" cy="601662"/>
          </a:xfrm>
          <a:prstGeom prst="roundRect">
            <a:avLst/>
          </a:prstGeom>
          <a:noFill/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b="1" dirty="0" smtClean="0">
                <a:solidFill>
                  <a:schemeClr val="tx1"/>
                </a:solidFill>
              </a:rPr>
              <a:t>Got up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5724525" y="928371"/>
            <a:ext cx="1368425" cy="665162"/>
          </a:xfrm>
          <a:prstGeom prst="roundRect">
            <a:avLst/>
          </a:prstGeom>
          <a:noFill/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800" b="1" dirty="0" smtClean="0">
                <a:solidFill>
                  <a:schemeClr val="tx1"/>
                </a:solidFill>
              </a:rPr>
              <a:t>legs</a:t>
            </a:r>
            <a:endParaRPr lang="en-US" sz="2800" b="1" dirty="0">
              <a:solidFill>
                <a:schemeClr val="tx1"/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7426326" y="928371"/>
            <a:ext cx="1522412" cy="665162"/>
          </a:xfrm>
          <a:prstGeom prst="roundRect">
            <a:avLst/>
          </a:prstGeom>
          <a:noFill/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b="1" dirty="0" smtClean="0">
                <a:solidFill>
                  <a:schemeClr val="tx1"/>
                </a:solidFill>
              </a:rPr>
              <a:t>princess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120413" y="1622003"/>
            <a:ext cx="8916084" cy="5047357"/>
          </a:xfrm>
          <a:prstGeom prst="roundRect">
            <a:avLst/>
          </a:prstGeom>
          <a:solidFill>
            <a:srgbClr val="99CCFF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50000"/>
              </a:lnSpc>
              <a:defRPr/>
            </a:pPr>
            <a:r>
              <a:rPr lang="en-US" sz="2400" b="1" dirty="0">
                <a:solidFill>
                  <a:schemeClr val="tx1"/>
                </a:solidFill>
              </a:rPr>
              <a:t>Many years ago, there was a very beautiful (1) </a:t>
            </a:r>
            <a:r>
              <a:rPr lang="en-US" sz="2400" b="1" dirty="0" smtClean="0">
                <a:solidFill>
                  <a:schemeClr val="tx1"/>
                </a:solidFill>
              </a:rPr>
              <a:t>                      who</a:t>
            </a:r>
          </a:p>
          <a:p>
            <a:pPr>
              <a:lnSpc>
                <a:spcPct val="150000"/>
              </a:lnSpc>
              <a:defRPr/>
            </a:pPr>
            <a:r>
              <a:rPr lang="en-US" sz="2400" b="1" dirty="0" smtClean="0">
                <a:solidFill>
                  <a:schemeClr val="tx1"/>
                </a:solidFill>
              </a:rPr>
              <a:t>lived </a:t>
            </a:r>
            <a:r>
              <a:rPr lang="en-US" sz="2400" b="1" dirty="0">
                <a:solidFill>
                  <a:schemeClr val="tx1"/>
                </a:solidFill>
              </a:rPr>
              <a:t>in a </a:t>
            </a:r>
            <a:r>
              <a:rPr lang="en-US" sz="2400" b="1" dirty="0" err="1" smtClean="0">
                <a:solidFill>
                  <a:schemeClr val="tx1"/>
                </a:solidFill>
              </a:rPr>
              <a:t>castle.The</a:t>
            </a:r>
            <a:r>
              <a:rPr lang="en-US" sz="2400" b="1" dirty="0" smtClean="0">
                <a:solidFill>
                  <a:schemeClr val="tx1"/>
                </a:solidFill>
              </a:rPr>
              <a:t> </a:t>
            </a:r>
            <a:r>
              <a:rPr lang="en-US" sz="2400" b="1" dirty="0">
                <a:solidFill>
                  <a:schemeClr val="tx1"/>
                </a:solidFill>
              </a:rPr>
              <a:t>princess had a problem with her (2</a:t>
            </a:r>
            <a:r>
              <a:rPr lang="en-US" sz="2400" b="1" dirty="0" smtClean="0">
                <a:solidFill>
                  <a:schemeClr val="tx1"/>
                </a:solidFill>
              </a:rPr>
              <a:t>)</a:t>
            </a:r>
            <a:r>
              <a:rPr lang="en-US" sz="2400" b="1" dirty="0">
                <a:solidFill>
                  <a:schemeClr val="tx1"/>
                </a:solidFill>
              </a:rPr>
              <a:t> </a:t>
            </a:r>
            <a:r>
              <a:rPr lang="en-US" sz="2400" b="1" dirty="0" smtClean="0">
                <a:solidFill>
                  <a:schemeClr val="tx1"/>
                </a:solidFill>
              </a:rPr>
              <a:t>       </a:t>
            </a:r>
            <a:r>
              <a:rPr lang="en-US" sz="2400" b="1" dirty="0">
                <a:solidFill>
                  <a:schemeClr val="tx1"/>
                </a:solidFill>
              </a:rPr>
              <a:t> and couldn’t walk. One day, a prince visited the castle and met the beautiful princess. He gave her an (3) </a:t>
            </a:r>
            <a:r>
              <a:rPr lang="en-US" sz="2400" b="1" dirty="0" smtClean="0">
                <a:solidFill>
                  <a:schemeClr val="tx1"/>
                </a:solidFill>
              </a:rPr>
              <a:t>             </a:t>
            </a:r>
            <a:r>
              <a:rPr lang="en-US" sz="2400" b="1" dirty="0">
                <a:solidFill>
                  <a:schemeClr val="tx1"/>
                </a:solidFill>
              </a:rPr>
              <a:t> and said, “This magic apple can make you walk!” The princess was very happy. She ate the apple. Then the next morning, she (4) </a:t>
            </a:r>
            <a:r>
              <a:rPr lang="en-US" sz="2400" b="1" dirty="0" smtClean="0">
                <a:solidFill>
                  <a:schemeClr val="tx1"/>
                </a:solidFill>
              </a:rPr>
              <a:t>                 </a:t>
            </a:r>
            <a:r>
              <a:rPr lang="en-US" sz="2400" b="1" dirty="0">
                <a:solidFill>
                  <a:schemeClr val="tx1"/>
                </a:solidFill>
              </a:rPr>
              <a:t> and was so surprised because she could walk and run and dance. (5) </a:t>
            </a:r>
            <a:r>
              <a:rPr lang="en-US" sz="2400" b="1" dirty="0" smtClean="0">
                <a:solidFill>
                  <a:schemeClr val="tx1"/>
                </a:solidFill>
              </a:rPr>
              <a:t>                         , </a:t>
            </a:r>
            <a:r>
              <a:rPr lang="en-US" sz="2400" b="1" dirty="0">
                <a:solidFill>
                  <a:schemeClr val="tx1"/>
                </a:solidFill>
              </a:rPr>
              <a:t>the prince and the princess got married and lived happily ever after</a:t>
            </a:r>
            <a:r>
              <a:rPr lang="en-US" sz="2400" b="1" dirty="0" smtClean="0">
                <a:solidFill>
                  <a:schemeClr val="tx1"/>
                </a:solidFill>
              </a:rPr>
              <a:t>.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324600" y="1732119"/>
            <a:ext cx="17002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2400" b="1" dirty="0" smtClean="0">
                <a:solidFill>
                  <a:srgbClr val="FF0000"/>
                </a:solidFill>
              </a:rPr>
              <a:t>princess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7337426" y="2286000"/>
            <a:ext cx="170021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2400" b="1" dirty="0" smtClean="0">
                <a:solidFill>
                  <a:srgbClr val="FF0000"/>
                </a:solidFill>
              </a:rPr>
              <a:t>legs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1752600" y="5638800"/>
            <a:ext cx="17018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2400" b="1" dirty="0" smtClean="0">
                <a:solidFill>
                  <a:srgbClr val="FF0000"/>
                </a:solidFill>
              </a:rPr>
              <a:t>In the end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6737351" y="4495800"/>
            <a:ext cx="13779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2400" b="1" dirty="0">
                <a:solidFill>
                  <a:srgbClr val="FF0000"/>
                </a:solidFill>
              </a:rPr>
              <a:t>g</a:t>
            </a:r>
            <a:r>
              <a:rPr lang="en-US" sz="2400" b="1" dirty="0" smtClean="0">
                <a:solidFill>
                  <a:srgbClr val="FF0000"/>
                </a:solidFill>
              </a:rPr>
              <a:t>ot up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5105400" y="3367671"/>
            <a:ext cx="16954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2400" b="1" dirty="0" smtClean="0">
                <a:solidFill>
                  <a:srgbClr val="FF0000"/>
                </a:solidFill>
              </a:rPr>
              <a:t>apple</a:t>
            </a:r>
            <a:endParaRPr lang="en-US" sz="2400" b="1" dirty="0">
              <a:solidFill>
                <a:srgbClr val="FF0000"/>
              </a:solidFill>
            </a:endParaRPr>
          </a:p>
        </p:txBody>
      </p:sp>
      <p:pic>
        <p:nvPicPr>
          <p:cNvPr id="16400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4063" y="117475"/>
            <a:ext cx="574675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18823267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 nodeType="clickPar">
                      <p:stCondLst>
                        <p:cond delay="0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 nodeType="clickPar">
                      <p:stCondLst>
                        <p:cond delay="0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 nodeType="clickPar">
                      <p:stCondLst>
                        <p:cond delay="0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" y="152400"/>
            <a:ext cx="2259786" cy="52322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2800" b="1" cap="all" dirty="0" smtClean="0">
                <a:ln w="9000" cmpd="sng">
                  <a:noFill/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Broadway" pitchFamily="82" charset="0"/>
              </a:rPr>
              <a:t>LET’S SING</a:t>
            </a:r>
            <a:endParaRPr lang="en-US" sz="2800" b="1" cap="all" dirty="0">
              <a:ln w="9000" cmpd="sng">
                <a:noFill/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Broadway" pitchFamily="82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1400" y="1399162"/>
            <a:ext cx="1600200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6764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1-6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228600"/>
            <a:ext cx="1244600" cy="124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754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54076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76200"/>
            <a:ext cx="863600" cy="86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2197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609600" y="4114800"/>
            <a:ext cx="2438400" cy="12954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5638800" y="3200400"/>
            <a:ext cx="3429000" cy="2667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Arrow Connector 6"/>
          <p:cNvCxnSpPr/>
          <p:nvPr/>
        </p:nvCxnSpPr>
        <p:spPr>
          <a:xfrm flipV="1">
            <a:off x="2590800" y="1905000"/>
            <a:ext cx="2514600" cy="22098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H="1">
            <a:off x="3962400" y="5334000"/>
            <a:ext cx="1828800" cy="5334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2438400" y="5410200"/>
            <a:ext cx="1524000" cy="10668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chemeClr val="tx1"/>
                </a:solidFill>
              </a:rPr>
              <a:t>NOW</a:t>
            </a:r>
            <a:endParaRPr lang="en-US" sz="3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366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92623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2625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143000" y="4038600"/>
            <a:ext cx="436754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WATERMELON</a:t>
            </a:r>
            <a:endParaRPr lang="en-US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00192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600" y="685800"/>
            <a:ext cx="579072" cy="57907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975336"/>
            <a:ext cx="579072" cy="57907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8" y="2514600"/>
            <a:ext cx="426672" cy="42667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9298" y="2379638"/>
            <a:ext cx="579072" cy="57907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7600" y="2727936"/>
            <a:ext cx="579072" cy="579072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4800" y="838200"/>
            <a:ext cx="579072" cy="57907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2400" y="1417272"/>
            <a:ext cx="579072" cy="579072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3872" y="2727936"/>
            <a:ext cx="579072" cy="579072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0" y="3459408"/>
            <a:ext cx="579072" cy="579072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400" y="5638800"/>
            <a:ext cx="579072" cy="579072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5347919"/>
            <a:ext cx="579072" cy="579072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4600" y="4768847"/>
            <a:ext cx="579072" cy="579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6504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1-1a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1-1a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1-1a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L1-1a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L1-1a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L1-1b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L1-1b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L1-1b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L1-1b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L1-1c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L1-1d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L1-1d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" y="152400"/>
            <a:ext cx="44408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doni MT Black" pitchFamily="18" charset="0"/>
              </a:rPr>
              <a:t>MATCHING</a:t>
            </a:r>
            <a:endParaRPr lang="en-US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odoni MT Black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594526"/>
            <a:ext cx="1574800" cy="9906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200" y="1594526"/>
            <a:ext cx="1574800" cy="9906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0" y="1612361"/>
            <a:ext cx="1574800" cy="9906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6600" y="1600200"/>
            <a:ext cx="1574800" cy="990600"/>
          </a:xfrm>
          <a:prstGeom prst="rect">
            <a:avLst/>
          </a:prstGeom>
        </p:spPr>
      </p:pic>
      <p:sp>
        <p:nvSpPr>
          <p:cNvPr id="9" name="Rounded Rectangular Callout 8"/>
          <p:cNvSpPr/>
          <p:nvPr/>
        </p:nvSpPr>
        <p:spPr>
          <a:xfrm>
            <a:off x="358109" y="4419600"/>
            <a:ext cx="1394491" cy="838200"/>
          </a:xfrm>
          <a:prstGeom prst="wedgeRoundRectCallout">
            <a:avLst>
              <a:gd name="adj1" fmla="val -43528"/>
              <a:gd name="adj2" fmla="val 86871"/>
              <a:gd name="adj3" fmla="val 16667"/>
            </a:avLst>
          </a:prstGeom>
          <a:solidFill>
            <a:srgbClr val="00B0F0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/>
              <a:t>Then</a:t>
            </a:r>
            <a:endParaRPr lang="en-US" sz="3600" b="1" dirty="0"/>
          </a:p>
        </p:txBody>
      </p:sp>
      <p:sp>
        <p:nvSpPr>
          <p:cNvPr id="10" name="Rounded Rectangular Callout 9"/>
          <p:cNvSpPr/>
          <p:nvPr/>
        </p:nvSpPr>
        <p:spPr>
          <a:xfrm>
            <a:off x="2057400" y="4402577"/>
            <a:ext cx="2348844" cy="838200"/>
          </a:xfrm>
          <a:prstGeom prst="wedgeRoundRectCallout">
            <a:avLst>
              <a:gd name="adj1" fmla="val -43528"/>
              <a:gd name="adj2" fmla="val 86871"/>
              <a:gd name="adj3" fmla="val 16667"/>
            </a:avLst>
          </a:prstGeom>
          <a:solidFill>
            <a:srgbClr val="00B0F0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/>
              <a:t>In the end</a:t>
            </a:r>
            <a:endParaRPr lang="en-US" sz="3600" b="1" dirty="0"/>
          </a:p>
        </p:txBody>
      </p:sp>
      <p:sp>
        <p:nvSpPr>
          <p:cNvPr id="11" name="Rounded Rectangular Callout 10"/>
          <p:cNvSpPr/>
          <p:nvPr/>
        </p:nvSpPr>
        <p:spPr>
          <a:xfrm>
            <a:off x="4669431" y="4402577"/>
            <a:ext cx="1524000" cy="838200"/>
          </a:xfrm>
          <a:prstGeom prst="wedgeRoundRectCallout">
            <a:avLst>
              <a:gd name="adj1" fmla="val -43528"/>
              <a:gd name="adj2" fmla="val 86871"/>
              <a:gd name="adj3" fmla="val 16667"/>
            </a:avLst>
          </a:prstGeom>
          <a:solidFill>
            <a:srgbClr val="00B0F0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/>
              <a:t>Next </a:t>
            </a:r>
            <a:endParaRPr lang="en-US" sz="3600" b="1" dirty="0"/>
          </a:p>
        </p:txBody>
      </p:sp>
      <p:sp>
        <p:nvSpPr>
          <p:cNvPr id="12" name="Rounded Rectangular Callout 11"/>
          <p:cNvSpPr/>
          <p:nvPr/>
        </p:nvSpPr>
        <p:spPr>
          <a:xfrm>
            <a:off x="6845300" y="4402577"/>
            <a:ext cx="2057400" cy="838200"/>
          </a:xfrm>
          <a:prstGeom prst="wedgeRoundRectCallout">
            <a:avLst>
              <a:gd name="adj1" fmla="val -43528"/>
              <a:gd name="adj2" fmla="val 86871"/>
              <a:gd name="adj3" fmla="val 16667"/>
            </a:avLst>
          </a:prstGeom>
          <a:solidFill>
            <a:srgbClr val="00B0F0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/>
              <a:t>First</a:t>
            </a:r>
            <a:endParaRPr lang="en-US" sz="3600" b="1" dirty="0"/>
          </a:p>
        </p:txBody>
      </p:sp>
      <p:cxnSp>
        <p:nvCxnSpPr>
          <p:cNvPr id="14" name="Straight Connector 13"/>
          <p:cNvCxnSpPr>
            <a:stCxn id="12" idx="0"/>
            <a:endCxn id="5" idx="2"/>
          </p:cNvCxnSpPr>
          <p:nvPr/>
        </p:nvCxnSpPr>
        <p:spPr>
          <a:xfrm flipH="1" flipV="1">
            <a:off x="1397000" y="2585126"/>
            <a:ext cx="6477000" cy="1817451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6" name="Straight Connector 15"/>
          <p:cNvCxnSpPr>
            <a:stCxn id="11" idx="0"/>
            <a:endCxn id="7" idx="2"/>
          </p:cNvCxnSpPr>
          <p:nvPr/>
        </p:nvCxnSpPr>
        <p:spPr>
          <a:xfrm flipV="1">
            <a:off x="5431431" y="2602961"/>
            <a:ext cx="308969" cy="1799616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9" name="Straight Connector 18"/>
          <p:cNvCxnSpPr>
            <a:endCxn id="6" idx="2"/>
          </p:cNvCxnSpPr>
          <p:nvPr/>
        </p:nvCxnSpPr>
        <p:spPr>
          <a:xfrm flipV="1">
            <a:off x="1055354" y="2585126"/>
            <a:ext cx="2475246" cy="1817451"/>
          </a:xfrm>
          <a:prstGeom prst="line">
            <a:avLst/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21" name="Straight Connector 20"/>
          <p:cNvCxnSpPr>
            <a:stCxn id="10" idx="0"/>
            <a:endCxn id="8" idx="2"/>
          </p:cNvCxnSpPr>
          <p:nvPr/>
        </p:nvCxnSpPr>
        <p:spPr>
          <a:xfrm flipV="1">
            <a:off x="3231822" y="2590800"/>
            <a:ext cx="4642178" cy="181177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71960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76200"/>
            <a:ext cx="863600" cy="86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809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</TotalTime>
  <Words>144</Words>
  <Application>Microsoft Office PowerPoint</Application>
  <PresentationFormat>On-screen Show (4:3)</PresentationFormat>
  <Paragraphs>43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4" baseType="lpstr">
      <vt:lpstr>Arial</vt:lpstr>
      <vt:lpstr>Jokerman</vt:lpstr>
      <vt:lpstr>Calibri</vt:lpstr>
      <vt:lpstr>Broadway</vt:lpstr>
      <vt:lpstr>Bodoni MT Black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>0986080588</Manager>
  <Company>LE THANH HUYEN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E5-U14-L1-JESS</dc:title>
  <dc:creator>JESSICA LEE</dc:creator>
  <cp:lastModifiedBy>TGDD</cp:lastModifiedBy>
  <cp:revision>11</cp:revision>
  <dcterms:created xsi:type="dcterms:W3CDTF">2018-10-19T15:29:07Z</dcterms:created>
  <dcterms:modified xsi:type="dcterms:W3CDTF">2018-10-19T17:47:29Z</dcterms:modified>
</cp:coreProperties>
</file>