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6" r:id="rId3"/>
    <p:sldId id="259" r:id="rId4"/>
    <p:sldId id="257" r:id="rId5"/>
    <p:sldId id="261" r:id="rId6"/>
    <p:sldId id="262" r:id="rId7"/>
    <p:sldId id="266" r:id="rId8"/>
    <p:sldId id="267" r:id="rId9"/>
    <p:sldId id="263" r:id="rId10"/>
    <p:sldId id="264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2CB67-A919-4981-82FB-D88A47E9EC96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29887-320A-4111-9FFD-D261F900EB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29887-320A-4111-9FFD-D261F900EB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EBF40-D120-4F97-A3CB-8FD1BD54D9C5}" type="datetimeFigureOut">
              <a:rPr lang="en-US" smtClean="0"/>
              <a:pPr/>
              <a:t>03-11-19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F5A48-4C4B-47F9-A230-266523F24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1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ÔN BÀI CŨ: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792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Với mỗi nghĩa dưới đây của từ </a:t>
            </a:r>
            <a:r>
              <a:rPr lang="en-US" sz="2800" b="1" i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cân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em hãy đặt một câu:</a:t>
            </a:r>
          </a:p>
          <a:p>
            <a:r>
              <a:rPr lang="en-US">
                <a:solidFill>
                  <a:srgbClr val="0000FF"/>
                </a:solidFill>
              </a:rPr>
              <a:t> </a:t>
            </a:r>
          </a:p>
          <a:p>
            <a:r>
              <a:rPr lang="en-US" sz="280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a/ Dụng cụ đo khối lượng </a:t>
            </a:r>
            <a:r>
              <a:rPr lang="en-US" sz="2800" i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danh từ)</a:t>
            </a:r>
          </a:p>
          <a:p>
            <a:endParaRPr lang="en-US" sz="2800" i="1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b/ Hoạt động đo khối lượng bằng cái cân </a:t>
            </a:r>
            <a:r>
              <a:rPr lang="en-US" sz="2800" i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động từ)</a:t>
            </a:r>
          </a:p>
          <a:p>
            <a:endParaRPr lang="en-US" sz="2800" i="1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c/ Có hai phía ngang nhau, không lệch </a:t>
            </a:r>
            <a:r>
              <a:rPr lang="en-US" sz="2800" i="1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(cân là tính từ)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600200"/>
            <a:ext cx="8763000" cy="53399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ta gặm vách nhà. Một cái khe hở hiện ra. Chuột chui qua khe và tìm được rất nhiều thức ăn. Là một con chuột tham lam nên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ăn nhiều quá, nhiều đến mức bụng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phình to ra. Đến sáng,</a:t>
            </a: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đường trở về ổ, nhưng bụng to quá,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không sao lách qua khe hở được.</a:t>
            </a: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Theo Lép Tôn- xtôi</a:t>
            </a:r>
            <a:endParaRPr lang="vi-VN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spcBef>
                <a:spcPts val="600"/>
              </a:spcBef>
              <a:spcAft>
                <a:spcPts val="600"/>
              </a:spcAft>
            </a:pP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572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98463">
              <a:spcBef>
                <a:spcPts val="600"/>
              </a:spcBef>
              <a:spcAft>
                <a:spcPts val="600"/>
              </a:spcAft>
            </a:pPr>
            <a:r>
              <a:rPr lang="en-US" sz="2800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3.</a:t>
            </a:r>
            <a:r>
              <a:rPr lang="en-US" sz="28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Dùng </a:t>
            </a:r>
            <a:r>
              <a:rPr lang="en-US" sz="2600" i="1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ở những chỗ thích hợp </a:t>
            </a:r>
            <a:r>
              <a:rPr lang="en-US" sz="2600" i="1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để thay thế cho danh từ bị lặp lại nhiều lần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mẩu chuyện sau</a:t>
            </a:r>
            <a:r>
              <a:rPr lang="vi-VN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en-US" sz="260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huot 1"/>
          <p:cNvSpPr txBox="1"/>
          <p:nvPr/>
        </p:nvSpPr>
        <p:spPr>
          <a:xfrm>
            <a:off x="75438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8" name="no 1"/>
          <p:cNvSpPr txBox="1"/>
          <p:nvPr/>
        </p:nvSpPr>
        <p:spPr>
          <a:xfrm>
            <a:off x="73914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  <p:sp>
        <p:nvSpPr>
          <p:cNvPr id="9" name="Chuot 1"/>
          <p:cNvSpPr txBox="1"/>
          <p:nvPr/>
        </p:nvSpPr>
        <p:spPr>
          <a:xfrm>
            <a:off x="3581400" y="36576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 </a:t>
            </a:r>
          </a:p>
        </p:txBody>
      </p:sp>
      <p:sp>
        <p:nvSpPr>
          <p:cNvPr id="10" name="no 1"/>
          <p:cNvSpPr txBox="1"/>
          <p:nvPr/>
        </p:nvSpPr>
        <p:spPr>
          <a:xfrm>
            <a:off x="3429000" y="3657600"/>
            <a:ext cx="13716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chú</a:t>
            </a:r>
            <a:r>
              <a:rPr lang="en-US" sz="2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ta</a:t>
            </a:r>
          </a:p>
        </p:txBody>
      </p:sp>
      <p:sp>
        <p:nvSpPr>
          <p:cNvPr id="11" name="Chuot 1"/>
          <p:cNvSpPr txBox="1"/>
          <p:nvPr/>
        </p:nvSpPr>
        <p:spPr>
          <a:xfrm>
            <a:off x="4876800" y="2971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12" name="no 1"/>
          <p:cNvSpPr txBox="1"/>
          <p:nvPr/>
        </p:nvSpPr>
        <p:spPr>
          <a:xfrm>
            <a:off x="4876800" y="2971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</a:p>
        </p:txBody>
      </p:sp>
      <p:sp>
        <p:nvSpPr>
          <p:cNvPr id="13" name="Chuot 1"/>
          <p:cNvSpPr txBox="1"/>
          <p:nvPr/>
        </p:nvSpPr>
        <p:spPr>
          <a:xfrm>
            <a:off x="1524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Tahoma" pitchFamily="34" charset="0"/>
                <a:cs typeface="Tahoma" pitchFamily="34" charset="0"/>
              </a:rPr>
              <a:t>chuột</a:t>
            </a:r>
          </a:p>
        </p:txBody>
      </p:sp>
      <p:sp>
        <p:nvSpPr>
          <p:cNvPr id="14" name="no 1"/>
          <p:cNvSpPr txBox="1"/>
          <p:nvPr/>
        </p:nvSpPr>
        <p:spPr>
          <a:xfrm>
            <a:off x="304800" y="44958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  <a:endParaRPr lang="en-US" sz="2800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763000" cy="49244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26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1. Các từ in đậm dưới đây được dùng làm gì?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762000"/>
            <a:ext cx="8686800" cy="46166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8463" indent="-398463" algn="just" defTabSz="398463">
              <a:lnSpc>
                <a:spcPct val="150000"/>
              </a:lnSpc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a) Hùng nói: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“Theo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quý nhất là lúa gạo. Các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cậu</a:t>
            </a:r>
            <a:r>
              <a:rPr lang="en-US" sz="28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có thấy ai không ăn mà sống được không? </a:t>
            </a:r>
          </a:p>
          <a:p>
            <a:pPr algn="just" defTabSz="398463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Quý và Nam cho là có lí.</a:t>
            </a:r>
          </a:p>
          <a:p>
            <a:pPr algn="just" defTabSz="398463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b) Chích bông sà xuống vườn cải.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Nó</a:t>
            </a:r>
            <a:r>
              <a:rPr lang="en-US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bắt sâu bọ.</a:t>
            </a:r>
          </a:p>
          <a:p>
            <a:pPr algn="just" defTabSz="398463">
              <a:lnSpc>
                <a:spcPct val="150000"/>
              </a:lnSpc>
            </a:pPr>
            <a:endParaRPr lang="en-US" sz="2800">
              <a:solidFill>
                <a:srgbClr val="0000FF"/>
              </a:solidFill>
              <a:latin typeface="Sylfaen" pitchFamily="18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endParaRPr lang="en-US" sz="2800">
              <a:solidFill>
                <a:srgbClr val="0000FF"/>
              </a:solidFill>
              <a:latin typeface="Sylfaen" pitchFamily="18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Sylfaen" pitchFamily="18" charset="0"/>
                <a:cs typeface="Tahoma" pitchFamily="34" charset="0"/>
              </a:rPr>
              <a:t> </a:t>
            </a:r>
            <a:endParaRPr lang="en-US" sz="20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429000"/>
            <a:ext cx="876300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Trong câu a từ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 cậu 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được dùng để xưng hô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0386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Trong câu b từ </a:t>
            </a:r>
            <a:r>
              <a:rPr lang="en-US" sz="2800" i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Nó</a:t>
            </a:r>
            <a:r>
              <a:rPr lang="en-US" sz="28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dùng để xưng hô, đồng thời thay thế cho danh từ </a:t>
            </a:r>
            <a:r>
              <a:rPr lang="en-US" sz="2800" i="1" u="sng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Chích bông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trong câu cho khỏi lặp lại từ ấy</a:t>
            </a:r>
            <a:endParaRPr lang="en-US" sz="280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4102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*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Các từ: </a:t>
            </a:r>
            <a:r>
              <a:rPr lang="en-US" sz="2800" b="1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tớ, cậu, nó </a:t>
            </a:r>
            <a:r>
              <a:rPr lang="en-US" sz="28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được gọi là </a:t>
            </a:r>
            <a:r>
              <a:rPr lang="en-US" sz="2800" b="1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đại từ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55248"/>
            <a:ext cx="8686800" cy="101566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3000" kern="1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2. Các từ in đậm dưới đây thay thế cho từ nào trong câu? Nó có tác dụng gì?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828800"/>
            <a:ext cx="8915400" cy="440120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defTabSz="398463">
              <a:buAutoNum type="alphaLcParenR"/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Nam đang học lớp 5, Huy cũng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/>
            <a:endParaRPr lang="en-US" sz="2800" i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b) Lúa gạo hay vàng đều rất quý. Thời gian cũng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thế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defTabSz="398463"/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c) Nó về, tôi cũng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/>
            <a:endParaRPr lang="en-US" sz="2800" i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/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d) Hiếu thông minh. Em gái bạn ấy cũng </a:t>
            </a:r>
            <a:r>
              <a:rPr lang="en-US" sz="2800" i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vậy.</a:t>
            </a:r>
          </a:p>
          <a:p>
            <a:pPr marL="514350" indent="-514350" defTabSz="398463">
              <a:lnSpc>
                <a:spcPct val="150000"/>
              </a:lnSpc>
            </a:pPr>
            <a:endParaRPr lang="en-US" sz="2800" i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defTabSz="398463">
              <a:lnSpc>
                <a:spcPct val="150000"/>
              </a:lnSpc>
            </a:pP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676400" y="2286000"/>
            <a:ext cx="2286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19600" y="3124200"/>
            <a:ext cx="1066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95400" y="3962400"/>
            <a:ext cx="381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00200" y="4876800"/>
            <a:ext cx="1828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28800" y="22860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ahoma" pitchFamily="34" charset="0"/>
                <a:cs typeface="Tahoma" pitchFamily="34" charset="0"/>
              </a:rPr>
              <a:t>Cụm động từ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43400" y="3200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ahoma" pitchFamily="34" charset="0"/>
                <a:cs typeface="Tahoma" pitchFamily="34" charset="0"/>
              </a:rPr>
              <a:t>Cụm tính từ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600" y="4038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ahoma" pitchFamily="34" charset="0"/>
                <a:cs typeface="Tahoma" pitchFamily="34" charset="0"/>
              </a:rPr>
              <a:t>Động từ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05000" y="4876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ahoma" pitchFamily="34" charset="0"/>
                <a:cs typeface="Tahoma" pitchFamily="34" charset="0"/>
              </a:rPr>
              <a:t>Tính từ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76300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36538" indent="-236538" algn="just"/>
            <a:r>
              <a:rPr lang="en-US" sz="3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Ghi nhớ: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762000"/>
            <a:ext cx="8763000" cy="30469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Đại từ là từ dùng để xưng hô hay</a:t>
            </a:r>
            <a:r>
              <a:rPr lang="en-US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để thay</a:t>
            </a:r>
            <a:r>
              <a:rPr lang="en-US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thế danh từ, </a:t>
            </a:r>
            <a:r>
              <a:rPr lang="en-US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động từ, 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tính từ </a:t>
            </a:r>
            <a:r>
              <a:rPr lang="en-US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( 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hoặc </a:t>
            </a:r>
            <a:r>
              <a:rPr lang="vi-VN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danh từ,</a:t>
            </a:r>
            <a:r>
              <a:rPr lang="en-US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động từ,</a:t>
            </a:r>
            <a:r>
              <a:rPr lang="en-US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vi-VN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cụm tính từ</a:t>
            </a:r>
            <a:r>
              <a:rPr lang="en-US" sz="3200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trong câu cho </a:t>
            </a:r>
            <a:endParaRPr lang="en-US" sz="32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vi-VN" sz="32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khỏi lặp lại các từ ngữ ấy.</a:t>
            </a:r>
            <a:endParaRPr lang="en-US" sz="32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971800" y="1447800"/>
            <a:ext cx="2971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3657600"/>
            <a:ext cx="4572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0" y="1447800"/>
            <a:ext cx="1981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763000" cy="18620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III.  </a:t>
            </a:r>
            <a:r>
              <a:rPr lang="en-US" sz="2800" u="sng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Luyện tập </a:t>
            </a:r>
            <a:r>
              <a:rPr lang="en-US" sz="2800"/>
              <a:t>.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Các từ ngữ in màu trong đoạn thơ sau được dùng để chỉ ai? Những từ ngữ đó được viết hoa nhằm biểu lộ điều gì?</a:t>
            </a:r>
            <a:endParaRPr lang="vi-VN" sz="2400" u="sng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endParaRPr lang="en-US" sz="26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600200"/>
            <a:ext cx="8077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Mình về với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Bác</a:t>
            </a:r>
            <a:r>
              <a:rPr lang="en-US" sz="24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đường xuôi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Thưa giùm Việt Bắc không nguôi nhớ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Nhớ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Ông Cụ</a:t>
            </a:r>
            <a:r>
              <a:rPr lang="en-US" sz="24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mắt sáng ngời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 Áo nâu túi vải,đẹp tươi lạ thường!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Nhớ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  <a:r>
              <a:rPr lang="en-US" sz="24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những sáng tinh sương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     Ung dung yên ngựa trên đường suối reo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Nhớ chân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</a:t>
            </a:r>
            <a:r>
              <a:rPr lang="en-US" sz="2400" b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bước lên đèo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 Người đi, rừng núi trông theo bóng </a:t>
            </a:r>
            <a:r>
              <a:rPr lang="en-US" sz="2400" b="1" i="1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Người.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				Tố Hữu</a:t>
            </a:r>
            <a:endParaRPr lang="vi-VN" sz="24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1"/>
            <a:ext cx="8763000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defTabSz="398463">
              <a:lnSpc>
                <a:spcPct val="150000"/>
              </a:lnSpc>
            </a:pPr>
            <a:r>
              <a:rPr lang="en-US" sz="28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2. Tìm những </a:t>
            </a:r>
            <a:r>
              <a:rPr lang="en-US" sz="2800" i="1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 </a:t>
            </a:r>
            <a:r>
              <a:rPr lang="en-US" sz="28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bài ca dao sau:</a:t>
            </a:r>
            <a:endParaRPr lang="vi-VN" sz="280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66800"/>
            <a:ext cx="8305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- Cái cò, cái vạc, cái nông,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Sao mày giẫm lúa nhà ông, hỡi cò?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- Không không, tôi đứng trên bờ,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Mẹ con cái diệc đổ ngờ cho tôi.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Chẳng tin, ông đến mà coi,</a:t>
            </a:r>
          </a:p>
          <a:p>
            <a:pPr algn="ctr">
              <a:spcBef>
                <a:spcPct val="50000"/>
              </a:spcBef>
              <a:defRPr/>
            </a:pP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Mẹ con nhà nó còn ngồi đây kia</a:t>
            </a:r>
            <a:r>
              <a:rPr lang="vi-VN"/>
              <a:t>.</a:t>
            </a:r>
          </a:p>
          <a:p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667000" y="2133600"/>
            <a:ext cx="685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15000" y="21336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953000" y="2819400"/>
            <a:ext cx="5334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553200" y="3429000"/>
            <a:ext cx="45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19600" y="4038600"/>
            <a:ext cx="6096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962400" y="4724400"/>
            <a:ext cx="45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Grp="1" noUngrp="1" noChangeAspect="1"/>
          </p:cNvGrpSpPr>
          <p:nvPr/>
        </p:nvGrpSpPr>
        <p:grpSpPr>
          <a:xfrm>
            <a:off x="1563688" y="457200"/>
            <a:ext cx="1671637" cy="2870200"/>
            <a:chOff x="1563688" y="457200"/>
            <a:chExt cx="1671637" cy="2870200"/>
          </a:xfrm>
        </p:grpSpPr>
        <p:pic>
          <p:nvPicPr>
            <p:cNvPr id="2" name="Picture 1" descr="con_co2.jpg"/>
            <p:cNvPicPr>
              <a:picLocks noRot="1" noChangeAspect="1" noMove="1" noResize="1"/>
            </p:cNvPicPr>
            <p:nvPr isPhoto="1"/>
          </p:nvPicPr>
          <p:blipFill>
            <a:blip r:embed="rId2" cstate="print">
              <a:lum/>
            </a:blip>
            <a:stretch>
              <a:fillRect/>
            </a:stretch>
          </p:blipFill>
          <p:spPr>
            <a:xfrm>
              <a:off x="1563688" y="457200"/>
              <a:ext cx="1671637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3" name="Rectangle 2"/>
            <p:cNvSpPr/>
            <p:nvPr/>
          </p:nvSpPr>
          <p:spPr>
            <a:xfrm>
              <a:off x="1563688" y="2984500"/>
              <a:ext cx="167163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con_co</a:t>
              </a:r>
            </a:p>
          </p:txBody>
        </p:sp>
      </p:grpSp>
      <p:grpSp>
        <p:nvGrpSpPr>
          <p:cNvPr id="7" name="Group 6"/>
          <p:cNvGrpSpPr>
            <a:grpSpLocks noGrp="1" noUngrp="1" noChangeAspect="1"/>
          </p:cNvGrpSpPr>
          <p:nvPr/>
        </p:nvGrpSpPr>
        <p:grpSpPr>
          <a:xfrm>
            <a:off x="5067300" y="457200"/>
            <a:ext cx="3352800" cy="2870200"/>
            <a:chOff x="5067300" y="457200"/>
            <a:chExt cx="3352800" cy="2870200"/>
          </a:xfrm>
        </p:grpSpPr>
        <p:pic>
          <p:nvPicPr>
            <p:cNvPr id="5" name="Picture 4" descr="Con vac 2.jpg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</a:blip>
            <a:stretch>
              <a:fillRect/>
            </a:stretch>
          </p:blipFill>
          <p:spPr>
            <a:xfrm>
              <a:off x="5067300" y="457200"/>
              <a:ext cx="33528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6" name="Rectangle 5"/>
            <p:cNvSpPr/>
            <p:nvPr/>
          </p:nvSpPr>
          <p:spPr>
            <a:xfrm>
              <a:off x="5067300" y="2984500"/>
              <a:ext cx="33528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vac</a:t>
              </a:r>
            </a:p>
          </p:txBody>
        </p:sp>
      </p:grpSp>
      <p:grpSp>
        <p:nvGrpSpPr>
          <p:cNvPr id="10" name="Group 9"/>
          <p:cNvGrpSpPr>
            <a:grpSpLocks noGrp="1" noUngrp="1" noChangeAspect="1"/>
          </p:cNvGrpSpPr>
          <p:nvPr/>
        </p:nvGrpSpPr>
        <p:grpSpPr>
          <a:xfrm>
            <a:off x="342900" y="3721100"/>
            <a:ext cx="4114800" cy="2513013"/>
            <a:chOff x="342900" y="3721100"/>
            <a:chExt cx="4114800" cy="2513013"/>
          </a:xfrm>
        </p:grpSpPr>
        <p:pic>
          <p:nvPicPr>
            <p:cNvPr id="8" name="Picture 7" descr="Con bo nong1.jpg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</a:blip>
            <a:stretch>
              <a:fillRect/>
            </a:stretch>
          </p:blipFill>
          <p:spPr>
            <a:xfrm>
              <a:off x="342900" y="3721100"/>
              <a:ext cx="4114800" cy="2157413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/>
          </p:nvSpPr>
          <p:spPr>
            <a:xfrm>
              <a:off x="342900" y="5891213"/>
              <a:ext cx="41148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bo nong</a:t>
              </a:r>
            </a:p>
          </p:txBody>
        </p:sp>
      </p:grpSp>
      <p:grpSp>
        <p:nvGrpSpPr>
          <p:cNvPr id="13" name="Group 12"/>
          <p:cNvGrpSpPr>
            <a:grpSpLocks noGrp="1" noUngrp="1" noChangeAspect="1"/>
          </p:cNvGrpSpPr>
          <p:nvPr/>
        </p:nvGrpSpPr>
        <p:grpSpPr>
          <a:xfrm>
            <a:off x="5081588" y="3543300"/>
            <a:ext cx="3322637" cy="2870200"/>
            <a:chOff x="5081588" y="3543300"/>
            <a:chExt cx="3322637" cy="2870200"/>
          </a:xfrm>
        </p:grpSpPr>
        <p:pic>
          <p:nvPicPr>
            <p:cNvPr id="11" name="Picture 10" descr="Con Diec 3mau.jpg"/>
            <p:cNvPicPr>
              <a:picLocks noRot="1" noChangeAspect="1" noMove="1" noResize="1"/>
            </p:cNvPicPr>
            <p:nvPr isPhoto="1"/>
          </p:nvPicPr>
          <p:blipFill>
            <a:blip r:embed="rId5">
              <a:lum/>
            </a:blip>
            <a:stretch>
              <a:fillRect/>
            </a:stretch>
          </p:blipFill>
          <p:spPr>
            <a:xfrm>
              <a:off x="5081588" y="3543300"/>
              <a:ext cx="3322637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5081588" y="6070600"/>
              <a:ext cx="332263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Diec 3mau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Grp="1" noUngrp="1" noChangeAspect="1"/>
          </p:cNvGrpSpPr>
          <p:nvPr/>
        </p:nvGrpSpPr>
        <p:grpSpPr>
          <a:xfrm>
            <a:off x="514350" y="457200"/>
            <a:ext cx="3771900" cy="2870200"/>
            <a:chOff x="514350" y="457200"/>
            <a:chExt cx="3771900" cy="2870200"/>
          </a:xfrm>
        </p:grpSpPr>
        <p:pic>
          <p:nvPicPr>
            <p:cNvPr id="2" name="Picture 1" descr="Con co1.jpg"/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</a:blip>
            <a:stretch>
              <a:fillRect/>
            </a:stretch>
          </p:blipFill>
          <p:spPr>
            <a:xfrm>
              <a:off x="514350" y="457200"/>
              <a:ext cx="37719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3" name="Rectangle 2"/>
            <p:cNvSpPr/>
            <p:nvPr/>
          </p:nvSpPr>
          <p:spPr>
            <a:xfrm>
              <a:off x="514350" y="2984500"/>
              <a:ext cx="37719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co</a:t>
              </a:r>
            </a:p>
          </p:txBody>
        </p:sp>
      </p:grpSp>
      <p:grpSp>
        <p:nvGrpSpPr>
          <p:cNvPr id="7" name="Group 6"/>
          <p:cNvGrpSpPr>
            <a:grpSpLocks noGrp="1" noUngrp="1" noChangeAspect="1"/>
          </p:cNvGrpSpPr>
          <p:nvPr/>
        </p:nvGrpSpPr>
        <p:grpSpPr>
          <a:xfrm>
            <a:off x="4857750" y="457200"/>
            <a:ext cx="3771900" cy="2870200"/>
            <a:chOff x="4857750" y="457200"/>
            <a:chExt cx="3771900" cy="2870200"/>
          </a:xfrm>
        </p:grpSpPr>
        <p:pic>
          <p:nvPicPr>
            <p:cNvPr id="5" name="Picture 4" descr="Con vac1.jpg"/>
            <p:cNvPicPr>
              <a:picLocks noRot="1" noChangeAspect="1" noMove="1" noResize="1"/>
            </p:cNvPicPr>
            <p:nvPr isPhoto="1"/>
          </p:nvPicPr>
          <p:blipFill>
            <a:blip r:embed="rId3">
              <a:lum/>
            </a:blip>
            <a:stretch>
              <a:fillRect/>
            </a:stretch>
          </p:blipFill>
          <p:spPr>
            <a:xfrm>
              <a:off x="4857750" y="457200"/>
              <a:ext cx="3771900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6" name="Rectangle 5"/>
            <p:cNvSpPr/>
            <p:nvPr/>
          </p:nvSpPr>
          <p:spPr>
            <a:xfrm>
              <a:off x="4857750" y="2984500"/>
              <a:ext cx="37719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vac</a:t>
              </a:r>
            </a:p>
          </p:txBody>
        </p:sp>
      </p:grpSp>
      <p:grpSp>
        <p:nvGrpSpPr>
          <p:cNvPr id="10" name="Group 9"/>
          <p:cNvGrpSpPr>
            <a:grpSpLocks noGrp="1" noUngrp="1" noChangeAspect="1"/>
          </p:cNvGrpSpPr>
          <p:nvPr/>
        </p:nvGrpSpPr>
        <p:grpSpPr>
          <a:xfrm>
            <a:off x="760413" y="3543300"/>
            <a:ext cx="3279775" cy="2870200"/>
            <a:chOff x="760413" y="3543300"/>
            <a:chExt cx="3279775" cy="2870200"/>
          </a:xfrm>
        </p:grpSpPr>
        <p:pic>
          <p:nvPicPr>
            <p:cNvPr id="8" name="Picture 7" descr="Con bo nong4.jpg"/>
            <p:cNvPicPr>
              <a:picLocks noRot="1" noChangeAspect="1" noMove="1" noResize="1"/>
            </p:cNvPicPr>
            <p:nvPr isPhoto="1"/>
          </p:nvPicPr>
          <p:blipFill>
            <a:blip r:embed="rId4">
              <a:lum/>
            </a:blip>
            <a:stretch>
              <a:fillRect/>
            </a:stretch>
          </p:blipFill>
          <p:spPr>
            <a:xfrm>
              <a:off x="760413" y="3543300"/>
              <a:ext cx="3279775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9" name="Rectangle 8"/>
            <p:cNvSpPr/>
            <p:nvPr/>
          </p:nvSpPr>
          <p:spPr>
            <a:xfrm>
              <a:off x="760413" y="6070600"/>
              <a:ext cx="327977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Con bo nong</a:t>
              </a:r>
            </a:p>
          </p:txBody>
        </p:sp>
      </p:grpSp>
      <p:grpSp>
        <p:nvGrpSpPr>
          <p:cNvPr id="13" name="Group 12"/>
          <p:cNvGrpSpPr>
            <a:grpSpLocks noGrp="1" noUngrp="1" noChangeAspect="1"/>
          </p:cNvGrpSpPr>
          <p:nvPr/>
        </p:nvGrpSpPr>
        <p:grpSpPr>
          <a:xfrm>
            <a:off x="4829175" y="3543300"/>
            <a:ext cx="3827463" cy="2870200"/>
            <a:chOff x="4829175" y="3543300"/>
            <a:chExt cx="3827463" cy="2870200"/>
          </a:xfrm>
        </p:grpSpPr>
        <p:pic>
          <p:nvPicPr>
            <p:cNvPr id="11" name="Picture 10" descr="Diệc xám.jpeg"/>
            <p:cNvPicPr>
              <a:picLocks noRot="1" noChangeAspect="1" noMove="1" noResize="1"/>
            </p:cNvPicPr>
            <p:nvPr isPhoto="1"/>
          </p:nvPicPr>
          <p:blipFill>
            <a:blip r:embed="rId5">
              <a:lum/>
            </a:blip>
            <a:stretch>
              <a:fillRect/>
            </a:stretch>
          </p:blipFill>
          <p:spPr>
            <a:xfrm>
              <a:off x="4829175" y="3543300"/>
              <a:ext cx="3827463" cy="2514600"/>
            </a:xfrm>
            <a:prstGeom prst="roundRect">
              <a:avLst>
                <a:gd name="adj" fmla="val 6500"/>
              </a:avLst>
            </a:prstGeom>
            <a:noFill/>
            <a:ln>
              <a:noFill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4829175" y="6070600"/>
              <a:ext cx="3827463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/>
            </a:bodyPr>
            <a:lstStyle/>
            <a:p>
              <a:pPr algn="ctr"/>
              <a:r>
                <a:rPr lang="en-US" sz="1600"/>
                <a:t>Diệc xám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600200"/>
            <a:ext cx="8763000" cy="51244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ta gặm vách nhà. Một cái khe hở hiện ra. Chuột chui qua khe và tìm được rất nhiều thức ăn. Là một con chuột tham lam nên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ăn nhiều quá, nhiều đến mức bụng 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chuột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phình to ra. Đến sáng,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chuột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tìm đường trở về ổ, nhưng bụng to quá,</a:t>
            </a: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chuột </a:t>
            </a:r>
            <a:r>
              <a:rPr lang="vi-VN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không sao lách qua khe hở được.</a:t>
            </a: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Theo Lép Tôn- xtôi</a:t>
            </a:r>
            <a:endParaRPr lang="vi-VN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algn="just" defTabSz="398463">
              <a:spcBef>
                <a:spcPts val="600"/>
              </a:spcBef>
              <a:spcAft>
                <a:spcPts val="600"/>
              </a:spcAft>
            </a:pP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572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98463">
              <a:spcBef>
                <a:spcPts val="600"/>
              </a:spcBef>
              <a:spcAft>
                <a:spcPts val="600"/>
              </a:spcAft>
            </a:pPr>
            <a:r>
              <a:rPr lang="en-US" sz="2800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Bài 3.</a:t>
            </a:r>
            <a:r>
              <a:rPr lang="en-US" sz="28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Dùng </a:t>
            </a:r>
            <a:r>
              <a:rPr lang="en-US" sz="2600" i="1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đại từ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ở những chỗ thích hợp </a:t>
            </a:r>
            <a:r>
              <a:rPr lang="en-US" sz="2600" i="1" u="sng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để thay thế cho danh từ bị lặp lại nhiều lần </a:t>
            </a:r>
            <a:r>
              <a:rPr lang="en-US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trong mẩu chuyện sau</a:t>
            </a:r>
            <a:r>
              <a:rPr lang="vi-VN" sz="260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en-US" sz="260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8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2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493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Sylfaen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Khiem</dc:creator>
  <cp:lastModifiedBy>Admin</cp:lastModifiedBy>
  <cp:revision>50</cp:revision>
  <dcterms:created xsi:type="dcterms:W3CDTF">2011-10-17T03:40:25Z</dcterms:created>
  <dcterms:modified xsi:type="dcterms:W3CDTF">2019-11-03T06:15:10Z</dcterms:modified>
</cp:coreProperties>
</file>