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9" r:id="rId2"/>
    <p:sldId id="288" r:id="rId3"/>
    <p:sldId id="310" r:id="rId4"/>
    <p:sldId id="307" r:id="rId5"/>
    <p:sldId id="290" r:id="rId6"/>
    <p:sldId id="312" r:id="rId7"/>
    <p:sldId id="302" r:id="rId8"/>
    <p:sldId id="309" r:id="rId9"/>
    <p:sldId id="314" r:id="rId10"/>
    <p:sldId id="297" r:id="rId11"/>
    <p:sldId id="317" r:id="rId12"/>
    <p:sldId id="291" r:id="rId13"/>
    <p:sldId id="292" r:id="rId14"/>
    <p:sldId id="293" r:id="rId15"/>
    <p:sldId id="294" r:id="rId16"/>
    <p:sldId id="295" r:id="rId17"/>
    <p:sldId id="296" r:id="rId18"/>
    <p:sldId id="321" r:id="rId19"/>
    <p:sldId id="276" r:id="rId20"/>
    <p:sldId id="32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66FF"/>
    <a:srgbClr val="FFFF00"/>
    <a:srgbClr val="6600CC"/>
    <a:srgbClr val="FF66FF"/>
    <a:srgbClr val="FFCCFF"/>
    <a:srgbClr val="CC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jpeg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vi-VN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vi-VN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vi-VN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F78895C-4BC9-4FCD-952C-D6BA7972C684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7027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33C4B-605F-45CD-ADD1-BD61C2C641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55366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E9DBC-3EF2-4989-AF40-971260B715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19422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6A816-C517-42F7-8E7C-D28D1648EC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47280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B3F4EE-72D3-4458-91A1-13AA1F577C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77750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066182-D9BA-439C-A3B6-51DDEFA56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7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8C19D-2CD4-4738-80CB-F9C0C17771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33358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C9C62-070E-43F3-9593-A0686FA53B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26873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6EE77-A07E-4FA7-AC21-A492FB44DE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6797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AF5E7-A26C-4648-9F90-D8DDBEA982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9299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DCDC4-D380-4858-AC11-AA0D1A7143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94986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6AEE5-AD8C-40B8-BCBD-11A91D15FD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10285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08FD-2D25-43D1-B26D-0B5115CBEA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25633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AF35A-4673-47C3-884A-84F0080860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04566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F078DC6-6DC8-469E-A5C4-4E37AF8D30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7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hyperlink" Target="http://emo.huhiho.com/emoticon/hello-kitty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wmf"/><Relationship Id="rId5" Type="http://schemas.openxmlformats.org/officeDocument/2006/relationships/image" Target="../media/image42.gif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8.jpeg"/><Relationship Id="rId18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0.wmf"/><Relationship Id="rId10" Type="http://schemas.openxmlformats.org/officeDocument/2006/relationships/image" Target="../media/image7.wmf"/><Relationship Id="rId19" Type="http://schemas.openxmlformats.org/officeDocument/2006/relationships/image" Target="../media/image12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12" Type="http://schemas.openxmlformats.org/officeDocument/2006/relationships/image" Target="../media/image23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gif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hummingbird_and_flower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724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butterflies_flowers_md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0"/>
            <a:ext cx="1447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1295400" y="5791200"/>
            <a:ext cx="1676400" cy="30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latin typeface="VNI-Times" pitchFamily="2" charset="0"/>
              </a:rPr>
              <a:t>GIAÙO VIEÂN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048000" y="5562600"/>
            <a:ext cx="58102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Lê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Thuý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32" name="Picture 8" descr="butterflies_flowers_md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1447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9" descr="butterflies_flowers_md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447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butterflies_flowers_md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533400"/>
            <a:ext cx="1447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tamtay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0765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5867400" y="3886200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dirty="0" err="1"/>
              <a:t>Lớp</a:t>
            </a:r>
            <a:r>
              <a:rPr lang="en-US" altLang="en-US" sz="4800" dirty="0"/>
              <a:t> : 5A</a:t>
            </a:r>
            <a:r>
              <a:rPr lang="en-US" altLang="en-US" sz="4800" baseline="30000" dirty="0"/>
              <a:t>2</a:t>
            </a:r>
          </a:p>
        </p:txBody>
      </p:sp>
      <p:sp>
        <p:nvSpPr>
          <p:cNvPr id="26638" name="WordArt 14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7924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80337357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0" y="1282700"/>
            <a:ext cx="899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1" u="sng" dirty="0" err="1">
                <a:solidFill>
                  <a:srgbClr val="0000FF"/>
                </a:solidFill>
              </a:rPr>
              <a:t>Bµi</a:t>
            </a:r>
            <a:r>
              <a:rPr lang="en-US" sz="2800" b="1" i="1" u="sng" dirty="0">
                <a:solidFill>
                  <a:srgbClr val="0000FF"/>
                </a:solidFill>
              </a:rPr>
              <a:t> 2</a:t>
            </a:r>
            <a:r>
              <a:rPr lang="en-US" sz="2800" i="1" dirty="0">
                <a:solidFill>
                  <a:srgbClr val="0000FF"/>
                </a:solidFill>
              </a:rPr>
              <a:t>: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thêm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0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):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28600" y="3302000"/>
            <a:ext cx="35052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.VnTime" pitchFamily="34" charset="0"/>
              </a:rPr>
              <a:t>a) 5,612 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.VnTime" pitchFamily="34" charset="0"/>
              </a:rPr>
              <a:t>    17,2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.VnTime" pitchFamily="34" charset="0"/>
              </a:rPr>
              <a:t>    480,59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164342" y="4490603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</a:rPr>
              <a:t>      </a:t>
            </a:r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>
            <a:off x="1219200" y="1676400"/>
            <a:ext cx="7696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0676" name="Line 20"/>
          <p:cNvSpPr>
            <a:spLocks noChangeShapeType="1"/>
          </p:cNvSpPr>
          <p:nvPr/>
        </p:nvSpPr>
        <p:spPr bwMode="auto">
          <a:xfrm>
            <a:off x="4953000" y="2133600"/>
            <a:ext cx="3276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0677" name="Line 21"/>
          <p:cNvSpPr>
            <a:spLocks noChangeShapeType="1"/>
          </p:cNvSpPr>
          <p:nvPr/>
        </p:nvSpPr>
        <p:spPr bwMode="auto">
          <a:xfrm>
            <a:off x="4648200" y="2549235"/>
            <a:ext cx="2286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76195" y="2935880"/>
            <a:ext cx="88392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/>
              <a:t>a/                          ;     17,2 =                  ;  480,59 =                   </a:t>
            </a:r>
          </a:p>
          <a:p>
            <a:endParaRPr lang="en-US" altLang="en-US" sz="2800" b="1" dirty="0"/>
          </a:p>
          <a:p>
            <a:r>
              <a:rPr lang="en-US" altLang="en-US" sz="2800" b="1" dirty="0"/>
              <a:t>b/  24,5 =              ;    80,01 =                 ;  </a:t>
            </a: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6159017" y="3839872"/>
            <a:ext cx="1355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3300"/>
                </a:solidFill>
              </a:rPr>
              <a:t>14,678</a:t>
            </a: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606058" y="2980794"/>
            <a:ext cx="9925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3300"/>
                </a:solidFill>
              </a:rPr>
              <a:t>5,612</a:t>
            </a: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4263663" y="2924767"/>
            <a:ext cx="11721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/>
              <a:t>17,200</a:t>
            </a: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7514747" y="2935880"/>
            <a:ext cx="13516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/>
              <a:t>480,590</a:t>
            </a: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1613422" y="3797252"/>
            <a:ext cx="11721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/>
              <a:t>24,500</a:t>
            </a: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4263663" y="3793791"/>
            <a:ext cx="13516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/>
              <a:t>  80,010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92410" y="2972394"/>
            <a:ext cx="9925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/>
              <a:t>5,612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6159017" y="3849698"/>
            <a:ext cx="13416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/>
              <a:t>14,678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8" grpId="0"/>
      <p:bldP spid="70668" grpId="1"/>
      <p:bldP spid="70675" grpId="0" animBg="1"/>
      <p:bldP spid="70676" grpId="0" animBg="1"/>
      <p:bldP spid="70677" grpId="0" animBg="1"/>
      <p:bldP spid="38" grpId="0" build="allAtOnce"/>
      <p:bldP spid="39" grpId="0"/>
      <p:bldP spid="40" grpId="0"/>
      <p:bldP spid="41" grpId="0"/>
      <p:bldP spid="42" grpId="0"/>
      <p:bldP spid="43" grpId="0"/>
      <p:bldP spid="44" grpId="0"/>
      <p:bldP spid="23" grpId="0"/>
      <p:bldP spid="23" grpId="1"/>
      <p:bldP spid="24" grpId="0"/>
      <p:bldP spid="2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1153457"/>
            <a:ext cx="91440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alt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0,100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        ; 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;</a:t>
            </a:r>
          </a:p>
          <a:p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. Ai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</a:p>
          <a:p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436119"/>
              </p:ext>
            </p:extLst>
          </p:nvPr>
        </p:nvGraphicFramePr>
        <p:xfrm>
          <a:off x="2895595" y="2044699"/>
          <a:ext cx="16764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2" name="Equation" r:id="rId3" imgW="850680" imgH="393480" progId="Equation.DSMT4">
                  <p:embed/>
                </p:oleObj>
              </mc:Choice>
              <mc:Fallback>
                <p:oleObj name="Equation" r:id="rId3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595" y="2044699"/>
                        <a:ext cx="16764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579630"/>
              </p:ext>
            </p:extLst>
          </p:nvPr>
        </p:nvGraphicFramePr>
        <p:xfrm>
          <a:off x="6818313" y="2008187"/>
          <a:ext cx="152717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3" name="Equation" r:id="rId5" imgW="774360" imgH="393480" progId="Equation.DSMT4">
                  <p:embed/>
                </p:oleObj>
              </mc:Choice>
              <mc:Fallback>
                <p:oleObj name="Equation" r:id="rId5" imgW="774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2008187"/>
                        <a:ext cx="1527175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399456"/>
              </p:ext>
            </p:extLst>
          </p:nvPr>
        </p:nvGraphicFramePr>
        <p:xfrm>
          <a:off x="9531633" y="4154488"/>
          <a:ext cx="152717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4" name="Equation" r:id="rId7" imgW="774360" imgH="393480" progId="Equation.DSMT4">
                  <p:embed/>
                </p:oleObj>
              </mc:Choice>
              <mc:Fallback>
                <p:oleObj name="Equation" r:id="rId7" imgW="774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1633" y="4154488"/>
                        <a:ext cx="1527175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203325" y="5294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b="1"/>
          </a:p>
        </p:txBody>
      </p:sp>
      <p:graphicFrame>
        <p:nvGraphicFramePr>
          <p:cNvPr id="10259" name="Object 19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024021849"/>
              </p:ext>
            </p:extLst>
          </p:nvPr>
        </p:nvGraphicFramePr>
        <p:xfrm>
          <a:off x="2945618" y="1995114"/>
          <a:ext cx="16764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5" name="Equation" r:id="rId9" imgW="850680" imgH="393480" progId="Equation.DSMT4">
                  <p:embed/>
                </p:oleObj>
              </mc:Choice>
              <mc:Fallback>
                <p:oleObj name="Equation" r:id="rId9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5618" y="1995114"/>
                        <a:ext cx="1676400" cy="741363"/>
                      </a:xfrm>
                      <a:prstGeom prst="rect">
                        <a:avLst/>
                      </a:prstGeom>
                      <a:solidFill>
                        <a:srgbClr val="FF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695956"/>
              </p:ext>
            </p:extLst>
          </p:nvPr>
        </p:nvGraphicFramePr>
        <p:xfrm>
          <a:off x="2256643" y="2912268"/>
          <a:ext cx="152717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6" name="Equation" r:id="rId10" imgW="774360" imgH="393480" progId="Equation.DSMT4">
                  <p:embed/>
                </p:oleObj>
              </mc:Choice>
              <mc:Fallback>
                <p:oleObj name="Equation" r:id="rId10" imgW="774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6643" y="2912268"/>
                        <a:ext cx="1527175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450325"/>
              </p:ext>
            </p:extLst>
          </p:nvPr>
        </p:nvGraphicFramePr>
        <p:xfrm>
          <a:off x="6799944" y="2028421"/>
          <a:ext cx="167957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7" name="Equation" r:id="rId11" imgW="774360" imgH="393480" progId="Equation.DSMT4">
                  <p:embed/>
                </p:oleObj>
              </mc:Choice>
              <mc:Fallback>
                <p:oleObj name="Equation" r:id="rId11" imgW="774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944" y="2028421"/>
                        <a:ext cx="1679575" cy="700088"/>
                      </a:xfrm>
                      <a:prstGeom prst="rect">
                        <a:avLst/>
                      </a:prstGeom>
                      <a:solidFill>
                        <a:srgbClr val="FF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0933"/>
              </p:ext>
            </p:extLst>
          </p:nvPr>
        </p:nvGraphicFramePr>
        <p:xfrm>
          <a:off x="2244133" y="2913965"/>
          <a:ext cx="167957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8" name="Equation" r:id="rId12" imgW="774360" imgH="393480" progId="Equation.DSMT4">
                  <p:embed/>
                </p:oleObj>
              </mc:Choice>
              <mc:Fallback>
                <p:oleObj name="Equation" r:id="rId12" imgW="774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133" y="2913965"/>
                        <a:ext cx="1679575" cy="700088"/>
                      </a:xfrm>
                      <a:prstGeom prst="rect">
                        <a:avLst/>
                      </a:prstGeom>
                      <a:solidFill>
                        <a:srgbClr val="FF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3919159" y="3603737"/>
            <a:ext cx="1255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 </a:t>
            </a:r>
            <a:r>
              <a:rPr lang="en-US" altLang="en-US" sz="2400" b="1" u="sng" dirty="0" err="1"/>
              <a:t>Bài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làm</a:t>
            </a:r>
            <a:endParaRPr lang="en-US" altLang="en-US" sz="2400" b="1" u="sng" dirty="0"/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1203325" y="4104713"/>
            <a:ext cx="10926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026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539897"/>
              </p:ext>
            </p:extLst>
          </p:nvPr>
        </p:nvGraphicFramePr>
        <p:xfrm>
          <a:off x="4909876" y="3983037"/>
          <a:ext cx="25146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9" name="Equation" r:id="rId13" imgW="1054080" imgH="393480" progId="Equation.DSMT4">
                  <p:embed/>
                </p:oleObj>
              </mc:Choice>
              <mc:Fallback>
                <p:oleObj name="Equation" r:id="rId13" imgW="1054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9876" y="3983037"/>
                        <a:ext cx="25146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715974" y="5065713"/>
            <a:ext cx="7669087" cy="46166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027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383534"/>
              </p:ext>
            </p:extLst>
          </p:nvPr>
        </p:nvGraphicFramePr>
        <p:xfrm>
          <a:off x="2274840" y="4061029"/>
          <a:ext cx="17526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70" name="Equation" r:id="rId15" imgW="850680" imgH="393480" progId="Equation.DSMT4">
                  <p:embed/>
                </p:oleObj>
              </mc:Choice>
              <mc:Fallback>
                <p:oleObj name="Equation" r:id="rId15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40" y="4061029"/>
                        <a:ext cx="17526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4191062" y="4166268"/>
            <a:ext cx="6623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 err="1"/>
              <a:t>mà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5759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65" grpId="0"/>
      <p:bldP spid="10266" grpId="0"/>
      <p:bldP spid="10269" grpId="0" animBg="1"/>
      <p:bldP spid="102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066800" y="762000"/>
            <a:ext cx="777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.VnArabia" pitchFamily="34" charset="0"/>
              </a:rPr>
              <a:t>Trß</a:t>
            </a:r>
            <a:r>
              <a:rPr lang="en-US" sz="3200" dirty="0">
                <a:solidFill>
                  <a:srgbClr val="0000FF"/>
                </a:solidFill>
                <a:latin typeface=".VnArabia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.VnArabia" pitchFamily="34" charset="0"/>
              </a:rPr>
              <a:t>ch¬i</a:t>
            </a:r>
            <a:r>
              <a:rPr lang="en-US" sz="3200" dirty="0">
                <a:solidFill>
                  <a:srgbClr val="0000FF"/>
                </a:solidFill>
              </a:rPr>
              <a:t>: “</a:t>
            </a:r>
            <a:r>
              <a:rPr lang="en-US" sz="3600" b="1" dirty="0">
                <a:solidFill>
                  <a:srgbClr val="FFC000"/>
                </a:solidFill>
                <a:latin typeface=".VnExoticH" panose="020B7200000000000000" pitchFamily="34" charset="0"/>
              </a:rPr>
              <a:t>Rung </a:t>
            </a:r>
            <a:r>
              <a:rPr lang="en-US" sz="3600" b="1" dirty="0" err="1">
                <a:solidFill>
                  <a:srgbClr val="FFC000"/>
                </a:solidFill>
                <a:latin typeface=".VnExoticH" panose="020B7200000000000000" pitchFamily="34" charset="0"/>
              </a:rPr>
              <a:t>chu«ng</a:t>
            </a:r>
            <a:r>
              <a:rPr lang="en-US" sz="3600" b="1" dirty="0">
                <a:solidFill>
                  <a:srgbClr val="FFC000"/>
                </a:solidFill>
                <a:latin typeface=".VnExoticH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.VnExoticH" panose="020B7200000000000000" pitchFamily="34" charset="0"/>
              </a:rPr>
              <a:t>vµng</a:t>
            </a:r>
            <a:r>
              <a:rPr lang="en-US" sz="3600" b="1" dirty="0">
                <a:solidFill>
                  <a:srgbClr val="0000FF"/>
                </a:solidFill>
                <a:latin typeface=".VnKoala" pitchFamily="34" charset="0"/>
              </a:rPr>
              <a:t>”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-76200" y="1473637"/>
            <a:ext cx="8839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.VnArabia" pitchFamily="34" charset="0"/>
              </a:rPr>
              <a:t>C¸ch</a:t>
            </a:r>
            <a:r>
              <a:rPr lang="en-US" sz="3200" i="1" dirty="0">
                <a:solidFill>
                  <a:srgbClr val="0000FF"/>
                </a:solidFill>
                <a:latin typeface=".VnArabia" pitchFamily="34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.VnArabia" pitchFamily="34" charset="0"/>
              </a:rPr>
              <a:t>ch¬i</a:t>
            </a:r>
            <a:r>
              <a:rPr lang="en-US" sz="2800" dirty="0">
                <a:solidFill>
                  <a:srgbClr val="0000FF"/>
                </a:solidFill>
              </a:rPr>
              <a:t>: SÏ </a:t>
            </a:r>
            <a:r>
              <a:rPr lang="en-US" sz="2800" dirty="0" err="1">
                <a:solidFill>
                  <a:srgbClr val="0000FF"/>
                </a:solidFill>
              </a:rPr>
              <a:t>cã</a:t>
            </a:r>
            <a:r>
              <a:rPr lang="en-US" sz="2800" dirty="0">
                <a:solidFill>
                  <a:srgbClr val="0000FF"/>
                </a:solidFill>
              </a:rPr>
              <a:t> 5 </a:t>
            </a:r>
            <a:r>
              <a:rPr lang="en-US" sz="2800" dirty="0" err="1">
                <a:solidFill>
                  <a:srgbClr val="0000FF"/>
                </a:solidFill>
              </a:rPr>
              <a:t>c©u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hái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liªn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quan</a:t>
            </a:r>
            <a:r>
              <a:rPr lang="en-US" sz="2800" dirty="0">
                <a:solidFill>
                  <a:srgbClr val="0000FF"/>
                </a:solidFill>
              </a:rPr>
              <a:t> ®</a:t>
            </a:r>
            <a:r>
              <a:rPr lang="en-US" sz="2800" dirty="0" err="1">
                <a:solidFill>
                  <a:srgbClr val="0000FF"/>
                </a:solidFill>
              </a:rPr>
              <a:t>Õn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bµi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häc</a:t>
            </a:r>
            <a:r>
              <a:rPr lang="en-US" sz="2800" dirty="0">
                <a:solidFill>
                  <a:srgbClr val="0000FF"/>
                </a:solidFill>
              </a:rPr>
              <a:t>. </a:t>
            </a:r>
            <a:r>
              <a:rPr lang="en-US" sz="2800" dirty="0" err="1">
                <a:solidFill>
                  <a:srgbClr val="0000FF"/>
                </a:solidFill>
              </a:rPr>
              <a:t>C¸c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em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dïng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b¶ng</a:t>
            </a:r>
            <a:r>
              <a:rPr lang="en-US" sz="2800" dirty="0">
                <a:solidFill>
                  <a:srgbClr val="0000FF"/>
                </a:solidFill>
              </a:rPr>
              <a:t> con ®Ó </a:t>
            </a:r>
            <a:r>
              <a:rPr lang="en-US" sz="2800" dirty="0" err="1">
                <a:solidFill>
                  <a:srgbClr val="0000FF"/>
                </a:solidFill>
              </a:rPr>
              <a:t>chän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c¸c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phư­¬ng</a:t>
            </a:r>
            <a:r>
              <a:rPr lang="en-US" sz="2800" dirty="0">
                <a:solidFill>
                  <a:srgbClr val="0000FF"/>
                </a:solidFill>
              </a:rPr>
              <a:t> ¸n ®</a:t>
            </a:r>
            <a:r>
              <a:rPr lang="en-US" sz="2800" dirty="0" err="1">
                <a:solidFill>
                  <a:srgbClr val="0000FF"/>
                </a:solidFill>
              </a:rPr>
              <a:t>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theo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yªu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cÇu</a:t>
            </a:r>
            <a:r>
              <a:rPr lang="en-US" sz="2800" dirty="0">
                <a:solidFill>
                  <a:srgbClr val="0000FF"/>
                </a:solidFill>
              </a:rPr>
              <a:t>  </a:t>
            </a:r>
            <a:r>
              <a:rPr lang="en-US" sz="2800" dirty="0" err="1">
                <a:solidFill>
                  <a:srgbClr val="0000FF"/>
                </a:solidFill>
              </a:rPr>
              <a:t>cña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tõng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c©u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hái</a:t>
            </a:r>
            <a:r>
              <a:rPr lang="en-US" sz="2800" dirty="0">
                <a:solidFill>
                  <a:srgbClr val="0000FF"/>
                </a:solidFill>
              </a:rPr>
              <a:t>. </a:t>
            </a:r>
            <a:r>
              <a:rPr lang="en-US" sz="2800" dirty="0" err="1">
                <a:solidFill>
                  <a:srgbClr val="0000FF"/>
                </a:solidFill>
              </a:rPr>
              <a:t>Thêi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gian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suy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nghÜ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mçi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c©u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hái</a:t>
            </a:r>
            <a:r>
              <a:rPr lang="en-US" sz="2800" dirty="0">
                <a:solidFill>
                  <a:srgbClr val="0000FF"/>
                </a:solidFill>
              </a:rPr>
              <a:t> lµ 10 </a:t>
            </a:r>
            <a:r>
              <a:rPr lang="en-US" sz="2800" dirty="0" err="1">
                <a:solidFill>
                  <a:srgbClr val="0000FF"/>
                </a:solidFill>
              </a:rPr>
              <a:t>gi©y</a:t>
            </a:r>
            <a:r>
              <a:rPr lang="en-US" dirty="0">
                <a:solidFill>
                  <a:srgbClr val="0000FF"/>
                </a:solidFill>
              </a:rPr>
              <a:t>. </a:t>
            </a:r>
            <a:r>
              <a:rPr lang="en-US" sz="2800" dirty="0" err="1">
                <a:solidFill>
                  <a:srgbClr val="0000FF"/>
                </a:solidFill>
              </a:rPr>
              <a:t>NÕu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</a:t>
            </a:r>
            <a:r>
              <a:rPr lang="en-US" sz="2800" dirty="0">
                <a:solidFill>
                  <a:srgbClr val="0000FF"/>
                </a:solidFill>
              </a:rPr>
              <a:t>¶ </a:t>
            </a:r>
            <a:r>
              <a:rPr lang="en-US" sz="2800" dirty="0" err="1">
                <a:solidFill>
                  <a:srgbClr val="0000FF"/>
                </a:solidFill>
              </a:rPr>
              <a:t>lêi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sÏ</a:t>
            </a:r>
            <a:r>
              <a:rPr lang="en-US" sz="2800" dirty="0">
                <a:solidFill>
                  <a:srgbClr val="0000FF"/>
                </a:solidFill>
              </a:rPr>
              <a:t> ®</a:t>
            </a:r>
            <a:r>
              <a:rPr lang="en-US" sz="2800" dirty="0" err="1">
                <a:solidFill>
                  <a:srgbClr val="0000FF"/>
                </a:solidFill>
              </a:rPr>
              <a:t>ư­îc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ch¬i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tiÕp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nÕu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</a:t>
            </a:r>
            <a:r>
              <a:rPr lang="en-US" sz="2800" dirty="0">
                <a:solidFill>
                  <a:srgbClr val="0000FF"/>
                </a:solidFill>
              </a:rPr>
              <a:t>¶ </a:t>
            </a:r>
            <a:r>
              <a:rPr lang="en-US" sz="2800" dirty="0" err="1">
                <a:solidFill>
                  <a:srgbClr val="0000FF"/>
                </a:solidFill>
              </a:rPr>
              <a:t>lêi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sÏ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bÞ</a:t>
            </a:r>
            <a:r>
              <a:rPr lang="en-US" sz="2800" dirty="0">
                <a:solidFill>
                  <a:srgbClr val="0000FF"/>
                </a:solidFill>
              </a:rPr>
              <a:t> lo¹i </a:t>
            </a:r>
            <a:r>
              <a:rPr lang="en-US" sz="2800" dirty="0" err="1">
                <a:solidFill>
                  <a:srgbClr val="0000FF"/>
                </a:solidFill>
              </a:rPr>
              <a:t>khái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trß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ch¬i</a:t>
            </a:r>
            <a:r>
              <a:rPr lang="en-US" sz="2800" dirty="0">
                <a:solidFill>
                  <a:srgbClr val="0000FF"/>
                </a:solidFill>
              </a:rPr>
              <a:t> vµ ®</a:t>
            </a:r>
            <a:r>
              <a:rPr lang="en-US" sz="2800" dirty="0" err="1">
                <a:solidFill>
                  <a:srgbClr val="0000FF"/>
                </a:solidFill>
              </a:rPr>
              <a:t>øng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ra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bªn</a:t>
            </a:r>
            <a:r>
              <a:rPr lang="en-US" sz="2800" dirty="0">
                <a:solidFill>
                  <a:srgbClr val="0000FF"/>
                </a:solidFill>
              </a:rPr>
              <a:t> c¹nh </a:t>
            </a:r>
            <a:r>
              <a:rPr lang="en-US" sz="2800" dirty="0" err="1">
                <a:solidFill>
                  <a:srgbClr val="0000FF"/>
                </a:solidFill>
              </a:rPr>
              <a:t>hai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d·y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bµn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ngoµi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cña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líp</a:t>
            </a:r>
            <a:r>
              <a:rPr lang="en-US" sz="2800" dirty="0">
                <a:solidFill>
                  <a:srgbClr val="0000FF"/>
                </a:solidFill>
              </a:rPr>
              <a:t>. </a:t>
            </a:r>
            <a:r>
              <a:rPr lang="en-US" sz="2800" dirty="0" err="1">
                <a:solidFill>
                  <a:srgbClr val="0000FF"/>
                </a:solidFill>
              </a:rPr>
              <a:t>Nh÷ng</a:t>
            </a:r>
            <a:r>
              <a:rPr lang="en-US" sz="2800" dirty="0">
                <a:solidFill>
                  <a:srgbClr val="0000FF"/>
                </a:solidFill>
              </a:rPr>
              <a:t> b¹n </a:t>
            </a:r>
            <a:r>
              <a:rPr lang="en-US" sz="2800" dirty="0" err="1">
                <a:solidFill>
                  <a:srgbClr val="0000FF"/>
                </a:solidFill>
              </a:rPr>
              <a:t>ngåi</a:t>
            </a:r>
            <a:r>
              <a:rPr lang="en-US" sz="2800" dirty="0">
                <a:solidFill>
                  <a:srgbClr val="0000FF"/>
                </a:solidFill>
              </a:rPr>
              <a:t> l¹i ®</a:t>
            </a:r>
            <a:r>
              <a:rPr lang="en-US" sz="2800" dirty="0" err="1">
                <a:solidFill>
                  <a:srgbClr val="0000FF"/>
                </a:solidFill>
              </a:rPr>
              <a:t>ư­îc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tÆng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danh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hiÖu</a:t>
            </a:r>
            <a:r>
              <a:rPr lang="en-US" sz="2800" dirty="0">
                <a:solidFill>
                  <a:srgbClr val="0000FF"/>
                </a:solidFill>
              </a:rPr>
              <a:t> “</a:t>
            </a:r>
            <a:r>
              <a:rPr lang="en-US" sz="2800" dirty="0" err="1">
                <a:solidFill>
                  <a:srgbClr val="0000FF"/>
                </a:solidFill>
                <a:latin typeface=".VnBahamasB" pitchFamily="34" charset="0"/>
              </a:rPr>
              <a:t>Nh</a:t>
            </a:r>
            <a:r>
              <a:rPr lang="en-US" sz="2800" dirty="0">
                <a:solidFill>
                  <a:srgbClr val="0000FF"/>
                </a:solidFill>
                <a:latin typeface=".VnBahamasB" pitchFamily="34" charset="0"/>
              </a:rPr>
              <a:t>µ </a:t>
            </a:r>
            <a:r>
              <a:rPr lang="en-US" sz="2800" dirty="0" err="1">
                <a:solidFill>
                  <a:srgbClr val="0000FF"/>
                </a:solidFill>
                <a:latin typeface=".VnBahamasB" pitchFamily="34" charset="0"/>
              </a:rPr>
              <a:t>to¸n</a:t>
            </a:r>
            <a:r>
              <a:rPr lang="en-US" sz="2800" dirty="0">
                <a:solidFill>
                  <a:srgbClr val="0000FF"/>
                </a:solidFill>
                <a:latin typeface=".VnBahamasB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BahamasB" pitchFamily="34" charset="0"/>
              </a:rPr>
              <a:t>häc</a:t>
            </a:r>
            <a:r>
              <a:rPr lang="en-US" sz="2800" dirty="0">
                <a:solidFill>
                  <a:srgbClr val="0000FF"/>
                </a:solidFill>
                <a:latin typeface=".VnBahamasB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BahamasB" pitchFamily="34" charset="0"/>
              </a:rPr>
              <a:t>nhá</a:t>
            </a:r>
            <a:r>
              <a:rPr lang="en-US" sz="2800" dirty="0">
                <a:solidFill>
                  <a:srgbClr val="0000FF"/>
                </a:solidFill>
                <a:latin typeface=".VnBahamasB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BahamasB" pitchFamily="34" charset="0"/>
              </a:rPr>
              <a:t>tuæi</a:t>
            </a:r>
            <a:r>
              <a:rPr lang="en-US" sz="2800" dirty="0">
                <a:solidFill>
                  <a:srgbClr val="0000FF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231900" y="6096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solidFill>
                  <a:srgbClr val="CC0000"/>
                </a:solidFill>
              </a:rPr>
              <a:t>C©u 1</a:t>
            </a:r>
            <a:r>
              <a:rPr lang="en-US" sz="3200">
                <a:solidFill>
                  <a:srgbClr val="CC0000"/>
                </a:solidFill>
              </a:rPr>
              <a:t>: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219200" y="23241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A. 7,20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219200" y="35052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B. 7,02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5486400" y="23241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C. 70,2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5486400" y="34290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D. 7,2</a:t>
            </a:r>
          </a:p>
        </p:txBody>
      </p:sp>
      <p:pic>
        <p:nvPicPr>
          <p:cNvPr id="65545" name="Picture 9" descr="cartoon_1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144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.VnTimeH" pitchFamily="34" charset="0"/>
              </a:rPr>
              <a:t>HÕt giê</a:t>
            </a:r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1</a:t>
            </a:r>
          </a:p>
        </p:txBody>
      </p:sp>
      <p:sp>
        <p:nvSpPr>
          <p:cNvPr id="65548" name="Oval 12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2</a:t>
            </a:r>
          </a:p>
        </p:txBody>
      </p:sp>
      <p:sp>
        <p:nvSpPr>
          <p:cNvPr id="65549" name="Oval 13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3</a:t>
            </a:r>
          </a:p>
        </p:txBody>
      </p:sp>
      <p:sp>
        <p:nvSpPr>
          <p:cNvPr id="65550" name="Oval 14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4</a:t>
            </a:r>
          </a:p>
        </p:txBody>
      </p:sp>
      <p:sp>
        <p:nvSpPr>
          <p:cNvPr id="65551" name="Oval 15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5</a:t>
            </a:r>
          </a:p>
        </p:txBody>
      </p:sp>
      <p:sp>
        <p:nvSpPr>
          <p:cNvPr id="65552" name="Oval 16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6</a:t>
            </a:r>
          </a:p>
        </p:txBody>
      </p:sp>
      <p:sp>
        <p:nvSpPr>
          <p:cNvPr id="65553" name="Oval 17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7</a:t>
            </a:r>
          </a:p>
        </p:txBody>
      </p:sp>
      <p:sp>
        <p:nvSpPr>
          <p:cNvPr id="65554" name="Oval 18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8</a:t>
            </a:r>
          </a:p>
        </p:txBody>
      </p:sp>
      <p:sp>
        <p:nvSpPr>
          <p:cNvPr id="65555" name="Oval 19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9</a:t>
            </a:r>
          </a:p>
        </p:txBody>
      </p:sp>
      <p:sp>
        <p:nvSpPr>
          <p:cNvPr id="65556" name="Oval 20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10</a:t>
            </a:r>
          </a:p>
        </p:txBody>
      </p:sp>
      <p:sp>
        <p:nvSpPr>
          <p:cNvPr id="65557" name="Oval 21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.VnTimeH" pitchFamily="34" charset="0"/>
              </a:rPr>
              <a:t>Start</a:t>
            </a:r>
          </a:p>
        </p:txBody>
      </p:sp>
      <p:sp>
        <p:nvSpPr>
          <p:cNvPr id="65558" name="Oval 22"/>
          <p:cNvSpPr>
            <a:spLocks noChangeArrowheads="1"/>
          </p:cNvSpPr>
          <p:nvPr/>
        </p:nvSpPr>
        <p:spPr bwMode="auto">
          <a:xfrm>
            <a:off x="1168400" y="24130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5559" name="Oval 23"/>
          <p:cNvSpPr>
            <a:spLocks noChangeArrowheads="1"/>
          </p:cNvSpPr>
          <p:nvPr/>
        </p:nvSpPr>
        <p:spPr bwMode="auto">
          <a:xfrm>
            <a:off x="5422900" y="34925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2374900" y="609600"/>
            <a:ext cx="6705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</a:rPr>
              <a:t>Hai </a:t>
            </a:r>
            <a:r>
              <a:rPr lang="en-US" sz="3200" dirty="0" err="1">
                <a:solidFill>
                  <a:srgbClr val="0000FF"/>
                </a:solidFill>
              </a:rPr>
              <a:t>sè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nµo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b»ng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nhau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c¸c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sè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sau</a:t>
            </a:r>
            <a:r>
              <a:rPr lang="en-US" sz="3200" dirty="0">
                <a:solidFill>
                  <a:srgbClr val="0000FF"/>
                </a:solidFill>
              </a:rPr>
              <a:t> (</a:t>
            </a:r>
            <a:r>
              <a:rPr lang="en-US" sz="3200" dirty="0" err="1">
                <a:solidFill>
                  <a:srgbClr val="0000FF"/>
                </a:solidFill>
              </a:rPr>
              <a:t>ghi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cặp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</a:t>
            </a:r>
            <a:r>
              <a:rPr lang="en-US" sz="3200" dirty="0">
                <a:solidFill>
                  <a:srgbClr val="0000FF"/>
                </a:solidFill>
              </a:rPr>
              <a:t>÷ </a:t>
            </a:r>
            <a:r>
              <a:rPr lang="en-US" sz="3200" dirty="0" err="1">
                <a:solidFill>
                  <a:srgbClr val="0000FF"/>
                </a:solidFill>
              </a:rPr>
              <a:t>c¸i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chØ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c¸c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sè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b»ng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nhau</a:t>
            </a:r>
            <a:r>
              <a:rPr lang="en-US" sz="3200" dirty="0">
                <a:solidFill>
                  <a:srgbClr val="0000FF"/>
                </a:solidFill>
              </a:rPr>
              <a:t>):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5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8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8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8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8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3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8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8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8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42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8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4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8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5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8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8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57"/>
                  </p:tgtEl>
                </p:cond>
              </p:nextCondLst>
            </p:seq>
          </p:childTnLst>
        </p:cTn>
      </p:par>
    </p:tnLst>
    <p:bldLst>
      <p:bldP spid="65547" grpId="0" animBg="1"/>
      <p:bldP spid="65548" grpId="0" animBg="1"/>
      <p:bldP spid="65549" grpId="0" animBg="1"/>
      <p:bldP spid="65550" grpId="0" animBg="1"/>
      <p:bldP spid="65551" grpId="0" animBg="1"/>
      <p:bldP spid="65552" grpId="0" animBg="1"/>
      <p:bldP spid="65553" grpId="0" animBg="1"/>
      <p:bldP spid="65554" grpId="0" animBg="1"/>
      <p:bldP spid="65555" grpId="0" animBg="1"/>
      <p:bldP spid="65556" grpId="0" animBg="1"/>
      <p:bldP spid="65557" grpId="0" animBg="1"/>
      <p:bldP spid="65558" grpId="0" animBg="1"/>
      <p:bldP spid="655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62000" y="6096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CC0000"/>
                </a:solidFill>
              </a:rPr>
              <a:t>C©u 2</a:t>
            </a:r>
            <a:r>
              <a:rPr lang="en-US" sz="2800">
                <a:solidFill>
                  <a:srgbClr val="CC0000"/>
                </a:solidFill>
              </a:rPr>
              <a:t>: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752600" y="609600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Sè nµo l¹c loµi (ghi ch÷ c¸i chØ sè ®ã)?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524000" y="19050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A. 14,60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1600200" y="35814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B. 14,06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5562600" y="16764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C. 14,600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5943600" y="34290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D. 14,6</a:t>
            </a:r>
          </a:p>
        </p:txBody>
      </p:sp>
      <p:pic>
        <p:nvPicPr>
          <p:cNvPr id="66570" name="Picture 10" descr="image?type=A&amp;id=863174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47800"/>
            <a:ext cx="9620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1" name="Picture 11" descr="image?type=A&amp;id=863174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124200"/>
            <a:ext cx="9620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2" name="Picture 12" descr="image?type=A&amp;id=863174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9620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3" name="Picture 13" descr="image?type=A&amp;id=863174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9620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.VnTimeH" pitchFamily="34" charset="0"/>
              </a:rPr>
              <a:t>HÕt giê</a:t>
            </a:r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1</a:t>
            </a:r>
          </a:p>
        </p:txBody>
      </p:sp>
      <p:sp>
        <p:nvSpPr>
          <p:cNvPr id="66576" name="Oval 16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2</a:t>
            </a:r>
          </a:p>
        </p:txBody>
      </p:sp>
      <p:sp>
        <p:nvSpPr>
          <p:cNvPr id="66577" name="Oval 17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3</a:t>
            </a:r>
          </a:p>
        </p:txBody>
      </p:sp>
      <p:sp>
        <p:nvSpPr>
          <p:cNvPr id="66578" name="Oval 18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4</a:t>
            </a:r>
          </a:p>
        </p:txBody>
      </p:sp>
      <p:sp>
        <p:nvSpPr>
          <p:cNvPr id="66579" name="Oval 19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5</a:t>
            </a:r>
          </a:p>
        </p:txBody>
      </p:sp>
      <p:sp>
        <p:nvSpPr>
          <p:cNvPr id="66580" name="Oval 20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6</a:t>
            </a:r>
          </a:p>
        </p:txBody>
      </p:sp>
      <p:sp>
        <p:nvSpPr>
          <p:cNvPr id="66581" name="Oval 21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7</a:t>
            </a:r>
          </a:p>
        </p:txBody>
      </p:sp>
      <p:sp>
        <p:nvSpPr>
          <p:cNvPr id="66582" name="Oval 22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8</a:t>
            </a:r>
          </a:p>
        </p:txBody>
      </p:sp>
      <p:sp>
        <p:nvSpPr>
          <p:cNvPr id="66583" name="Oval 23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9</a:t>
            </a:r>
          </a:p>
        </p:txBody>
      </p:sp>
      <p:sp>
        <p:nvSpPr>
          <p:cNvPr id="66584" name="Oval 24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10</a:t>
            </a:r>
          </a:p>
        </p:txBody>
      </p:sp>
      <p:sp>
        <p:nvSpPr>
          <p:cNvPr id="66585" name="Oval 25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TimeH" pitchFamily="34" charset="0"/>
              </a:rPr>
              <a:t>Start</a:t>
            </a:r>
          </a:p>
        </p:txBody>
      </p:sp>
      <p:sp>
        <p:nvSpPr>
          <p:cNvPr id="66587" name="Oval 27"/>
          <p:cNvSpPr>
            <a:spLocks noChangeArrowheads="1"/>
          </p:cNvSpPr>
          <p:nvPr/>
        </p:nvSpPr>
        <p:spPr bwMode="auto">
          <a:xfrm>
            <a:off x="1536700" y="3581400"/>
            <a:ext cx="5207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7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7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7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7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7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7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7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3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7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4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7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4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7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7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85"/>
                  </p:tgtEl>
                </p:cond>
              </p:nextCondLst>
            </p:seq>
          </p:childTnLst>
        </p:cTn>
      </p:par>
    </p:tnLst>
    <p:bldLst>
      <p:bldP spid="66575" grpId="0" animBg="1"/>
      <p:bldP spid="66576" grpId="0" animBg="1"/>
      <p:bldP spid="66577" grpId="0" animBg="1"/>
      <p:bldP spid="66578" grpId="0" animBg="1"/>
      <p:bldP spid="66579" grpId="0" animBg="1"/>
      <p:bldP spid="66580" grpId="0" animBg="1"/>
      <p:bldP spid="66581" grpId="0" animBg="1"/>
      <p:bldP spid="66582" grpId="0" animBg="1"/>
      <p:bldP spid="66583" grpId="0" animBg="1"/>
      <p:bldP spid="66584" grpId="0" animBg="1"/>
      <p:bldP spid="66585" grpId="0" animBg="1"/>
      <p:bldP spid="665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762000" y="171913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 err="1">
                <a:solidFill>
                  <a:srgbClr val="CC0000"/>
                </a:solidFill>
              </a:rPr>
              <a:t>C©u</a:t>
            </a:r>
            <a:r>
              <a:rPr lang="en-US" sz="2800" u="sng" dirty="0">
                <a:solidFill>
                  <a:srgbClr val="CC0000"/>
                </a:solidFill>
              </a:rPr>
              <a:t> 3</a:t>
            </a:r>
            <a:r>
              <a:rPr lang="en-US" sz="2800" dirty="0">
                <a:solidFill>
                  <a:srgbClr val="CC0000"/>
                </a:solidFill>
              </a:rPr>
              <a:t>: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752600" y="197644"/>
            <a:ext cx="716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</a:rPr>
              <a:t>Bóp</a:t>
            </a:r>
            <a:r>
              <a:rPr lang="en-US" sz="2800" b="1" dirty="0">
                <a:solidFill>
                  <a:srgbClr val="0000FF"/>
                </a:solidFill>
              </a:rPr>
              <a:t> bª </a:t>
            </a:r>
            <a:r>
              <a:rPr lang="en-US" sz="2800" b="1" dirty="0" err="1">
                <a:solidFill>
                  <a:srgbClr val="0000FF"/>
                </a:solidFill>
              </a:rPr>
              <a:t>nµo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giái</a:t>
            </a:r>
            <a:r>
              <a:rPr lang="en-US" sz="2800" b="1" dirty="0">
                <a:solidFill>
                  <a:srgbClr val="0000FF"/>
                </a:solidFill>
              </a:rPr>
              <a:t>?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467100" y="1127425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A. 100,50 = 10,050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597323" y="2414657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C. 100,500 = 100,005</a:t>
            </a:r>
          </a:p>
        </p:txBody>
      </p:sp>
      <p:pic>
        <p:nvPicPr>
          <p:cNvPr id="67593" name="Picture 9" descr="Hello Kitty emoticon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78998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3693994" y="826903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67597" name="Picture 13" descr="Hello Kitty emoticon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294" y="2053099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3693994" y="2068903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3459139" y="3890722"/>
            <a:ext cx="3365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D. 100,5 = 100,50000</a:t>
            </a:r>
          </a:p>
        </p:txBody>
      </p:sp>
      <p:pic>
        <p:nvPicPr>
          <p:cNvPr id="67600" name="Picture 16" descr="Hello Kitty emoticon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3484563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601" name="Oval 17"/>
          <p:cNvSpPr>
            <a:spLocks noChangeArrowheads="1"/>
          </p:cNvSpPr>
          <p:nvPr/>
        </p:nvSpPr>
        <p:spPr bwMode="auto">
          <a:xfrm>
            <a:off x="3638550" y="3541853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3591636" y="5057774"/>
            <a:ext cx="1371600" cy="838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.VnTimeH" pitchFamily="34" charset="0"/>
              </a:rPr>
              <a:t>HÕt giê</a:t>
            </a:r>
          </a:p>
        </p:txBody>
      </p:sp>
      <p:sp>
        <p:nvSpPr>
          <p:cNvPr id="28" name="Oval 15"/>
          <p:cNvSpPr>
            <a:spLocks noChangeArrowheads="1"/>
          </p:cNvSpPr>
          <p:nvPr/>
        </p:nvSpPr>
        <p:spPr bwMode="auto">
          <a:xfrm>
            <a:off x="3591636" y="5043487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1</a:t>
            </a:r>
          </a:p>
        </p:txBody>
      </p:sp>
      <p:sp>
        <p:nvSpPr>
          <p:cNvPr id="29" name="Oval 16"/>
          <p:cNvSpPr>
            <a:spLocks noChangeArrowheads="1"/>
          </p:cNvSpPr>
          <p:nvPr/>
        </p:nvSpPr>
        <p:spPr bwMode="auto">
          <a:xfrm>
            <a:off x="3591636" y="5043487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2</a:t>
            </a:r>
          </a:p>
        </p:txBody>
      </p:sp>
      <p:sp>
        <p:nvSpPr>
          <p:cNvPr id="30" name="Oval 17"/>
          <p:cNvSpPr>
            <a:spLocks noChangeArrowheads="1"/>
          </p:cNvSpPr>
          <p:nvPr/>
        </p:nvSpPr>
        <p:spPr bwMode="auto">
          <a:xfrm>
            <a:off x="3591636" y="5043487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3</a:t>
            </a:r>
          </a:p>
        </p:txBody>
      </p:sp>
      <p:sp>
        <p:nvSpPr>
          <p:cNvPr id="31" name="Oval 18"/>
          <p:cNvSpPr>
            <a:spLocks noChangeArrowheads="1"/>
          </p:cNvSpPr>
          <p:nvPr/>
        </p:nvSpPr>
        <p:spPr bwMode="auto">
          <a:xfrm>
            <a:off x="3591636" y="5043487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4</a:t>
            </a:r>
          </a:p>
        </p:txBody>
      </p:sp>
      <p:sp>
        <p:nvSpPr>
          <p:cNvPr id="32" name="Oval 19"/>
          <p:cNvSpPr>
            <a:spLocks noChangeArrowheads="1"/>
          </p:cNvSpPr>
          <p:nvPr/>
        </p:nvSpPr>
        <p:spPr bwMode="auto">
          <a:xfrm>
            <a:off x="3591636" y="5043487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5</a:t>
            </a:r>
          </a:p>
        </p:txBody>
      </p:sp>
      <p:sp>
        <p:nvSpPr>
          <p:cNvPr id="33" name="Oval 20"/>
          <p:cNvSpPr>
            <a:spLocks noChangeArrowheads="1"/>
          </p:cNvSpPr>
          <p:nvPr/>
        </p:nvSpPr>
        <p:spPr bwMode="auto">
          <a:xfrm>
            <a:off x="3591636" y="5043487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6</a:t>
            </a:r>
          </a:p>
        </p:txBody>
      </p:sp>
      <p:sp>
        <p:nvSpPr>
          <p:cNvPr id="34" name="Oval 21"/>
          <p:cNvSpPr>
            <a:spLocks noChangeArrowheads="1"/>
          </p:cNvSpPr>
          <p:nvPr/>
        </p:nvSpPr>
        <p:spPr bwMode="auto">
          <a:xfrm>
            <a:off x="3591636" y="5043487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7</a:t>
            </a:r>
          </a:p>
        </p:txBody>
      </p:sp>
      <p:sp>
        <p:nvSpPr>
          <p:cNvPr id="35" name="Oval 22"/>
          <p:cNvSpPr>
            <a:spLocks noChangeArrowheads="1"/>
          </p:cNvSpPr>
          <p:nvPr/>
        </p:nvSpPr>
        <p:spPr bwMode="auto">
          <a:xfrm>
            <a:off x="3591636" y="5043487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8</a:t>
            </a:r>
          </a:p>
        </p:txBody>
      </p:sp>
      <p:sp>
        <p:nvSpPr>
          <p:cNvPr id="36" name="Oval 23"/>
          <p:cNvSpPr>
            <a:spLocks noChangeArrowheads="1"/>
          </p:cNvSpPr>
          <p:nvPr/>
        </p:nvSpPr>
        <p:spPr bwMode="auto">
          <a:xfrm>
            <a:off x="3591636" y="5043487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9</a:t>
            </a:r>
          </a:p>
        </p:txBody>
      </p:sp>
      <p:sp>
        <p:nvSpPr>
          <p:cNvPr id="37" name="Oval 24"/>
          <p:cNvSpPr>
            <a:spLocks noChangeArrowheads="1"/>
          </p:cNvSpPr>
          <p:nvPr/>
        </p:nvSpPr>
        <p:spPr bwMode="auto">
          <a:xfrm>
            <a:off x="3591636" y="5043487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10</a:t>
            </a:r>
          </a:p>
        </p:txBody>
      </p: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3591636" y="50292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TimeH" pitchFamily="34" charset="0"/>
              </a:rPr>
              <a:t>Start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"/>
                            </p:stCondLst>
                            <p:childTnLst>
                              <p:par>
                                <p:cTn id="2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00"/>
                            </p:stCondLst>
                            <p:childTnLst>
                              <p:par>
                                <p:cTn id="4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00"/>
                            </p:stCondLst>
                            <p:childTnLst>
                              <p:par>
                                <p:cTn id="4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600"/>
                            </p:stCondLst>
                            <p:childTnLst>
                              <p:par>
                                <p:cTn id="5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300"/>
                            </p:stCondLst>
                            <p:childTnLst>
                              <p:par>
                                <p:cTn id="5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67599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57200" y="23241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A.</a:t>
            </a:r>
            <a:r>
              <a:rPr lang="en-US" sz="2800">
                <a:solidFill>
                  <a:srgbClr val="FFFF00"/>
                </a:solidFill>
              </a:rPr>
              <a:t> </a:t>
            </a:r>
            <a:r>
              <a:rPr lang="en-US" sz="2800">
                <a:solidFill>
                  <a:srgbClr val="0000FF"/>
                </a:solidFill>
              </a:rPr>
              <a:t>0,900 =</a:t>
            </a:r>
            <a:r>
              <a:rPr lang="en-US" sz="28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.VnTimeH" pitchFamily="34" charset="0"/>
              </a:rPr>
              <a:t>HÕt giê</a:t>
            </a:r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1</a:t>
            </a:r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2</a:t>
            </a:r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3</a:t>
            </a:r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4</a:t>
            </a:r>
          </a:p>
        </p:txBody>
      </p:sp>
      <p:sp>
        <p:nvSpPr>
          <p:cNvPr id="68619" name="Oval 11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5</a:t>
            </a:r>
          </a:p>
        </p:txBody>
      </p:sp>
      <p:sp>
        <p:nvSpPr>
          <p:cNvPr id="68620" name="Oval 12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6</a:t>
            </a:r>
          </a:p>
        </p:txBody>
      </p:sp>
      <p:sp>
        <p:nvSpPr>
          <p:cNvPr id="68621" name="Oval 13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7</a:t>
            </a:r>
          </a:p>
        </p:txBody>
      </p:sp>
      <p:sp>
        <p:nvSpPr>
          <p:cNvPr id="68622" name="Oval 14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8</a:t>
            </a:r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9</a:t>
            </a:r>
          </a:p>
        </p:txBody>
      </p:sp>
      <p:sp>
        <p:nvSpPr>
          <p:cNvPr id="68624" name="Oval 16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10</a:t>
            </a:r>
          </a:p>
        </p:txBody>
      </p:sp>
      <p:sp>
        <p:nvSpPr>
          <p:cNvPr id="68625" name="Oval 17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TimeH" pitchFamily="34" charset="0"/>
              </a:rPr>
              <a:t>Start</a:t>
            </a:r>
          </a:p>
        </p:txBody>
      </p:sp>
      <p:sp>
        <p:nvSpPr>
          <p:cNvPr id="68626" name="AutoShape 18"/>
          <p:cNvSpPr>
            <a:spLocks noChangeArrowheads="1"/>
          </p:cNvSpPr>
          <p:nvPr/>
        </p:nvSpPr>
        <p:spPr bwMode="auto">
          <a:xfrm>
            <a:off x="304800" y="50824"/>
            <a:ext cx="8305800" cy="1752600"/>
          </a:xfrm>
          <a:prstGeom prst="cloudCallout">
            <a:avLst>
              <a:gd name="adj1" fmla="val -11028"/>
              <a:gd name="adj2" fmla="val 78986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/>
          </a:p>
        </p:txBody>
      </p:sp>
      <p:sp>
        <p:nvSpPr>
          <p:cNvPr id="68627" name="Text Box 19"/>
          <p:cNvSpPr txBox="1">
            <a:spLocks noChangeArrowheads="1"/>
          </p:cNvSpPr>
          <p:nvPr/>
        </p:nvSpPr>
        <p:spPr bwMode="auto">
          <a:xfrm>
            <a:off x="1371600" y="421481"/>
            <a:ext cx="1404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 err="1"/>
              <a:t>C©u</a:t>
            </a:r>
            <a:r>
              <a:rPr lang="en-US" sz="3200" u="sng" dirty="0"/>
              <a:t> 4</a:t>
            </a:r>
            <a:r>
              <a:rPr lang="en-US" sz="32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2476500" y="421481"/>
            <a:ext cx="518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cs typeface="Times New Roman" panose="02020603050405020304" pitchFamily="18" charset="0"/>
              </a:rPr>
              <a:t>Ph­­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dirty="0" err="1">
                <a:cs typeface="Times New Roman" panose="02020603050405020304" pitchFamily="18" charset="0"/>
              </a:rPr>
              <a:t>ng</a:t>
            </a:r>
            <a:r>
              <a:rPr lang="en-US" sz="3200" dirty="0">
                <a:cs typeface="Times New Roman" panose="02020603050405020304" pitchFamily="18" charset="0"/>
              </a:rPr>
              <a:t> ¸n </a:t>
            </a:r>
            <a:r>
              <a:rPr lang="en-US" sz="3200" dirty="0" err="1">
                <a:cs typeface="Times New Roman" panose="02020603050405020304" pitchFamily="18" charset="0"/>
              </a:rPr>
              <a:t>nµo</a:t>
            </a:r>
            <a:r>
              <a:rPr lang="en-US" sz="3200" dirty="0">
                <a:cs typeface="Times New Roman" panose="02020603050405020304" pitchFamily="18" charset="0"/>
              </a:rPr>
              <a:t> ®</a:t>
            </a:r>
            <a:r>
              <a:rPr lang="en-US" sz="3200" dirty="0" err="1">
                <a:cs typeface="Times New Roman" panose="02020603050405020304" pitchFamily="18" charset="0"/>
              </a:rPr>
              <a:t>óng</a:t>
            </a:r>
            <a:r>
              <a:rPr lang="en-US" sz="3200" dirty="0"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cs typeface="Times New Roman" panose="02020603050405020304" pitchFamily="18" charset="0"/>
              </a:rPr>
              <a:t>ghi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chữ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c¸i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chØ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phư­¬ng</a:t>
            </a:r>
            <a:r>
              <a:rPr lang="en-US" sz="3200" dirty="0">
                <a:cs typeface="Times New Roman" panose="02020603050405020304" pitchFamily="18" charset="0"/>
              </a:rPr>
              <a:t> ¸n ®ã)?</a:t>
            </a:r>
          </a:p>
        </p:txBody>
      </p:sp>
      <p:pic>
        <p:nvPicPr>
          <p:cNvPr id="68629" name="Picture 21" descr="Photobuck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38" name="Text Box 30"/>
          <p:cNvSpPr txBox="1">
            <a:spLocks noChangeArrowheads="1"/>
          </p:cNvSpPr>
          <p:nvPr/>
        </p:nvSpPr>
        <p:spPr bwMode="auto">
          <a:xfrm>
            <a:off x="5434652" y="2284025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B. 0,900 = </a:t>
            </a:r>
          </a:p>
        </p:txBody>
      </p:sp>
      <p:sp>
        <p:nvSpPr>
          <p:cNvPr id="68643" name="Text Box 35"/>
          <p:cNvSpPr txBox="1">
            <a:spLocks noChangeArrowheads="1"/>
          </p:cNvSpPr>
          <p:nvPr/>
        </p:nvSpPr>
        <p:spPr bwMode="auto">
          <a:xfrm>
            <a:off x="2209800" y="4062411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C. 0,900 =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8649" name="Oval 41"/>
          <p:cNvSpPr>
            <a:spLocks noChangeArrowheads="1"/>
          </p:cNvSpPr>
          <p:nvPr/>
        </p:nvSpPr>
        <p:spPr bwMode="auto">
          <a:xfrm>
            <a:off x="5343454" y="2284025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8651" name="Text Box 43"/>
          <p:cNvSpPr txBox="1">
            <a:spLocks noChangeArrowheads="1"/>
          </p:cNvSpPr>
          <p:nvPr/>
        </p:nvSpPr>
        <p:spPr bwMode="auto">
          <a:xfrm>
            <a:off x="2209800" y="220503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900</a:t>
            </a:r>
          </a:p>
        </p:txBody>
      </p:sp>
      <p:sp>
        <p:nvSpPr>
          <p:cNvPr id="68652" name="Line 44"/>
          <p:cNvSpPr>
            <a:spLocks noChangeShapeType="1"/>
          </p:cNvSpPr>
          <p:nvPr/>
        </p:nvSpPr>
        <p:spPr bwMode="auto">
          <a:xfrm>
            <a:off x="2362200" y="2647950"/>
            <a:ext cx="457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8653" name="Text Box 45"/>
          <p:cNvSpPr txBox="1">
            <a:spLocks noChangeArrowheads="1"/>
          </p:cNvSpPr>
          <p:nvPr/>
        </p:nvSpPr>
        <p:spPr bwMode="auto">
          <a:xfrm>
            <a:off x="2205038" y="260508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100</a:t>
            </a:r>
          </a:p>
        </p:txBody>
      </p:sp>
      <p:sp>
        <p:nvSpPr>
          <p:cNvPr id="68657" name="Text Box 49"/>
          <p:cNvSpPr txBox="1">
            <a:spLocks noChangeArrowheads="1"/>
          </p:cNvSpPr>
          <p:nvPr/>
        </p:nvSpPr>
        <p:spPr bwMode="auto">
          <a:xfrm>
            <a:off x="3962400" y="3802854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   9</a:t>
            </a:r>
          </a:p>
        </p:txBody>
      </p:sp>
      <p:sp>
        <p:nvSpPr>
          <p:cNvPr id="68658" name="Line 50"/>
          <p:cNvSpPr>
            <a:spLocks noChangeShapeType="1"/>
          </p:cNvSpPr>
          <p:nvPr/>
        </p:nvSpPr>
        <p:spPr bwMode="auto">
          <a:xfrm>
            <a:off x="4038600" y="4364829"/>
            <a:ext cx="685800" cy="142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8659" name="Text Box 51"/>
          <p:cNvSpPr txBox="1">
            <a:spLocks noChangeArrowheads="1"/>
          </p:cNvSpPr>
          <p:nvPr/>
        </p:nvSpPr>
        <p:spPr bwMode="auto">
          <a:xfrm>
            <a:off x="3942497" y="442197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1000</a:t>
            </a:r>
          </a:p>
        </p:txBody>
      </p:sp>
      <p:sp>
        <p:nvSpPr>
          <p:cNvPr id="68660" name="Text Box 52"/>
          <p:cNvSpPr txBox="1">
            <a:spLocks noChangeArrowheads="1"/>
          </p:cNvSpPr>
          <p:nvPr/>
        </p:nvSpPr>
        <p:spPr bwMode="auto">
          <a:xfrm>
            <a:off x="7010400" y="21336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  900</a:t>
            </a:r>
          </a:p>
        </p:txBody>
      </p:sp>
      <p:sp>
        <p:nvSpPr>
          <p:cNvPr id="68661" name="Line 53"/>
          <p:cNvSpPr>
            <a:spLocks noChangeShapeType="1"/>
          </p:cNvSpPr>
          <p:nvPr/>
        </p:nvSpPr>
        <p:spPr bwMode="auto">
          <a:xfrm>
            <a:off x="7162800" y="2576513"/>
            <a:ext cx="838200" cy="142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8662" name="Text Box 54"/>
          <p:cNvSpPr txBox="1">
            <a:spLocks noChangeArrowheads="1"/>
          </p:cNvSpPr>
          <p:nvPr/>
        </p:nvSpPr>
        <p:spPr bwMode="auto">
          <a:xfrm>
            <a:off x="7086600" y="25146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1000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86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10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1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10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1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1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1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1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2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  <p:bldP spid="68618" grpId="0" animBg="1"/>
      <p:bldP spid="68619" grpId="0" animBg="1"/>
      <p:bldP spid="68620" grpId="0" animBg="1"/>
      <p:bldP spid="68621" grpId="0" animBg="1"/>
      <p:bldP spid="68622" grpId="0" animBg="1"/>
      <p:bldP spid="68623" grpId="0" animBg="1"/>
      <p:bldP spid="68624" grpId="0" animBg="1"/>
      <p:bldP spid="68625" grpId="0" animBg="1"/>
      <p:bldP spid="686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.VnTimeH" pitchFamily="34" charset="0"/>
              </a:rPr>
              <a:t>HÕt giê</a:t>
            </a:r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1</a:t>
            </a: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2</a:t>
            </a:r>
          </a:p>
        </p:txBody>
      </p:sp>
      <p:sp>
        <p:nvSpPr>
          <p:cNvPr id="69639" name="Oval 7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3</a:t>
            </a:r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4</a:t>
            </a:r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5</a:t>
            </a:r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6</a:t>
            </a:r>
          </a:p>
        </p:txBody>
      </p:sp>
      <p:sp>
        <p:nvSpPr>
          <p:cNvPr id="69643" name="Oval 11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7</a:t>
            </a:r>
          </a:p>
        </p:txBody>
      </p:sp>
      <p:sp>
        <p:nvSpPr>
          <p:cNvPr id="69644" name="Oval 12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8</a:t>
            </a:r>
          </a:p>
        </p:txBody>
      </p:sp>
      <p:sp>
        <p:nvSpPr>
          <p:cNvPr id="69645" name="Oval 13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9</a:t>
            </a:r>
          </a:p>
        </p:txBody>
      </p:sp>
      <p:sp>
        <p:nvSpPr>
          <p:cNvPr id="69646" name="Oval 14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10</a:t>
            </a:r>
          </a:p>
        </p:txBody>
      </p:sp>
      <p:sp>
        <p:nvSpPr>
          <p:cNvPr id="69647" name="Oval 15"/>
          <p:cNvSpPr>
            <a:spLocks noChangeArrowheads="1"/>
          </p:cNvSpPr>
          <p:nvPr/>
        </p:nvSpPr>
        <p:spPr bwMode="auto">
          <a:xfrm>
            <a:off x="3733800" y="5715000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TimeH" pitchFamily="34" charset="0"/>
              </a:rPr>
              <a:t>Start</a:t>
            </a:r>
          </a:p>
        </p:txBody>
      </p:sp>
      <p:sp>
        <p:nvSpPr>
          <p:cNvPr id="69648" name="AutoShape 16"/>
          <p:cNvSpPr>
            <a:spLocks noChangeArrowheads="1"/>
          </p:cNvSpPr>
          <p:nvPr/>
        </p:nvSpPr>
        <p:spPr bwMode="auto">
          <a:xfrm>
            <a:off x="2133600" y="457200"/>
            <a:ext cx="5791200" cy="1143000"/>
          </a:xfrm>
          <a:prstGeom prst="cloudCallout">
            <a:avLst>
              <a:gd name="adj1" fmla="val -22699"/>
              <a:gd name="adj2" fmla="val 81806"/>
            </a:avLst>
          </a:prstGeom>
          <a:gradFill rotWithShape="1">
            <a:gsLst>
              <a:gs pos="0">
                <a:srgbClr val="6600CC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/>
              <a:t>B¹n nµo sai?</a:t>
            </a: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609600" y="28956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Linh: 0,5 kg</a:t>
            </a: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2019300" y="1904384"/>
            <a:ext cx="4762500" cy="58477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</a:rPr>
              <a:t>Nöa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ki</a:t>
            </a:r>
            <a:r>
              <a:rPr lang="en-US" sz="3200" b="1" dirty="0">
                <a:solidFill>
                  <a:schemeClr val="bg1"/>
                </a:solidFill>
              </a:rPr>
              <a:t> - l« - gam </a:t>
            </a:r>
            <a:r>
              <a:rPr lang="en-US" sz="3200" b="1" dirty="0" err="1">
                <a:solidFill>
                  <a:schemeClr val="bg1"/>
                </a:solidFill>
              </a:rPr>
              <a:t>thÞt</a:t>
            </a:r>
            <a:r>
              <a:rPr lang="en-US" sz="3200" b="1" dirty="0">
                <a:solidFill>
                  <a:schemeClr val="bg1"/>
                </a:solidFill>
              </a:rPr>
              <a:t>, lµ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609600" y="3733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Hoa: 0,50 kg</a:t>
            </a: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5105400" y="28956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Hång: 5,0 kg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5054600" y="36703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</a:rPr>
              <a:t>Nô</a:t>
            </a:r>
            <a:r>
              <a:rPr lang="en-US" sz="3200" dirty="0">
                <a:solidFill>
                  <a:srgbClr val="0000FF"/>
                </a:solidFill>
              </a:rPr>
              <a:t>: 0,500 kg</a:t>
            </a:r>
          </a:p>
        </p:txBody>
      </p:sp>
      <p:pic>
        <p:nvPicPr>
          <p:cNvPr id="69654" name="Picture 22" descr="Anjo_0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47796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5" name="Picture 23" descr="pe03166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68"/>
          <a:stretch>
            <a:fillRect/>
          </a:stretch>
        </p:blipFill>
        <p:spPr bwMode="auto">
          <a:xfrm>
            <a:off x="381000" y="4267200"/>
            <a:ext cx="762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6" name="Picture 24" descr="pe03166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8"/>
          <a:stretch>
            <a:fillRect/>
          </a:stretch>
        </p:blipFill>
        <p:spPr bwMode="auto">
          <a:xfrm>
            <a:off x="7086600" y="3962400"/>
            <a:ext cx="762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9657" name="Object 25"/>
          <p:cNvGraphicFramePr>
            <a:graphicFrameLocks noChangeAspect="1"/>
          </p:cNvGraphicFramePr>
          <p:nvPr/>
        </p:nvGraphicFramePr>
        <p:xfrm>
          <a:off x="7239000" y="1295400"/>
          <a:ext cx="12874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94" name="Clip" r:id="rId7" imgW="1820520" imgH="2530080" progId="MS_ClipArt_Gallery.2">
                  <p:embed/>
                </p:oleObj>
              </mc:Choice>
              <mc:Fallback>
                <p:oleObj name="Clip" r:id="rId7" imgW="1820520" imgH="2530080" progId="MS_ClipArt_Gallery.2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295400"/>
                        <a:ext cx="128746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5081588" y="28956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Hång: 5,0 kg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9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10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1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10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10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1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1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1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7"/>
                  </p:tgtEl>
                </p:cond>
              </p:nextCondLst>
            </p:seq>
          </p:childTnLst>
        </p:cTn>
      </p:par>
    </p:tnLst>
    <p:bldLst>
      <p:bldP spid="69637" grpId="0" animBg="1"/>
      <p:bldP spid="69638" grpId="0" animBg="1"/>
      <p:bldP spid="69639" grpId="0" animBg="1"/>
      <p:bldP spid="69640" grpId="0" animBg="1"/>
      <p:bldP spid="69641" grpId="0" animBg="1"/>
      <p:bldP spid="69642" grpId="0" animBg="1"/>
      <p:bldP spid="69643" grpId="0" animBg="1"/>
      <p:bldP spid="69644" grpId="0" animBg="1"/>
      <p:bldP spid="69645" grpId="0" animBg="1"/>
      <p:bldP spid="69646" grpId="0" animBg="1"/>
      <p:bldP spid="69647" grpId="0" animBg="1"/>
      <p:bldP spid="69650" grpId="0" animBg="1"/>
      <p:bldP spid="69652" grpId="0"/>
      <p:bldP spid="69652" grpId="1"/>
      <p:bldP spid="696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" y="-862549"/>
            <a:ext cx="9086897" cy="7239001"/>
          </a:xfrm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8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8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TOÁN HỌC NHỎ TUỔI</a:t>
            </a:r>
          </a:p>
        </p:txBody>
      </p:sp>
    </p:spTree>
    <p:extLst>
      <p:ext uri="{BB962C8B-B14F-4D97-AF65-F5344CB8AC3E}">
        <p14:creationId xmlns:p14="http://schemas.microsoft.com/office/powerpoint/2010/main" val="222408000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:\400 Nature Pictures\Bald Cypress Trees at Sunrise, Reelfoot National Wildlife Refuge,  Tenness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0"/>
          <p:cNvSpPr>
            <a:spLocks noChangeArrowheads="1"/>
          </p:cNvSpPr>
          <p:nvPr/>
        </p:nvSpPr>
        <p:spPr bwMode="auto">
          <a:xfrm rot="2415126">
            <a:off x="2112963" y="4344988"/>
            <a:ext cx="722312" cy="674687"/>
          </a:xfrm>
          <a:prstGeom prst="irregularSeal1">
            <a:avLst/>
          </a:prstGeom>
          <a:gradFill rotWithShape="1">
            <a:gsLst>
              <a:gs pos="0">
                <a:srgbClr val="66FF33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8" name="AutoShape 30"/>
          <p:cNvSpPr>
            <a:spLocks noChangeArrowheads="1"/>
          </p:cNvSpPr>
          <p:nvPr/>
        </p:nvSpPr>
        <p:spPr bwMode="auto">
          <a:xfrm rot="2415126">
            <a:off x="-96838" y="153988"/>
            <a:ext cx="722313" cy="674687"/>
          </a:xfrm>
          <a:prstGeom prst="irregularSeal1">
            <a:avLst/>
          </a:prstGeom>
          <a:gradFill rotWithShape="1">
            <a:gsLst>
              <a:gs pos="0">
                <a:srgbClr val="66FF33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 rot="2415126">
            <a:off x="8589963" y="153988"/>
            <a:ext cx="722312" cy="674687"/>
          </a:xfrm>
          <a:prstGeom prst="irregularSeal1">
            <a:avLst/>
          </a:prstGeom>
          <a:gradFill rotWithShape="1">
            <a:gsLst>
              <a:gs pos="0">
                <a:srgbClr val="66FF33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1717675" y="2243138"/>
            <a:ext cx="752475" cy="898525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6096000" y="3200400"/>
            <a:ext cx="752475" cy="898525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8391525" y="3886200"/>
            <a:ext cx="752475" cy="898525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4038600" y="5181600"/>
            <a:ext cx="406400" cy="674688"/>
          </a:xfrm>
          <a:prstGeom prst="irregularSeal1">
            <a:avLst/>
          </a:pr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2514600" y="228600"/>
            <a:ext cx="406400" cy="674688"/>
          </a:xfrm>
          <a:prstGeom prst="irregularSeal1">
            <a:avLst/>
          </a:pr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533400" y="3657600"/>
            <a:ext cx="406400" cy="674688"/>
          </a:xfrm>
          <a:prstGeom prst="irregularSeal1">
            <a:avLst/>
          </a:pr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6" name="AutoShape 31"/>
          <p:cNvSpPr>
            <a:spLocks noChangeArrowheads="1"/>
          </p:cNvSpPr>
          <p:nvPr/>
        </p:nvSpPr>
        <p:spPr bwMode="auto">
          <a:xfrm>
            <a:off x="5105400" y="2743200"/>
            <a:ext cx="609600" cy="685800"/>
          </a:xfrm>
          <a:prstGeom prst="irregularSeal1">
            <a:avLst/>
          </a:prstGeom>
          <a:gradFill rotWithShape="1">
            <a:gsLst>
              <a:gs pos="0">
                <a:srgbClr val="FF99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3276600" y="3124200"/>
            <a:ext cx="609600" cy="685800"/>
          </a:xfrm>
          <a:prstGeom prst="irregularSeal1">
            <a:avLst/>
          </a:prstGeom>
          <a:gradFill rotWithShape="1">
            <a:gsLst>
              <a:gs pos="0">
                <a:srgbClr val="FF99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8" name="AutoShape 31"/>
          <p:cNvSpPr>
            <a:spLocks noChangeArrowheads="1"/>
          </p:cNvSpPr>
          <p:nvPr/>
        </p:nvSpPr>
        <p:spPr bwMode="auto">
          <a:xfrm>
            <a:off x="6400800" y="5181600"/>
            <a:ext cx="609600" cy="685800"/>
          </a:xfrm>
          <a:prstGeom prst="irregularSeal1">
            <a:avLst/>
          </a:prstGeom>
          <a:gradFill rotWithShape="1">
            <a:gsLst>
              <a:gs pos="0">
                <a:srgbClr val="FF99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" name="AutoShape 30"/>
          <p:cNvSpPr>
            <a:spLocks noChangeArrowheads="1"/>
          </p:cNvSpPr>
          <p:nvPr/>
        </p:nvSpPr>
        <p:spPr bwMode="auto">
          <a:xfrm rot="2415126">
            <a:off x="7446963" y="2592388"/>
            <a:ext cx="722312" cy="674687"/>
          </a:xfrm>
          <a:prstGeom prst="irregularSeal1">
            <a:avLst/>
          </a:prstGeom>
          <a:gradFill rotWithShape="1">
            <a:gsLst>
              <a:gs pos="0">
                <a:srgbClr val="66FF33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35857" name="WordArt 17"/>
          <p:cNvSpPr>
            <a:spLocks noChangeArrowheads="1" noChangeShapeType="1" noTextEdit="1"/>
          </p:cNvSpPr>
          <p:nvPr/>
        </p:nvSpPr>
        <p:spPr bwMode="auto">
          <a:xfrm>
            <a:off x="-228600" y="1676400"/>
            <a:ext cx="8686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TIẾT HỌC TẠM DỪNG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757593"/>
            <a:ext cx="4419600" cy="990600"/>
          </a:xfrm>
          <a:prstGeom prst="wedgeEllipseCallout">
            <a:avLst>
              <a:gd name="adj1" fmla="val -25755"/>
              <a:gd name="adj2" fmla="val 105130"/>
            </a:avLst>
          </a:prstGeom>
          <a:solidFill>
            <a:srgbClr val="FFE9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b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533400" y="2314575"/>
            <a:ext cx="8382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Bài tập: Chuyển các phân số thập phân sau thành số thập phân</a:t>
            </a:r>
            <a:r>
              <a:rPr lang="en-US" sz="2800" b="1">
                <a:solidFill>
                  <a:srgbClr val="0000FF"/>
                </a:solidFill>
              </a:rPr>
              <a:t>:</a:t>
            </a:r>
            <a:br>
              <a:rPr lang="en-US" sz="2800">
                <a:solidFill>
                  <a:srgbClr val="0000FF"/>
                </a:solidFill>
              </a:rPr>
            </a:br>
            <a:br>
              <a:rPr lang="en-US" sz="2800">
                <a:solidFill>
                  <a:schemeClr val="tx2"/>
                </a:solidFill>
              </a:rPr>
            </a:br>
            <a:endParaRPr lang="en-US" sz="2800">
              <a:solidFill>
                <a:schemeClr val="tx2"/>
              </a:solidFill>
            </a:endParaRPr>
          </a:p>
        </p:txBody>
      </p:sp>
      <p:graphicFrame>
        <p:nvGraphicFramePr>
          <p:cNvPr id="55328" name="Object 3"/>
          <p:cNvGraphicFramePr>
            <a:graphicFrameLocks noChangeAspect="1"/>
          </p:cNvGraphicFramePr>
          <p:nvPr/>
        </p:nvGraphicFramePr>
        <p:xfrm>
          <a:off x="1524000" y="3505200"/>
          <a:ext cx="1219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2" name="Equation" r:id="rId3" imgW="457200" imgH="393480" progId="Equation.DSMT4">
                  <p:embed/>
                </p:oleObj>
              </mc:Choice>
              <mc:Fallback>
                <p:oleObj name="Equation" r:id="rId3" imgW="4572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05200"/>
                        <a:ext cx="1219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9" name="Object 4"/>
          <p:cNvGraphicFramePr>
            <a:graphicFrameLocks noChangeAspect="1"/>
          </p:cNvGraphicFramePr>
          <p:nvPr/>
        </p:nvGraphicFramePr>
        <p:xfrm>
          <a:off x="4648200" y="3505200"/>
          <a:ext cx="1422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3" name="Equation" r:id="rId5" imgW="533160" imgH="393480" progId="Equation.DSMT4">
                  <p:embed/>
                </p:oleObj>
              </mc:Choice>
              <mc:Fallback>
                <p:oleObj name="Equation" r:id="rId5" imgW="5331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505200"/>
                        <a:ext cx="1422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30" name="Object 5"/>
          <p:cNvGraphicFramePr>
            <a:graphicFrameLocks noChangeAspect="1"/>
          </p:cNvGraphicFramePr>
          <p:nvPr/>
        </p:nvGraphicFramePr>
        <p:xfrm>
          <a:off x="4648200" y="5105400"/>
          <a:ext cx="1625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4" name="Equation" r:id="rId7" imgW="609480" imgH="393480" progId="Equation.DSMT4">
                  <p:embed/>
                </p:oleObj>
              </mc:Choice>
              <mc:Fallback>
                <p:oleObj name="Equation" r:id="rId7" imgW="6094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105400"/>
                        <a:ext cx="1625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31" name="Object 6"/>
          <p:cNvGraphicFramePr>
            <a:graphicFrameLocks noChangeAspect="1"/>
          </p:cNvGraphicFramePr>
          <p:nvPr/>
        </p:nvGraphicFramePr>
        <p:xfrm>
          <a:off x="1371600" y="5105400"/>
          <a:ext cx="14557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5" name="Equation" r:id="rId9" imgW="545760" imgH="393480" progId="Equation.DSMT4">
                  <p:embed/>
                </p:oleObj>
              </mc:Choice>
              <mc:Fallback>
                <p:oleObj name="Equation" r:id="rId9" imgW="5457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105400"/>
                        <a:ext cx="14557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 descr="Bouquet"/>
          <p:cNvGraphicFramePr>
            <a:graphicFrameLocks noChangeAspect="1"/>
          </p:cNvGraphicFramePr>
          <p:nvPr/>
        </p:nvGraphicFramePr>
        <p:xfrm>
          <a:off x="2362200" y="3733800"/>
          <a:ext cx="6096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6" name="Equation" r:id="rId11" imgW="228600" imgH="203040" progId="Equation.DSMT4">
                  <p:embed/>
                </p:oleObj>
              </mc:Choice>
              <mc:Fallback>
                <p:oleObj name="Equation" r:id="rId11" imgW="228600" imgH="203040" progId="Equation.DSMT4">
                  <p:embed/>
                  <p:pic>
                    <p:nvPicPr>
                      <p:cNvPr id="0" name="Object 11" descr="Bouque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733800"/>
                        <a:ext cx="609600" cy="550863"/>
                      </a:xfrm>
                      <a:prstGeom prst="rect">
                        <a:avLst/>
                      </a:prstGeom>
                      <a:blipFill dpi="0" rotWithShape="0">
                        <a:blip r:embed="rId13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 descr="Bouquet"/>
          <p:cNvGraphicFramePr>
            <a:graphicFrameLocks noChangeAspect="1"/>
          </p:cNvGraphicFramePr>
          <p:nvPr/>
        </p:nvGraphicFramePr>
        <p:xfrm>
          <a:off x="5715000" y="3792538"/>
          <a:ext cx="88106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7"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0" name="Object 12" descr="Bouque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92538"/>
                        <a:ext cx="881063" cy="550862"/>
                      </a:xfrm>
                      <a:prstGeom prst="rect">
                        <a:avLst/>
                      </a:prstGeom>
                      <a:blipFill dpi="0" rotWithShape="0">
                        <a:blip r:embed="rId13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 descr="Bouquet"/>
          <p:cNvGraphicFramePr>
            <a:graphicFrameLocks noChangeAspect="1"/>
          </p:cNvGraphicFramePr>
          <p:nvPr/>
        </p:nvGraphicFramePr>
        <p:xfrm>
          <a:off x="2438400" y="5410200"/>
          <a:ext cx="84613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8" name="Equation" r:id="rId16" imgW="317160" imgH="203040" progId="Equation.DSMT4">
                  <p:embed/>
                </p:oleObj>
              </mc:Choice>
              <mc:Fallback>
                <p:oleObj name="Equation" r:id="rId16" imgW="317160" imgH="203040" progId="Equation.DSMT4">
                  <p:embed/>
                  <p:pic>
                    <p:nvPicPr>
                      <p:cNvPr id="0" name="Object 13" descr="Bouque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410200"/>
                        <a:ext cx="846138" cy="550863"/>
                      </a:xfrm>
                      <a:prstGeom prst="rect">
                        <a:avLst/>
                      </a:prstGeom>
                      <a:blipFill dpi="0" rotWithShape="0">
                        <a:blip r:embed="rId13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 descr="Bouquet"/>
          <p:cNvGraphicFramePr>
            <a:graphicFrameLocks noChangeAspect="1"/>
          </p:cNvGraphicFramePr>
          <p:nvPr/>
        </p:nvGraphicFramePr>
        <p:xfrm>
          <a:off x="5943600" y="5410200"/>
          <a:ext cx="914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9" name="Equation" r:id="rId18" imgW="406080" imgH="203040" progId="Equation.DSMT4">
                  <p:embed/>
                </p:oleObj>
              </mc:Choice>
              <mc:Fallback>
                <p:oleObj name="Equation" r:id="rId18" imgW="406080" imgH="203040" progId="Equation.DSMT4">
                  <p:embed/>
                  <p:pic>
                    <p:nvPicPr>
                      <p:cNvPr id="0" name="Object 14" descr="Bouque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410200"/>
                        <a:ext cx="914400" cy="533400"/>
                      </a:xfrm>
                      <a:prstGeom prst="rect">
                        <a:avLst/>
                      </a:prstGeom>
                      <a:blipFill dpi="0" rotWithShape="0">
                        <a:blip r:embed="rId13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1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41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41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41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553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42863" y="20638"/>
            <a:ext cx="9121775" cy="6858000"/>
            <a:chOff x="14" y="-9"/>
            <a:chExt cx="5781" cy="4329"/>
          </a:xfrm>
        </p:grpSpPr>
        <p:pic>
          <p:nvPicPr>
            <p:cNvPr id="40965" name="Picture 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66" name="Picture 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67" name="Picture 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68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685800" y="3048000"/>
            <a:ext cx="7772400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5400" b="1">
                <a:latin typeface=".VnCommercial Script" panose="020B7200000000000000" pitchFamily="34" charset="0"/>
                <a:cs typeface="Arial" panose="020B0604020202020204" pitchFamily="34" charset="0"/>
              </a:rPr>
              <a:t>  </a:t>
            </a:r>
            <a:r>
              <a:rPr lang="en-US" altLang="en-US" sz="5400" b="1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KÝnh chóc quý ThÇy, C« vµ c¸c em häc sinh</a:t>
            </a:r>
          </a:p>
          <a:p>
            <a:pPr algn="ctr"/>
            <a:r>
              <a:rPr lang="en-US" altLang="en-US" sz="5400" b="1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 </a:t>
            </a:r>
            <a:r>
              <a:rPr lang="en-US" altLang="en-US" sz="5400" b="1">
                <a:solidFill>
                  <a:srgbClr val="FF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Søc khoÎ!</a:t>
            </a:r>
            <a:endParaRPr lang="vi-VN" altLang="en-US" sz="5400" b="1">
              <a:solidFill>
                <a:srgbClr val="FF00FF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970" name="WordArt 10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5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ristote" panose="020B7200000000000000" pitchFamily="34" charset="0"/>
              </a:rPr>
              <a:t>Xin ch©n thµnh c¶m ¬n quý ThÇy C«!</a:t>
            </a:r>
          </a:p>
        </p:txBody>
      </p:sp>
      <p:pic>
        <p:nvPicPr>
          <p:cNvPr id="40971" name="Picture 11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2743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2" name="Picture 12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28800"/>
            <a:ext cx="2743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3" name="Picture 13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2743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4" name="Picture 14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5" name="Picture 15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2743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6" name="Picture 16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7" name="Picture 17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410200"/>
            <a:ext cx="2743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8" name="Picture 18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2743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9" name="Picture 19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2743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0" name="Picture 20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2743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1" name="Picture 21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2743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2" name="Picture 22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4600"/>
            <a:ext cx="2743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3" name="Picture 23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10200"/>
            <a:ext cx="2743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4" name="Picture 24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743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5" name="Picture 25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743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6" name="Picture 26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2743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7" name="Picture 27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2743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753513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371600" y="457200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295037" y="1240953"/>
            <a:ext cx="6172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V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/>
          </a:p>
          <a:p>
            <a:pPr>
              <a:spcBef>
                <a:spcPct val="50000"/>
              </a:spcBef>
            </a:pPr>
            <a:r>
              <a:rPr lang="en-US" sz="2800" b="1" dirty="0"/>
              <a:t>                      </a:t>
            </a:r>
            <a:r>
              <a:rPr lang="en-US" sz="3200" b="1" dirty="0"/>
              <a:t>9</a:t>
            </a:r>
            <a:r>
              <a:rPr lang="en-US" sz="2800" b="1" dirty="0"/>
              <a:t> </a:t>
            </a:r>
            <a:r>
              <a:rPr lang="en-US" sz="2800" b="1" dirty="0" err="1"/>
              <a:t>dm</a:t>
            </a:r>
            <a:r>
              <a:rPr lang="en-US" sz="2800" b="1" dirty="0"/>
              <a:t> = …   cm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4419600" y="1822703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90</a:t>
            </a:r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3195039" y="3938947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B050"/>
                </a:solidFill>
              </a:rPr>
              <a:t>0,9</a:t>
            </a:r>
            <a:r>
              <a:rPr lang="en-US" sz="2800" b="1" dirty="0">
                <a:solidFill>
                  <a:srgbClr val="00B050"/>
                </a:solidFill>
              </a:rPr>
              <a:t> m</a:t>
            </a:r>
            <a:r>
              <a:rPr lang="en-US" sz="2800" b="1" dirty="0"/>
              <a:t>  </a:t>
            </a:r>
            <a:r>
              <a:rPr lang="en-US" b="1" dirty="0"/>
              <a:t>…</a:t>
            </a:r>
            <a:r>
              <a:rPr lang="en-US" sz="2800" b="1" dirty="0"/>
              <a:t>  </a:t>
            </a:r>
            <a:r>
              <a:rPr lang="en-US" sz="3200" b="1" dirty="0">
                <a:solidFill>
                  <a:srgbClr val="00B050"/>
                </a:solidFill>
              </a:rPr>
              <a:t>0,90</a:t>
            </a:r>
            <a:r>
              <a:rPr lang="en-US" sz="2800" b="1" dirty="0">
                <a:solidFill>
                  <a:srgbClr val="00B050"/>
                </a:solidFill>
              </a:rPr>
              <a:t> m </a:t>
            </a:r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3318112" y="4613763"/>
            <a:ext cx="2625488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C0000"/>
                </a:solidFill>
              </a:rPr>
              <a:t>  </a:t>
            </a:r>
            <a:r>
              <a:rPr lang="en-US" sz="3200" b="1" dirty="0">
                <a:solidFill>
                  <a:srgbClr val="CC0000"/>
                </a:solidFill>
              </a:rPr>
              <a:t>0,9     </a:t>
            </a:r>
            <a:r>
              <a:rPr lang="en-US" sz="2000" b="1" dirty="0">
                <a:solidFill>
                  <a:srgbClr val="CC0000"/>
                </a:solidFill>
              </a:rPr>
              <a:t>… </a:t>
            </a:r>
            <a:r>
              <a:rPr lang="en-US" sz="3200" b="1" dirty="0">
                <a:solidFill>
                  <a:srgbClr val="CC0000"/>
                </a:solidFill>
              </a:rPr>
              <a:t>  0,90</a:t>
            </a:r>
            <a:r>
              <a:rPr lang="en-US" sz="3200" b="1" dirty="0"/>
              <a:t>  </a:t>
            </a:r>
            <a:endParaRPr lang="en-US" sz="2800" b="1" dirty="0"/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1447800" y="59436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1155730" y="1817596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Ta </a:t>
            </a:r>
            <a:r>
              <a:rPr lang="en-US" sz="2800" b="1" dirty="0" err="1"/>
              <a:t>cã</a:t>
            </a:r>
            <a:r>
              <a:rPr lang="en-US" sz="2800" b="1" dirty="0"/>
              <a:t>:</a:t>
            </a:r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3264424" y="2909603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B050"/>
                </a:solidFill>
              </a:rPr>
              <a:t>0,9</a:t>
            </a:r>
            <a:r>
              <a:rPr lang="en-US" sz="3200" b="1" dirty="0"/>
              <a:t>  </a:t>
            </a:r>
            <a:endParaRPr lang="en-US" sz="2800" b="1" dirty="0"/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6397962" y="2909602"/>
            <a:ext cx="99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B050"/>
                </a:solidFill>
              </a:rPr>
              <a:t>0,90</a:t>
            </a:r>
            <a:r>
              <a:rPr lang="en-US" sz="2800" b="1" dirty="0"/>
              <a:t>  </a:t>
            </a: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1196509" y="4002862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Nªn</a:t>
            </a:r>
            <a:r>
              <a:rPr lang="en-US" sz="2800" b="1" dirty="0"/>
              <a:t>:</a:t>
            </a:r>
          </a:p>
        </p:txBody>
      </p:sp>
      <p:sp>
        <p:nvSpPr>
          <p:cNvPr id="81949" name="Text Box 29"/>
          <p:cNvSpPr txBox="1">
            <a:spLocks noChangeArrowheads="1"/>
          </p:cNvSpPr>
          <p:nvPr/>
        </p:nvSpPr>
        <p:spPr bwMode="auto">
          <a:xfrm>
            <a:off x="2134559" y="4616870"/>
            <a:ext cx="103630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VËy</a:t>
            </a:r>
            <a:r>
              <a:rPr lang="en-US" sz="2800" b="1" dirty="0"/>
              <a:t>:</a:t>
            </a:r>
          </a:p>
        </p:txBody>
      </p:sp>
      <p:sp>
        <p:nvSpPr>
          <p:cNvPr id="81950" name="Line 30"/>
          <p:cNvSpPr>
            <a:spLocks noChangeShapeType="1"/>
          </p:cNvSpPr>
          <p:nvPr/>
        </p:nvSpPr>
        <p:spPr bwMode="auto">
          <a:xfrm flipH="1">
            <a:off x="3071947" y="2498710"/>
            <a:ext cx="395153" cy="490484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51" name="Line 31"/>
          <p:cNvSpPr>
            <a:spLocks noChangeShapeType="1"/>
          </p:cNvSpPr>
          <p:nvPr/>
        </p:nvSpPr>
        <p:spPr bwMode="auto">
          <a:xfrm>
            <a:off x="5362879" y="2375490"/>
            <a:ext cx="907601" cy="61370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54" name="Line 34"/>
          <p:cNvSpPr>
            <a:spLocks noChangeShapeType="1"/>
          </p:cNvSpPr>
          <p:nvPr/>
        </p:nvSpPr>
        <p:spPr bwMode="auto">
          <a:xfrm>
            <a:off x="3051960" y="3488730"/>
            <a:ext cx="542622" cy="460636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55" name="Line 35"/>
          <p:cNvSpPr>
            <a:spLocks noChangeShapeType="1"/>
          </p:cNvSpPr>
          <p:nvPr/>
        </p:nvSpPr>
        <p:spPr bwMode="auto">
          <a:xfrm flipH="1">
            <a:off x="5767295" y="3575820"/>
            <a:ext cx="630667" cy="413944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61" name="Text Box 41"/>
          <p:cNvSpPr txBox="1">
            <a:spLocks noChangeArrowheads="1"/>
          </p:cNvSpPr>
          <p:nvPr/>
        </p:nvSpPr>
        <p:spPr bwMode="auto">
          <a:xfrm>
            <a:off x="1066800" y="6248400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81965" name="Text Box 45"/>
          <p:cNvSpPr txBox="1">
            <a:spLocks noChangeArrowheads="1"/>
          </p:cNvSpPr>
          <p:nvPr/>
        </p:nvSpPr>
        <p:spPr bwMode="auto">
          <a:xfrm>
            <a:off x="4264677" y="3846613"/>
            <a:ext cx="48668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=</a:t>
            </a:r>
          </a:p>
        </p:txBody>
      </p:sp>
      <p:sp>
        <p:nvSpPr>
          <p:cNvPr id="81966" name="Text Box 46"/>
          <p:cNvSpPr txBox="1">
            <a:spLocks noChangeArrowheads="1"/>
          </p:cNvSpPr>
          <p:nvPr/>
        </p:nvSpPr>
        <p:spPr bwMode="auto">
          <a:xfrm>
            <a:off x="4495800" y="4515800"/>
            <a:ext cx="457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CC0000"/>
                </a:solidFill>
              </a:rPr>
              <a:t>=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96509" y="2921148"/>
            <a:ext cx="6800068" cy="601388"/>
            <a:chOff x="1196509" y="2921148"/>
            <a:chExt cx="6800068" cy="601388"/>
          </a:xfrm>
        </p:grpSpPr>
        <p:sp>
          <p:nvSpPr>
            <p:cNvPr id="81937" name="Text Box 17"/>
            <p:cNvSpPr txBox="1">
              <a:spLocks noChangeArrowheads="1"/>
            </p:cNvSpPr>
            <p:nvPr/>
          </p:nvSpPr>
          <p:spPr bwMode="auto">
            <a:xfrm>
              <a:off x="2149094" y="2928279"/>
              <a:ext cx="22098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/>
                <a:t>9</a:t>
              </a:r>
              <a:r>
                <a:rPr lang="en-US" sz="2800" b="1" dirty="0"/>
                <a:t>dm =        </a:t>
              </a:r>
              <a:r>
                <a:rPr lang="en-US" sz="2800" b="1" dirty="0">
                  <a:solidFill>
                    <a:srgbClr val="00B050"/>
                  </a:solidFill>
                </a:rPr>
                <a:t>m</a:t>
              </a:r>
            </a:p>
          </p:txBody>
        </p:sp>
        <p:sp>
          <p:nvSpPr>
            <p:cNvPr id="81939" name="Text Box 19"/>
            <p:cNvSpPr txBox="1">
              <a:spLocks noChangeArrowheads="1"/>
            </p:cNvSpPr>
            <p:nvPr/>
          </p:nvSpPr>
          <p:spPr bwMode="auto">
            <a:xfrm>
              <a:off x="5091452" y="2921148"/>
              <a:ext cx="290512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FF"/>
                  </a:solidFill>
                </a:rPr>
                <a:t>90</a:t>
              </a:r>
              <a:r>
                <a:rPr lang="en-US" sz="2800" b="1" dirty="0"/>
                <a:t> cm =          </a:t>
              </a:r>
              <a:r>
                <a:rPr lang="en-US" sz="2800" b="1" dirty="0">
                  <a:solidFill>
                    <a:srgbClr val="00B050"/>
                  </a:solidFill>
                </a:rPr>
                <a:t>m</a:t>
              </a:r>
            </a:p>
          </p:txBody>
        </p:sp>
        <p:sp>
          <p:nvSpPr>
            <p:cNvPr id="81946" name="Text Box 26"/>
            <p:cNvSpPr txBox="1">
              <a:spLocks noChangeArrowheads="1"/>
            </p:cNvSpPr>
            <p:nvPr/>
          </p:nvSpPr>
          <p:spPr bwMode="auto">
            <a:xfrm>
              <a:off x="1196509" y="2970591"/>
              <a:ext cx="880817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Mµ:</a:t>
              </a:r>
            </a:p>
          </p:txBody>
        </p:sp>
        <p:sp>
          <p:nvSpPr>
            <p:cNvPr id="47" name="Text Box 6"/>
            <p:cNvSpPr txBox="1">
              <a:spLocks noChangeArrowheads="1"/>
            </p:cNvSpPr>
            <p:nvPr/>
          </p:nvSpPr>
          <p:spPr bwMode="auto">
            <a:xfrm>
              <a:off x="4397616" y="2937761"/>
              <a:ext cx="6096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FF"/>
                  </a:solidFill>
                </a:rPr>
                <a:t> </a:t>
              </a:r>
              <a:r>
                <a:rPr lang="en-US" sz="3200" b="1" dirty="0"/>
                <a:t>;</a:t>
              </a:r>
            </a:p>
          </p:txBody>
        </p:sp>
      </p:grp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1920409" y="5498780"/>
            <a:ext cx="4246430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C0000"/>
                </a:solidFill>
              </a:rPr>
              <a:t>  </a:t>
            </a:r>
            <a:r>
              <a:rPr lang="en-US" sz="3200" b="1" dirty="0" err="1">
                <a:solidFill>
                  <a:srgbClr val="002060"/>
                </a:solidFill>
              </a:rPr>
              <a:t>HoÆc</a:t>
            </a:r>
            <a:r>
              <a:rPr lang="en-US" sz="3200" b="1" dirty="0">
                <a:solidFill>
                  <a:srgbClr val="002060"/>
                </a:solidFill>
              </a:rPr>
              <a:t>       0,90  =   0,9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099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1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1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1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  <p:bldP spid="81926" grpId="0"/>
      <p:bldP spid="81941" grpId="0"/>
      <p:bldP spid="81943" grpId="0" animBg="1"/>
      <p:bldP spid="81945" grpId="0"/>
      <p:bldP spid="81938" grpId="0"/>
      <p:bldP spid="81940" grpId="0"/>
      <p:bldP spid="81947" grpId="0"/>
      <p:bldP spid="81949" grpId="0"/>
      <p:bldP spid="81950" grpId="0" animBg="1"/>
      <p:bldP spid="81951" grpId="0" animBg="1"/>
      <p:bldP spid="81954" grpId="0" animBg="1"/>
      <p:bldP spid="81955" grpId="0" animBg="1"/>
      <p:bldP spid="81965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371600" y="457200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295037" y="1240953"/>
            <a:ext cx="6172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V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/>
          </a:p>
          <a:p>
            <a:pPr>
              <a:spcBef>
                <a:spcPct val="50000"/>
              </a:spcBef>
            </a:pPr>
            <a:r>
              <a:rPr lang="en-US" sz="2800" b="1" dirty="0"/>
              <a:t>                      </a:t>
            </a:r>
            <a:r>
              <a:rPr lang="en-US" sz="3200" b="1" dirty="0"/>
              <a:t>9</a:t>
            </a:r>
            <a:r>
              <a:rPr lang="en-US" sz="2800" b="1" dirty="0"/>
              <a:t> </a:t>
            </a:r>
            <a:r>
              <a:rPr lang="en-US" sz="2800" b="1" dirty="0" err="1"/>
              <a:t>dm</a:t>
            </a:r>
            <a:r>
              <a:rPr lang="en-US" sz="2800" b="1" dirty="0"/>
              <a:t> = …   cm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4419600" y="1822703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90</a:t>
            </a:r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3195039" y="3938947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B050"/>
                </a:solidFill>
              </a:rPr>
              <a:t>0,9</a:t>
            </a:r>
            <a:r>
              <a:rPr lang="en-US" sz="2800" b="1" dirty="0">
                <a:solidFill>
                  <a:srgbClr val="00B050"/>
                </a:solidFill>
              </a:rPr>
              <a:t> m</a:t>
            </a:r>
            <a:r>
              <a:rPr lang="en-US" sz="2800" b="1" dirty="0"/>
              <a:t>  </a:t>
            </a:r>
            <a:r>
              <a:rPr lang="en-US" b="1" dirty="0"/>
              <a:t>…</a:t>
            </a:r>
            <a:r>
              <a:rPr lang="en-US" sz="2800" b="1" dirty="0"/>
              <a:t>  </a:t>
            </a:r>
            <a:r>
              <a:rPr lang="en-US" sz="3200" b="1" dirty="0">
                <a:solidFill>
                  <a:srgbClr val="00B050"/>
                </a:solidFill>
              </a:rPr>
              <a:t>0,90</a:t>
            </a:r>
            <a:r>
              <a:rPr lang="en-US" sz="2800" b="1" dirty="0">
                <a:solidFill>
                  <a:srgbClr val="00B050"/>
                </a:solidFill>
              </a:rPr>
              <a:t> m </a:t>
            </a:r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1447800" y="59436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1155730" y="1817596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Ta </a:t>
            </a:r>
            <a:r>
              <a:rPr lang="en-US" sz="2800" b="1" dirty="0" err="1"/>
              <a:t>cã</a:t>
            </a:r>
            <a:r>
              <a:rPr lang="en-US" sz="2800" b="1" dirty="0"/>
              <a:t>:</a:t>
            </a:r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3264424" y="2909603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B050"/>
                </a:solidFill>
              </a:rPr>
              <a:t>0,9</a:t>
            </a:r>
            <a:r>
              <a:rPr lang="en-US" sz="3200" b="1" dirty="0"/>
              <a:t>  </a:t>
            </a:r>
            <a:endParaRPr lang="en-US" sz="2800" b="1" dirty="0"/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6397962" y="2909602"/>
            <a:ext cx="99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B050"/>
                </a:solidFill>
              </a:rPr>
              <a:t>0,90</a:t>
            </a:r>
            <a:r>
              <a:rPr lang="en-US" sz="2800" b="1" dirty="0"/>
              <a:t>  </a:t>
            </a: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1196509" y="4002862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Nªn</a:t>
            </a:r>
            <a:r>
              <a:rPr lang="en-US" sz="2800" b="1" dirty="0"/>
              <a:t>:</a:t>
            </a:r>
          </a:p>
        </p:txBody>
      </p:sp>
      <p:sp>
        <p:nvSpPr>
          <p:cNvPr id="81949" name="Text Box 29"/>
          <p:cNvSpPr txBox="1">
            <a:spLocks noChangeArrowheads="1"/>
          </p:cNvSpPr>
          <p:nvPr/>
        </p:nvSpPr>
        <p:spPr bwMode="auto">
          <a:xfrm>
            <a:off x="1559172" y="4778130"/>
            <a:ext cx="103630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VËy</a:t>
            </a:r>
            <a:r>
              <a:rPr lang="en-US" sz="2800" b="1" dirty="0"/>
              <a:t>:</a:t>
            </a:r>
          </a:p>
        </p:txBody>
      </p:sp>
      <p:sp>
        <p:nvSpPr>
          <p:cNvPr id="81950" name="Line 30"/>
          <p:cNvSpPr>
            <a:spLocks noChangeShapeType="1"/>
          </p:cNvSpPr>
          <p:nvPr/>
        </p:nvSpPr>
        <p:spPr bwMode="auto">
          <a:xfrm flipH="1">
            <a:off x="3071947" y="2498710"/>
            <a:ext cx="395153" cy="490484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51" name="Line 31"/>
          <p:cNvSpPr>
            <a:spLocks noChangeShapeType="1"/>
          </p:cNvSpPr>
          <p:nvPr/>
        </p:nvSpPr>
        <p:spPr bwMode="auto">
          <a:xfrm>
            <a:off x="5362879" y="2375490"/>
            <a:ext cx="907601" cy="61370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54" name="Line 34"/>
          <p:cNvSpPr>
            <a:spLocks noChangeShapeType="1"/>
          </p:cNvSpPr>
          <p:nvPr/>
        </p:nvSpPr>
        <p:spPr bwMode="auto">
          <a:xfrm>
            <a:off x="3051960" y="3488730"/>
            <a:ext cx="542622" cy="460636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55" name="Line 35"/>
          <p:cNvSpPr>
            <a:spLocks noChangeShapeType="1"/>
          </p:cNvSpPr>
          <p:nvPr/>
        </p:nvSpPr>
        <p:spPr bwMode="auto">
          <a:xfrm flipH="1">
            <a:off x="5767295" y="3575820"/>
            <a:ext cx="630667" cy="413944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61" name="Text Box 41"/>
          <p:cNvSpPr txBox="1">
            <a:spLocks noChangeArrowheads="1"/>
          </p:cNvSpPr>
          <p:nvPr/>
        </p:nvSpPr>
        <p:spPr bwMode="auto">
          <a:xfrm>
            <a:off x="1066800" y="6248400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81962" name="Text Box 42"/>
          <p:cNvSpPr txBox="1">
            <a:spLocks noChangeArrowheads="1"/>
          </p:cNvSpPr>
          <p:nvPr/>
        </p:nvSpPr>
        <p:spPr bwMode="auto">
          <a:xfrm>
            <a:off x="0" y="5503338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</a:rPr>
              <a:t>*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NÕu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viÕt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thªm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</a:t>
            </a:r>
            <a:r>
              <a:rPr lang="en-US" sz="2800" b="1" dirty="0">
                <a:solidFill>
                  <a:srgbClr val="0000FF"/>
                </a:solidFill>
              </a:rPr>
              <a:t>÷ </a:t>
            </a:r>
            <a:r>
              <a:rPr lang="en-US" sz="2800" b="1" dirty="0" err="1">
                <a:solidFill>
                  <a:srgbClr val="0000FF"/>
                </a:solidFill>
              </a:rPr>
              <a:t>sè</a:t>
            </a:r>
            <a:r>
              <a:rPr lang="en-US" sz="2800" b="1" dirty="0">
                <a:solidFill>
                  <a:srgbClr val="0000FF"/>
                </a:solidFill>
              </a:rPr>
              <a:t> 0 </a:t>
            </a:r>
            <a:r>
              <a:rPr lang="en-US" sz="2800" b="1" dirty="0" err="1">
                <a:solidFill>
                  <a:srgbClr val="0000FF"/>
                </a:solidFill>
              </a:rPr>
              <a:t>vµo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bªn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ph¶i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phÇn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thËp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ph©n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cña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mét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sè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thËp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ph©n</a:t>
            </a:r>
            <a:r>
              <a:rPr lang="en-US" sz="2800" b="1" dirty="0">
                <a:solidFill>
                  <a:srgbClr val="0000FF"/>
                </a:solidFill>
              </a:rPr>
              <a:t> , </a:t>
            </a:r>
            <a:r>
              <a:rPr lang="en-US" sz="2800" b="1" dirty="0" err="1">
                <a:solidFill>
                  <a:srgbClr val="0000FF"/>
                </a:solidFill>
              </a:rPr>
              <a:t>th</a:t>
            </a:r>
            <a:r>
              <a:rPr lang="en-US" sz="2800" b="1" dirty="0">
                <a:solidFill>
                  <a:srgbClr val="0000FF"/>
                </a:solidFill>
              </a:rPr>
              <a:t>× ®</a:t>
            </a:r>
            <a:r>
              <a:rPr lang="en-US" sz="2800" b="1" dirty="0" err="1">
                <a:solidFill>
                  <a:srgbClr val="0000FF"/>
                </a:solidFill>
              </a:rPr>
              <a:t>ư­îc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mét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sè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thËp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ph©n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b»ng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nã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1964" name="AutoShape 44"/>
          <p:cNvSpPr>
            <a:spLocks noChangeArrowheads="1"/>
          </p:cNvSpPr>
          <p:nvPr/>
        </p:nvSpPr>
        <p:spPr bwMode="auto">
          <a:xfrm>
            <a:off x="6717569" y="3869555"/>
            <a:ext cx="1621983" cy="1244983"/>
          </a:xfrm>
          <a:prstGeom prst="cloudCallout">
            <a:avLst>
              <a:gd name="adj1" fmla="val -79398"/>
              <a:gd name="adj2" fmla="val 29546"/>
            </a:avLst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1965" name="Text Box 45"/>
          <p:cNvSpPr txBox="1">
            <a:spLocks noChangeArrowheads="1"/>
          </p:cNvSpPr>
          <p:nvPr/>
        </p:nvSpPr>
        <p:spPr bwMode="auto">
          <a:xfrm>
            <a:off x="4264677" y="3846613"/>
            <a:ext cx="48668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=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96509" y="2921148"/>
            <a:ext cx="6800068" cy="601388"/>
            <a:chOff x="1196509" y="2921148"/>
            <a:chExt cx="6800068" cy="601388"/>
          </a:xfrm>
        </p:grpSpPr>
        <p:sp>
          <p:nvSpPr>
            <p:cNvPr id="81937" name="Text Box 17"/>
            <p:cNvSpPr txBox="1">
              <a:spLocks noChangeArrowheads="1"/>
            </p:cNvSpPr>
            <p:nvPr/>
          </p:nvSpPr>
          <p:spPr bwMode="auto">
            <a:xfrm>
              <a:off x="2149094" y="2928279"/>
              <a:ext cx="22098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/>
                <a:t>9</a:t>
              </a:r>
              <a:r>
                <a:rPr lang="en-US" sz="2800" b="1" dirty="0"/>
                <a:t>dm =        </a:t>
              </a:r>
              <a:r>
                <a:rPr lang="en-US" sz="2800" b="1" dirty="0">
                  <a:solidFill>
                    <a:srgbClr val="00B050"/>
                  </a:solidFill>
                </a:rPr>
                <a:t>m</a:t>
              </a:r>
            </a:p>
          </p:txBody>
        </p:sp>
        <p:sp>
          <p:nvSpPr>
            <p:cNvPr id="81939" name="Text Box 19"/>
            <p:cNvSpPr txBox="1">
              <a:spLocks noChangeArrowheads="1"/>
            </p:cNvSpPr>
            <p:nvPr/>
          </p:nvSpPr>
          <p:spPr bwMode="auto">
            <a:xfrm>
              <a:off x="5091452" y="2921148"/>
              <a:ext cx="290512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FF"/>
                  </a:solidFill>
                </a:rPr>
                <a:t>90</a:t>
              </a:r>
              <a:r>
                <a:rPr lang="en-US" sz="2800" b="1" dirty="0"/>
                <a:t> cm =          </a:t>
              </a:r>
              <a:r>
                <a:rPr lang="en-US" sz="2800" b="1" dirty="0">
                  <a:solidFill>
                    <a:srgbClr val="00B050"/>
                  </a:solidFill>
                </a:rPr>
                <a:t>m</a:t>
              </a:r>
            </a:p>
          </p:txBody>
        </p:sp>
        <p:sp>
          <p:nvSpPr>
            <p:cNvPr id="81946" name="Text Box 26"/>
            <p:cNvSpPr txBox="1">
              <a:spLocks noChangeArrowheads="1"/>
            </p:cNvSpPr>
            <p:nvPr/>
          </p:nvSpPr>
          <p:spPr bwMode="auto">
            <a:xfrm>
              <a:off x="1196509" y="2970591"/>
              <a:ext cx="880817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Mµ:</a:t>
              </a:r>
            </a:p>
          </p:txBody>
        </p:sp>
        <p:sp>
          <p:nvSpPr>
            <p:cNvPr id="47" name="Text Box 6"/>
            <p:cNvSpPr txBox="1">
              <a:spLocks noChangeArrowheads="1"/>
            </p:cNvSpPr>
            <p:nvPr/>
          </p:nvSpPr>
          <p:spPr bwMode="auto">
            <a:xfrm>
              <a:off x="4397616" y="2937761"/>
              <a:ext cx="6096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FF"/>
                  </a:solidFill>
                </a:rPr>
                <a:t> </a:t>
              </a:r>
              <a:r>
                <a:rPr lang="en-US" sz="3200" b="1" dirty="0"/>
                <a:t>;</a:t>
              </a:r>
            </a:p>
          </p:txBody>
        </p:sp>
      </p:grp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-98184" y="5513653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thêm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0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2132981" y="4837104"/>
            <a:ext cx="971404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VNI-Times" pitchFamily="2" charset="0"/>
              </a:rPr>
              <a:t>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0,9   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956763" y="4854695"/>
            <a:ext cx="1203614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=  0,9    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4088560" y="4882366"/>
            <a:ext cx="1585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=  0,9     </a:t>
            </a: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5342150" y="4878464"/>
            <a:ext cx="1150711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=  0,9 </a:t>
            </a:r>
          </a:p>
        </p:txBody>
      </p:sp>
      <p:sp>
        <p:nvSpPr>
          <p:cNvPr id="37" name="Text Box 46"/>
          <p:cNvSpPr txBox="1">
            <a:spLocks noChangeArrowheads="1"/>
          </p:cNvSpPr>
          <p:nvPr/>
        </p:nvSpPr>
        <p:spPr bwMode="auto">
          <a:xfrm>
            <a:off x="3790943" y="4854695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8" name="Text Box 47"/>
          <p:cNvSpPr txBox="1">
            <a:spLocks noChangeArrowheads="1"/>
          </p:cNvSpPr>
          <p:nvPr/>
        </p:nvSpPr>
        <p:spPr bwMode="auto">
          <a:xfrm>
            <a:off x="4934791" y="4881613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5129913" y="4880859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0" name="Text Box 49"/>
          <p:cNvSpPr txBox="1">
            <a:spLocks noChangeArrowheads="1"/>
          </p:cNvSpPr>
          <p:nvPr/>
        </p:nvSpPr>
        <p:spPr bwMode="auto">
          <a:xfrm>
            <a:off x="6264261" y="487846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6456251" y="4883186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6" name="Text Box 51"/>
          <p:cNvSpPr txBox="1">
            <a:spLocks noChangeArrowheads="1"/>
          </p:cNvSpPr>
          <p:nvPr/>
        </p:nvSpPr>
        <p:spPr bwMode="auto">
          <a:xfrm>
            <a:off x="6629400" y="4891087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81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8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2" grpId="0"/>
      <p:bldP spid="81964" grpId="1" animBg="1"/>
      <p:bldP spid="81964" grpId="2" animBg="1"/>
      <p:bldP spid="32" grpId="0"/>
      <p:bldP spid="32" grpId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1144058" y="2630312"/>
            <a:ext cx="939851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6,53  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1134447" y="3281373"/>
            <a:ext cx="81442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VNI-Times" pitchFamily="2" charset="0"/>
              </a:rPr>
              <a:t> 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31 </a:t>
            </a:r>
          </a:p>
        </p:txBody>
      </p:sp>
      <p:sp>
        <p:nvSpPr>
          <p:cNvPr id="63523" name="Text Box 35"/>
          <p:cNvSpPr txBox="1">
            <a:spLocks noChangeArrowheads="1"/>
          </p:cNvSpPr>
          <p:nvPr/>
        </p:nvSpPr>
        <p:spPr bwMode="auto">
          <a:xfrm>
            <a:off x="2009522" y="2643204"/>
            <a:ext cx="129054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= 6,53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3524" name="Text Box 36"/>
          <p:cNvSpPr txBox="1">
            <a:spLocks noChangeArrowheads="1"/>
          </p:cNvSpPr>
          <p:nvPr/>
        </p:nvSpPr>
        <p:spPr bwMode="auto">
          <a:xfrm>
            <a:off x="3249857" y="2639360"/>
            <a:ext cx="16117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=  6,53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00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4744970" y="2650596"/>
            <a:ext cx="1847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=  6,53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000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63526" name="Text Box 38"/>
          <p:cNvSpPr txBox="1">
            <a:spLocks noChangeArrowheads="1"/>
          </p:cNvSpPr>
          <p:nvPr/>
        </p:nvSpPr>
        <p:spPr bwMode="auto">
          <a:xfrm>
            <a:off x="2009522" y="3265836"/>
            <a:ext cx="133687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= 31,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3048250" y="3279319"/>
            <a:ext cx="16811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=  31,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00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</a:p>
        </p:txBody>
      </p:sp>
      <p:sp>
        <p:nvSpPr>
          <p:cNvPr id="63529" name="Text Box 41"/>
          <p:cNvSpPr txBox="1">
            <a:spLocks noChangeArrowheads="1"/>
          </p:cNvSpPr>
          <p:nvPr/>
        </p:nvSpPr>
        <p:spPr bwMode="auto">
          <a:xfrm>
            <a:off x="303500" y="4497287"/>
            <a:ext cx="8537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    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31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tất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cả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tự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nhiên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khác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,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coi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thập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phân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đặc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biệt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>
                <a:solidFill>
                  <a:srgbClr val="002060"/>
                </a:solidFill>
              </a:rPr>
              <a:t>v× </a:t>
            </a:r>
            <a:r>
              <a:rPr lang="en-US" sz="3600" b="1" i="1" dirty="0" err="1">
                <a:solidFill>
                  <a:srgbClr val="002060"/>
                </a:solidFill>
              </a:rPr>
              <a:t>cã</a:t>
            </a:r>
            <a:r>
              <a:rPr lang="en-US" sz="3600" b="1" i="1" dirty="0">
                <a:solidFill>
                  <a:srgbClr val="002060"/>
                </a:solidFill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phần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thập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phân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0; 00; 000.</a:t>
            </a:r>
          </a:p>
        </p:txBody>
      </p:sp>
      <p:sp>
        <p:nvSpPr>
          <p:cNvPr id="63533" name="Text Box 45"/>
          <p:cNvSpPr txBox="1">
            <a:spLocks noChangeArrowheads="1"/>
          </p:cNvSpPr>
          <p:nvPr/>
        </p:nvSpPr>
        <p:spPr bwMode="auto">
          <a:xfrm>
            <a:off x="493286" y="337654"/>
            <a:ext cx="7848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* </a:t>
            </a:r>
            <a:r>
              <a:rPr lang="en-US" sz="3600" b="1" dirty="0" err="1">
                <a:latin typeface="Times New Roman" pitchFamily="18" charset="0"/>
              </a:rPr>
              <a:t>Nếu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viết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thêm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chữ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</a:rPr>
              <a:t> 0 </a:t>
            </a:r>
            <a:r>
              <a:rPr lang="en-US" sz="3600" b="1" dirty="0" err="1">
                <a:latin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bên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phải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thập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phân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thập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phân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thập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phân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nó</a:t>
            </a:r>
            <a:r>
              <a:rPr lang="en-US" sz="3600" b="1" dirty="0">
                <a:latin typeface="Times New Roman" pitchFamily="18" charset="0"/>
              </a:rPr>
              <a:t>.</a:t>
            </a:r>
          </a:p>
        </p:txBody>
      </p:sp>
      <p:sp>
        <p:nvSpPr>
          <p:cNvPr id="63549" name="Text Box 61"/>
          <p:cNvSpPr txBox="1">
            <a:spLocks noChangeArrowheads="1"/>
          </p:cNvSpPr>
          <p:nvPr/>
        </p:nvSpPr>
        <p:spPr bwMode="auto">
          <a:xfrm>
            <a:off x="4644377" y="3318905"/>
            <a:ext cx="1681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=  31,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000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7073" y="2168860"/>
            <a:ext cx="223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6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6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750"/>
                                        <p:tgtEl>
                                          <p:spTgt spid="6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6" grpId="0"/>
      <p:bldP spid="63517" grpId="0"/>
      <p:bldP spid="63523" grpId="0"/>
      <p:bldP spid="63524" grpId="0"/>
      <p:bldP spid="63525" grpId="0"/>
      <p:bldP spid="63526" grpId="0"/>
      <p:bldP spid="63527" grpId="0"/>
      <p:bldP spid="63529" grpId="0"/>
      <p:bldP spid="63529" grpId="1"/>
      <p:bldP spid="635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3" name="Picture 7" descr="pic5046ap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50" name="Picture 14" descr="Cat-04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11430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57" name="AutoShape 21"/>
          <p:cNvSpPr>
            <a:spLocks noChangeArrowheads="1"/>
          </p:cNvSpPr>
          <p:nvPr/>
        </p:nvSpPr>
        <p:spPr bwMode="auto">
          <a:xfrm>
            <a:off x="1975229" y="2570897"/>
            <a:ext cx="2895600" cy="1219200"/>
          </a:xfrm>
          <a:prstGeom prst="cloudCallout">
            <a:avLst>
              <a:gd name="adj1" fmla="val 14528"/>
              <a:gd name="adj2" fmla="val 105208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400">
                <a:latin typeface="Times New Roman" panose="02020603050405020304" pitchFamily="18" charset="0"/>
              </a:rPr>
              <a:t>Ừm ! Để tớ nghĩ đã</a:t>
            </a:r>
          </a:p>
        </p:txBody>
      </p:sp>
      <p:pic>
        <p:nvPicPr>
          <p:cNvPr id="142358" name="Picture 22" descr="Magnolia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00600"/>
            <a:ext cx="9525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59" name="Picture 23" descr="Plant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543300"/>
            <a:ext cx="666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60" name="Picture 24" descr="Plant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29250"/>
            <a:ext cx="8001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64" name="Picture 28" descr="Flower-04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7400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389" name="Group 53"/>
          <p:cNvGrpSpPr>
            <a:grpSpLocks/>
          </p:cNvGrpSpPr>
          <p:nvPr/>
        </p:nvGrpSpPr>
        <p:grpSpPr bwMode="auto">
          <a:xfrm>
            <a:off x="4572000" y="0"/>
            <a:ext cx="3048000" cy="2438400"/>
            <a:chOff x="2496" y="96"/>
            <a:chExt cx="2160" cy="1824"/>
          </a:xfrm>
        </p:grpSpPr>
        <p:pic>
          <p:nvPicPr>
            <p:cNvPr id="142369" name="Picture 33" descr="Storm-03-june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40"/>
              <a:ext cx="768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2388" name="Group 52"/>
            <p:cNvGrpSpPr>
              <a:grpSpLocks/>
            </p:cNvGrpSpPr>
            <p:nvPr/>
          </p:nvGrpSpPr>
          <p:grpSpPr bwMode="auto">
            <a:xfrm>
              <a:off x="2496" y="96"/>
              <a:ext cx="1656" cy="1824"/>
              <a:chOff x="2832" y="-1152"/>
              <a:chExt cx="1656" cy="1824"/>
            </a:xfrm>
          </p:grpSpPr>
          <p:grpSp>
            <p:nvGrpSpPr>
              <p:cNvPr id="142386" name="Group 50"/>
              <p:cNvGrpSpPr>
                <a:grpSpLocks/>
              </p:cNvGrpSpPr>
              <p:nvPr/>
            </p:nvGrpSpPr>
            <p:grpSpPr bwMode="auto">
              <a:xfrm>
                <a:off x="2832" y="-1152"/>
                <a:ext cx="1656" cy="1440"/>
                <a:chOff x="2832" y="-1008"/>
                <a:chExt cx="1656" cy="1440"/>
              </a:xfrm>
            </p:grpSpPr>
            <p:pic>
              <p:nvPicPr>
                <p:cNvPr id="142370" name="Picture 34" descr="Storm-08-june"/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08" y="-864"/>
                  <a:ext cx="696" cy="9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374" name="Picture 38" descr="Storm-08-june"/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4" y="-1008"/>
                  <a:ext cx="696" cy="9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375" name="Picture 39" descr="Storm-08-june"/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2" y="-678"/>
                  <a:ext cx="696" cy="9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376" name="Picture 40" descr="Storm-08-june"/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" y="-534"/>
                  <a:ext cx="696" cy="9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42377" name="Picture 41" descr="Storm-08-june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-294"/>
                <a:ext cx="696" cy="9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42382" name="Picture 4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43400"/>
            <a:ext cx="8429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67" name="Picture 31" descr="Felix-01-june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11638"/>
            <a:ext cx="2819400" cy="15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90" name="Picture 5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91" name="AutoShape 55"/>
          <p:cNvSpPr>
            <a:spLocks noChangeArrowheads="1"/>
          </p:cNvSpPr>
          <p:nvPr/>
        </p:nvSpPr>
        <p:spPr bwMode="auto">
          <a:xfrm>
            <a:off x="3733800" y="-76200"/>
            <a:ext cx="5410200" cy="2819400"/>
          </a:xfrm>
          <a:prstGeom prst="cloudCallout">
            <a:avLst>
              <a:gd name="adj1" fmla="val -19454"/>
              <a:gd name="adj2" fmla="val 67736"/>
            </a:avLst>
          </a:prstGeom>
          <a:gradFill rotWithShape="1">
            <a:gsLst>
              <a:gs pos="0">
                <a:schemeClr val="bg1"/>
              </a:gs>
              <a:gs pos="100000">
                <a:srgbClr val="ADFFC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altLang="en-US" sz="2000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2392" name="Text Box 56"/>
          <p:cNvSpPr txBox="1">
            <a:spLocks noChangeArrowheads="1"/>
          </p:cNvSpPr>
          <p:nvPr/>
        </p:nvSpPr>
        <p:spPr bwMode="auto">
          <a:xfrm>
            <a:off x="4267200" y="368300"/>
            <a:ext cx="4651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altLang="en-US" sz="2400" b="1" dirty="0" err="1"/>
              <a:t>MÌo</a:t>
            </a:r>
            <a:r>
              <a:rPr lang="en-US" altLang="en-US" sz="2400" b="1" dirty="0"/>
              <a:t> ®</a:t>
            </a:r>
            <a:r>
              <a:rPr lang="en-US" altLang="en-US" sz="2400" b="1" dirty="0" err="1"/>
              <a:t>en</a:t>
            </a:r>
            <a:r>
              <a:rPr lang="en-US" altLang="en-US" sz="2400" b="1" dirty="0"/>
              <a:t> ¬</a:t>
            </a:r>
            <a:r>
              <a:rPr lang="en-US" altLang="en-US" sz="2400" b="1" dirty="0" err="1"/>
              <a:t>i</a:t>
            </a:r>
            <a:r>
              <a:rPr lang="en-US" altLang="en-US" sz="2400" b="1" dirty="0"/>
              <a:t> !</a:t>
            </a:r>
            <a:r>
              <a:rPr lang="en-US" altLang="en-US" sz="2400" b="1" dirty="0">
                <a:latin typeface="Arial" panose="020B0604020202020204" pitchFamily="34" charset="0"/>
              </a:rPr>
              <a:t>  </a:t>
            </a:r>
            <a:r>
              <a:rPr lang="en-US" altLang="en-US" sz="2400" b="1" dirty="0" err="1"/>
              <a:t>cã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sè</a:t>
            </a:r>
            <a:r>
              <a:rPr lang="en-US" altLang="en-US" sz="2400" b="1" dirty="0"/>
              <a:t>  0,19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/>
              <a:t>b©y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giê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tí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viÕt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thªm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vµo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bªn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ph¶i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phÇn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thËp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ph©n</a:t>
            </a:r>
            <a:r>
              <a:rPr lang="en-US" altLang="en-US" sz="2400" b="1" dirty="0"/>
              <a:t> 1 </a:t>
            </a:r>
            <a:r>
              <a:rPr lang="en-US" altLang="en-US" sz="2400" b="1" dirty="0" err="1"/>
              <a:t>ch</a:t>
            </a:r>
            <a:r>
              <a:rPr lang="en-US" altLang="en-US" sz="2400" b="1" dirty="0"/>
              <a:t>÷ </a:t>
            </a:r>
            <a:r>
              <a:rPr lang="en-US" altLang="en-US" sz="2400" b="1" dirty="0" err="1"/>
              <a:t>sè</a:t>
            </a:r>
            <a:r>
              <a:rPr lang="en-US" altLang="en-US" sz="2400" b="1" dirty="0"/>
              <a:t> 0 </a:t>
            </a:r>
            <a:r>
              <a:rPr lang="en-US" altLang="en-US" sz="2400" b="1" dirty="0" err="1"/>
              <a:t>vËy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tí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cã</a:t>
            </a:r>
            <a:r>
              <a:rPr lang="en-US" altLang="en-US" sz="2400" b="1" dirty="0"/>
              <a:t>:</a:t>
            </a:r>
            <a:r>
              <a:rPr lang="en-US" altLang="en-US" sz="2400" b="1" i="1" dirty="0"/>
              <a:t> </a:t>
            </a:r>
          </a:p>
          <a:p>
            <a:pPr algn="l" eaLnBrk="1" hangingPunct="1"/>
            <a:r>
              <a:rPr lang="en-US" altLang="en-US" sz="2400" b="1" i="1" dirty="0"/>
              <a:t>                </a:t>
            </a:r>
            <a:r>
              <a:rPr lang="en-US" altLang="en-US" sz="2400" b="1" dirty="0"/>
              <a:t>0,19 = 0,109</a:t>
            </a:r>
          </a:p>
          <a:p>
            <a:pPr algn="l" eaLnBrk="1" hangingPunct="1"/>
            <a:r>
              <a:rPr lang="en-US" altLang="en-US" sz="2400" b="1" dirty="0"/>
              <a:t>             </a:t>
            </a:r>
            <a:r>
              <a:rPr lang="en-US" altLang="en-US" sz="2400" b="1" dirty="0" err="1"/>
              <a:t>chÝnh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x¸c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kh«ng</a:t>
            </a:r>
            <a:r>
              <a:rPr lang="en-US" altLang="en-US" sz="2400" b="1" dirty="0"/>
              <a:t>?</a:t>
            </a:r>
          </a:p>
        </p:txBody>
      </p:sp>
      <p:sp>
        <p:nvSpPr>
          <p:cNvPr id="142398" name="AutoShape 62"/>
          <p:cNvSpPr>
            <a:spLocks noChangeArrowheads="1"/>
          </p:cNvSpPr>
          <p:nvPr/>
        </p:nvSpPr>
        <p:spPr bwMode="auto">
          <a:xfrm>
            <a:off x="573704" y="2135662"/>
            <a:ext cx="5554133" cy="1676400"/>
          </a:xfrm>
          <a:prstGeom prst="cloudCallout">
            <a:avLst>
              <a:gd name="adj1" fmla="val 8333"/>
              <a:gd name="adj2" fmla="val 8484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400" b="1" dirty="0">
                <a:solidFill>
                  <a:srgbClr val="7030A0"/>
                </a:solidFill>
              </a:rPr>
              <a:t>0,19 = 0,190</a:t>
            </a:r>
            <a:endParaRPr lang="en-US" altLang="en-US" sz="2400" b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236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250"/>
                                        <p:tgtEl>
                                          <p:spTgt spid="14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7" grpId="0" animBg="1"/>
      <p:bldP spid="142391" grpId="0" animBg="1"/>
      <p:bldP spid="142392" grpId="0"/>
      <p:bldP spid="14239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842962" y="1524000"/>
            <a:ext cx="3881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Ta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:     0,90     0,9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2438400" y="54483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75806" name="Rectangle 30"/>
          <p:cNvSpPr>
            <a:spLocks noChangeArrowheads="1"/>
          </p:cNvSpPr>
          <p:nvPr/>
        </p:nvSpPr>
        <p:spPr bwMode="auto">
          <a:xfrm>
            <a:off x="533400" y="1905000"/>
            <a:ext cx="8153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*</a:t>
            </a:r>
            <a:r>
              <a:rPr lang="en-US" sz="2800" b="1" dirty="0" err="1">
                <a:latin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thập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0 ở </a:t>
            </a:r>
            <a:r>
              <a:rPr lang="en-US" sz="2800" b="1" dirty="0" err="1">
                <a:latin typeface="Times New Roman" pitchFamily="18" charset="0"/>
              </a:rPr>
              <a:t>tận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cùng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thập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bỏ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0 </a:t>
            </a:r>
            <a:r>
              <a:rPr lang="en-US" sz="2800" b="1" dirty="0" err="1">
                <a:latin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</a:rPr>
              <a:t>, ta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thập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</a:rPr>
              <a:t>                      </a:t>
            </a:r>
          </a:p>
        </p:txBody>
      </p:sp>
      <p:sp>
        <p:nvSpPr>
          <p:cNvPr id="75808" name="TextBox 27"/>
          <p:cNvSpPr txBox="1">
            <a:spLocks noChangeArrowheads="1"/>
          </p:cNvSpPr>
          <p:nvPr/>
        </p:nvSpPr>
        <p:spPr bwMode="auto">
          <a:xfrm>
            <a:off x="381000" y="3386138"/>
            <a:ext cx="1171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5809" name="Text Box 33"/>
          <p:cNvSpPr txBox="1">
            <a:spLocks noChangeArrowheads="1"/>
          </p:cNvSpPr>
          <p:nvPr/>
        </p:nvSpPr>
        <p:spPr bwMode="auto">
          <a:xfrm>
            <a:off x="1295400" y="3386138"/>
            <a:ext cx="228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VNI-Times" pitchFamily="2" charset="0"/>
              </a:rPr>
              <a:t>     0,9000   =</a:t>
            </a:r>
          </a:p>
        </p:txBody>
      </p:sp>
      <p:sp>
        <p:nvSpPr>
          <p:cNvPr id="75810" name="Text Box 34"/>
          <p:cNvSpPr txBox="1">
            <a:spLocks noChangeArrowheads="1"/>
          </p:cNvSpPr>
          <p:nvPr/>
        </p:nvSpPr>
        <p:spPr bwMode="auto">
          <a:xfrm>
            <a:off x="2743200" y="3386138"/>
            <a:ext cx="1628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Times" pitchFamily="2" charset="0"/>
              </a:rPr>
              <a:t>       0,900</a:t>
            </a:r>
            <a:r>
              <a:rPr lang="en-US" sz="2800">
                <a:solidFill>
                  <a:srgbClr val="CC0000"/>
                </a:solidFill>
                <a:latin typeface="VNI-Times" pitchFamily="2" charset="0"/>
              </a:rPr>
              <a:t>   </a:t>
            </a:r>
          </a:p>
        </p:txBody>
      </p:sp>
      <p:sp>
        <p:nvSpPr>
          <p:cNvPr id="75811" name="Text Box 35"/>
          <p:cNvSpPr txBox="1">
            <a:spLocks noChangeArrowheads="1"/>
          </p:cNvSpPr>
          <p:nvPr/>
        </p:nvSpPr>
        <p:spPr bwMode="auto">
          <a:xfrm>
            <a:off x="4438650" y="3386138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Times" pitchFamily="2" charset="0"/>
              </a:rPr>
              <a:t>= 0,90</a:t>
            </a:r>
            <a:r>
              <a:rPr lang="en-US" sz="2800">
                <a:solidFill>
                  <a:srgbClr val="CC0000"/>
                </a:solidFill>
                <a:latin typeface="VNI-Times" pitchFamily="2" charset="0"/>
              </a:rPr>
              <a:t>   </a:t>
            </a:r>
          </a:p>
        </p:txBody>
      </p:sp>
      <p:sp>
        <p:nvSpPr>
          <p:cNvPr id="75812" name="Text Box 36"/>
          <p:cNvSpPr txBox="1">
            <a:spLocks noChangeArrowheads="1"/>
          </p:cNvSpPr>
          <p:nvPr/>
        </p:nvSpPr>
        <p:spPr bwMode="auto">
          <a:xfrm>
            <a:off x="5648325" y="338613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VNI-Times" pitchFamily="2" charset="0"/>
              </a:rPr>
              <a:t>= 0,9</a:t>
            </a:r>
            <a:r>
              <a:rPr lang="en-US" sz="2800" dirty="0">
                <a:solidFill>
                  <a:srgbClr val="CC0000"/>
                </a:solidFill>
                <a:latin typeface="VNI-Times" pitchFamily="2" charset="0"/>
              </a:rPr>
              <a:t>   </a:t>
            </a:r>
          </a:p>
        </p:txBody>
      </p:sp>
      <p:sp>
        <p:nvSpPr>
          <p:cNvPr id="75813" name="Text Box 37"/>
          <p:cNvSpPr txBox="1">
            <a:spLocks noChangeArrowheads="1"/>
          </p:cNvSpPr>
          <p:nvPr/>
        </p:nvSpPr>
        <p:spPr bwMode="auto">
          <a:xfrm>
            <a:off x="1447800" y="3843338"/>
            <a:ext cx="228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VNI-Times" pitchFamily="2" charset="0"/>
              </a:rPr>
              <a:t>   6,53000 = </a:t>
            </a:r>
          </a:p>
        </p:txBody>
      </p:sp>
      <p:sp>
        <p:nvSpPr>
          <p:cNvPr id="75814" name="Text Box 38"/>
          <p:cNvSpPr txBox="1">
            <a:spLocks noChangeArrowheads="1"/>
          </p:cNvSpPr>
          <p:nvPr/>
        </p:nvSpPr>
        <p:spPr bwMode="auto">
          <a:xfrm>
            <a:off x="3005138" y="3848100"/>
            <a:ext cx="1847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Times" pitchFamily="2" charset="0"/>
              </a:rPr>
              <a:t>   6,5300  </a:t>
            </a:r>
          </a:p>
        </p:txBody>
      </p:sp>
      <p:sp>
        <p:nvSpPr>
          <p:cNvPr id="75815" name="Text Box 39"/>
          <p:cNvSpPr txBox="1">
            <a:spLocks noChangeArrowheads="1"/>
          </p:cNvSpPr>
          <p:nvPr/>
        </p:nvSpPr>
        <p:spPr bwMode="auto">
          <a:xfrm>
            <a:off x="4238625" y="3876675"/>
            <a:ext cx="1847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VNI-Times" pitchFamily="2" charset="0"/>
              </a:rPr>
              <a:t>  = 6,530  </a:t>
            </a:r>
          </a:p>
        </p:txBody>
      </p:sp>
      <p:sp>
        <p:nvSpPr>
          <p:cNvPr id="75816" name="Text Box 40"/>
          <p:cNvSpPr txBox="1">
            <a:spLocks noChangeArrowheads="1"/>
          </p:cNvSpPr>
          <p:nvPr/>
        </p:nvSpPr>
        <p:spPr bwMode="auto">
          <a:xfrm>
            <a:off x="5472112" y="3857625"/>
            <a:ext cx="1847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VNI-Times" pitchFamily="2" charset="0"/>
              </a:rPr>
              <a:t>  = 6,53  </a:t>
            </a:r>
          </a:p>
        </p:txBody>
      </p:sp>
      <p:sp>
        <p:nvSpPr>
          <p:cNvPr id="75817" name="Text Box 41"/>
          <p:cNvSpPr txBox="1">
            <a:spLocks noChangeArrowheads="1"/>
          </p:cNvSpPr>
          <p:nvPr/>
        </p:nvSpPr>
        <p:spPr bwMode="auto">
          <a:xfrm>
            <a:off x="1447800" y="4376738"/>
            <a:ext cx="213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VNI-Times" pitchFamily="2" charset="0"/>
              </a:rPr>
              <a:t>   31,000   =       </a:t>
            </a:r>
          </a:p>
        </p:txBody>
      </p:sp>
      <p:sp>
        <p:nvSpPr>
          <p:cNvPr id="75818" name="Text Box 42"/>
          <p:cNvSpPr txBox="1">
            <a:spLocks noChangeArrowheads="1"/>
          </p:cNvSpPr>
          <p:nvPr/>
        </p:nvSpPr>
        <p:spPr bwMode="auto">
          <a:xfrm>
            <a:off x="2819400" y="4376738"/>
            <a:ext cx="1762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Times" pitchFamily="2" charset="0"/>
              </a:rPr>
              <a:t>     31,00         </a:t>
            </a:r>
          </a:p>
        </p:txBody>
      </p:sp>
      <p:sp>
        <p:nvSpPr>
          <p:cNvPr id="75819" name="Text Box 43"/>
          <p:cNvSpPr txBox="1">
            <a:spLocks noChangeArrowheads="1"/>
          </p:cNvSpPr>
          <p:nvPr/>
        </p:nvSpPr>
        <p:spPr bwMode="auto">
          <a:xfrm>
            <a:off x="4433888" y="4395788"/>
            <a:ext cx="1762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Times" pitchFamily="2" charset="0"/>
              </a:rPr>
              <a:t>= 31,0         </a:t>
            </a:r>
          </a:p>
        </p:txBody>
      </p:sp>
      <p:sp>
        <p:nvSpPr>
          <p:cNvPr id="75820" name="Text Box 44"/>
          <p:cNvSpPr txBox="1">
            <a:spLocks noChangeArrowheads="1"/>
          </p:cNvSpPr>
          <p:nvPr/>
        </p:nvSpPr>
        <p:spPr bwMode="auto">
          <a:xfrm>
            <a:off x="5553075" y="4438650"/>
            <a:ext cx="107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Times" pitchFamily="2" charset="0"/>
              </a:rPr>
              <a:t> = 31         </a:t>
            </a:r>
          </a:p>
        </p:txBody>
      </p:sp>
      <p:sp>
        <p:nvSpPr>
          <p:cNvPr id="75823" name="AutoShape 47"/>
          <p:cNvSpPr>
            <a:spLocks noChangeArrowheads="1"/>
          </p:cNvSpPr>
          <p:nvPr/>
        </p:nvSpPr>
        <p:spPr bwMode="auto">
          <a:xfrm>
            <a:off x="3724275" y="1029156"/>
            <a:ext cx="4724400" cy="1018064"/>
          </a:xfrm>
          <a:prstGeom prst="cloudCallout">
            <a:avLst>
              <a:gd name="adj1" fmla="val -47278"/>
              <a:gd name="adj2" fmla="val 48106"/>
            </a:avLst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b="1" dirty="0" err="1"/>
              <a:t>H·y</a:t>
            </a:r>
            <a:r>
              <a:rPr lang="en-US" b="1" dirty="0"/>
              <a:t> </a:t>
            </a:r>
            <a:r>
              <a:rPr lang="en-US" b="1" dirty="0" err="1"/>
              <a:t>t×m</a:t>
            </a:r>
            <a:r>
              <a:rPr lang="en-US" b="1" dirty="0"/>
              <a:t> </a:t>
            </a:r>
            <a:r>
              <a:rPr lang="en-US" b="1" dirty="0" err="1"/>
              <a:t>c¸ch</a:t>
            </a:r>
            <a:r>
              <a:rPr lang="en-US" b="1" dirty="0"/>
              <a:t> ®Ó </a:t>
            </a:r>
            <a:r>
              <a:rPr lang="en-US" b="1" dirty="0" err="1"/>
              <a:t>viÕt</a:t>
            </a:r>
            <a:r>
              <a:rPr lang="en-US" b="1" dirty="0"/>
              <a:t> 0,90 </a:t>
            </a:r>
            <a:r>
              <a:rPr lang="en-US" b="1" dirty="0" err="1"/>
              <a:t>thµnh</a:t>
            </a:r>
            <a:r>
              <a:rPr lang="en-US" b="1" dirty="0"/>
              <a:t> 0,9  ?</a:t>
            </a:r>
          </a:p>
        </p:txBody>
      </p:sp>
      <p:sp>
        <p:nvSpPr>
          <p:cNvPr id="75824" name="Line 48"/>
          <p:cNvSpPr>
            <a:spLocks noChangeShapeType="1"/>
          </p:cNvSpPr>
          <p:nvPr/>
        </p:nvSpPr>
        <p:spPr bwMode="auto">
          <a:xfrm>
            <a:off x="6248400" y="2347913"/>
            <a:ext cx="12954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5825" name="Line 49"/>
          <p:cNvSpPr>
            <a:spLocks noChangeShapeType="1"/>
          </p:cNvSpPr>
          <p:nvPr/>
        </p:nvSpPr>
        <p:spPr bwMode="auto">
          <a:xfrm>
            <a:off x="4724399" y="2347913"/>
            <a:ext cx="2819401" cy="142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2886075" y="1444582"/>
            <a:ext cx="4095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VNI-Times" pitchFamily="2" charset="0"/>
              </a:rPr>
              <a:t>=   </a:t>
            </a: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3981450" y="2768601"/>
            <a:ext cx="2495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4005262" y="2735263"/>
            <a:ext cx="2214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500"/>
                                        <p:tgtEl>
                                          <p:spTgt spid="75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5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7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1000"/>
                                        <p:tgtEl>
                                          <p:spTgt spid="7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500"/>
                                        <p:tgtEl>
                                          <p:spTgt spid="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500"/>
                                        <p:tgtEl>
                                          <p:spTgt spid="7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5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5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5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5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5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5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5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6" grpId="0"/>
      <p:bldP spid="75808" grpId="0"/>
      <p:bldP spid="75809" grpId="0"/>
      <p:bldP spid="75810" grpId="0"/>
      <p:bldP spid="75811" grpId="0"/>
      <p:bldP spid="75812" grpId="0"/>
      <p:bldP spid="75813" grpId="0"/>
      <p:bldP spid="75814" grpId="0"/>
      <p:bldP spid="75815" grpId="0"/>
      <p:bldP spid="75816" grpId="0"/>
      <p:bldP spid="75817" grpId="0"/>
      <p:bldP spid="75818" grpId="0"/>
      <p:bldP spid="75819" grpId="0"/>
      <p:bldP spid="75820" grpId="0"/>
      <p:bldP spid="75823" grpId="0" animBg="1"/>
      <p:bldP spid="75823" grpId="1" animBg="1"/>
      <p:bldP spid="75824" grpId="0" animBg="1"/>
      <p:bldP spid="75825" grpId="0" animBg="1"/>
      <p:bldP spid="25" grpId="0"/>
      <p:bldP spid="30" grpId="0"/>
      <p:bldP spid="30" grpId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685800" y="85725"/>
            <a:ext cx="3733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000" b="0">
                <a:solidFill>
                  <a:schemeClr val="bg1"/>
                </a:solidFill>
                <a:latin typeface="Times New Roman" panose="02020603050405020304" pitchFamily="18" charset="0"/>
              </a:rPr>
              <a:t>Trò chơi</a:t>
            </a:r>
          </a:p>
        </p:txBody>
      </p:sp>
      <p:sp>
        <p:nvSpPr>
          <p:cNvPr id="169988" name="AutoShape 4"/>
          <p:cNvSpPr>
            <a:spLocks noChangeArrowheads="1"/>
          </p:cNvSpPr>
          <p:nvPr/>
        </p:nvSpPr>
        <p:spPr bwMode="auto">
          <a:xfrm>
            <a:off x="0" y="76200"/>
            <a:ext cx="609600" cy="533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FFFF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9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1" name="Rectangle 7"/>
          <p:cNvSpPr>
            <a:spLocks noChangeArrowheads="1"/>
          </p:cNvSpPr>
          <p:nvPr/>
        </p:nvSpPr>
        <p:spPr bwMode="auto">
          <a:xfrm flipH="1">
            <a:off x="838200" y="819150"/>
            <a:ext cx="8305800" cy="57150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992" name="Picture 8" descr="tpag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9993" name="Group 9"/>
          <p:cNvGrpSpPr>
            <a:grpSpLocks/>
          </p:cNvGrpSpPr>
          <p:nvPr/>
        </p:nvGrpSpPr>
        <p:grpSpPr bwMode="auto">
          <a:xfrm>
            <a:off x="809625" y="784225"/>
            <a:ext cx="8334375" cy="495300"/>
            <a:chOff x="510" y="504"/>
            <a:chExt cx="5250" cy="312"/>
          </a:xfrm>
        </p:grpSpPr>
        <p:sp>
          <p:nvSpPr>
            <p:cNvPr id="169994" name="Text Box 10"/>
            <p:cNvSpPr txBox="1">
              <a:spLocks noChangeArrowheads="1"/>
            </p:cNvSpPr>
            <p:nvPr/>
          </p:nvSpPr>
          <p:spPr bwMode="auto">
            <a:xfrm>
              <a:off x="1056" y="518"/>
              <a:ext cx="41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en-US" sz="2400">
                  <a:solidFill>
                    <a:srgbClr val="0000FF"/>
                  </a:solidFill>
                  <a:latin typeface=".VnTime" panose="020B7200000000000000" pitchFamily="34" charset="0"/>
                </a:rPr>
                <a:t>H·y t×m c¸c sè thËp ph©n b»ng nhau</a:t>
              </a:r>
            </a:p>
          </p:txBody>
        </p:sp>
        <p:pic>
          <p:nvPicPr>
            <p:cNvPr id="16999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" y="504"/>
              <a:ext cx="546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996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6" y="528"/>
              <a:ext cx="564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9997" name="Group 13"/>
          <p:cNvGrpSpPr>
            <a:grpSpLocks/>
          </p:cNvGrpSpPr>
          <p:nvPr/>
        </p:nvGrpSpPr>
        <p:grpSpPr bwMode="auto">
          <a:xfrm>
            <a:off x="7543800" y="3276600"/>
            <a:ext cx="1066800" cy="1600200"/>
            <a:chOff x="4752" y="2064"/>
            <a:chExt cx="672" cy="1008"/>
          </a:xfrm>
        </p:grpSpPr>
        <p:pic>
          <p:nvPicPr>
            <p:cNvPr id="169998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2064"/>
              <a:ext cx="672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9999" name="Text Box 15"/>
            <p:cNvSpPr txBox="1">
              <a:spLocks noChangeArrowheads="1"/>
            </p:cNvSpPr>
            <p:nvPr/>
          </p:nvSpPr>
          <p:spPr bwMode="auto">
            <a:xfrm>
              <a:off x="4752" y="2448"/>
              <a:ext cx="6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B52617"/>
                      </a:gs>
                      <a:gs pos="100000">
                        <a:srgbClr val="B52617">
                          <a:gamma/>
                          <a:shade val="63529"/>
                          <a:invGamma/>
                        </a:srgbClr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2200">
                  <a:solidFill>
                    <a:schemeClr val="bg1"/>
                  </a:solidFill>
                  <a:latin typeface=".VnBook-Antiqua" panose="020B7200000000000000" pitchFamily="34" charset="0"/>
                </a:rPr>
                <a:t>7,800</a:t>
              </a:r>
            </a:p>
          </p:txBody>
        </p:sp>
      </p:grpSp>
      <p:grpSp>
        <p:nvGrpSpPr>
          <p:cNvPr id="170000" name="Group 16"/>
          <p:cNvGrpSpPr>
            <a:grpSpLocks/>
          </p:cNvGrpSpPr>
          <p:nvPr/>
        </p:nvGrpSpPr>
        <p:grpSpPr bwMode="auto">
          <a:xfrm>
            <a:off x="7543800" y="4953000"/>
            <a:ext cx="1143000" cy="1552575"/>
            <a:chOff x="4752" y="3102"/>
            <a:chExt cx="720" cy="978"/>
          </a:xfrm>
        </p:grpSpPr>
        <p:pic>
          <p:nvPicPr>
            <p:cNvPr id="170001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102"/>
              <a:ext cx="672" cy="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0002" name="Text Box 18"/>
            <p:cNvSpPr txBox="1">
              <a:spLocks noChangeArrowheads="1"/>
            </p:cNvSpPr>
            <p:nvPr/>
          </p:nvSpPr>
          <p:spPr bwMode="auto">
            <a:xfrm>
              <a:off x="4752" y="3456"/>
              <a:ext cx="7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B52617"/>
                      </a:gs>
                      <a:gs pos="100000">
                        <a:srgbClr val="B52617">
                          <a:gamma/>
                          <a:shade val="63529"/>
                          <a:invGamma/>
                        </a:srgbClr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2200">
                  <a:solidFill>
                    <a:schemeClr val="bg1"/>
                  </a:solidFill>
                  <a:latin typeface=".VnBook-Antiqua" panose="020B7200000000000000" pitchFamily="34" charset="0"/>
                </a:rPr>
                <a:t>= 3,1</a:t>
              </a:r>
            </a:p>
          </p:txBody>
        </p:sp>
      </p:grpSp>
      <p:grpSp>
        <p:nvGrpSpPr>
          <p:cNvPr id="170003" name="Group 19"/>
          <p:cNvGrpSpPr>
            <a:grpSpLocks/>
          </p:cNvGrpSpPr>
          <p:nvPr/>
        </p:nvGrpSpPr>
        <p:grpSpPr bwMode="auto">
          <a:xfrm>
            <a:off x="1371600" y="1600200"/>
            <a:ext cx="1447800" cy="4876800"/>
            <a:chOff x="864" y="1008"/>
            <a:chExt cx="912" cy="3072"/>
          </a:xfrm>
        </p:grpSpPr>
        <p:pic>
          <p:nvPicPr>
            <p:cNvPr id="170004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008"/>
              <a:ext cx="720" cy="1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005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064"/>
              <a:ext cx="672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006" name="Picture 2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072"/>
              <a:ext cx="768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0007" name="Text Box 23"/>
            <p:cNvSpPr txBox="1">
              <a:spLocks noChangeArrowheads="1"/>
            </p:cNvSpPr>
            <p:nvPr/>
          </p:nvSpPr>
          <p:spPr bwMode="auto">
            <a:xfrm>
              <a:off x="1056" y="1440"/>
              <a:ext cx="7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EA0000"/>
                      </a:gs>
                      <a:gs pos="100000">
                        <a:srgbClr val="EA0000">
                          <a:gamma/>
                          <a:shade val="85882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2200" dirty="0">
                  <a:solidFill>
                    <a:schemeClr val="bg1"/>
                  </a:solidFill>
                  <a:latin typeface=".VnBook-Antiqua" panose="020B7200000000000000" pitchFamily="34" charset="0"/>
                </a:rPr>
                <a:t>  7,8 = </a:t>
              </a:r>
            </a:p>
          </p:txBody>
        </p:sp>
        <p:sp>
          <p:nvSpPr>
            <p:cNvPr id="170008" name="Text Box 24"/>
            <p:cNvSpPr txBox="1">
              <a:spLocks noChangeArrowheads="1"/>
            </p:cNvSpPr>
            <p:nvPr/>
          </p:nvSpPr>
          <p:spPr bwMode="auto">
            <a:xfrm>
              <a:off x="1152" y="2467"/>
              <a:ext cx="52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B52617"/>
                      </a:gs>
                      <a:gs pos="100000">
                        <a:srgbClr val="B52617">
                          <a:gamma/>
                          <a:shade val="63529"/>
                          <a:invGamma/>
                        </a:srgbClr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200">
                  <a:solidFill>
                    <a:schemeClr val="bg1"/>
                  </a:solidFill>
                  <a:latin typeface=".VnBook-Antiqua" panose="020B7200000000000000" pitchFamily="34" charset="0"/>
                </a:rPr>
                <a:t>3,10 </a:t>
              </a:r>
            </a:p>
          </p:txBody>
        </p:sp>
        <p:sp>
          <p:nvSpPr>
            <p:cNvPr id="170009" name="Text Box 25"/>
            <p:cNvSpPr txBox="1">
              <a:spLocks noChangeArrowheads="1"/>
            </p:cNvSpPr>
            <p:nvPr/>
          </p:nvSpPr>
          <p:spPr bwMode="auto">
            <a:xfrm>
              <a:off x="1008" y="3408"/>
              <a:ext cx="720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B52617"/>
                      </a:gs>
                      <a:gs pos="100000">
                        <a:srgbClr val="B52617">
                          <a:gamma/>
                          <a:shade val="63529"/>
                          <a:invGamma/>
                        </a:srgbClr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endParaRPr lang="en-US" altLang="en-US" sz="100">
                <a:solidFill>
                  <a:schemeClr val="bg1"/>
                </a:solidFill>
                <a:latin typeface=".VnBook-Antiqua" panose="020B7200000000000000" pitchFamily="34" charset="0"/>
              </a:endParaRPr>
            </a:p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Book-Antiqua" panose="020B7200000000000000" pitchFamily="34" charset="0"/>
                </a:rPr>
                <a:t> 24, 00 =</a:t>
              </a:r>
              <a:r>
                <a:rPr lang="en-US" altLang="en-US">
                  <a:solidFill>
                    <a:schemeClr val="bg1"/>
                  </a:solidFill>
                  <a:latin typeface=".VnBook-Antiqua" panose="020B7200000000000000" pitchFamily="34" charset="0"/>
                </a:rPr>
                <a:t> </a:t>
              </a:r>
              <a:r>
                <a:rPr lang="en-US" altLang="en-US" sz="2000">
                  <a:solidFill>
                    <a:schemeClr val="bg1"/>
                  </a:solidFill>
                  <a:latin typeface=".VnBook-Antiqua" panose="020B7200000000000000" pitchFamily="34" charset="0"/>
                </a:rPr>
                <a:t> </a:t>
              </a:r>
            </a:p>
          </p:txBody>
        </p:sp>
      </p:grpSp>
      <p:grpSp>
        <p:nvGrpSpPr>
          <p:cNvPr id="170010" name="Group 26"/>
          <p:cNvGrpSpPr>
            <a:grpSpLocks/>
          </p:cNvGrpSpPr>
          <p:nvPr/>
        </p:nvGrpSpPr>
        <p:grpSpPr bwMode="auto">
          <a:xfrm>
            <a:off x="7543800" y="1412876"/>
            <a:ext cx="971550" cy="1559438"/>
            <a:chOff x="4752" y="1008"/>
            <a:chExt cx="612" cy="881"/>
          </a:xfrm>
        </p:grpSpPr>
        <p:pic>
          <p:nvPicPr>
            <p:cNvPr id="170011" name="Picture 2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008"/>
              <a:ext cx="612" cy="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0012" name="Text Box 28"/>
            <p:cNvSpPr txBox="1">
              <a:spLocks noChangeArrowheads="1"/>
            </p:cNvSpPr>
            <p:nvPr/>
          </p:nvSpPr>
          <p:spPr bwMode="auto">
            <a:xfrm>
              <a:off x="4794" y="1369"/>
              <a:ext cx="52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B52617"/>
                      </a:gs>
                      <a:gs pos="100000">
                        <a:srgbClr val="B52617">
                          <a:gamma/>
                          <a:shade val="63529"/>
                          <a:invGamma/>
                        </a:srgbClr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2200" dirty="0">
                  <a:solidFill>
                    <a:schemeClr val="bg1"/>
                  </a:solidFill>
                  <a:latin typeface=".VnBook-Antiqua" panose="020B7200000000000000" pitchFamily="34" charset="0"/>
                </a:rPr>
                <a:t>24</a:t>
              </a:r>
            </a:p>
          </p:txBody>
        </p:sp>
      </p:grpSp>
      <p:pic>
        <p:nvPicPr>
          <p:cNvPr id="170013" name="Picture 29" descr="kitt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486400"/>
            <a:ext cx="10668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038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17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7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07 0.0044 C 0.10885 -0.01273 0.15781 -0.02963 0.1934 -0.08009 C 0.22899 -0.13055 0.25104 -0.21435 0.27326 -0.29791 " pathEditMode="relative" ptsTypes="aaA">
                                      <p:cBhvr>
                                        <p:cTn id="34" dur="2000" fill="hold"/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26 -0.29792 C 0.20625 -0.42616 0.13941 -0.5544 0.06493 -0.60463 C -0.00955 -0.65486 -0.09149 -0.62755 -0.17344 -0.6 " pathEditMode="relative" ptsTypes="aaA">
                                      <p:cBhvr>
                                        <p:cTn id="37" dur="2000" fill="hold"/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08 C -0.10347 -0.11018 -0.20694 -0.21759 -0.29739 -0.25555 C -0.38767 -0.29305 -0.46493 -0.26157 -0.54166 -0.22986 " pathEditMode="relative" rAng="0" ptsTypes="AAA">
                                      <p:cBhvr>
                                        <p:cTn id="39" dur="2000" fill="hold"/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44 -0.6 C -0.1033 -0.34166 -0.03316 -0.08333 -0.00504 0.02014 " pathEditMode="relative" ptsTypes="aA">
                                      <p:cBhvr>
                                        <p:cTn id="42" dur="3000" fill="hold"/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0.00209 L 0.275 -0.031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 -0.03125 C 0.22812 -0.20648 0.18159 -0.38148 0.11215 -0.43981 C 0.04271 -0.49791 -0.04966 -0.44004 -0.14167 -0.38171 " pathEditMode="relative" rAng="0" ptsTypes="aaA">
                                      <p:cBhvr>
                                        <p:cTn id="49" dur="2000" fill="hold"/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2333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-0.0132 C -0.13194 -0.14375 -0.19288 -0.27385 -0.27205 -0.31042 C -0.35122 -0.34653 -0.44861 -0.28936 -0.54583 -0.23195 " pathEditMode="relative" rAng="0" ptsTypes="AAA">
                                      <p:cBhvr>
                                        <p:cTn id="51" dur="2000" fill="hold"/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7 -0.38171 L -0.01667 0.01829 " pathEditMode="relative" ptsTypes="AA">
                                      <p:cBhvr>
                                        <p:cTn id="54" dur="3000" fill="hold"/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C 0.07327 -0.06991 0.1467 -0.13958 0.19479 -0.2368 C 0.24288 -0.33449 0.26545 -0.45972 0.28837 -0.58472 " pathEditMode="relative" rAng="0" ptsTypes="aaA">
                                      <p:cBhvr>
                                        <p:cTn id="58" dur="2000" fill="hold"/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-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36 -0.58472 C 0.16059 -0.58611 0.03298 -0.58727 -0.04271 -0.51389 C -0.11858 -0.44004 -0.14271 -0.2912 -0.16667 -0.14236 " pathEditMode="relative" rAng="0" ptsTypes="aaA">
                                      <p:cBhvr>
                                        <p:cTn id="61" dur="2000" fill="hold"/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60" y="2199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3333 C -0.11858 0.01574 -0.23664 -0.00093 -0.32691 0.0787 C -0.41719 0.15879 -0.47969 0.3368 -0.54167 0.51551 " pathEditMode="relative" rAng="0" ptsTypes="AAA">
                                      <p:cBhvr>
                                        <p:cTn id="63" dur="2000" fill="hold"/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0.14236 L -0.01667 0.013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8340" y="999686"/>
            <a:ext cx="12891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u="sng" dirty="0" err="1">
                <a:solidFill>
                  <a:srgbClr val="00B050"/>
                </a:solidFill>
              </a:rPr>
              <a:t>Bài</a:t>
            </a:r>
            <a:r>
              <a:rPr lang="en-US" altLang="en-US" sz="2800" b="1" u="sng" dirty="0">
                <a:solidFill>
                  <a:srgbClr val="00B05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B050"/>
                </a:solidFill>
              </a:rPr>
              <a:t>tập</a:t>
            </a:r>
            <a:endParaRPr lang="en-US" altLang="en-US" sz="2800" b="1" u="sng" dirty="0">
              <a:solidFill>
                <a:srgbClr val="00B050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-27296" y="1481108"/>
            <a:ext cx="89033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-57150" y="2506331"/>
            <a:ext cx="907415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/>
              <a:t>  </a:t>
            </a:r>
            <a:r>
              <a:rPr lang="en-US" altLang="en-US" sz="2400" b="1" dirty="0"/>
              <a:t>a/ 7,800 =                        ;  64,9000 =                      ;  3,0400 =</a:t>
            </a:r>
            <a:r>
              <a:rPr lang="en-US" altLang="en-US" sz="2000" b="1" dirty="0"/>
              <a:t>                       </a:t>
            </a:r>
          </a:p>
          <a:p>
            <a:endParaRPr lang="en-US" altLang="en-US" sz="2000" b="1" dirty="0"/>
          </a:p>
          <a:p>
            <a:r>
              <a:rPr lang="en-US" altLang="en-US" sz="2000" b="1" dirty="0"/>
              <a:t>  </a:t>
            </a:r>
            <a:r>
              <a:rPr lang="en-US" altLang="en-US" sz="2400" b="1" dirty="0"/>
              <a:t>b/ 2001,300 =                    ; 35,020 =                       ;  100, 0100 =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476375" y="2510135"/>
            <a:ext cx="569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/>
              <a:t>7,8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777593" y="2492695"/>
            <a:ext cx="723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/>
              <a:t>64,9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696700" y="2492694"/>
            <a:ext cx="723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/>
              <a:t>3,04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885950" y="3168639"/>
            <a:ext cx="1031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/>
              <a:t>2001,3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668992" y="3163655"/>
            <a:ext cx="8771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/>
              <a:t>35,02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8058338" y="3156892"/>
            <a:ext cx="1031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/>
              <a:t>100,01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295400" y="6248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990600" y="1905000"/>
            <a:ext cx="45102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67655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5" grpId="0"/>
      <p:bldP spid="9226" grpId="0"/>
      <p:bldP spid="9227" grpId="0"/>
      <p:bldP spid="9228" grpId="0"/>
      <p:bldP spid="9229" grpId="0"/>
      <p:bldP spid="923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1160</Words>
  <Application>Microsoft Office PowerPoint</Application>
  <PresentationFormat>On-screen Show (4:3)</PresentationFormat>
  <Paragraphs>241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.VnArabia</vt:lpstr>
      <vt:lpstr>.VnAristote</vt:lpstr>
      <vt:lpstr>.VnBahamasB</vt:lpstr>
      <vt:lpstr>.VnBook-Antiqua</vt:lpstr>
      <vt:lpstr>.VnCommercial Script</vt:lpstr>
      <vt:lpstr>.VnExoticH</vt:lpstr>
      <vt:lpstr>.VnKoala</vt:lpstr>
      <vt:lpstr>.VnTime</vt:lpstr>
      <vt:lpstr>.VnTimeH</vt:lpstr>
      <vt:lpstr>Arial</vt:lpstr>
      <vt:lpstr>Times New Roman</vt:lpstr>
      <vt:lpstr>VNI-Times</vt:lpstr>
      <vt:lpstr>Default Design</vt:lpstr>
      <vt:lpstr>Equation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manh</dc:creator>
  <cp:lastModifiedBy>Administrator</cp:lastModifiedBy>
  <cp:revision>215</cp:revision>
  <dcterms:created xsi:type="dcterms:W3CDTF">2009-11-11T15:34:49Z</dcterms:created>
  <dcterms:modified xsi:type="dcterms:W3CDTF">2020-10-25T08:47:47Z</dcterms:modified>
</cp:coreProperties>
</file>