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4" r:id="rId2"/>
    <p:sldId id="258" r:id="rId3"/>
    <p:sldId id="259" r:id="rId4"/>
    <p:sldId id="261" r:id="rId5"/>
    <p:sldId id="262" r:id="rId6"/>
    <p:sldId id="264" r:id="rId7"/>
    <p:sldId id="265" r:id="rId8"/>
    <p:sldId id="266" r:id="rId9"/>
    <p:sldId id="269" r:id="rId10"/>
    <p:sldId id="270" r:id="rId11"/>
    <p:sldId id="271" r:id="rId12"/>
    <p:sldId id="272" r:id="rId13"/>
    <p:sldId id="276" r:id="rId14"/>
    <p:sldId id="277" r:id="rId15"/>
    <p:sldId id="27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22EBE4-15C8-497E-8567-09235CBB8541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E1FC2-A6F7-4C95-BB91-0527E5C3C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660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7CF4-39CB-4FA9-9931-FB23088BEBDB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BA72B-6A01-429C-82E7-F0D0A4355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909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7CF4-39CB-4FA9-9931-FB23088BEBDB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BA72B-6A01-429C-82E7-F0D0A4355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021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7CF4-39CB-4FA9-9931-FB23088BEBDB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BA72B-6A01-429C-82E7-F0D0A4355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472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7CF4-39CB-4FA9-9931-FB23088BEBDB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BA72B-6A01-429C-82E7-F0D0A4355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287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7CF4-39CB-4FA9-9931-FB23088BEBDB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BA72B-6A01-429C-82E7-F0D0A4355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40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7CF4-39CB-4FA9-9931-FB23088BEBDB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BA72B-6A01-429C-82E7-F0D0A4355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796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7CF4-39CB-4FA9-9931-FB23088BEBDB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BA72B-6A01-429C-82E7-F0D0A4355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536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7CF4-39CB-4FA9-9931-FB23088BEBDB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BA72B-6A01-429C-82E7-F0D0A4355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451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7CF4-39CB-4FA9-9931-FB23088BEBDB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BA72B-6A01-429C-82E7-F0D0A4355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175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7CF4-39CB-4FA9-9931-FB23088BEBDB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BA72B-6A01-429C-82E7-F0D0A4355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85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7CF4-39CB-4FA9-9931-FB23088BEBDB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BA72B-6A01-429C-82E7-F0D0A4355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554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B7CF4-39CB-4FA9-9931-FB23088BEBDB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BA72B-6A01-429C-82E7-F0D0A4355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84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13" Type="http://schemas.openxmlformats.org/officeDocument/2006/relationships/image" Target="../media/image12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12" Type="http://schemas.openxmlformats.org/officeDocument/2006/relationships/image" Target="../media/image11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11" Type="http://schemas.openxmlformats.org/officeDocument/2006/relationships/image" Target="../media/image10.png"/><Relationship Id="rId5" Type="http://schemas.openxmlformats.org/officeDocument/2006/relationships/image" Target="../media/image4.gif"/><Relationship Id="rId10" Type="http://schemas.openxmlformats.org/officeDocument/2006/relationships/image" Target="../media/image9.png"/><Relationship Id="rId4" Type="http://schemas.openxmlformats.org/officeDocument/2006/relationships/image" Target="../media/image3.gif"/><Relationship Id="rId9" Type="http://schemas.openxmlformats.org/officeDocument/2006/relationships/image" Target="../media/image8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emf"/><Relationship Id="rId5" Type="http://schemas.openxmlformats.org/officeDocument/2006/relationships/oleObject" Target="../embeddings/oleObject4.bin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8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1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THUY%20TRINH\GV%20day%20tot%202007\trai%20dat%20nay%20la%20cua%20chung%20minh.MP3" TargetMode="Externa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66063" y="5508625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0929">
            <a:off x="0" y="0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048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12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33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15200" y="46482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2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86600" y="3124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029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1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72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15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47244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1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325" y="6172200"/>
            <a:ext cx="6858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1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5761038"/>
            <a:ext cx="10668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1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6173788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1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60960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" name="Picture 20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46735">
            <a:off x="3810000" y="4724400"/>
            <a:ext cx="6794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3" name="Picture 21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02527">
            <a:off x="4443413" y="4800600"/>
            <a:ext cx="8905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4" name="Picture 22" descr="1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52724">
            <a:off x="6096000" y="38862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5" name="Picture 2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4958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6" name="Picture 2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7" name="Picture 25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8" name="Picture 2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486400"/>
            <a:ext cx="152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9" name="Picture 27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0" name="Picture 28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1" name="Picture 2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2" name="Picture 30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3" name="Picture 31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8006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4" name="Picture 32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5" name="Picture 33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6" name="Picture 34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7" name="Picture 3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8" name="Picture 3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181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9" name="Picture 3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3340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0" name="Picture 3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1" name="Picture 39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2" name="Picture 4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3" name="Picture 41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1148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4" name="Picture 42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5517">
            <a:off x="7391400" y="43434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5" name="Picture 43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70357">
            <a:off x="762001" y="44196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6" name="Picture 44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724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7" name="Picture 45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622935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8" name="Picture 46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0292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9" name="Picture 47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4724400" y="4953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0" name="Picture 48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796223">
            <a:off x="1947863" y="4605337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1" name="Picture 49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6629400" y="3429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2" name="Picture 50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3" name="Picture 5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532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4" name="Picture 52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6769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5" name="Picture 5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72200" y="4953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6" name="Picture 5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562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7" name="Picture 55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743200"/>
            <a:ext cx="1760538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8" name="Picture 5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9" name="Picture 57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004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0" name="Picture 58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48000" y="49530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1" name="Picture 5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2" name="Picture 60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33" name="Group 61"/>
          <p:cNvGrpSpPr>
            <a:grpSpLocks/>
          </p:cNvGrpSpPr>
          <p:nvPr/>
        </p:nvGrpSpPr>
        <p:grpSpPr bwMode="auto">
          <a:xfrm>
            <a:off x="4800600" y="4648200"/>
            <a:ext cx="1905000" cy="2209800"/>
            <a:chOff x="-216" y="3820"/>
            <a:chExt cx="648" cy="281"/>
          </a:xfrm>
        </p:grpSpPr>
        <p:pic>
          <p:nvPicPr>
            <p:cNvPr id="3176" name="Picture 6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7" name="Picture 6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8" name="Picture 64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134" name="Picture 6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7912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5" name="Picture 6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6" name="Picture 6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7" name="Picture 68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2766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8" name="Picture 6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39" name="Group 70"/>
          <p:cNvGrpSpPr>
            <a:grpSpLocks/>
          </p:cNvGrpSpPr>
          <p:nvPr/>
        </p:nvGrpSpPr>
        <p:grpSpPr bwMode="auto">
          <a:xfrm>
            <a:off x="3505200" y="4648200"/>
            <a:ext cx="1905000" cy="2209800"/>
            <a:chOff x="-216" y="3820"/>
            <a:chExt cx="648" cy="281"/>
          </a:xfrm>
        </p:grpSpPr>
        <p:pic>
          <p:nvPicPr>
            <p:cNvPr id="3173" name="Picture 71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4" name="Picture 7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5" name="Picture 7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140" name="Picture 7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7912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1" name="Picture 75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95130">
            <a:off x="4038600" y="4114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2" name="Picture 76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819223">
            <a:off x="1" y="50292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3" name="Picture 77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5257800" y="4495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4" name="Picture 78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343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5" name="Picture 79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267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6" name="Picture 8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876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7" name="Picture 81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8" name="Picture 82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4102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9" name="Picture 8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410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0" name="Picture 84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95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1" name="Picture 85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5105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2" name="Picture 86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3" name="Picture 87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4" name="Picture 88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8006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5" name="Picture 89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6" name="Picture 90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6482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7" name="Picture 91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114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8" name="Picture 92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8006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9" name="Picture 9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572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0" name="Picture 94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8768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1" name="Picture 95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648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2" name="Picture 96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4864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3" name="Picture 9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4" name="Picture 9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8288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5" name="Picture 99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6" name="Picture 100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68444" y="2381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7" name="Picture 10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2381" y="5582444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8" name="Picture 10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0929">
            <a:off x="152400" y="152400"/>
            <a:ext cx="1277938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9" name="Picture 103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50019" y="5582444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0" name="WordArt 3"/>
          <p:cNvSpPr>
            <a:spLocks noChangeArrowheads="1" noChangeShapeType="1" noTextEdit="1"/>
          </p:cNvSpPr>
          <p:nvPr/>
        </p:nvSpPr>
        <p:spPr bwMode="auto">
          <a:xfrm>
            <a:off x="1081088" y="1576388"/>
            <a:ext cx="7115175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mtClean="0"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LUYỆN TẬP</a:t>
            </a:r>
            <a:endParaRPr lang="en-US" sz="3600" kern="10">
              <a:solidFill>
                <a:srgbClr val="0000FF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171" name="TextBox 106"/>
          <p:cNvSpPr txBox="1">
            <a:spLocks noChangeArrowheads="1"/>
          </p:cNvSpPr>
          <p:nvPr/>
        </p:nvSpPr>
        <p:spPr bwMode="auto">
          <a:xfrm>
            <a:off x="2524125" y="954088"/>
            <a:ext cx="41306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 TOÁN LỚP 5</a:t>
            </a:r>
          </a:p>
        </p:txBody>
      </p:sp>
      <p:sp>
        <p:nvSpPr>
          <p:cNvPr id="3172" name="TextBox 106"/>
          <p:cNvSpPr txBox="1">
            <a:spLocks noChangeArrowheads="1"/>
          </p:cNvSpPr>
          <p:nvPr/>
        </p:nvSpPr>
        <p:spPr bwMode="auto">
          <a:xfrm>
            <a:off x="2919413" y="2147888"/>
            <a:ext cx="460510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( TRANG 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30 TUẦN 6)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501652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95488" y="762000"/>
            <a:ext cx="7072312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>
                <a:solidFill>
                  <a:srgbClr val="FF0000"/>
                </a:solidFill>
                <a:cs typeface="Times New Roman" pitchFamily="18" charset="0"/>
              </a:rPr>
              <a:t>Đúng ghi Đ, sai ghi S:</a:t>
            </a:r>
            <a:br>
              <a:rPr lang="en-US" sz="4000">
                <a:solidFill>
                  <a:srgbClr val="FF0000"/>
                </a:solidFill>
                <a:cs typeface="Times New Roman" pitchFamily="18" charset="0"/>
              </a:rPr>
            </a:br>
            <a:endParaRPr lang="en-US" sz="400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962400" y="1524000"/>
            <a:ext cx="4038600" cy="4525963"/>
          </a:xfrm>
        </p:spPr>
        <p:txBody>
          <a:bodyPr/>
          <a:lstStyle/>
          <a:p>
            <a:pPr>
              <a:buFontTx/>
              <a:buNone/>
              <a:tabLst>
                <a:tab pos="631825" algn="l"/>
              </a:tabLst>
            </a:pPr>
            <a:r>
              <a:rPr lang="en-US">
                <a:solidFill>
                  <a:srgbClr val="008000"/>
                </a:solidFill>
              </a:rPr>
              <a:t>	</a:t>
            </a:r>
            <a:endParaRPr lang="en-US" sz="3600">
              <a:solidFill>
                <a:srgbClr val="008000"/>
              </a:solidFill>
            </a:endParaRPr>
          </a:p>
          <a:p>
            <a:pPr>
              <a:tabLst>
                <a:tab pos="631825" algn="l"/>
              </a:tabLst>
            </a:pPr>
            <a:endParaRPr lang="en-US" sz="2000">
              <a:solidFill>
                <a:srgbClr val="008000"/>
              </a:solidFill>
            </a:endParaRPr>
          </a:p>
          <a:p>
            <a:pPr>
              <a:buFontTx/>
              <a:buNone/>
              <a:tabLst>
                <a:tab pos="631825" algn="l"/>
              </a:tabLst>
            </a:pPr>
            <a:r>
              <a:rPr lang="en-US">
                <a:solidFill>
                  <a:srgbClr val="008000"/>
                </a:solidFill>
              </a:rPr>
              <a:t>	</a:t>
            </a:r>
            <a:endParaRPr lang="en-US" sz="2000">
              <a:solidFill>
                <a:srgbClr val="008000"/>
              </a:solidFill>
            </a:endParaRPr>
          </a:p>
          <a:p>
            <a:pPr>
              <a:buFontTx/>
              <a:buNone/>
              <a:tabLst>
                <a:tab pos="631825" algn="l"/>
              </a:tabLst>
            </a:pPr>
            <a:r>
              <a:rPr lang="en-US" sz="3600">
                <a:solidFill>
                  <a:srgbClr val="008000"/>
                </a:solidFill>
              </a:rPr>
              <a:t>	</a:t>
            </a:r>
            <a:endParaRPr lang="en-US" sz="2000">
              <a:solidFill>
                <a:srgbClr val="008000"/>
              </a:solidFill>
            </a:endParaRPr>
          </a:p>
          <a:p>
            <a:pPr>
              <a:buFontTx/>
              <a:buNone/>
              <a:tabLst>
                <a:tab pos="631825" algn="l"/>
              </a:tabLst>
            </a:pPr>
            <a:r>
              <a:rPr lang="en-US" sz="3600">
                <a:solidFill>
                  <a:srgbClr val="008000"/>
                </a:solidFill>
              </a:rPr>
              <a:t>	</a:t>
            </a:r>
            <a:endParaRPr lang="en-US" sz="4000">
              <a:solidFill>
                <a:srgbClr val="008000"/>
              </a:solidFill>
            </a:endParaRPr>
          </a:p>
        </p:txBody>
      </p:sp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1295400" y="3581400"/>
            <a:ext cx="6705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800"/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1295400" y="3581400"/>
            <a:ext cx="6705600" cy="4572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rgbClr val="008000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 sz="2800"/>
          </a:p>
        </p:txBody>
      </p:sp>
      <p:sp>
        <p:nvSpPr>
          <p:cNvPr id="38948" name="Text Box 36"/>
          <p:cNvSpPr txBox="1">
            <a:spLocks noChangeArrowheads="1"/>
          </p:cNvSpPr>
          <p:nvPr/>
        </p:nvSpPr>
        <p:spPr bwMode="auto">
          <a:xfrm>
            <a:off x="2057400" y="2209800"/>
            <a:ext cx="4419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charset="0"/>
              </a:rPr>
              <a:t>85 km</a:t>
            </a:r>
            <a:r>
              <a:rPr lang="en-US" sz="4000" baseline="30000">
                <a:solidFill>
                  <a:srgbClr val="0000FF"/>
                </a:solidFill>
                <a:latin typeface="Arial" charset="0"/>
              </a:rPr>
              <a:t>2 </a:t>
            </a:r>
            <a:r>
              <a:rPr lang="en-US" sz="4000">
                <a:solidFill>
                  <a:srgbClr val="0000FF"/>
                </a:solidFill>
                <a:latin typeface="Arial" charset="0"/>
              </a:rPr>
              <a:t>&lt; 850ha</a:t>
            </a:r>
            <a:endParaRPr lang="en-US" sz="4000" baseline="300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38949" name="Text Box 37"/>
          <p:cNvSpPr txBox="1">
            <a:spLocks noChangeArrowheads="1"/>
          </p:cNvSpPr>
          <p:nvPr/>
        </p:nvSpPr>
        <p:spPr bwMode="auto">
          <a:xfrm>
            <a:off x="6248400" y="2057400"/>
            <a:ext cx="685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44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s</a:t>
            </a:r>
          </a:p>
        </p:txBody>
      </p:sp>
      <p:sp>
        <p:nvSpPr>
          <p:cNvPr id="38950" name="Rectangle 38"/>
          <p:cNvSpPr>
            <a:spLocks noChangeArrowheads="1"/>
          </p:cNvSpPr>
          <p:nvPr/>
        </p:nvSpPr>
        <p:spPr bwMode="auto">
          <a:xfrm>
            <a:off x="6172200" y="2209800"/>
            <a:ext cx="609600" cy="609600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800"/>
          </a:p>
        </p:txBody>
      </p:sp>
    </p:spTree>
    <p:extLst>
      <p:ext uri="{BB962C8B-B14F-4D97-AF65-F5344CB8AC3E}">
        <p14:creationId xmlns:p14="http://schemas.microsoft.com/office/powerpoint/2010/main" val="1153215503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8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8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8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38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0" dur="50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2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20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9" dur="500"/>
                                        <p:tgtEl>
                                          <p:spTgt spid="38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22" grpId="0" animBg="1"/>
      <p:bldP spid="38923" grpId="0" animBg="1"/>
      <p:bldP spid="38948" grpId="0"/>
      <p:bldP spid="38949" grpId="0"/>
      <p:bldP spid="3895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1295400" y="3886200"/>
            <a:ext cx="64008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800"/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1295400" y="3886200"/>
            <a:ext cx="6400800" cy="4572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rgbClr val="008000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 sz="2800"/>
          </a:p>
        </p:txBody>
      </p:sp>
      <p:sp>
        <p:nvSpPr>
          <p:cNvPr id="42010" name="Text Box 26"/>
          <p:cNvSpPr txBox="1">
            <a:spLocks noChangeArrowheads="1"/>
          </p:cNvSpPr>
          <p:nvPr/>
        </p:nvSpPr>
        <p:spPr bwMode="auto">
          <a:xfrm>
            <a:off x="1524000" y="2590800"/>
            <a:ext cx="4800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charset="0"/>
              </a:rPr>
              <a:t>51ha &gt; 60 000m</a:t>
            </a:r>
            <a:r>
              <a:rPr lang="en-US" sz="4000" baseline="30000">
                <a:solidFill>
                  <a:srgbClr val="0000FF"/>
                </a:solidFill>
                <a:latin typeface="Arial" charset="0"/>
              </a:rPr>
              <a:t>2</a:t>
            </a:r>
          </a:p>
        </p:txBody>
      </p:sp>
      <p:sp>
        <p:nvSpPr>
          <p:cNvPr id="42011" name="Rectangle 27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1143000"/>
            <a:ext cx="7072313" cy="1143000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Đúng ghi Đ, sai ghi S:</a:t>
            </a:r>
            <a:br>
              <a:rPr lang="en-US">
                <a:solidFill>
                  <a:srgbClr val="FF0000"/>
                </a:solidFill>
              </a:rPr>
            </a:br>
            <a:endParaRPr lang="en-US">
              <a:solidFill>
                <a:srgbClr val="FF0000"/>
              </a:solidFill>
            </a:endParaRPr>
          </a:p>
        </p:txBody>
      </p:sp>
      <p:sp>
        <p:nvSpPr>
          <p:cNvPr id="42012" name="Text Box 28"/>
          <p:cNvSpPr txBox="1">
            <a:spLocks noChangeArrowheads="1"/>
          </p:cNvSpPr>
          <p:nvPr/>
        </p:nvSpPr>
        <p:spPr bwMode="auto">
          <a:xfrm>
            <a:off x="6172200" y="2362200"/>
            <a:ext cx="685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4400">
                <a:solidFill>
                  <a:srgbClr val="0000FF"/>
                </a:solidFill>
                <a:latin typeface="Arial" charset="0"/>
              </a:rPr>
              <a:t>Đ</a:t>
            </a:r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6172200" y="2498725"/>
            <a:ext cx="609600" cy="609600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vi-VN" sz="28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434433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2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2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3" dur="50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20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2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3" grpId="0" animBg="1"/>
      <p:bldP spid="41994" grpId="0" animBg="1"/>
      <p:bldP spid="42010" grpId="0"/>
      <p:bldP spid="42011" grpId="0"/>
      <p:bldP spid="42012" grpId="0"/>
      <p:bldP spid="420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1524000" y="3886200"/>
            <a:ext cx="6248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800"/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1524000" y="3886200"/>
            <a:ext cx="6248400" cy="4572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rgbClr val="008000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 sz="2800"/>
          </a:p>
        </p:txBody>
      </p:sp>
      <p:sp>
        <p:nvSpPr>
          <p:cNvPr id="45084" name="Text Box 28"/>
          <p:cNvSpPr txBox="1">
            <a:spLocks noChangeArrowheads="1"/>
          </p:cNvSpPr>
          <p:nvPr/>
        </p:nvSpPr>
        <p:spPr bwMode="auto">
          <a:xfrm>
            <a:off x="1066800" y="2209800"/>
            <a:ext cx="6248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charset="0"/>
              </a:rPr>
              <a:t>4dm</a:t>
            </a:r>
            <a:r>
              <a:rPr lang="en-US" sz="4000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 sz="4000">
                <a:solidFill>
                  <a:srgbClr val="0000FF"/>
                </a:solidFill>
                <a:latin typeface="Arial" charset="0"/>
              </a:rPr>
              <a:t> 7cm</a:t>
            </a:r>
            <a:r>
              <a:rPr lang="en-US" sz="4000" baseline="30000">
                <a:solidFill>
                  <a:srgbClr val="0000FF"/>
                </a:solidFill>
                <a:latin typeface="Arial" charset="0"/>
              </a:rPr>
              <a:t>2 </a:t>
            </a:r>
            <a:r>
              <a:rPr lang="en-US" sz="4000">
                <a:solidFill>
                  <a:srgbClr val="0000FF"/>
                </a:solidFill>
                <a:latin typeface="Arial" charset="0"/>
              </a:rPr>
              <a:t>= 4       dm</a:t>
            </a:r>
            <a:r>
              <a:rPr lang="en-US" sz="4000" baseline="30000">
                <a:solidFill>
                  <a:srgbClr val="0000FF"/>
                </a:solidFill>
                <a:latin typeface="Arial" charset="0"/>
              </a:rPr>
              <a:t>2</a:t>
            </a:r>
          </a:p>
        </p:txBody>
      </p:sp>
      <p:graphicFrame>
        <p:nvGraphicFramePr>
          <p:cNvPr id="45088" name="Object 32"/>
          <p:cNvGraphicFramePr>
            <a:graphicFrameLocks noGrp="1" noChangeAspect="1"/>
          </p:cNvGraphicFramePr>
          <p:nvPr>
            <p:ph idx="4294967295"/>
          </p:nvPr>
        </p:nvGraphicFramePr>
        <p:xfrm>
          <a:off x="4572000" y="1905000"/>
          <a:ext cx="777875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5" imgW="190578" imgH="647571" progId="Equation.3">
                  <p:embed/>
                </p:oleObj>
              </mc:Choice>
              <mc:Fallback>
                <p:oleObj name="Equation" r:id="rId5" imgW="190578" imgH="64757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905000"/>
                        <a:ext cx="777875" cy="213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90" name="Text Box 34"/>
          <p:cNvSpPr txBox="1">
            <a:spLocks noChangeArrowheads="1"/>
          </p:cNvSpPr>
          <p:nvPr/>
        </p:nvSpPr>
        <p:spPr bwMode="auto">
          <a:xfrm>
            <a:off x="6858000" y="2133600"/>
            <a:ext cx="685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4400">
                <a:solidFill>
                  <a:srgbClr val="0000FF"/>
                </a:solidFill>
                <a:latin typeface="Arial" charset="0"/>
              </a:rPr>
              <a:t>s</a:t>
            </a:r>
          </a:p>
        </p:txBody>
      </p:sp>
      <p:sp>
        <p:nvSpPr>
          <p:cNvPr id="45091" name="Rectangle 35"/>
          <p:cNvSpPr>
            <a:spLocks noChangeArrowheads="1"/>
          </p:cNvSpPr>
          <p:nvPr/>
        </p:nvSpPr>
        <p:spPr bwMode="auto">
          <a:xfrm>
            <a:off x="6781800" y="2286000"/>
            <a:ext cx="609600" cy="609600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800"/>
          </a:p>
        </p:txBody>
      </p:sp>
      <p:sp>
        <p:nvSpPr>
          <p:cNvPr id="45092" name="Rectangle 36"/>
          <p:cNvSpPr>
            <a:spLocks noChangeArrowheads="1"/>
          </p:cNvSpPr>
          <p:nvPr/>
        </p:nvSpPr>
        <p:spPr bwMode="auto">
          <a:xfrm>
            <a:off x="1066800" y="685800"/>
            <a:ext cx="70723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4400">
                <a:solidFill>
                  <a:srgbClr val="FF0000"/>
                </a:solidFill>
              </a:rPr>
              <a:t>Đúng ghi Đ, sai ghi S:</a:t>
            </a:r>
            <a:br>
              <a:rPr lang="en-US" sz="4400">
                <a:solidFill>
                  <a:srgbClr val="FF0000"/>
                </a:solidFill>
              </a:rPr>
            </a:br>
            <a:endParaRPr lang="en-US" sz="4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329478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1000"/>
                                        <p:tgtEl>
                                          <p:spTgt spid="45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1000"/>
                                        <p:tgtEl>
                                          <p:spTgt spid="45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1000"/>
                                        <p:tgtEl>
                                          <p:spTgt spid="45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6" dur="50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8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20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5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8" grpId="0" animBg="1"/>
      <p:bldP spid="45069" grpId="0" animBg="1"/>
      <p:bldP spid="45084" grpId="0"/>
      <p:bldP spid="45090" grpId="0"/>
      <p:bldP spid="45091" grpId="0" animBg="1"/>
      <p:bldP spid="4509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9" name="Rectangle 3"/>
          <p:cNvSpPr>
            <a:spLocks noChangeArrowheads="1"/>
          </p:cNvSpPr>
          <p:nvPr/>
        </p:nvSpPr>
        <p:spPr bwMode="auto">
          <a:xfrm>
            <a:off x="0" y="152400"/>
            <a:ext cx="9144000" cy="10382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3100" u="sng">
                <a:latin typeface="Times New Roman" pitchFamily="18" charset="0"/>
                <a:cs typeface="Times New Roman" pitchFamily="18" charset="0"/>
              </a:rPr>
              <a:t>Bài 1 :</a:t>
            </a:r>
            <a:r>
              <a:rPr lang="en-US" sz="3100">
                <a:latin typeface="Times New Roman" pitchFamily="18" charset="0"/>
                <a:cs typeface="Times New Roman" pitchFamily="18" charset="0"/>
              </a:rPr>
              <a:t> Viết các số đo sau dưới dạng số đo có đơn vị là mét vuông :</a:t>
            </a:r>
          </a:p>
        </p:txBody>
      </p:sp>
      <p:sp>
        <p:nvSpPr>
          <p:cNvPr id="224263" name="Text Box 7"/>
          <p:cNvSpPr txBox="1">
            <a:spLocks noChangeArrowheads="1"/>
          </p:cNvSpPr>
          <p:nvPr/>
        </p:nvSpPr>
        <p:spPr bwMode="auto">
          <a:xfrm>
            <a:off x="304800" y="1584325"/>
            <a:ext cx="7696200" cy="52736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4000">
                <a:cs typeface="Times New Roman" pitchFamily="18" charset="0"/>
              </a:rPr>
              <a:t>c) 26m</a:t>
            </a:r>
            <a:r>
              <a:rPr lang="en-US" sz="4000" baseline="30000">
                <a:cs typeface="Times New Roman" pitchFamily="18" charset="0"/>
              </a:rPr>
              <a:t>2 </a:t>
            </a:r>
            <a:r>
              <a:rPr lang="en-US" sz="4000">
                <a:cs typeface="Times New Roman" pitchFamily="18" charset="0"/>
              </a:rPr>
              <a:t>17dm</a:t>
            </a:r>
            <a:r>
              <a:rPr lang="en-US" sz="4000" baseline="30000">
                <a:cs typeface="Times New Roman" pitchFamily="18" charset="0"/>
              </a:rPr>
              <a:t>2</a:t>
            </a:r>
            <a:r>
              <a:rPr lang="en-US" sz="4000">
                <a:cs typeface="Times New Roman" pitchFamily="18" charset="0"/>
              </a:rPr>
              <a:t>   =                 </a:t>
            </a:r>
          </a:p>
          <a:p>
            <a:pPr algn="l" eaLnBrk="1" hangingPunct="1">
              <a:spcBef>
                <a:spcPct val="50000"/>
              </a:spcBef>
            </a:pPr>
            <a:endParaRPr lang="en-US" sz="4000">
              <a:cs typeface="Times New Roman" pitchFamily="18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sz="4000">
                <a:cs typeface="Times New Roman" pitchFamily="18" charset="0"/>
              </a:rPr>
              <a:t>90m</a:t>
            </a:r>
            <a:r>
              <a:rPr lang="en-US" sz="4000" baseline="30000">
                <a:cs typeface="Times New Roman" pitchFamily="18" charset="0"/>
              </a:rPr>
              <a:t>2</a:t>
            </a:r>
            <a:r>
              <a:rPr lang="en-US" sz="4000">
                <a:cs typeface="Times New Roman" pitchFamily="18" charset="0"/>
              </a:rPr>
              <a:t> 5dm</a:t>
            </a:r>
            <a:r>
              <a:rPr lang="en-US" sz="4000" baseline="30000">
                <a:cs typeface="Times New Roman" pitchFamily="18" charset="0"/>
              </a:rPr>
              <a:t>2</a:t>
            </a:r>
            <a:r>
              <a:rPr lang="en-US" sz="4000">
                <a:cs typeface="Times New Roman" pitchFamily="18" charset="0"/>
              </a:rPr>
              <a:t>   =</a:t>
            </a:r>
            <a:endParaRPr lang="en-US" sz="4000" baseline="30000">
              <a:cs typeface="Times New Roman" pitchFamily="18" charset="0"/>
            </a:endParaRPr>
          </a:p>
          <a:p>
            <a:pPr algn="l" eaLnBrk="1" hangingPunct="1">
              <a:spcBef>
                <a:spcPct val="50000"/>
              </a:spcBef>
            </a:pPr>
            <a:endParaRPr lang="en-US" sz="4000">
              <a:cs typeface="Times New Roman" pitchFamily="18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sz="4000">
                <a:cs typeface="Times New Roman" pitchFamily="18" charset="0"/>
              </a:rPr>
              <a:t>  35 dm</a:t>
            </a:r>
            <a:r>
              <a:rPr lang="en-US" sz="4000" baseline="30000">
                <a:cs typeface="Times New Roman" pitchFamily="18" charset="0"/>
              </a:rPr>
              <a:t>2         = 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4000">
                <a:cs typeface="Times New Roman" pitchFamily="18" charset="0"/>
              </a:rPr>
              <a:t>   </a:t>
            </a:r>
          </a:p>
        </p:txBody>
      </p:sp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4572000" y="1371600"/>
          <a:ext cx="1543050" cy="108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3" imgW="457200" imgH="393480" progId="Equation.DSMT4">
                  <p:embed/>
                </p:oleObj>
              </mc:Choice>
              <mc:Fallback>
                <p:oleObj name="Equation" r:id="rId3" imgW="457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371600"/>
                        <a:ext cx="1543050" cy="1087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6248400" y="1508125"/>
            <a:ext cx="914400" cy="7016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4000"/>
              <a:t>m</a:t>
            </a:r>
            <a:r>
              <a:rPr lang="en-US" sz="4000" baseline="30000"/>
              <a:t>2</a:t>
            </a:r>
            <a:r>
              <a:rPr lang="en-US"/>
              <a:t> </a:t>
            </a:r>
          </a:p>
        </p:txBody>
      </p:sp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3962400" y="3200400"/>
          <a:ext cx="1600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5" imgW="444240" imgH="393480" progId="Equation.DSMT4">
                  <p:embed/>
                </p:oleObj>
              </mc:Choice>
              <mc:Fallback>
                <p:oleObj name="Equation" r:id="rId5" imgW="444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200400"/>
                        <a:ext cx="16002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/>
        </p:nvGraphicFramePr>
        <p:xfrm>
          <a:off x="3810000" y="4876800"/>
          <a:ext cx="10668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7" imgW="279360" imgH="393480" progId="Equation.DSMT4">
                  <p:embed/>
                </p:oleObj>
              </mc:Choice>
              <mc:Fallback>
                <p:oleObj name="Equation" r:id="rId7" imgW="279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876800"/>
                        <a:ext cx="10668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5867400" y="3276600"/>
            <a:ext cx="914400" cy="7016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4000"/>
              <a:t>m</a:t>
            </a:r>
            <a:r>
              <a:rPr lang="en-US" sz="4000" baseline="30000"/>
              <a:t>2</a:t>
            </a:r>
            <a:r>
              <a:rPr lang="en-US"/>
              <a:t> </a:t>
            </a:r>
          </a:p>
        </p:txBody>
      </p:sp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5715000" y="5029200"/>
            <a:ext cx="914400" cy="7016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4000"/>
              <a:t>m</a:t>
            </a:r>
            <a:r>
              <a:rPr lang="en-US" sz="4000" baseline="30000"/>
              <a:t>2</a:t>
            </a: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8820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4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4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59" grpId="0"/>
      <p:bldP spid="224263" grpId="0"/>
      <p:bldP spid="7183" grpId="0"/>
      <p:bldP spid="7186" grpId="0"/>
      <p:bldP spid="718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30" name="Object 10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474937332"/>
              </p:ext>
            </p:extLst>
          </p:nvPr>
        </p:nvGraphicFramePr>
        <p:xfrm>
          <a:off x="4457423" y="971960"/>
          <a:ext cx="403473" cy="10910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Microsoft Equation 3.0" r:id="rId3" imgW="142799" imgH="647571" progId="Equation.3">
                  <p:embed/>
                </p:oleObj>
              </mc:Choice>
              <mc:Fallback>
                <p:oleObj name="Microsoft Equation 3.0" r:id="rId3" imgW="142799" imgH="64757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7423" y="971960"/>
                        <a:ext cx="403473" cy="10910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229892" y="404664"/>
            <a:ext cx="8380708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500" u="sng">
                <a:cs typeface="Times New Roman" pitchFamily="18" charset="0"/>
              </a:rPr>
              <a:t>Bài 4</a:t>
            </a:r>
            <a:r>
              <a:rPr lang="en-US" sz="3500">
                <a:cs typeface="Times New Roman" pitchFamily="18" charset="0"/>
              </a:rPr>
              <a:t> Một khu đất hình chữ nhật có chiều dài 200m, chiều rộng bằng   </a:t>
            </a:r>
            <a:r>
              <a:rPr lang="en-US" sz="3500" smtClean="0">
                <a:cs typeface="Times New Roman" pitchFamily="18" charset="0"/>
              </a:rPr>
              <a:t>  </a:t>
            </a:r>
            <a:r>
              <a:rPr lang="en-US" sz="3500">
                <a:cs typeface="Times New Roman" pitchFamily="18" charset="0"/>
              </a:rPr>
              <a:t>chiều dài. Hỏi diện tích khu đất đó bằng bao  nhiêu mét vuông, bằng bao nhiêu héc-ta?</a:t>
            </a:r>
          </a:p>
        </p:txBody>
      </p:sp>
      <p:sp>
        <p:nvSpPr>
          <p:cNvPr id="227342" name="Text Box 14"/>
          <p:cNvSpPr txBox="1">
            <a:spLocks noChangeArrowheads="1"/>
          </p:cNvSpPr>
          <p:nvPr/>
        </p:nvSpPr>
        <p:spPr bwMode="auto">
          <a:xfrm>
            <a:off x="762000" y="3733800"/>
            <a:ext cx="2819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u="sng">
                <a:latin typeface="Arial" charset="0"/>
              </a:rPr>
              <a:t>Tóm tắt:</a:t>
            </a:r>
            <a:endParaRPr lang="vi-VN" sz="2800" u="sng">
              <a:latin typeface="Arial" charset="0"/>
            </a:endParaRPr>
          </a:p>
        </p:txBody>
      </p:sp>
      <p:sp>
        <p:nvSpPr>
          <p:cNvPr id="227343" name="Text Box 15"/>
          <p:cNvSpPr txBox="1">
            <a:spLocks noChangeArrowheads="1"/>
          </p:cNvSpPr>
          <p:nvPr/>
        </p:nvSpPr>
        <p:spPr bwMode="auto">
          <a:xfrm>
            <a:off x="762000" y="4572000"/>
            <a:ext cx="243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>
                <a:cs typeface="Times New Roman" pitchFamily="18" charset="0"/>
              </a:rPr>
              <a:t>Chiều dài:</a:t>
            </a:r>
            <a:endParaRPr lang="vi-VN" sz="2800">
              <a:cs typeface="Times New Roman" pitchFamily="18" charset="0"/>
            </a:endParaRPr>
          </a:p>
        </p:txBody>
      </p:sp>
      <p:sp>
        <p:nvSpPr>
          <p:cNvPr id="227344" name="Text Box 16"/>
          <p:cNvSpPr txBox="1">
            <a:spLocks noChangeArrowheads="1"/>
          </p:cNvSpPr>
          <p:nvPr/>
        </p:nvSpPr>
        <p:spPr bwMode="auto">
          <a:xfrm>
            <a:off x="685800" y="5486400"/>
            <a:ext cx="243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>
                <a:cs typeface="Times New Roman" pitchFamily="18" charset="0"/>
              </a:rPr>
              <a:t>Chiều rộng: </a:t>
            </a:r>
            <a:endParaRPr lang="vi-VN" sz="2800">
              <a:cs typeface="Times New Roman" pitchFamily="18" charset="0"/>
            </a:endParaRPr>
          </a:p>
        </p:txBody>
      </p:sp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533400" y="3810000"/>
            <a:ext cx="807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vi-VN" sz="2800">
              <a:cs typeface="Times New Roman" pitchFamily="18" charset="0"/>
            </a:endParaRPr>
          </a:p>
        </p:txBody>
      </p:sp>
      <p:grpSp>
        <p:nvGrpSpPr>
          <p:cNvPr id="227366" name="Group 38"/>
          <p:cNvGrpSpPr>
            <a:grpSpLocks/>
          </p:cNvGrpSpPr>
          <p:nvPr/>
        </p:nvGrpSpPr>
        <p:grpSpPr bwMode="auto">
          <a:xfrm>
            <a:off x="2895600" y="4724400"/>
            <a:ext cx="5181600" cy="457200"/>
            <a:chOff x="1824" y="2112"/>
            <a:chExt cx="3264" cy="288"/>
          </a:xfrm>
        </p:grpSpPr>
        <p:grpSp>
          <p:nvGrpSpPr>
            <p:cNvPr id="11285" name="Group 20"/>
            <p:cNvGrpSpPr>
              <a:grpSpLocks/>
            </p:cNvGrpSpPr>
            <p:nvPr/>
          </p:nvGrpSpPr>
          <p:grpSpPr bwMode="auto">
            <a:xfrm>
              <a:off x="1824" y="2112"/>
              <a:ext cx="816" cy="288"/>
              <a:chOff x="1824" y="2112"/>
              <a:chExt cx="816" cy="288"/>
            </a:xfrm>
          </p:grpSpPr>
          <p:sp>
            <p:nvSpPr>
              <p:cNvPr id="11298" name="Line 17"/>
              <p:cNvSpPr>
                <a:spLocks noChangeShapeType="1"/>
              </p:cNvSpPr>
              <p:nvPr/>
            </p:nvSpPr>
            <p:spPr bwMode="auto">
              <a:xfrm>
                <a:off x="1824" y="211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9" name="Line 18"/>
              <p:cNvSpPr>
                <a:spLocks noChangeShapeType="1"/>
              </p:cNvSpPr>
              <p:nvPr/>
            </p:nvSpPr>
            <p:spPr bwMode="auto">
              <a:xfrm>
                <a:off x="1824" y="2256"/>
                <a:ext cx="816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0" name="Line 19"/>
              <p:cNvSpPr>
                <a:spLocks noChangeShapeType="1"/>
              </p:cNvSpPr>
              <p:nvPr/>
            </p:nvSpPr>
            <p:spPr bwMode="auto">
              <a:xfrm>
                <a:off x="2640" y="211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286" name="Group 21"/>
            <p:cNvGrpSpPr>
              <a:grpSpLocks/>
            </p:cNvGrpSpPr>
            <p:nvPr/>
          </p:nvGrpSpPr>
          <p:grpSpPr bwMode="auto">
            <a:xfrm>
              <a:off x="2640" y="2112"/>
              <a:ext cx="816" cy="288"/>
              <a:chOff x="1824" y="2112"/>
              <a:chExt cx="816" cy="288"/>
            </a:xfrm>
          </p:grpSpPr>
          <p:sp>
            <p:nvSpPr>
              <p:cNvPr id="11295" name="Line 22"/>
              <p:cNvSpPr>
                <a:spLocks noChangeShapeType="1"/>
              </p:cNvSpPr>
              <p:nvPr/>
            </p:nvSpPr>
            <p:spPr bwMode="auto">
              <a:xfrm>
                <a:off x="1824" y="211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6" name="Line 23"/>
              <p:cNvSpPr>
                <a:spLocks noChangeShapeType="1"/>
              </p:cNvSpPr>
              <p:nvPr/>
            </p:nvSpPr>
            <p:spPr bwMode="auto">
              <a:xfrm>
                <a:off x="1824" y="2256"/>
                <a:ext cx="816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7" name="Line 24"/>
              <p:cNvSpPr>
                <a:spLocks noChangeShapeType="1"/>
              </p:cNvSpPr>
              <p:nvPr/>
            </p:nvSpPr>
            <p:spPr bwMode="auto">
              <a:xfrm>
                <a:off x="2640" y="211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287" name="Group 26"/>
            <p:cNvGrpSpPr>
              <a:grpSpLocks/>
            </p:cNvGrpSpPr>
            <p:nvPr/>
          </p:nvGrpSpPr>
          <p:grpSpPr bwMode="auto">
            <a:xfrm>
              <a:off x="3456" y="2112"/>
              <a:ext cx="816" cy="288"/>
              <a:chOff x="1824" y="2112"/>
              <a:chExt cx="816" cy="288"/>
            </a:xfrm>
          </p:grpSpPr>
          <p:sp>
            <p:nvSpPr>
              <p:cNvPr id="11292" name="Line 27"/>
              <p:cNvSpPr>
                <a:spLocks noChangeShapeType="1"/>
              </p:cNvSpPr>
              <p:nvPr/>
            </p:nvSpPr>
            <p:spPr bwMode="auto">
              <a:xfrm>
                <a:off x="1824" y="211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3" name="Line 28"/>
              <p:cNvSpPr>
                <a:spLocks noChangeShapeType="1"/>
              </p:cNvSpPr>
              <p:nvPr/>
            </p:nvSpPr>
            <p:spPr bwMode="auto">
              <a:xfrm>
                <a:off x="1824" y="2256"/>
                <a:ext cx="816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4" name="Line 29"/>
              <p:cNvSpPr>
                <a:spLocks noChangeShapeType="1"/>
              </p:cNvSpPr>
              <p:nvPr/>
            </p:nvSpPr>
            <p:spPr bwMode="auto">
              <a:xfrm>
                <a:off x="2640" y="211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288" name="Group 30"/>
            <p:cNvGrpSpPr>
              <a:grpSpLocks/>
            </p:cNvGrpSpPr>
            <p:nvPr/>
          </p:nvGrpSpPr>
          <p:grpSpPr bwMode="auto">
            <a:xfrm>
              <a:off x="4272" y="2112"/>
              <a:ext cx="816" cy="288"/>
              <a:chOff x="1824" y="2112"/>
              <a:chExt cx="816" cy="288"/>
            </a:xfrm>
          </p:grpSpPr>
          <p:sp>
            <p:nvSpPr>
              <p:cNvPr id="11289" name="Line 31"/>
              <p:cNvSpPr>
                <a:spLocks noChangeShapeType="1"/>
              </p:cNvSpPr>
              <p:nvPr/>
            </p:nvSpPr>
            <p:spPr bwMode="auto">
              <a:xfrm>
                <a:off x="1824" y="211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0" name="Line 32"/>
              <p:cNvSpPr>
                <a:spLocks noChangeShapeType="1"/>
              </p:cNvSpPr>
              <p:nvPr/>
            </p:nvSpPr>
            <p:spPr bwMode="auto">
              <a:xfrm>
                <a:off x="1824" y="2256"/>
                <a:ext cx="816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1" name="Line 33"/>
              <p:cNvSpPr>
                <a:spLocks noChangeShapeType="1"/>
              </p:cNvSpPr>
              <p:nvPr/>
            </p:nvSpPr>
            <p:spPr bwMode="auto">
              <a:xfrm>
                <a:off x="2640" y="211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27362" name="Group 34"/>
          <p:cNvGrpSpPr>
            <a:grpSpLocks/>
          </p:cNvGrpSpPr>
          <p:nvPr/>
        </p:nvGrpSpPr>
        <p:grpSpPr bwMode="auto">
          <a:xfrm>
            <a:off x="2895600" y="5562600"/>
            <a:ext cx="1295400" cy="457200"/>
            <a:chOff x="1824" y="2112"/>
            <a:chExt cx="816" cy="288"/>
          </a:xfrm>
        </p:grpSpPr>
        <p:sp>
          <p:nvSpPr>
            <p:cNvPr id="11282" name="Line 35"/>
            <p:cNvSpPr>
              <a:spLocks noChangeShapeType="1"/>
            </p:cNvSpPr>
            <p:nvPr/>
          </p:nvSpPr>
          <p:spPr bwMode="auto">
            <a:xfrm>
              <a:off x="1824" y="211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Line 36"/>
            <p:cNvSpPr>
              <a:spLocks noChangeShapeType="1"/>
            </p:cNvSpPr>
            <p:nvPr/>
          </p:nvSpPr>
          <p:spPr bwMode="auto">
            <a:xfrm>
              <a:off x="1824" y="2256"/>
              <a:ext cx="81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Line 37"/>
            <p:cNvSpPr>
              <a:spLocks noChangeShapeType="1"/>
            </p:cNvSpPr>
            <p:nvPr/>
          </p:nvSpPr>
          <p:spPr bwMode="auto">
            <a:xfrm>
              <a:off x="2640" y="211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7373" name="Group 45"/>
          <p:cNvGrpSpPr>
            <a:grpSpLocks/>
          </p:cNvGrpSpPr>
          <p:nvPr/>
        </p:nvGrpSpPr>
        <p:grpSpPr bwMode="auto">
          <a:xfrm>
            <a:off x="4191000" y="5562600"/>
            <a:ext cx="1295400" cy="457200"/>
            <a:chOff x="1824" y="2112"/>
            <a:chExt cx="816" cy="288"/>
          </a:xfrm>
        </p:grpSpPr>
        <p:sp>
          <p:nvSpPr>
            <p:cNvPr id="11279" name="Line 46"/>
            <p:cNvSpPr>
              <a:spLocks noChangeShapeType="1"/>
            </p:cNvSpPr>
            <p:nvPr/>
          </p:nvSpPr>
          <p:spPr bwMode="auto">
            <a:xfrm>
              <a:off x="1824" y="211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Line 47"/>
            <p:cNvSpPr>
              <a:spLocks noChangeShapeType="1"/>
            </p:cNvSpPr>
            <p:nvPr/>
          </p:nvSpPr>
          <p:spPr bwMode="auto">
            <a:xfrm>
              <a:off x="1824" y="2256"/>
              <a:ext cx="81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Line 48"/>
            <p:cNvSpPr>
              <a:spLocks noChangeShapeType="1"/>
            </p:cNvSpPr>
            <p:nvPr/>
          </p:nvSpPr>
          <p:spPr bwMode="auto">
            <a:xfrm>
              <a:off x="2640" y="211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7377" name="Group 49"/>
          <p:cNvGrpSpPr>
            <a:grpSpLocks/>
          </p:cNvGrpSpPr>
          <p:nvPr/>
        </p:nvGrpSpPr>
        <p:grpSpPr bwMode="auto">
          <a:xfrm>
            <a:off x="5486400" y="5562600"/>
            <a:ext cx="1295400" cy="457200"/>
            <a:chOff x="1824" y="2112"/>
            <a:chExt cx="816" cy="288"/>
          </a:xfrm>
        </p:grpSpPr>
        <p:sp>
          <p:nvSpPr>
            <p:cNvPr id="11276" name="Line 50"/>
            <p:cNvSpPr>
              <a:spLocks noChangeShapeType="1"/>
            </p:cNvSpPr>
            <p:nvPr/>
          </p:nvSpPr>
          <p:spPr bwMode="auto">
            <a:xfrm>
              <a:off x="1824" y="211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7" name="Line 51"/>
            <p:cNvSpPr>
              <a:spLocks noChangeShapeType="1"/>
            </p:cNvSpPr>
            <p:nvPr/>
          </p:nvSpPr>
          <p:spPr bwMode="auto">
            <a:xfrm>
              <a:off x="1824" y="2256"/>
              <a:ext cx="81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Line 52"/>
            <p:cNvSpPr>
              <a:spLocks noChangeShapeType="1"/>
            </p:cNvSpPr>
            <p:nvPr/>
          </p:nvSpPr>
          <p:spPr bwMode="auto">
            <a:xfrm>
              <a:off x="2640" y="211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" name="Left Brace 19"/>
          <p:cNvSpPr>
            <a:spLocks/>
          </p:cNvSpPr>
          <p:nvPr/>
        </p:nvSpPr>
        <p:spPr bwMode="auto">
          <a:xfrm rot="5400000" flipV="1">
            <a:off x="5295900" y="2095500"/>
            <a:ext cx="381000" cy="5181600"/>
          </a:xfrm>
          <a:prstGeom prst="leftBrace">
            <a:avLst>
              <a:gd name="adj1" fmla="val 12593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anchor="ctr"/>
          <a:lstStyle/>
          <a:p>
            <a:pPr algn="ctr"/>
            <a:endParaRPr lang="en-US" sz="3500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572000" y="3946525"/>
            <a:ext cx="219075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3500">
                <a:solidFill>
                  <a:srgbClr val="FF0000"/>
                </a:solidFill>
                <a:cs typeface="Times New Roman" pitchFamily="18" charset="0"/>
              </a:rPr>
              <a:t>200m</a:t>
            </a:r>
            <a:endParaRPr lang="en-US" sz="3500" baseline="30000">
              <a:solidFill>
                <a:srgbClr val="FF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126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27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27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27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7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27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27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27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9" grpId="0"/>
      <p:bldP spid="227342" grpId="0"/>
      <p:bldP spid="227343" grpId="0"/>
      <p:bldP spid="227344" grpId="0"/>
      <p:bldP spid="2" grpId="0"/>
      <p:bldP spid="20" grpId="0" animBg="1"/>
      <p:bldP spid="19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3467100" y="228600"/>
            <a:ext cx="2971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4000" b="1" u="sng">
                <a:latin typeface="Arial" charset="0"/>
                <a:cs typeface="Times New Roman" pitchFamily="18" charset="0"/>
              </a:rPr>
              <a:t>Giải</a:t>
            </a:r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914400" y="1138238"/>
            <a:ext cx="69723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4000">
                <a:latin typeface="Arial" charset="0"/>
                <a:cs typeface="Times New Roman" pitchFamily="18" charset="0"/>
              </a:rPr>
              <a:t>Chiều rộng của khu đất đó là:</a:t>
            </a:r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1485900" y="2209800"/>
            <a:ext cx="60579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4000">
                <a:latin typeface="Arial" charset="0"/>
                <a:cs typeface="Times New Roman" pitchFamily="18" charset="0"/>
              </a:rPr>
              <a:t>200 x       = 150 (m)</a:t>
            </a:r>
            <a:r>
              <a:rPr lang="en-US" sz="4000">
                <a:latin typeface="Arial" charset="0"/>
              </a:rPr>
              <a:t>  </a:t>
            </a:r>
          </a:p>
        </p:txBody>
      </p:sp>
      <p:graphicFrame>
        <p:nvGraphicFramePr>
          <p:cNvPr id="70663" name="Object 7"/>
          <p:cNvGraphicFramePr>
            <a:graphicFrameLocks noChangeAspect="1"/>
          </p:cNvGraphicFramePr>
          <p:nvPr/>
        </p:nvGraphicFramePr>
        <p:xfrm>
          <a:off x="2971800" y="1981200"/>
          <a:ext cx="574675" cy="185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3" imgW="142799" imgH="647571" progId="Equation.3">
                  <p:embed/>
                </p:oleObj>
              </mc:Choice>
              <mc:Fallback>
                <p:oleObj name="Equation" r:id="rId3" imgW="142799" imgH="64757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981200"/>
                        <a:ext cx="574675" cy="185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5" name="Text Box 9"/>
          <p:cNvSpPr txBox="1">
            <a:spLocks noChangeArrowheads="1"/>
          </p:cNvSpPr>
          <p:nvPr/>
        </p:nvSpPr>
        <p:spPr bwMode="auto">
          <a:xfrm>
            <a:off x="800100" y="3178175"/>
            <a:ext cx="7810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4000">
                <a:latin typeface="Arial" charset="0"/>
                <a:cs typeface="Times New Roman" pitchFamily="18" charset="0"/>
              </a:rPr>
              <a:t>Diện tích khu đất đó là:</a:t>
            </a:r>
          </a:p>
        </p:txBody>
      </p:sp>
      <p:sp>
        <p:nvSpPr>
          <p:cNvPr id="70666" name="Text Box 10"/>
          <p:cNvSpPr txBox="1">
            <a:spLocks noChangeArrowheads="1"/>
          </p:cNvSpPr>
          <p:nvPr/>
        </p:nvSpPr>
        <p:spPr bwMode="auto">
          <a:xfrm>
            <a:off x="1028700" y="4092575"/>
            <a:ext cx="73533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4000">
                <a:latin typeface="Arial" charset="0"/>
                <a:cs typeface="Times New Roman" pitchFamily="18" charset="0"/>
              </a:rPr>
              <a:t>200 x 150 = 30 000 (m</a:t>
            </a:r>
            <a:r>
              <a:rPr lang="en-US" sz="4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4000">
                <a:latin typeface="Arial" charset="0"/>
                <a:cs typeface="Times New Roman" pitchFamily="18" charset="0"/>
              </a:rPr>
              <a:t>)</a:t>
            </a:r>
            <a:endParaRPr lang="en-US" sz="4000" baseline="30000">
              <a:latin typeface="Arial" charset="0"/>
              <a:cs typeface="Times New Roman" pitchFamily="18" charset="0"/>
            </a:endParaRPr>
          </a:p>
        </p:txBody>
      </p:sp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1943100" y="4930775"/>
            <a:ext cx="58293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4000">
                <a:latin typeface="Arial" charset="0"/>
                <a:cs typeface="Times New Roman" pitchFamily="18" charset="0"/>
              </a:rPr>
              <a:t>30 000 m</a:t>
            </a:r>
            <a:r>
              <a:rPr lang="en-US" sz="4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4000">
                <a:latin typeface="Arial" charset="0"/>
                <a:cs typeface="Times New Roman" pitchFamily="18" charset="0"/>
              </a:rPr>
              <a:t> = 3ha</a:t>
            </a:r>
          </a:p>
        </p:txBody>
      </p:sp>
      <p:sp>
        <p:nvSpPr>
          <p:cNvPr id="70669" name="Text Box 13"/>
          <p:cNvSpPr txBox="1">
            <a:spLocks noChangeArrowheads="1"/>
          </p:cNvSpPr>
          <p:nvPr/>
        </p:nvSpPr>
        <p:spPr bwMode="auto">
          <a:xfrm>
            <a:off x="1638300" y="5486400"/>
            <a:ext cx="6553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4000" u="sng">
                <a:latin typeface="Arial" charset="0"/>
                <a:cs typeface="Times New Roman" pitchFamily="18" charset="0"/>
              </a:rPr>
              <a:t>Đáp số:</a:t>
            </a:r>
            <a:r>
              <a:rPr lang="en-US" sz="4000">
                <a:latin typeface="Arial" charset="0"/>
                <a:cs typeface="Times New Roman" pitchFamily="18" charset="0"/>
              </a:rPr>
              <a:t> 30 000m</a:t>
            </a:r>
            <a:r>
              <a:rPr lang="en-US" sz="4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4000">
                <a:latin typeface="Arial" charset="0"/>
                <a:cs typeface="Times New Roman" pitchFamily="18" charset="0"/>
              </a:rPr>
              <a:t> ; 3ha</a:t>
            </a:r>
            <a:endParaRPr lang="en-US" sz="4000" baseline="30000">
              <a:latin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05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10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10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1000"/>
                                        <p:tgtEl>
                                          <p:spTgt spid="70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10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1" dur="10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0" grpId="0"/>
      <p:bldP spid="70661" grpId="0"/>
      <p:bldP spid="70662" grpId="0"/>
      <p:bldP spid="70665" grpId="0"/>
      <p:bldP spid="70666" grpId="0"/>
      <p:bldP spid="70668" grpId="0"/>
      <p:bldP spid="7066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Text Box 2"/>
          <p:cNvSpPr txBox="1">
            <a:spLocks noChangeArrowheads="1"/>
          </p:cNvSpPr>
          <p:nvPr/>
        </p:nvSpPr>
        <p:spPr bwMode="auto">
          <a:xfrm>
            <a:off x="0" y="0"/>
            <a:ext cx="8915400" cy="56181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i="1" u="sng" smtClean="0">
                <a:solidFill>
                  <a:srgbClr val="FF00FF"/>
                </a:solidFill>
                <a:cs typeface="Times New Roman" pitchFamily="18" charset="0"/>
              </a:rPr>
              <a:t>Ôn bài </a:t>
            </a:r>
            <a:r>
              <a:rPr lang="en-US" sz="4000" b="1" i="1" u="sng">
                <a:solidFill>
                  <a:srgbClr val="FF00FF"/>
                </a:solidFill>
                <a:cs typeface="Times New Roman" pitchFamily="18" charset="0"/>
              </a:rPr>
              <a:t>cũ</a:t>
            </a:r>
            <a:endParaRPr lang="en-US" sz="4000" b="1" i="1" u="sng">
              <a:cs typeface="Times New Roman" pitchFamily="18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sz="4000" u="sng">
                <a:cs typeface="Times New Roman" pitchFamily="18" charset="0"/>
              </a:rPr>
              <a:t>Bài 1</a:t>
            </a:r>
            <a:r>
              <a:rPr lang="en-US" sz="4000">
                <a:cs typeface="Times New Roman" pitchFamily="18" charset="0"/>
              </a:rPr>
              <a:t> : Viết số thích hợp vào chỗ chấm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4000">
                <a:cs typeface="Times New Roman" pitchFamily="18" charset="0"/>
              </a:rPr>
              <a:t>             7 ha  = …..m</a:t>
            </a:r>
            <a:r>
              <a:rPr lang="en-US" sz="4000" baseline="30000">
                <a:cs typeface="Times New Roman" pitchFamily="18" charset="0"/>
              </a:rPr>
              <a:t>2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4000">
                <a:cs typeface="Times New Roman" pitchFamily="18" charset="0"/>
              </a:rPr>
              <a:t>            16 ha = .....m</a:t>
            </a:r>
            <a:r>
              <a:rPr lang="en-US" sz="4000" baseline="30000">
                <a:cs typeface="Times New Roman" pitchFamily="18" charset="0"/>
              </a:rPr>
              <a:t>2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4000">
                <a:cs typeface="Times New Roman" pitchFamily="18" charset="0"/>
              </a:rPr>
              <a:t>                 ha = ….m</a:t>
            </a:r>
            <a:r>
              <a:rPr lang="en-US" sz="4000" baseline="30000">
                <a:cs typeface="Times New Roman" pitchFamily="18" charset="0"/>
              </a:rPr>
              <a:t>2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4000" baseline="30000">
                <a:cs typeface="Times New Roman" pitchFamily="18" charset="0"/>
              </a:rPr>
              <a:t>                </a:t>
            </a:r>
            <a:endParaRPr lang="en-US" sz="7000" baseline="30000">
              <a:cs typeface="Times New Roman" pitchFamily="18" charset="0"/>
            </a:endParaRPr>
          </a:p>
          <a:p>
            <a:pPr algn="l" eaLnBrk="1" hangingPunct="1">
              <a:spcBef>
                <a:spcPct val="50000"/>
              </a:spcBef>
            </a:pPr>
            <a:endParaRPr lang="en-US" sz="2800">
              <a:latin typeface="Arial" charset="0"/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676400" y="3581400"/>
          <a:ext cx="557213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3" imgW="203040" imgH="393480" progId="Equation.DSMT4">
                  <p:embed/>
                </p:oleObj>
              </mc:Choice>
              <mc:Fallback>
                <p:oleObj name="Equation" r:id="rId3" imgW="203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81400"/>
                        <a:ext cx="557213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3162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457200"/>
            <a:ext cx="9144000" cy="4495800"/>
          </a:xfrm>
        </p:spPr>
        <p:txBody>
          <a:bodyPr/>
          <a:lstStyle/>
          <a:p>
            <a:pPr>
              <a:buFontTx/>
              <a:buNone/>
            </a:pPr>
            <a:r>
              <a:rPr lang="en-US" sz="4000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Viết số thích hợp vào chỗ chấm</a:t>
            </a:r>
          </a:p>
          <a:p>
            <a:pPr>
              <a:buFontTx/>
              <a:buNone/>
            </a:pP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7 ha      = </a:t>
            </a:r>
            <a:r>
              <a:rPr lang="en-US" sz="4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70000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40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buFontTx/>
              <a:buNone/>
            </a:pP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16 ha      = </a:t>
            </a:r>
            <a:r>
              <a:rPr lang="en-US" sz="4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160000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40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buFontTx/>
              <a:buNone/>
            </a:pPr>
            <a:endParaRPr lang="en-US" sz="4000" baseline="30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4000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ha     = </a:t>
            </a:r>
            <a:r>
              <a:rPr lang="en-US" sz="4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1000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40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buFontTx/>
              <a:buNone/>
            </a:pP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10</a:t>
            </a:r>
          </a:p>
          <a:p>
            <a:pPr>
              <a:buFontTx/>
              <a:buNone/>
            </a:pPr>
            <a:endParaRPr lang="en-US" sz="4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247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21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221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221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221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2211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1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8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68760"/>
            <a:ext cx="9144000" cy="5410200"/>
          </a:xfrm>
        </p:spPr>
        <p:txBody>
          <a:bodyPr/>
          <a:lstStyle/>
          <a:p>
            <a:pPr>
              <a:buFontTx/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sz="4000">
                <a:latin typeface="Times New Roman" pitchFamily="18" charset="0"/>
                <a:cs typeface="Times New Roman" pitchFamily="18" charset="0"/>
              </a:rPr>
              <a:t> : Viết các số đo sau dưới dạng số đo có đơn vị là mét vuông :</a:t>
            </a:r>
          </a:p>
          <a:p>
            <a:pPr>
              <a:buFontTx/>
              <a:buNone/>
            </a:pPr>
            <a:r>
              <a:rPr lang="en-US" sz="4000">
                <a:latin typeface="Times New Roman" pitchFamily="18" charset="0"/>
                <a:cs typeface="Times New Roman" pitchFamily="18" charset="0"/>
              </a:rPr>
              <a:t> a) 5ha  ; 2km</a:t>
            </a:r>
            <a:r>
              <a:rPr lang="en-US" sz="4000" baseline="3000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buFontTx/>
              <a:buNone/>
            </a:pPr>
            <a:r>
              <a:rPr lang="en-US" sz="4000">
                <a:latin typeface="Times New Roman" pitchFamily="18" charset="0"/>
                <a:cs typeface="Times New Roman" pitchFamily="18" charset="0"/>
              </a:rPr>
              <a:t> b) 400dm</a:t>
            </a:r>
            <a:r>
              <a:rPr lang="en-US" sz="40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>
                <a:latin typeface="Times New Roman" pitchFamily="18" charset="0"/>
                <a:cs typeface="Times New Roman" pitchFamily="18" charset="0"/>
              </a:rPr>
              <a:t> ; 1500dm</a:t>
            </a:r>
            <a:r>
              <a:rPr lang="en-US" sz="40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>
                <a:latin typeface="Times New Roman" pitchFamily="18" charset="0"/>
                <a:cs typeface="Times New Roman" pitchFamily="18" charset="0"/>
              </a:rPr>
              <a:t> ; 70 000cm</a:t>
            </a:r>
            <a:r>
              <a:rPr lang="en-US" sz="40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None/>
            </a:pPr>
            <a:r>
              <a:rPr lang="en-US" sz="4000">
                <a:latin typeface="Times New Roman" pitchFamily="18" charset="0"/>
                <a:cs typeface="Times New Roman" pitchFamily="18" charset="0"/>
              </a:rPr>
              <a:t>c) 26m</a:t>
            </a:r>
            <a:r>
              <a:rPr lang="en-US" sz="40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>
                <a:latin typeface="Times New Roman" pitchFamily="18" charset="0"/>
                <a:cs typeface="Times New Roman" pitchFamily="18" charset="0"/>
              </a:rPr>
              <a:t>17dm</a:t>
            </a:r>
            <a:r>
              <a:rPr lang="en-US" sz="40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>
                <a:latin typeface="Times New Roman" pitchFamily="18" charset="0"/>
                <a:cs typeface="Times New Roman" pitchFamily="18" charset="0"/>
              </a:rPr>
              <a:t> ;90m</a:t>
            </a:r>
            <a:r>
              <a:rPr lang="en-US" sz="40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>
                <a:latin typeface="Times New Roman" pitchFamily="18" charset="0"/>
                <a:cs typeface="Times New Roman" pitchFamily="18" charset="0"/>
              </a:rPr>
              <a:t> 5dm</a:t>
            </a:r>
            <a:r>
              <a:rPr lang="en-US" sz="40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>
                <a:latin typeface="Times New Roman" pitchFamily="18" charset="0"/>
                <a:cs typeface="Times New Roman" pitchFamily="18" charset="0"/>
              </a:rPr>
              <a:t> ;35 dm</a:t>
            </a:r>
            <a:r>
              <a:rPr lang="en-US" sz="4000" baseline="3000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buFontTx/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685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2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2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2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22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2103438"/>
            <a:ext cx="4038600" cy="4525962"/>
          </a:xfrm>
        </p:spPr>
        <p:txBody>
          <a:bodyPr/>
          <a:lstStyle/>
          <a:p>
            <a:pPr>
              <a:buFontTx/>
              <a:buNone/>
            </a:pPr>
            <a:endParaRPr lang="en-US" sz="2800"/>
          </a:p>
          <a:p>
            <a:pPr>
              <a:buFontTx/>
              <a:buNone/>
            </a:pPr>
            <a:endParaRPr lang="en-US" sz="2800"/>
          </a:p>
        </p:txBody>
      </p:sp>
      <p:sp>
        <p:nvSpPr>
          <p:cNvPr id="223236" name="Rectangle 4"/>
          <p:cNvSpPr>
            <a:spLocks noChangeArrowheads="1"/>
          </p:cNvSpPr>
          <p:nvPr/>
        </p:nvSpPr>
        <p:spPr bwMode="auto">
          <a:xfrm>
            <a:off x="0" y="0"/>
            <a:ext cx="9144000" cy="1158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3500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500" u="sng" dirty="0">
                <a:latin typeface="Times New Roman" pitchFamily="18" charset="0"/>
                <a:cs typeface="Times New Roman" pitchFamily="18" charset="0"/>
              </a:rPr>
              <a:t> 1 :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223237" name="Rectangle 5"/>
          <p:cNvSpPr>
            <a:spLocks noChangeArrowheads="1"/>
          </p:cNvSpPr>
          <p:nvPr/>
        </p:nvSpPr>
        <p:spPr bwMode="auto">
          <a:xfrm>
            <a:off x="361950" y="1703388"/>
            <a:ext cx="4038600" cy="6000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a)  5ha =……….. m</a:t>
            </a:r>
            <a:r>
              <a:rPr lang="en-US" sz="3300" baseline="300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23238" name="Text Box 6"/>
          <p:cNvSpPr txBox="1">
            <a:spLocks noChangeArrowheads="1"/>
          </p:cNvSpPr>
          <p:nvPr/>
        </p:nvSpPr>
        <p:spPr bwMode="auto">
          <a:xfrm>
            <a:off x="438150" y="2538413"/>
            <a:ext cx="3886200" cy="6000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2km</a:t>
            </a:r>
            <a:r>
              <a:rPr lang="en-US" sz="33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33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2000000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300" baseline="300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23239" name="Text Box 7"/>
          <p:cNvSpPr txBox="1">
            <a:spLocks noChangeArrowheads="1"/>
          </p:cNvSpPr>
          <p:nvPr/>
        </p:nvSpPr>
        <p:spPr bwMode="auto">
          <a:xfrm>
            <a:off x="4400550" y="1703388"/>
            <a:ext cx="4286250" cy="21224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b) 400dm</a:t>
            </a:r>
            <a:r>
              <a:rPr lang="en-US" sz="33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 =  </a:t>
            </a:r>
            <a:r>
              <a:rPr lang="en-US" sz="33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…..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300" baseline="30000" dirty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spcBef>
                <a:spcPct val="50000"/>
              </a:spcBef>
              <a:defRPr/>
            </a:pP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  1500dm</a:t>
            </a:r>
            <a:r>
              <a:rPr lang="en-US" sz="33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 = </a:t>
            </a:r>
            <a:r>
              <a:rPr lang="en-US" sz="33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…...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300" baseline="30000" dirty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spcBef>
                <a:spcPct val="50000"/>
              </a:spcBef>
              <a:defRPr/>
            </a:pP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70 000cm</a:t>
            </a:r>
            <a:r>
              <a:rPr lang="en-US" sz="33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3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……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300" baseline="300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23240" name="Rectangle 8"/>
          <p:cNvSpPr>
            <a:spLocks noChangeArrowheads="1"/>
          </p:cNvSpPr>
          <p:nvPr/>
        </p:nvSpPr>
        <p:spPr bwMode="auto">
          <a:xfrm>
            <a:off x="2124075" y="1660525"/>
            <a:ext cx="14478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3200">
                <a:solidFill>
                  <a:srgbClr val="FF0000"/>
                </a:solidFill>
              </a:rPr>
              <a:t>50000</a:t>
            </a:r>
            <a:endParaRPr lang="en-US" sz="3200" baseline="30000"/>
          </a:p>
        </p:txBody>
      </p:sp>
      <p:graphicFrame>
        <p:nvGraphicFramePr>
          <p:cNvPr id="6196" name="Group 52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788695302"/>
              </p:ext>
            </p:extLst>
          </p:nvPr>
        </p:nvGraphicFramePr>
        <p:xfrm>
          <a:off x="457200" y="3825875"/>
          <a:ext cx="8077200" cy="2616200"/>
        </p:xfrm>
        <a:graphic>
          <a:graphicData uri="http://schemas.openxmlformats.org/drawingml/2006/table">
            <a:tbl>
              <a:tblPr/>
              <a:tblGrid>
                <a:gridCol w="1154113"/>
                <a:gridCol w="1154112"/>
                <a:gridCol w="1154113"/>
                <a:gridCol w="1152525"/>
                <a:gridCol w="1154112"/>
                <a:gridCol w="1154113"/>
                <a:gridCol w="1154112"/>
              </a:tblGrid>
              <a:tr h="1130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km</a:t>
                      </a:r>
                      <a:r>
                        <a:rPr kumimoji="0" lang="en-US" sz="3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hm</a:t>
                      </a:r>
                      <a:r>
                        <a:rPr kumimoji="0" lang="en-US" sz="3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1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(ha)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dam</a:t>
                      </a:r>
                      <a:r>
                        <a:rPr kumimoji="0" lang="en-US" sz="3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en-US" sz="3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dm</a:t>
                      </a:r>
                      <a:r>
                        <a:rPr kumimoji="0" lang="en-US" sz="3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cm</a:t>
                      </a:r>
                      <a:r>
                        <a:rPr kumimoji="0" lang="en-US" sz="3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mm</a:t>
                      </a:r>
                      <a:r>
                        <a:rPr kumimoji="0" lang="en-US" sz="3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3275" name="Text Box 43"/>
          <p:cNvSpPr txBox="1">
            <a:spLocks noChangeArrowheads="1"/>
          </p:cNvSpPr>
          <p:nvPr/>
        </p:nvSpPr>
        <p:spPr bwMode="auto">
          <a:xfrm>
            <a:off x="4257675" y="5127625"/>
            <a:ext cx="762000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cs typeface="+mn-cs"/>
              </a:rPr>
              <a:t>00</a:t>
            </a:r>
          </a:p>
        </p:txBody>
      </p:sp>
      <p:sp>
        <p:nvSpPr>
          <p:cNvPr id="223276" name="Text Box 44"/>
          <p:cNvSpPr txBox="1">
            <a:spLocks noChangeArrowheads="1"/>
          </p:cNvSpPr>
          <p:nvPr/>
        </p:nvSpPr>
        <p:spPr bwMode="auto">
          <a:xfrm>
            <a:off x="3209925" y="5094288"/>
            <a:ext cx="762000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cs typeface="+mn-cs"/>
              </a:rPr>
              <a:t>00</a:t>
            </a:r>
          </a:p>
        </p:txBody>
      </p:sp>
      <p:sp>
        <p:nvSpPr>
          <p:cNvPr id="223277" name="Rectangle 45"/>
          <p:cNvSpPr>
            <a:spLocks noChangeArrowheads="1"/>
          </p:cNvSpPr>
          <p:nvPr/>
        </p:nvSpPr>
        <p:spPr bwMode="auto">
          <a:xfrm>
            <a:off x="4267200" y="5837238"/>
            <a:ext cx="609600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800">
                <a:cs typeface="+mn-cs"/>
              </a:rPr>
              <a:t>4</a:t>
            </a:r>
          </a:p>
        </p:txBody>
      </p:sp>
      <p:sp>
        <p:nvSpPr>
          <p:cNvPr id="223278" name="Rectangle 46"/>
          <p:cNvSpPr>
            <a:spLocks noChangeArrowheads="1"/>
          </p:cNvSpPr>
          <p:nvPr/>
        </p:nvSpPr>
        <p:spPr bwMode="auto">
          <a:xfrm>
            <a:off x="5257800" y="5837238"/>
            <a:ext cx="609600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800">
                <a:cs typeface="+mn-cs"/>
              </a:rPr>
              <a:t>00</a:t>
            </a:r>
          </a:p>
        </p:txBody>
      </p:sp>
      <p:sp>
        <p:nvSpPr>
          <p:cNvPr id="223279" name="Text Box 47"/>
          <p:cNvSpPr txBox="1">
            <a:spLocks noChangeArrowheads="1"/>
          </p:cNvSpPr>
          <p:nvPr/>
        </p:nvSpPr>
        <p:spPr bwMode="auto">
          <a:xfrm>
            <a:off x="2133600" y="5151438"/>
            <a:ext cx="762000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vi-VN" sz="2800">
              <a:latin typeface="Arial" charset="0"/>
            </a:endParaRPr>
          </a:p>
        </p:txBody>
      </p:sp>
      <p:sp>
        <p:nvSpPr>
          <p:cNvPr id="223280" name="Text Box 48"/>
          <p:cNvSpPr txBox="1">
            <a:spLocks noChangeArrowheads="1"/>
          </p:cNvSpPr>
          <p:nvPr/>
        </p:nvSpPr>
        <p:spPr bwMode="auto">
          <a:xfrm>
            <a:off x="2376488" y="5080000"/>
            <a:ext cx="762000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cs typeface="+mn-cs"/>
              </a:rPr>
              <a:t>5</a:t>
            </a:r>
          </a:p>
        </p:txBody>
      </p:sp>
      <p:sp>
        <p:nvSpPr>
          <p:cNvPr id="223285" name="Rectangle 53"/>
          <p:cNvSpPr>
            <a:spLocks noChangeArrowheads="1"/>
          </p:cNvSpPr>
          <p:nvPr/>
        </p:nvSpPr>
        <p:spPr bwMode="auto">
          <a:xfrm>
            <a:off x="7239000" y="1600200"/>
            <a:ext cx="14478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3200">
                <a:solidFill>
                  <a:srgbClr val="FF0000"/>
                </a:solidFill>
              </a:rPr>
              <a:t>4</a:t>
            </a:r>
            <a:endParaRPr lang="en-US" sz="3200" baseline="30000"/>
          </a:p>
        </p:txBody>
      </p:sp>
      <p:sp>
        <p:nvSpPr>
          <p:cNvPr id="223286" name="Rectangle 54"/>
          <p:cNvSpPr>
            <a:spLocks noChangeArrowheads="1"/>
          </p:cNvSpPr>
          <p:nvPr/>
        </p:nvSpPr>
        <p:spPr bwMode="auto">
          <a:xfrm>
            <a:off x="7086600" y="2316163"/>
            <a:ext cx="1447800" cy="57943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3200">
                <a:solidFill>
                  <a:srgbClr val="FF0000"/>
                </a:solidFill>
              </a:rPr>
              <a:t>15</a:t>
            </a:r>
            <a:endParaRPr lang="en-US" sz="3200" baseline="30000"/>
          </a:p>
        </p:txBody>
      </p:sp>
      <p:sp>
        <p:nvSpPr>
          <p:cNvPr id="223287" name="Rectangle 55"/>
          <p:cNvSpPr>
            <a:spLocks noChangeArrowheads="1"/>
          </p:cNvSpPr>
          <p:nvPr/>
        </p:nvSpPr>
        <p:spPr bwMode="auto">
          <a:xfrm>
            <a:off x="7162800" y="3124200"/>
            <a:ext cx="14478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3200">
                <a:solidFill>
                  <a:srgbClr val="FF0000"/>
                </a:solidFill>
              </a:rPr>
              <a:t>7</a:t>
            </a:r>
            <a:endParaRPr lang="en-US" sz="3200" baseline="30000"/>
          </a:p>
        </p:txBody>
      </p:sp>
    </p:spTree>
    <p:extLst>
      <p:ext uri="{BB962C8B-B14F-4D97-AF65-F5344CB8AC3E}">
        <p14:creationId xmlns:p14="http://schemas.microsoft.com/office/powerpoint/2010/main" val="3845641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3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23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23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23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23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1000" fill="hold"/>
                                        <p:tgtEl>
                                          <p:spTgt spid="2232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0" fill="hold"/>
                                        <p:tgtEl>
                                          <p:spTgt spid="2232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000" fill="hold"/>
                                        <p:tgtEl>
                                          <p:spTgt spid="223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23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23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232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32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223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223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1" dur="1000" fill="hold"/>
                                        <p:tgtEl>
                                          <p:spTgt spid="2232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1000" fill="hold"/>
                                        <p:tgtEl>
                                          <p:spTgt spid="223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23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223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23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23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23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23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5" grpId="0" build="p"/>
      <p:bldP spid="223237" grpId="0"/>
      <p:bldP spid="223238" grpId="0"/>
      <p:bldP spid="223239" grpId="0" build="allAtOnce"/>
      <p:bldP spid="223240" grpId="0"/>
      <p:bldP spid="223275" grpId="0" build="allAtOnce"/>
      <p:bldP spid="223276" grpId="0"/>
      <p:bldP spid="223276" grpId="1"/>
      <p:bldP spid="223277" grpId="0"/>
      <p:bldP spid="223277" grpId="1"/>
      <p:bldP spid="223278" grpId="0" build="allAtOnce"/>
      <p:bldP spid="223278" grpId="1" build="allAtOnce"/>
      <p:bldP spid="223280" grpId="0"/>
      <p:bldP spid="223280" grpId="1"/>
      <p:bldP spid="223285" grpId="0"/>
      <p:bldP spid="223286" grpId="0"/>
      <p:bldP spid="22328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533400" y="2071688"/>
            <a:ext cx="7848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vi-VN" sz="28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195" name="Text Box 11"/>
          <p:cNvSpPr txBox="1">
            <a:spLocks noChangeArrowheads="1"/>
          </p:cNvSpPr>
          <p:nvPr/>
        </p:nvSpPr>
        <p:spPr bwMode="auto">
          <a:xfrm>
            <a:off x="6477000" y="3810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endParaRPr lang="vi-VN" sz="2800">
              <a:latin typeface="Arial" charset="0"/>
            </a:endParaRP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228600" y="228600"/>
            <a:ext cx="60198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500">
                <a:solidFill>
                  <a:schemeClr val="accent2"/>
                </a:solidFill>
                <a:cs typeface="Times New Roman" pitchFamily="18" charset="0"/>
              </a:rPr>
              <a:t>Bài 2 : Điền dấu (&gt;, &lt; , = ) ?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1104900" y="1087438"/>
            <a:ext cx="6400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cs typeface="Times New Roman" pitchFamily="18" charset="0"/>
              </a:rPr>
              <a:t>2m</a:t>
            </a:r>
            <a:r>
              <a:rPr lang="en-US" sz="4000" baseline="30000">
                <a:solidFill>
                  <a:srgbClr val="0000FF"/>
                </a:solidFill>
                <a:cs typeface="Times New Roman" pitchFamily="18" charset="0"/>
              </a:rPr>
              <a:t>2</a:t>
            </a:r>
            <a:r>
              <a:rPr lang="en-US" sz="4000">
                <a:solidFill>
                  <a:srgbClr val="0000FF"/>
                </a:solidFill>
                <a:cs typeface="Times New Roman" pitchFamily="18" charset="0"/>
              </a:rPr>
              <a:t> 9dm</a:t>
            </a:r>
            <a:r>
              <a:rPr lang="en-US" sz="4000" baseline="30000">
                <a:solidFill>
                  <a:srgbClr val="0000FF"/>
                </a:solidFill>
                <a:cs typeface="Times New Roman" pitchFamily="18" charset="0"/>
              </a:rPr>
              <a:t>2</a:t>
            </a:r>
            <a:r>
              <a:rPr lang="en-US" sz="4000">
                <a:solidFill>
                  <a:srgbClr val="0000FF"/>
                </a:solidFill>
                <a:cs typeface="Times New Roman" pitchFamily="18" charset="0"/>
              </a:rPr>
              <a:t> ……… 29dm</a:t>
            </a:r>
            <a:r>
              <a:rPr lang="en-US" sz="4000" baseline="30000">
                <a:solidFill>
                  <a:srgbClr val="0000FF"/>
                </a:solidFill>
                <a:cs typeface="Times New Roman" pitchFamily="18" charset="0"/>
              </a:rPr>
              <a:t>2</a:t>
            </a:r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685800" y="2236788"/>
            <a:ext cx="7620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cs typeface="Times New Roman" pitchFamily="18" charset="0"/>
              </a:rPr>
              <a:t>8dm</a:t>
            </a:r>
            <a:r>
              <a:rPr lang="en-US" sz="4000" baseline="30000">
                <a:solidFill>
                  <a:srgbClr val="0000FF"/>
                </a:solidFill>
                <a:cs typeface="Times New Roman" pitchFamily="18" charset="0"/>
              </a:rPr>
              <a:t>2</a:t>
            </a:r>
            <a:r>
              <a:rPr lang="en-US" sz="4000">
                <a:solidFill>
                  <a:srgbClr val="0000FF"/>
                </a:solidFill>
                <a:cs typeface="Times New Roman" pitchFamily="18" charset="0"/>
              </a:rPr>
              <a:t> 5cm</a:t>
            </a:r>
            <a:r>
              <a:rPr lang="en-US" sz="4000" baseline="30000">
                <a:solidFill>
                  <a:srgbClr val="0000FF"/>
                </a:solidFill>
                <a:cs typeface="Times New Roman" pitchFamily="18" charset="0"/>
              </a:rPr>
              <a:t>2</a:t>
            </a:r>
            <a:r>
              <a:rPr lang="en-US" sz="4000">
                <a:solidFill>
                  <a:srgbClr val="0000FF"/>
                </a:solidFill>
                <a:cs typeface="Times New Roman" pitchFamily="18" charset="0"/>
              </a:rPr>
              <a:t> ………… 810cm</a:t>
            </a:r>
            <a:r>
              <a:rPr lang="en-US" sz="4000" baseline="30000">
                <a:solidFill>
                  <a:srgbClr val="0000FF"/>
                </a:solidFill>
                <a:cs typeface="Times New Roman" pitchFamily="18" charset="0"/>
              </a:rPr>
              <a:t>2</a:t>
            </a:r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800100" y="3386138"/>
            <a:ext cx="7315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cs typeface="Times New Roman" pitchFamily="18" charset="0"/>
              </a:rPr>
              <a:t>790ha ………… 79km</a:t>
            </a:r>
            <a:r>
              <a:rPr lang="en-US" sz="4000" baseline="30000">
                <a:solidFill>
                  <a:srgbClr val="0000FF"/>
                </a:solidFill>
                <a:cs typeface="Times New Roman" pitchFamily="18" charset="0"/>
              </a:rPr>
              <a:t>2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609600" y="4572000"/>
            <a:ext cx="7467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cs typeface="Times New Roman" pitchFamily="18" charset="0"/>
              </a:rPr>
              <a:t>4cm</a:t>
            </a:r>
            <a:r>
              <a:rPr lang="en-US" sz="4000" baseline="30000">
                <a:solidFill>
                  <a:srgbClr val="0000FF"/>
                </a:solidFill>
                <a:cs typeface="Times New Roman" pitchFamily="18" charset="0"/>
              </a:rPr>
              <a:t>2</a:t>
            </a:r>
            <a:r>
              <a:rPr lang="en-US" sz="4000">
                <a:solidFill>
                  <a:srgbClr val="0000FF"/>
                </a:solidFill>
                <a:cs typeface="Times New Roman" pitchFamily="18" charset="0"/>
              </a:rPr>
              <a:t> 5mm</a:t>
            </a:r>
            <a:r>
              <a:rPr lang="en-US" sz="4000" baseline="30000">
                <a:solidFill>
                  <a:srgbClr val="0000FF"/>
                </a:solidFill>
                <a:cs typeface="Times New Roman" pitchFamily="18" charset="0"/>
              </a:rPr>
              <a:t>2</a:t>
            </a:r>
            <a:r>
              <a:rPr lang="en-US" sz="4000">
                <a:solidFill>
                  <a:srgbClr val="0000FF"/>
                </a:solidFill>
                <a:cs typeface="Times New Roman" pitchFamily="18" charset="0"/>
              </a:rPr>
              <a:t> ……… 4       </a:t>
            </a:r>
            <a:r>
              <a:rPr lang="en-US" sz="4000" smtClean="0">
                <a:solidFill>
                  <a:srgbClr val="0000FF"/>
                </a:solidFill>
                <a:cs typeface="Times New Roman" pitchFamily="18" charset="0"/>
              </a:rPr>
              <a:t>   cm</a:t>
            </a:r>
            <a:r>
              <a:rPr lang="en-US" sz="4000" baseline="30000" smtClean="0">
                <a:solidFill>
                  <a:srgbClr val="0000FF"/>
                </a:solidFill>
                <a:cs typeface="Times New Roman" pitchFamily="18" charset="0"/>
              </a:rPr>
              <a:t>2</a:t>
            </a:r>
            <a:endParaRPr lang="en-US" sz="4000" baseline="30000">
              <a:solidFill>
                <a:srgbClr val="0000FF"/>
              </a:solidFill>
              <a:cs typeface="Times New Roman" pitchFamily="18" charset="0"/>
            </a:endParaRPr>
          </a:p>
        </p:txBody>
      </p:sp>
      <p:graphicFrame>
        <p:nvGraphicFramePr>
          <p:cNvPr id="27666" name="Object 18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95327227"/>
              </p:ext>
            </p:extLst>
          </p:nvPr>
        </p:nvGraphicFramePr>
        <p:xfrm>
          <a:off x="5076056" y="4422946"/>
          <a:ext cx="990600" cy="188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3" imgW="266702" imgH="647571" progId="Equation.3">
                  <p:embed/>
                </p:oleObj>
              </mc:Choice>
              <mc:Fallback>
                <p:oleObj name="Equation" r:id="rId3" imgW="266702" imgH="64757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4422946"/>
                        <a:ext cx="990600" cy="188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191000" y="1219200"/>
            <a:ext cx="99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3900" b="1">
                <a:solidFill>
                  <a:srgbClr val="FF0000"/>
                </a:solidFill>
                <a:latin typeface="Arial" charset="0"/>
              </a:rPr>
              <a:t>&gt;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038600" y="2346325"/>
            <a:ext cx="1219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4400" b="1">
                <a:solidFill>
                  <a:srgbClr val="FF0000"/>
                </a:solidFill>
                <a:latin typeface="Arial" charset="0"/>
              </a:rPr>
              <a:t>&lt;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124200" y="3505200"/>
            <a:ext cx="1066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4400" b="1">
                <a:solidFill>
                  <a:srgbClr val="FF0000"/>
                </a:solidFill>
                <a:latin typeface="Arial" charset="0"/>
              </a:rPr>
              <a:t>&lt;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657600" y="4724400"/>
            <a:ext cx="762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3900">
                <a:solidFill>
                  <a:srgbClr val="FF0000"/>
                </a:solidFill>
                <a:latin typeface="Arial" charset="0"/>
              </a:rPr>
              <a:t>=</a:t>
            </a:r>
          </a:p>
        </p:txBody>
      </p:sp>
      <p:sp>
        <p:nvSpPr>
          <p:cNvPr id="18" name="Left Brace 17"/>
          <p:cNvSpPr>
            <a:spLocks/>
          </p:cNvSpPr>
          <p:nvPr/>
        </p:nvSpPr>
        <p:spPr bwMode="auto">
          <a:xfrm rot="16200000">
            <a:off x="2133600" y="1028700"/>
            <a:ext cx="190500" cy="1447800"/>
          </a:xfrm>
          <a:prstGeom prst="leftBrace">
            <a:avLst>
              <a:gd name="adj1" fmla="val 5102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anchor="ctr"/>
          <a:lstStyle/>
          <a:p>
            <a:pPr algn="ctr"/>
            <a:endParaRPr lang="en-US" sz="3500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724025" y="1795463"/>
            <a:ext cx="21907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1800" i="1">
                <a:solidFill>
                  <a:srgbClr val="FF0000"/>
                </a:solidFill>
                <a:cs typeface="Times New Roman" pitchFamily="18" charset="0"/>
              </a:rPr>
              <a:t>209dm</a:t>
            </a:r>
            <a:r>
              <a:rPr lang="en-US" sz="1800" i="1" baseline="30000">
                <a:solidFill>
                  <a:srgbClr val="FF0000"/>
                </a:solidFill>
                <a:cs typeface="Times New Roman" pitchFamily="18" charset="0"/>
              </a:rPr>
              <a:t>2</a:t>
            </a:r>
          </a:p>
        </p:txBody>
      </p:sp>
      <p:sp>
        <p:nvSpPr>
          <p:cNvPr id="20" name="Left Brace 19"/>
          <p:cNvSpPr>
            <a:spLocks/>
          </p:cNvSpPr>
          <p:nvPr/>
        </p:nvSpPr>
        <p:spPr bwMode="auto">
          <a:xfrm rot="-5400000">
            <a:off x="1828800" y="4038600"/>
            <a:ext cx="152400" cy="2286000"/>
          </a:xfrm>
          <a:prstGeom prst="leftBrace">
            <a:avLst>
              <a:gd name="adj1" fmla="val 13889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anchor="ctr"/>
          <a:lstStyle/>
          <a:p>
            <a:pPr algn="ctr"/>
            <a:endParaRPr lang="en-US" sz="3500"/>
          </a:p>
        </p:txBody>
      </p:sp>
      <p:sp>
        <p:nvSpPr>
          <p:cNvPr id="21" name="Left Brace 20"/>
          <p:cNvSpPr>
            <a:spLocks/>
          </p:cNvSpPr>
          <p:nvPr/>
        </p:nvSpPr>
        <p:spPr bwMode="auto">
          <a:xfrm rot="-5400000">
            <a:off x="5219700" y="3543300"/>
            <a:ext cx="76200" cy="914400"/>
          </a:xfrm>
          <a:prstGeom prst="leftBrace">
            <a:avLst>
              <a:gd name="adj1" fmla="val 5556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anchor="ctr"/>
          <a:lstStyle/>
          <a:p>
            <a:pPr algn="ctr"/>
            <a:endParaRPr lang="en-US" sz="3500"/>
          </a:p>
        </p:txBody>
      </p:sp>
      <p:sp>
        <p:nvSpPr>
          <p:cNvPr id="22" name="Left Brace 21"/>
          <p:cNvSpPr>
            <a:spLocks/>
          </p:cNvSpPr>
          <p:nvPr/>
        </p:nvSpPr>
        <p:spPr bwMode="auto">
          <a:xfrm rot="16200000">
            <a:off x="1905000" y="1981200"/>
            <a:ext cx="152400" cy="1676400"/>
          </a:xfrm>
          <a:prstGeom prst="leftBrace">
            <a:avLst>
              <a:gd name="adj1" fmla="val 8097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anchor="ctr"/>
          <a:lstStyle/>
          <a:p>
            <a:pPr algn="ctr"/>
            <a:endParaRPr lang="en-US" sz="3500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504950" y="2832315"/>
            <a:ext cx="1905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1800">
                <a:solidFill>
                  <a:srgbClr val="FF0000"/>
                </a:solidFill>
                <a:cs typeface="Times New Roman" pitchFamily="18" charset="0"/>
              </a:rPr>
              <a:t>805cm</a:t>
            </a:r>
            <a:r>
              <a:rPr lang="en-US" sz="1800" baseline="30000">
                <a:solidFill>
                  <a:srgbClr val="FF0000"/>
                </a:solidFill>
                <a:cs typeface="Times New Roman" pitchFamily="18" charset="0"/>
              </a:rPr>
              <a:t>2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4820399" y="4033057"/>
            <a:ext cx="1905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1800">
                <a:solidFill>
                  <a:srgbClr val="FF0000"/>
                </a:solidFill>
                <a:cs typeface="Times New Roman" pitchFamily="18" charset="0"/>
              </a:rPr>
              <a:t>7900h</a:t>
            </a:r>
            <a:r>
              <a:rPr lang="vi-VN" sz="1800">
                <a:solidFill>
                  <a:srgbClr val="FF0000"/>
                </a:solidFill>
                <a:cs typeface="Times New Roman" pitchFamily="18" charset="0"/>
              </a:rPr>
              <a:t>a</a:t>
            </a:r>
            <a:endParaRPr lang="en-US" sz="1800" baseline="30000">
              <a:solidFill>
                <a:srgbClr val="FF0000"/>
              </a:solidFill>
              <a:cs typeface="Times New Roman" pitchFamily="18" charset="0"/>
            </a:endParaRP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241682" y="5277924"/>
            <a:ext cx="1974336" cy="1959622"/>
            <a:chOff x="-660099" y="5374900"/>
            <a:chExt cx="1828800" cy="1330441"/>
          </a:xfrm>
        </p:grpSpPr>
        <p:sp>
          <p:nvSpPr>
            <p:cNvPr id="8214" name="TextBox 23"/>
            <p:cNvSpPr txBox="1">
              <a:spLocks noChangeArrowheads="1"/>
            </p:cNvSpPr>
            <p:nvPr/>
          </p:nvSpPr>
          <p:spPr bwMode="auto">
            <a:xfrm>
              <a:off x="-660099" y="5374900"/>
              <a:ext cx="1828800" cy="51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ctr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ctr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ctr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ctr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ctr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/>
              <a:endParaRPr lang="en-US" sz="2800">
                <a:solidFill>
                  <a:schemeClr val="accent2"/>
                </a:solidFill>
                <a:cs typeface="Times New Roman" pitchFamily="18" charset="0"/>
              </a:endParaRPr>
            </a:p>
            <a:p>
              <a:pPr algn="l" eaLnBrk="1" hangingPunct="1"/>
              <a:r>
                <a:rPr lang="en-US" sz="2800">
                  <a:solidFill>
                    <a:schemeClr val="accent2"/>
                  </a:solidFill>
                  <a:cs typeface="Times New Roman" pitchFamily="18" charset="0"/>
                </a:rPr>
                <a:t>4         cm</a:t>
              </a:r>
              <a:r>
                <a:rPr lang="en-US" sz="2800" baseline="30000">
                  <a:solidFill>
                    <a:schemeClr val="accent2"/>
                  </a:solidFill>
                  <a:cs typeface="Times New Roman" pitchFamily="18" charset="0"/>
                </a:rPr>
                <a:t>2</a:t>
              </a:r>
            </a:p>
          </p:txBody>
        </p:sp>
        <p:graphicFrame>
          <p:nvGraphicFramePr>
            <p:cNvPr id="8215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95010466"/>
                </p:ext>
              </p:extLst>
            </p:nvPr>
          </p:nvGraphicFramePr>
          <p:xfrm>
            <a:off x="-323751" y="5464706"/>
            <a:ext cx="556147" cy="12406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7" name="Equation" r:id="rId5" imgW="266702" imgH="647571" progId="Equation.3">
                    <p:embed/>
                  </p:oleObj>
                </mc:Choice>
                <mc:Fallback>
                  <p:oleObj name="Equation" r:id="rId5" imgW="266702" imgH="64757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323751" y="5464706"/>
                          <a:ext cx="556147" cy="12406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69389935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10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10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10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10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  <p:bldP spid="27661" grpId="0"/>
      <p:bldP spid="27662" grpId="0"/>
      <p:bldP spid="27663" grpId="0"/>
      <p:bldP spid="27664" grpId="0"/>
      <p:bldP spid="27665" grpId="0"/>
      <p:bldP spid="13" grpId="0" build="p"/>
      <p:bldP spid="14" grpId="0" build="p"/>
      <p:bldP spid="15" grpId="0" build="p"/>
      <p:bldP spid="16" grpId="0" build="p"/>
      <p:bldP spid="18" grpId="0" animBg="1"/>
      <p:bldP spid="18" grpId="1" animBg="1"/>
      <p:bldP spid="19" grpId="0" build="allAtOnce"/>
      <p:bldP spid="19" grpId="1" build="allAtOnce"/>
      <p:bldP spid="20" grpId="0" animBg="1"/>
      <p:bldP spid="21" grpId="0" animBg="1"/>
      <p:bldP spid="21" grpId="1" animBg="1"/>
      <p:bldP spid="22" grpId="0" animBg="1"/>
      <p:bldP spid="22" grpId="1" animBg="1"/>
      <p:bldP spid="26" grpId="0" build="allAtOnce"/>
      <p:bldP spid="26" grpId="1" build="allAtOnce"/>
      <p:bldP spid="27" grpId="0" build="allAtOnce"/>
      <p:bldP spid="27" grpId="1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457200"/>
            <a:ext cx="9144000" cy="2438400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sz="3300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300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6m,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4m.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tốn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1m</a:t>
            </a:r>
            <a:r>
              <a:rPr lang="en-US" sz="33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280 000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26308" name="Line 4"/>
          <p:cNvSpPr>
            <a:spLocks noChangeShapeType="1"/>
          </p:cNvSpPr>
          <p:nvPr/>
        </p:nvSpPr>
        <p:spPr bwMode="auto">
          <a:xfrm>
            <a:off x="6588224" y="1340768"/>
            <a:ext cx="1600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rgbClr val="000099"/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09" name="Line 5"/>
          <p:cNvSpPr>
            <a:spLocks noChangeShapeType="1"/>
          </p:cNvSpPr>
          <p:nvPr/>
        </p:nvSpPr>
        <p:spPr bwMode="auto">
          <a:xfrm flipV="1">
            <a:off x="3620944" y="2344119"/>
            <a:ext cx="434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rgbClr val="000099"/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10" name="Line 6"/>
          <p:cNvSpPr>
            <a:spLocks noChangeShapeType="1"/>
          </p:cNvSpPr>
          <p:nvPr/>
        </p:nvSpPr>
        <p:spPr bwMode="auto">
          <a:xfrm>
            <a:off x="2973244" y="1844824"/>
            <a:ext cx="5638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>
            <a:prstShdw prst="shdw17" dist="17961" dir="2700000">
              <a:srgbClr val="990000"/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11" name="Line 7"/>
          <p:cNvSpPr>
            <a:spLocks noChangeShapeType="1"/>
          </p:cNvSpPr>
          <p:nvPr/>
        </p:nvSpPr>
        <p:spPr bwMode="auto">
          <a:xfrm>
            <a:off x="3275856" y="1340768"/>
            <a:ext cx="22860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rgbClr val="000099"/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12" name="Text Box 8"/>
          <p:cNvSpPr txBox="1">
            <a:spLocks noChangeArrowheads="1"/>
          </p:cNvSpPr>
          <p:nvPr/>
        </p:nvSpPr>
        <p:spPr bwMode="auto">
          <a:xfrm>
            <a:off x="685800" y="3429000"/>
            <a:ext cx="7848600" cy="30257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500" u="sng">
                <a:solidFill>
                  <a:srgbClr val="0000FF"/>
                </a:solidFill>
                <a:cs typeface="Times New Roman" pitchFamily="18" charset="0"/>
              </a:rPr>
              <a:t>Tóm </a:t>
            </a:r>
            <a:r>
              <a:rPr lang="en-US" sz="3500" u="sng" smtClean="0">
                <a:solidFill>
                  <a:srgbClr val="0000FF"/>
                </a:solidFill>
                <a:cs typeface="Times New Roman" pitchFamily="18" charset="0"/>
              </a:rPr>
              <a:t>tắt: </a:t>
            </a:r>
            <a:r>
              <a:rPr lang="en-US" sz="3500" smtClean="0">
                <a:cs typeface="Times New Roman" pitchFamily="18" charset="0"/>
              </a:rPr>
              <a:t>Căn </a:t>
            </a:r>
            <a:r>
              <a:rPr lang="en-US" sz="3500">
                <a:cs typeface="Times New Roman" pitchFamily="18" charset="0"/>
              </a:rPr>
              <a:t>phòng hình chữ nhật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3500">
                <a:cs typeface="Times New Roman" pitchFamily="18" charset="0"/>
              </a:rPr>
              <a:t>Chiều dài: 6m;  Chiều rộng: 4m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3500">
                <a:cs typeface="Times New Roman" pitchFamily="18" charset="0"/>
              </a:rPr>
              <a:t>1m</a:t>
            </a:r>
            <a:r>
              <a:rPr lang="en-US" sz="3500" baseline="30000">
                <a:cs typeface="Times New Roman" pitchFamily="18" charset="0"/>
              </a:rPr>
              <a:t>2</a:t>
            </a:r>
            <a:r>
              <a:rPr lang="en-US" sz="3500">
                <a:cs typeface="Times New Roman" pitchFamily="18" charset="0"/>
              </a:rPr>
              <a:t>:  280 000 đồng 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3500">
                <a:cs typeface="Times New Roman" pitchFamily="18" charset="0"/>
              </a:rPr>
              <a:t>Số tiền mua gỗ:….đồng ?</a:t>
            </a:r>
          </a:p>
        </p:txBody>
      </p:sp>
      <p:sp>
        <p:nvSpPr>
          <p:cNvPr id="2" name="Line 5"/>
          <p:cNvSpPr>
            <a:spLocks noChangeShapeType="1"/>
          </p:cNvSpPr>
          <p:nvPr/>
        </p:nvSpPr>
        <p:spPr bwMode="auto">
          <a:xfrm flipV="1">
            <a:off x="539552" y="270892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rgbClr val="000099"/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503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6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6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6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6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6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6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6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6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6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6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08" grpId="0" animBg="1"/>
      <p:bldP spid="226309" grpId="0" animBg="1"/>
      <p:bldP spid="226310" grpId="0" animBg="1"/>
      <p:bldP spid="226311" grpId="0" animBg="1"/>
      <p:bldP spid="226312" grpId="0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9" name="Rectangle 3"/>
          <p:cNvSpPr>
            <a:spLocks noChangeArrowheads="1"/>
          </p:cNvSpPr>
          <p:nvPr/>
        </p:nvSpPr>
        <p:spPr bwMode="auto">
          <a:xfrm>
            <a:off x="990600" y="5181600"/>
            <a:ext cx="7848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 algn="ctr">
              <a:spcBef>
                <a:spcPct val="20000"/>
              </a:spcBef>
            </a:pPr>
            <a:r>
              <a:rPr lang="en-US" sz="400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u="sng">
                <a:latin typeface="Times New Roman" pitchFamily="18" charset="0"/>
                <a:cs typeface="Times New Roman" pitchFamily="18" charset="0"/>
              </a:rPr>
              <a:t>Đáp số</a:t>
            </a:r>
            <a:r>
              <a:rPr lang="en-US" sz="4000">
                <a:latin typeface="Times New Roman" pitchFamily="18" charset="0"/>
                <a:cs typeface="Times New Roman" pitchFamily="18" charset="0"/>
              </a:rPr>
              <a:t> : 6 720 000 đồng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114800" y="0"/>
            <a:ext cx="1144588" cy="7016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4000" b="1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4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762000"/>
            <a:ext cx="8744702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3600">
                <a:latin typeface="Times New Roman" pitchFamily="18" charset="0"/>
                <a:cs typeface="Times New Roman" pitchFamily="18" charset="0"/>
              </a:rPr>
              <a:t>Diện tích sàn của căn phòng hình chữ nhật là :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971800" y="1531938"/>
            <a:ext cx="3728906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4000">
                <a:latin typeface="Times New Roman" pitchFamily="18" charset="0"/>
                <a:cs typeface="Times New Roman" pitchFamily="18" charset="0"/>
              </a:rPr>
              <a:t>6 x 4  =  24 ( m</a:t>
            </a:r>
            <a:r>
              <a:rPr lang="en-US" sz="32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0" y="2673350"/>
            <a:ext cx="8533105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3600">
                <a:latin typeface="Times New Roman" pitchFamily="18" charset="0"/>
                <a:cs typeface="Times New Roman" pitchFamily="18" charset="0"/>
              </a:rPr>
              <a:t>Số tiền mua gỗ để lát sàn cả căn phòng đó là: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1371600" y="3625850"/>
            <a:ext cx="6638356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280 000  x 24 = 6 720 000 ( đồng )</a:t>
            </a:r>
          </a:p>
        </p:txBody>
      </p:sp>
    </p:spTree>
    <p:extLst>
      <p:ext uri="{BB962C8B-B14F-4D97-AF65-F5344CB8AC3E}">
        <p14:creationId xmlns:p14="http://schemas.microsoft.com/office/powerpoint/2010/main" val="267245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4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49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8" name="trai dat nay la cua chung minh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6553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8367" name="Text Box 15"/>
          <p:cNvSpPr txBox="1">
            <a:spLocks noChangeArrowheads="1"/>
          </p:cNvSpPr>
          <p:nvPr/>
        </p:nvSpPr>
        <p:spPr bwMode="auto">
          <a:xfrm>
            <a:off x="1295400" y="1600200"/>
            <a:ext cx="5791200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cs typeface="+mn-cs"/>
              </a:rPr>
              <a:t>Trò chơi  : </a:t>
            </a:r>
          </a:p>
        </p:txBody>
      </p:sp>
      <p:sp>
        <p:nvSpPr>
          <p:cNvPr id="228368" name="WordArt 16"/>
          <p:cNvSpPr>
            <a:spLocks noChangeArrowheads="1" noChangeShapeType="1" noTextEdit="1"/>
          </p:cNvSpPr>
          <p:nvPr/>
        </p:nvSpPr>
        <p:spPr bwMode="auto">
          <a:xfrm>
            <a:off x="914400" y="3200400"/>
            <a:ext cx="7315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latin typeface="Times New Roman"/>
                <a:cs typeface="Times New Roman"/>
              </a:rPr>
              <a:t>Rung chuông vàng</a:t>
            </a:r>
          </a:p>
        </p:txBody>
      </p:sp>
    </p:spTree>
    <p:extLst>
      <p:ext uri="{BB962C8B-B14F-4D97-AF65-F5344CB8AC3E}">
        <p14:creationId xmlns:p14="http://schemas.microsoft.com/office/powerpoint/2010/main" val="214873614"/>
      </p:ext>
    </p:extLst>
  </p:cSld>
  <p:clrMapOvr>
    <a:masterClrMapping/>
  </p:clrMapOvr>
  <p:transition>
    <p:pull dir="r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2283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2283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2283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2283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1208"/>
                </p:tgtEl>
              </p:cMediaNode>
            </p:audio>
          </p:childTnLst>
        </p:cTn>
      </p:par>
    </p:tnLst>
    <p:bldLst>
      <p:bldP spid="22836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523</Words>
  <Application>Microsoft Office PowerPoint</Application>
  <PresentationFormat>On-screen Show (4:3)</PresentationFormat>
  <Paragraphs>105</Paragraphs>
  <Slides>15</Slides>
  <Notes>0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Office Theme</vt:lpstr>
      <vt:lpstr>Equation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Đúng ghi Đ, sai ghi S: </vt:lpstr>
      <vt:lpstr>Đúng ghi Đ, sai ghi S: 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nt</cp:lastModifiedBy>
  <cp:revision>7</cp:revision>
  <dcterms:created xsi:type="dcterms:W3CDTF">2018-09-22T15:11:10Z</dcterms:created>
  <dcterms:modified xsi:type="dcterms:W3CDTF">2019-10-12T03:23:53Z</dcterms:modified>
</cp:coreProperties>
</file>