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wav" ContentType="audio/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6"/>
  </p:notesMasterIdLst>
  <p:handoutMasterIdLst>
    <p:handoutMasterId r:id="rId27"/>
  </p:handoutMasterIdLst>
  <p:sldIdLst>
    <p:sldId id="444" r:id="rId2"/>
    <p:sldId id="445" r:id="rId3"/>
    <p:sldId id="449" r:id="rId4"/>
    <p:sldId id="447" r:id="rId5"/>
    <p:sldId id="428" r:id="rId6"/>
    <p:sldId id="450" r:id="rId7"/>
    <p:sldId id="451" r:id="rId8"/>
    <p:sldId id="429" r:id="rId9"/>
    <p:sldId id="452" r:id="rId10"/>
    <p:sldId id="453" r:id="rId11"/>
    <p:sldId id="456" r:id="rId12"/>
    <p:sldId id="431" r:id="rId13"/>
    <p:sldId id="457" r:id="rId14"/>
    <p:sldId id="433" r:id="rId15"/>
    <p:sldId id="434" r:id="rId16"/>
    <p:sldId id="435" r:id="rId17"/>
    <p:sldId id="436" r:id="rId18"/>
    <p:sldId id="442" r:id="rId19"/>
    <p:sldId id="443" r:id="rId20"/>
    <p:sldId id="437" r:id="rId21"/>
    <p:sldId id="438" r:id="rId22"/>
    <p:sldId id="440" r:id="rId23"/>
    <p:sldId id="441" r:id="rId24"/>
    <p:sldId id="448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90033"/>
    <a:srgbClr val="FFFF00"/>
    <a:srgbClr val="339933"/>
    <a:srgbClr val="0066FF"/>
    <a:srgbClr val="FF0000"/>
    <a:srgbClr val="0000FF"/>
    <a:srgbClr val="FF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 autoAdjust="0"/>
    <p:restoredTop sz="92412" autoAdjust="0"/>
  </p:normalViewPr>
  <p:slideViewPr>
    <p:cSldViewPr>
      <p:cViewPr>
        <p:scale>
          <a:sx n="64" d="100"/>
          <a:sy n="64" d="100"/>
        </p:scale>
        <p:origin x="2984" y="1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707E7E7-199E-7B4F-8F87-67D191C2156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0006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02DBD5A-E3CA-954F-8287-AFC047F63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4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4A8E3-C860-8F4D-8D82-42075FA7A1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0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8EA1-BC05-F843-86F3-BAAB9EBC5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29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D679-E2E9-3F40-B74D-F2F03E9D3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30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46BD-B011-2040-B1D8-D9F6EB7C8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52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80ED-97A0-7D4D-9035-E39794010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20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9905F-2DB7-1C40-ACF9-792C2B9A3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34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6D0F-7EE2-AC44-ACF2-8ED3B8278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3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1D32C-65CD-994E-A44E-54B4BB5A9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9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1D38-7A0C-C14D-B030-644E4E6BC7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84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3EB8-93A8-B444-8317-848D0A7A7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55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20EF1-5CF8-8C4D-BE15-3C9025419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62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B258EBB-2BEB-0747-B65D-DC093F67D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Relationship Id="rId3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slide" Target="slide16.xml"/><Relationship Id="rId5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gif"/><Relationship Id="rId3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g.tamtay.vn/files/photo2/2010/3/13/22/346025/4b9bb1db_0c0a585f_flower011.gif" TargetMode="External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4" Type="http://schemas.openxmlformats.org/officeDocument/2006/relationships/image" Target="../media/image34.gif"/><Relationship Id="rId5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TRƯỜNG TIỂU HỌC </a:t>
            </a:r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THANH AM</a:t>
            </a:r>
            <a:endParaRPr lang="en-US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362" name="WordArt 20"/>
          <p:cNvSpPr>
            <a:spLocks noChangeArrowheads="1" noChangeShapeType="1" noTextEdit="1"/>
          </p:cNvSpPr>
          <p:nvPr/>
        </p:nvSpPr>
        <p:spPr bwMode="auto">
          <a:xfrm>
            <a:off x="1028700" y="24638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đọc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Lớp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5A1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536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5365" name="Picture 6" descr="GRANS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7" descr="GRANS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536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364" name="WordArt 20"/>
          <p:cNvSpPr>
            <a:spLocks noChangeArrowheads="1" noChangeShapeType="1" noTextEdit="1"/>
          </p:cNvSpPr>
          <p:nvPr/>
        </p:nvSpPr>
        <p:spPr bwMode="auto">
          <a:xfrm>
            <a:off x="2482850" y="5537200"/>
            <a:ext cx="4902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GV: NGUYỄN THỊ TRÀ MY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-19878"/>
            <a:ext cx="9144000" cy="6858000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b="1" dirty="0">
              <a:solidFill>
                <a:srgbClr val="222268"/>
              </a:solidFill>
              <a:ea typeface="Arial" charset="0"/>
              <a:cs typeface="Arial" charset="0"/>
            </a:endParaRPr>
          </a:p>
        </p:txBody>
      </p:sp>
      <p:sp>
        <p:nvSpPr>
          <p:cNvPr id="359432" name="Text Box 8"/>
          <p:cNvSpPr txBox="1">
            <a:spLocks noChangeArrowheads="1"/>
          </p:cNvSpPr>
          <p:nvPr/>
        </p:nvSpPr>
        <p:spPr bwMode="auto">
          <a:xfrm>
            <a:off x="0" y="1000125"/>
            <a:ext cx="36718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4500" b="1" dirty="0" smtClean="0">
                <a:solidFill>
                  <a:srgbClr val="222268"/>
                </a:solidFill>
                <a:ea typeface="Arial" charset="0"/>
                <a:cs typeface="Arial" charset="0"/>
              </a:rPr>
              <a:t>Câu dài: </a:t>
            </a:r>
            <a:endParaRPr lang="en-GB" altLang="en-US" sz="4500" b="1" dirty="0">
              <a:solidFill>
                <a:srgbClr val="222268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51448" y="2445785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 err="1" smtClean="0">
                <a:ea typeface="Arial" charset="0"/>
                <a:cs typeface="Arial" charset="0"/>
              </a:rPr>
              <a:t>Thế</a:t>
            </a:r>
            <a:r>
              <a:rPr lang="en-GB" altLang="en-US" sz="3600" b="1" dirty="0" smtClean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là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smtClean="0">
                <a:ea typeface="Arial" charset="0"/>
                <a:cs typeface="Arial" charset="0"/>
              </a:rPr>
              <a:t>/ </a:t>
            </a:r>
            <a:r>
              <a:rPr lang="en-GB" altLang="en-US" sz="3600" b="1" dirty="0">
                <a:ea typeface="Arial" charset="0"/>
                <a:cs typeface="Arial" charset="0"/>
              </a:rPr>
              <a:t>A-</a:t>
            </a:r>
            <a:r>
              <a:rPr lang="en-GB" altLang="en-US" sz="3600" b="1" dirty="0" err="1">
                <a:ea typeface="Arial" charset="0"/>
                <a:cs typeface="Arial" charset="0"/>
              </a:rPr>
              <a:t>lếch</a:t>
            </a:r>
            <a:r>
              <a:rPr lang="en-GB" altLang="en-US" sz="3600" b="1" dirty="0">
                <a:ea typeface="Arial" charset="0"/>
                <a:cs typeface="Arial" charset="0"/>
              </a:rPr>
              <a:t>-</a:t>
            </a:r>
            <a:r>
              <a:rPr lang="en-GB" altLang="en-US" sz="3600" b="1" dirty="0" err="1">
                <a:ea typeface="Arial" charset="0"/>
                <a:cs typeface="Arial" charset="0"/>
              </a:rPr>
              <a:t>xây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đưa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bàn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tay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vừa</a:t>
            </a:r>
            <a:r>
              <a:rPr lang="en-GB" altLang="en-US" sz="3600" b="1" dirty="0">
                <a:ea typeface="Arial" charset="0"/>
                <a:cs typeface="Arial" charset="0"/>
              </a:rPr>
              <a:t> to </a:t>
            </a:r>
            <a:r>
              <a:rPr lang="en-GB" altLang="en-US" sz="3600" b="1" dirty="0" smtClean="0">
                <a:ea typeface="Arial" charset="0"/>
                <a:cs typeface="Arial" charset="0"/>
              </a:rPr>
              <a:t>/ </a:t>
            </a:r>
            <a:r>
              <a:rPr lang="en-GB" altLang="en-US" sz="3600" b="1" dirty="0" err="1">
                <a:ea typeface="Arial" charset="0"/>
                <a:cs typeface="Arial" charset="0"/>
              </a:rPr>
              <a:t>vừa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chắc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ra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smtClean="0">
                <a:ea typeface="Arial" charset="0"/>
                <a:cs typeface="Arial" charset="0"/>
              </a:rPr>
              <a:t>/ </a:t>
            </a:r>
            <a:r>
              <a:rPr lang="en-GB" altLang="en-US" sz="3600" b="1" dirty="0" err="1">
                <a:ea typeface="Arial" charset="0"/>
                <a:cs typeface="Arial" charset="0"/>
              </a:rPr>
              <a:t>nắm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lấy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bàn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tay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đầy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dầu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mỡ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của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tôi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lắc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mạnh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và</a:t>
            </a:r>
            <a:r>
              <a:rPr lang="en-GB" altLang="en-US" sz="3600" b="1" dirty="0">
                <a:ea typeface="Arial" charset="0"/>
                <a:cs typeface="Arial" charset="0"/>
              </a:rPr>
              <a:t> </a:t>
            </a:r>
            <a:r>
              <a:rPr lang="en-GB" altLang="en-US" sz="3600" b="1" dirty="0" err="1">
                <a:ea typeface="Arial" charset="0"/>
                <a:cs typeface="Arial" charset="0"/>
              </a:rPr>
              <a:t>nói</a:t>
            </a:r>
            <a:r>
              <a:rPr lang="en-GB" altLang="en-US" sz="3600" b="1" dirty="0"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31289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59432" name="Text Box 8"/>
          <p:cNvSpPr txBox="1">
            <a:spLocks noChangeArrowheads="1"/>
          </p:cNvSpPr>
          <p:nvPr/>
        </p:nvSpPr>
        <p:spPr bwMode="auto">
          <a:xfrm>
            <a:off x="0" y="501951"/>
            <a:ext cx="673227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4500" b="1" smtClean="0">
                <a:solidFill>
                  <a:srgbClr val="222268"/>
                </a:solidFill>
                <a:ea typeface="Arial" charset="0"/>
                <a:cs typeface="Arial" charset="0"/>
              </a:rPr>
              <a:t>Giải nghĩa từ khó: </a:t>
            </a:r>
            <a:endParaRPr lang="en-GB" altLang="en-US" sz="4500" b="1" dirty="0">
              <a:solidFill>
                <a:srgbClr val="222268"/>
              </a:solidFill>
              <a:ea typeface="Arial" charset="0"/>
              <a:cs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3671" y="1329190"/>
            <a:ext cx="4732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+ </a:t>
            </a:r>
            <a:r>
              <a:rPr lang="vi-VN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Công trường</a:t>
            </a:r>
            <a:endParaRPr lang="en-GB" altLang="en-US" sz="4000" b="1" dirty="0">
              <a:solidFill>
                <a:srgbClr val="990033"/>
              </a:solidFill>
              <a:ea typeface="Arial" charset="0"/>
              <a:cs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3671" y="2002245"/>
            <a:ext cx="401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+ </a:t>
            </a:r>
            <a:r>
              <a:rPr lang="vi-VN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Hoà sắc</a:t>
            </a:r>
            <a:endParaRPr lang="en-GB" altLang="en-US" sz="4000" b="1" dirty="0">
              <a:solidFill>
                <a:srgbClr val="990033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13671" y="3401348"/>
            <a:ext cx="6553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+ </a:t>
            </a:r>
            <a:r>
              <a:rPr lang="vi-VN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Chất phác</a:t>
            </a:r>
            <a:endParaRPr lang="en-GB" altLang="en-US" sz="4000" b="1" dirty="0">
              <a:solidFill>
                <a:srgbClr val="990033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3671" y="2693323"/>
            <a:ext cx="565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+ </a:t>
            </a:r>
            <a:r>
              <a:rPr lang="vi-VN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Điểm tâm</a:t>
            </a:r>
            <a:endParaRPr lang="en-GB" altLang="en-US" sz="4000" b="1" dirty="0">
              <a:solidFill>
                <a:srgbClr val="990033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16769" y="4166131"/>
            <a:ext cx="6553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+ </a:t>
            </a:r>
            <a:r>
              <a:rPr lang="vi-VN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Phiên dịch</a:t>
            </a:r>
            <a:endParaRPr lang="en-GB" altLang="en-US" sz="4000" b="1" dirty="0">
              <a:solidFill>
                <a:srgbClr val="990033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2173" y="4959362"/>
            <a:ext cx="6553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+ </a:t>
            </a:r>
            <a:r>
              <a:rPr lang="vi-VN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Chuyên gia</a:t>
            </a:r>
            <a:endParaRPr lang="en-GB" altLang="en-US" sz="4000" b="1" dirty="0">
              <a:solidFill>
                <a:srgbClr val="990033"/>
              </a:solidFill>
              <a:ea typeface="Arial" charset="0"/>
              <a:cs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2173" y="5801077"/>
            <a:ext cx="6553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+ </a:t>
            </a:r>
            <a:r>
              <a:rPr lang="vi-VN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Đồng nghiệp</a:t>
            </a:r>
            <a:endParaRPr lang="en-GB" altLang="en-US" sz="4000" b="1" dirty="0">
              <a:solidFill>
                <a:srgbClr val="990033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753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2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1507" name="Picture 4" descr="100_0017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100_0014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TDSL%20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572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TDS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1" b="67838"/>
          <a:stretch>
            <a:fillRect/>
          </a:stretch>
        </p:blipFill>
        <p:spPr bwMode="auto">
          <a:xfrm>
            <a:off x="-231775" y="-180975"/>
            <a:ext cx="19970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 bwMode="auto">
          <a:xfrm>
            <a:off x="7043738" y="5478463"/>
            <a:ext cx="184467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r="24896" b="33391"/>
          <a:stretch>
            <a:fillRect/>
          </a:stretch>
        </p:blipFill>
        <p:spPr bwMode="auto">
          <a:xfrm>
            <a:off x="-231775" y="5538788"/>
            <a:ext cx="249555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9" b="67480"/>
          <a:stretch>
            <a:fillRect/>
          </a:stretch>
        </p:blipFill>
        <p:spPr bwMode="auto">
          <a:xfrm>
            <a:off x="6615113" y="180975"/>
            <a:ext cx="23463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2" name="组合 15"/>
          <p:cNvGrpSpPr>
            <a:grpSpLocks/>
          </p:cNvGrpSpPr>
          <p:nvPr/>
        </p:nvGrpSpPr>
        <p:grpSpPr bwMode="auto">
          <a:xfrm>
            <a:off x="4319588" y="1285875"/>
            <a:ext cx="382587" cy="63500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6297"/>
              <a:ext cx="137492" cy="136911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177" y="1256297"/>
              <a:ext cx="137492" cy="136911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7909" y="1252785"/>
              <a:ext cx="137492" cy="136914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90589" y="1252785"/>
              <a:ext cx="137492" cy="136914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pic>
        <p:nvPicPr>
          <p:cNvPr id="17" name="PA_图片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77963"/>
            <a:ext cx="459105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6"/>
          <p:cNvSpPr txBox="1">
            <a:spLocks noChangeArrowheads="1"/>
          </p:cNvSpPr>
          <p:nvPr/>
        </p:nvSpPr>
        <p:spPr bwMode="auto">
          <a:xfrm>
            <a:off x="2565400" y="2943225"/>
            <a:ext cx="4117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857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857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3857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3857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3857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FF0000"/>
                </a:solidFill>
                <a:latin typeface="Times New Roman" charset="0"/>
                <a:ea typeface="站酷快乐体2016修订版" charset="0"/>
                <a:cs typeface="Times New Roman" charset="0"/>
              </a:rPr>
              <a:t>TÌM HIỂU BÀI</a:t>
            </a:r>
            <a:endParaRPr lang="zh-CN" altLang="en-US" sz="4400" b="1">
              <a:solidFill>
                <a:srgbClr val="FF0000"/>
              </a:solidFill>
              <a:latin typeface="Times New Roman" charset="0"/>
              <a:ea typeface="站酷快乐体2016修订版" charset="0"/>
              <a:cs typeface="Times New Roman" charset="0"/>
            </a:endParaRPr>
          </a:p>
        </p:txBody>
      </p:sp>
      <p:sp>
        <p:nvSpPr>
          <p:cNvPr id="19" name="文本框 5"/>
          <p:cNvSpPr txBox="1">
            <a:spLocks noChangeArrowheads="1"/>
          </p:cNvSpPr>
          <p:nvPr/>
        </p:nvSpPr>
        <p:spPr bwMode="auto">
          <a:xfrm>
            <a:off x="3822700" y="2332038"/>
            <a:ext cx="1603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43A081"/>
                </a:solidFill>
                <a:latin typeface="站酷快乐体2016修订版" charset="0"/>
                <a:ea typeface="站酷快乐体2016修订版" charset="0"/>
                <a:cs typeface="站酷快乐体2016修订版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80413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3555" name="Picture 4" descr="09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 rot="613821">
            <a:off x="863600" y="908050"/>
            <a:ext cx="270033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ea typeface="Arial" charset="0"/>
                <a:cs typeface="Arial" charset="0"/>
              </a:rPr>
              <a:t>1. Anh Thuỷ gặp anh A-lếch-xây ở đâu?</a:t>
            </a:r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 rot="-1346549">
            <a:off x="5210175" y="1200150"/>
            <a:ext cx="3175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4000">
                <a:ea typeface="Arial" charset="0"/>
                <a:cs typeface="Arial" charset="0"/>
              </a:rPr>
              <a:t>    </a:t>
            </a:r>
            <a:r>
              <a:rPr lang="en-GB" altLang="en-US" sz="4000" b="1">
                <a:solidFill>
                  <a:srgbClr val="990000"/>
                </a:solidFill>
                <a:ea typeface="Arial" charset="0"/>
                <a:cs typeface="Arial" charset="0"/>
              </a:rPr>
              <a:t>Anh Thuỷ gặp anh A-lếch-xây ở một công trường xây dựng.</a:t>
            </a:r>
          </a:p>
        </p:txBody>
      </p:sp>
      <p:sp>
        <p:nvSpPr>
          <p:cNvPr id="23558" name="Right Arrow 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2813" y="6129338"/>
            <a:ext cx="617537" cy="484187"/>
          </a:xfrm>
          <a:prstGeom prst="rightArrow">
            <a:avLst>
              <a:gd name="adj1" fmla="val 50000"/>
              <a:gd name="adj2" fmla="val 49977"/>
            </a:avLst>
          </a:prstGeom>
          <a:solidFill>
            <a:srgbClr val="FFC0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5"/>
          <p:cNvSpPr txBox="1">
            <a:spLocks noChangeArrowheads="1"/>
          </p:cNvSpPr>
          <p:nvPr/>
        </p:nvSpPr>
        <p:spPr bwMode="auto">
          <a:xfrm>
            <a:off x="1150938" y="195263"/>
            <a:ext cx="7021512" cy="1938337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ea typeface="Arial" charset="0"/>
                <a:cs typeface="Arial" charset="0"/>
              </a:rPr>
              <a:t>2. Dáng vẻ của A-lếch-xây có gì đặc biệt khiến anh Thuỷ chú ý?</a:t>
            </a:r>
          </a:p>
        </p:txBody>
      </p:sp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250825" y="2528888"/>
            <a:ext cx="8967788" cy="3786187"/>
          </a:xfrm>
          <a:prstGeom prst="rect">
            <a:avLst/>
          </a:prstGeom>
          <a:solidFill>
            <a:srgbClr val="D60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4000">
                <a:ea typeface="Arial" charset="0"/>
                <a:cs typeface="Arial" charset="0"/>
              </a:rPr>
              <a:t>    </a:t>
            </a:r>
            <a:r>
              <a:rPr lang="en-GB" altLang="en-US" sz="4000" b="1">
                <a:solidFill>
                  <a:schemeClr val="bg1"/>
                </a:solidFill>
                <a:ea typeface="Arial" charset="0"/>
                <a:cs typeface="Arial" charset="0"/>
              </a:rPr>
              <a:t>Đó là một người rất đặc biệt với vóc người cao lớn; mái tóc vàng óng ửng lên như một mảng nắng; thân hình chắc, khoẻ trong bộ quần áo xanh công nhân; khuôn mặt to, chất phác.</a:t>
            </a:r>
          </a:p>
        </p:txBody>
      </p:sp>
      <p:pic>
        <p:nvPicPr>
          <p:cNvPr id="24579" name="Picture 22" descr="TGFAQ"/>
          <p:cNvPicPr>
            <a:picLocks noChangeAspect="1" noChangeArrowheads="1" noCrop="1"/>
          </p:cNvPicPr>
          <p:nvPr/>
        </p:nvPicPr>
        <p:blipFill>
          <a:blip r:embed="rId2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49" y="28885"/>
            <a:ext cx="12969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ight Arrow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2813" y="6129338"/>
            <a:ext cx="617537" cy="484187"/>
          </a:xfrm>
          <a:prstGeom prst="rightArrow">
            <a:avLst>
              <a:gd name="adj1" fmla="val 50000"/>
              <a:gd name="adj2" fmla="val 49977"/>
            </a:avLst>
          </a:prstGeom>
          <a:solidFill>
            <a:srgbClr val="FFC0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5603" name="Picture 4" descr="flowersFrame_png_ydh_0019_1795x120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900113" y="3059113"/>
            <a:ext cx="3384550" cy="1192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ea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ea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ea typeface="Arial" charset="0"/>
              <a:cs typeface="Arial" charset="0"/>
            </a:endParaRP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 rot="-593042">
            <a:off x="900113" y="1665288"/>
            <a:ext cx="324008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solidFill>
                  <a:srgbClr val="CC0000"/>
                </a:solidFill>
                <a:ea typeface="Arial" charset="0"/>
                <a:cs typeface="Arial" charset="0"/>
              </a:rPr>
              <a:t>3. Cuộc gặp gỡ giữa hai người bạn đồng nghiệp diễn ra như thế nào?</a:t>
            </a:r>
          </a:p>
        </p:txBody>
      </p:sp>
      <p:sp>
        <p:nvSpPr>
          <p:cNvPr id="365575" name="Text Box 7"/>
          <p:cNvSpPr txBox="1">
            <a:spLocks noChangeArrowheads="1"/>
          </p:cNvSpPr>
          <p:nvPr/>
        </p:nvSpPr>
        <p:spPr bwMode="auto">
          <a:xfrm rot="260460">
            <a:off x="5314945" y="1097592"/>
            <a:ext cx="3045768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700" dirty="0">
                <a:solidFill>
                  <a:srgbClr val="990033"/>
                </a:solidFill>
                <a:ea typeface="Arial" charset="0"/>
                <a:cs typeface="Arial" charset="0"/>
              </a:rPr>
              <a:t>   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Cuộc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gặp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gỡ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giữa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hai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người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bạn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đồng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nghiệp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diễn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ra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thân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mật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như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những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người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bạn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lâu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ngày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gặp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lại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nhau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,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không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có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sự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cách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biệt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giữa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một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chuyên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gia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và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một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công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nhân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hay 2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người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ở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4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hai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7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nước</a:t>
            </a:r>
            <a:r>
              <a:rPr lang="en-GB" altLang="en-US" sz="27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7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khác</a:t>
            </a:r>
            <a:r>
              <a:rPr lang="en-GB" altLang="en-US" sz="27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27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nhau</a:t>
            </a:r>
            <a:r>
              <a:rPr lang="en-GB" altLang="en-US" sz="2400" b="1" dirty="0">
                <a:solidFill>
                  <a:srgbClr val="990033"/>
                </a:solidFill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5607" name="Right Arrow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2813" y="6129338"/>
            <a:ext cx="617537" cy="484187"/>
          </a:xfrm>
          <a:prstGeom prst="rightArrow">
            <a:avLst>
              <a:gd name="adj1" fmla="val 50000"/>
              <a:gd name="adj2" fmla="val 49977"/>
            </a:avLst>
          </a:prstGeom>
          <a:solidFill>
            <a:srgbClr val="FFC000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6627" name="Picture 4" descr="FLW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23850" y="4221163"/>
            <a:ext cx="3744913" cy="137318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  <a:ea typeface="Arial" charset="0"/>
                <a:cs typeface="Arial" charset="0"/>
              </a:rPr>
              <a:t>4. Chi tiết nào trong bài khiến em nhớ nhất? Vì sao?</a:t>
            </a:r>
          </a:p>
        </p:txBody>
      </p:sp>
      <p:sp>
        <p:nvSpPr>
          <p:cNvPr id="26629" name="Right Arrow 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2813" y="6373813"/>
            <a:ext cx="615950" cy="484187"/>
          </a:xfrm>
          <a:prstGeom prst="rightArrow">
            <a:avLst>
              <a:gd name="adj1" fmla="val 50000"/>
              <a:gd name="adj2" fmla="val 50025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041650" y="3608388"/>
            <a:ext cx="41402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hlinkClick r:id="rId3" action="ppaction://hlinksldjump"/>
              </a:rPr>
              <a:t>Ý 3.  </a:t>
            </a:r>
            <a:r>
              <a:rPr lang="en-US" altLang="en-US" sz="40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Giới thiệu hai người bạn gặp nhau ở công trường xây dựng.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111750" y="623888"/>
            <a:ext cx="37814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hlinkClick r:id="rId4" action="ppaction://hlinksldjump"/>
              </a:rPr>
              <a:t>Ý 2. </a:t>
            </a:r>
            <a:r>
              <a:rPr lang="en-US" altLang="en-US" sz="40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Dáng vẻ đặc biệt của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A-lếch-xây</a:t>
            </a:r>
            <a:r>
              <a:rPr lang="en-US" altLang="en-US" sz="4000" i="1"/>
              <a:t>.</a:t>
            </a:r>
            <a:endParaRPr lang="en-US" altLang="en-US" sz="4000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11188" y="1270000"/>
            <a:ext cx="3397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hlinkClick r:id="rId5" action="ppaction://hlinksldjump"/>
              </a:rPr>
              <a:t>Ý 1. </a:t>
            </a:r>
            <a:r>
              <a:rPr lang="en-US" altLang="en-US" sz="40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Cuộc gặp gỡ của 2 người bạn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-29817" y="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ea typeface="Arial" charset="0"/>
              <a:cs typeface="Arial" charset="0"/>
            </a:endParaRPr>
          </a:p>
        </p:txBody>
      </p:sp>
      <p:sp>
        <p:nvSpPr>
          <p:cNvPr id="28676" name="WordArt 6"/>
          <p:cNvSpPr>
            <a:spLocks noChangeArrowheads="1" noChangeShapeType="1" noTextEdit="1"/>
          </p:cNvSpPr>
          <p:nvPr/>
        </p:nvSpPr>
        <p:spPr bwMode="auto">
          <a:xfrm>
            <a:off x="2339975" y="981075"/>
            <a:ext cx="4448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Một chuyên gia máy xúc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51449" y="1628771"/>
            <a:ext cx="8641726" cy="5038730"/>
            <a:chOff x="0" y="0"/>
            <a:chExt cx="5760" cy="4320"/>
          </a:xfrm>
        </p:grpSpPr>
        <p:pic>
          <p:nvPicPr>
            <p:cNvPr id="28680" name="Picture 2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Picture 2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2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2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9690" name="Text Box 26"/>
          <p:cNvSpPr txBox="1">
            <a:spLocks noChangeArrowheads="1"/>
          </p:cNvSpPr>
          <p:nvPr/>
        </p:nvSpPr>
        <p:spPr bwMode="auto">
          <a:xfrm>
            <a:off x="381000" y="2009775"/>
            <a:ext cx="85121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6000" b="1" u="sng" dirty="0" err="1">
                <a:solidFill>
                  <a:schemeClr val="bg1"/>
                </a:solidFill>
                <a:ea typeface="Arial" charset="0"/>
                <a:cs typeface="Arial" charset="0"/>
              </a:rPr>
              <a:t>Nội</a:t>
            </a:r>
            <a:r>
              <a:rPr lang="en-GB" altLang="en-US" sz="6000" b="1" u="sng" dirty="0">
                <a:solidFill>
                  <a:schemeClr val="bg1"/>
                </a:solidFill>
                <a:ea typeface="Arial" charset="0"/>
                <a:cs typeface="Arial" charset="0"/>
              </a:rPr>
              <a:t> dung:</a:t>
            </a:r>
            <a:r>
              <a:rPr lang="en-GB" altLang="en-US" sz="60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60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Tình</a:t>
            </a:r>
            <a:r>
              <a:rPr lang="en-GB" altLang="en-US" sz="60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60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hữu</a:t>
            </a:r>
            <a:r>
              <a:rPr lang="en-GB" altLang="en-US" sz="60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60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nghị</a:t>
            </a:r>
            <a:r>
              <a:rPr lang="en-GB" altLang="en-US" sz="60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60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của</a:t>
            </a:r>
            <a:r>
              <a:rPr lang="en-GB" altLang="en-US" sz="60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60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chuyên</a:t>
            </a:r>
            <a:r>
              <a:rPr lang="en-GB" altLang="en-US" sz="60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60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gia</a:t>
            </a:r>
            <a:r>
              <a:rPr lang="en-GB" altLang="en-US" sz="60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60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nước</a:t>
            </a:r>
            <a:r>
              <a:rPr lang="en-GB" altLang="en-US" sz="60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60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bạn</a:t>
            </a:r>
            <a:r>
              <a:rPr lang="en-GB" altLang="en-US" sz="60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60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với</a:t>
            </a:r>
            <a:r>
              <a:rPr lang="en-GB" altLang="en-US" sz="60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60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công</a:t>
            </a:r>
            <a:r>
              <a:rPr lang="en-GB" altLang="en-US" sz="60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60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nhân</a:t>
            </a:r>
            <a:r>
              <a:rPr lang="en-GB" altLang="en-US" sz="60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60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Việt</a:t>
            </a:r>
            <a:r>
              <a:rPr lang="en-GB" altLang="en-US" sz="6000" b="1" dirty="0">
                <a:solidFill>
                  <a:schemeClr val="bg1"/>
                </a:solidFill>
                <a:ea typeface="Arial" charset="0"/>
                <a:cs typeface="Arial" charset="0"/>
              </a:rPr>
              <a:t> Nam.</a:t>
            </a:r>
          </a:p>
        </p:txBody>
      </p:sp>
      <p:pic>
        <p:nvPicPr>
          <p:cNvPr id="28679" name="Picture 27" descr="1087470xkqld6wpz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96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New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98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 descr="90%"/>
          <p:cNvSpPr>
            <a:spLocks noChangeArrowheads="1" noChangeShapeType="1" noTextEdit="1"/>
          </p:cNvSpPr>
          <p:nvPr/>
        </p:nvSpPr>
        <p:spPr bwMode="auto">
          <a:xfrm>
            <a:off x="266700" y="1814513"/>
            <a:ext cx="6286500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Ôn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cũ</a:t>
            </a:r>
            <a:endParaRPr lang="en-US" sz="48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dist="38099" dir="2700000" algn="ctr" rotWithShape="0">
                  <a:srgbClr val="990000">
                    <a:alpha val="74998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wheel spokes="8"/>
      </p:transition>
    </mc:Choice>
    <mc:Fallback>
      <p:transition advClick="0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9699" name="Picture 4" descr="FLORAL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527550" y="1579563"/>
            <a:ext cx="4365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  <a:ea typeface="Arial" charset="0"/>
                <a:cs typeface="Arial" charset="0"/>
              </a:rPr>
              <a:t>Hướng dẫn đọc diễn cảm toàn bài: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066925" y="3068638"/>
            <a:ext cx="68405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CC0000"/>
                </a:solidFill>
                <a:ea typeface="Arial" charset="0"/>
                <a:cs typeface="Arial" charset="0"/>
              </a:rPr>
              <a:t>+ Toàn bài đọc với giọng nhẹ nhàng, đằm thắm thể hiện cảm xúc về tình bạn, tình hữu nghị của người kể chuyện.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CC0000"/>
                </a:solidFill>
                <a:ea typeface="Arial" charset="0"/>
                <a:cs typeface="Arial" charset="0"/>
              </a:rPr>
              <a:t>+ Đọc đúng giọng của từng nhân vật.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GB" altLang="en-US" sz="3600">
              <a:solidFill>
                <a:srgbClr val="CC0000"/>
              </a:solidFill>
              <a:ea typeface="Arial" charset="0"/>
              <a:cs typeface="Arial" charset="0"/>
            </a:endParaRPr>
          </a:p>
        </p:txBody>
      </p:sp>
      <p:pic>
        <p:nvPicPr>
          <p:cNvPr id="29702" name="Picture 7" descr="4b9bb1db_0c0a585f_flower01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68975"/>
            <a:ext cx="32766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6770688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800" b="1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  <a:ea typeface="Arial" charset="0"/>
                <a:cs typeface="Arial" charset="0"/>
              </a:rPr>
              <a:t>Đọc diễn cảm đoạn:</a:t>
            </a:r>
            <a:r>
              <a:rPr lang="en-GB" altLang="en-US" sz="280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ea typeface="Arial" charset="0"/>
                <a:cs typeface="Arial" charset="0"/>
              </a:rPr>
              <a:t>    </a:t>
            </a:r>
            <a:r>
              <a:rPr lang="en-GB" altLang="en-US" sz="2800" b="1">
                <a:solidFill>
                  <a:schemeClr val="bg1"/>
                </a:solidFill>
                <a:ea typeface="Arial" charset="0"/>
                <a:cs typeface="Arial" charset="0"/>
              </a:rPr>
              <a:t>A-lếch-xây nhìn tôi bằng đôi mắt sâu và xanh, mỉm cười, hỏi: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  <a:ea typeface="Arial" charset="0"/>
                <a:cs typeface="Arial" charset="0"/>
              </a:rPr>
              <a:t>    - Đồng chí lái máy xúc bao nhiêu năm rồi?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  <a:ea typeface="Arial" charset="0"/>
                <a:cs typeface="Arial" charset="0"/>
              </a:rPr>
              <a:t>    - Tính đến nay là năm thứ mười một. – Tôi đáp.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  <a:ea typeface="Arial" charset="0"/>
                <a:cs typeface="Arial" charset="0"/>
              </a:rPr>
              <a:t>    Thế là A-lếch-xây đưa bàn tay vừa to vừa chắc ra nắm lấy bàn tay đầy dầu mỡ của tôi lắc mạnh và nói: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  <a:ea typeface="Arial" charset="0"/>
                <a:cs typeface="Arial" charset="0"/>
              </a:rPr>
              <a:t>    - Chúng mình là bạn đồng nghiệp đấy, đồng chí Thuỷ ạ!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  <a:ea typeface="Arial" charset="0"/>
                <a:cs typeface="Arial" charset="0"/>
              </a:rPr>
              <a:t>    Cuộc tiếp xúc thân mật ấy đã mở đầu cho tình bạn thắm thiết giữa tôi và A-lếch-xây.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12863"/>
            <a:ext cx="8229600" cy="4525962"/>
          </a:xfrm>
        </p:spPr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70691" name="Picture 3" descr="75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42988"/>
            <a:ext cx="76327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3203575" y="6308725"/>
            <a:ext cx="3241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990000"/>
                </a:solidFill>
                <a:ea typeface="Arial" charset="0"/>
                <a:cs typeface="Arial" charset="0"/>
              </a:rPr>
              <a:t>Cầu Thăng Long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00CC"/>
                </a:solidFill>
                <a:ea typeface="Arial" charset="0"/>
                <a:cs typeface="Arial" charset="0"/>
              </a:rPr>
              <a:t>Một số công trình do chuyên gia nước ngoài hỗ trợ xây dựng</a:t>
            </a:r>
          </a:p>
        </p:txBody>
      </p:sp>
      <p:pic>
        <p:nvPicPr>
          <p:cNvPr id="370694" name="Picture 6" descr="DSC014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28725"/>
            <a:ext cx="734377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2339975" y="6308725"/>
            <a:ext cx="4464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0000CC"/>
                </a:solidFill>
                <a:ea typeface="Arial" charset="0"/>
                <a:cs typeface="Arial" charset="0"/>
              </a:rPr>
              <a:t>Nhà máy Thuỷ điện Hoà Bình</a:t>
            </a:r>
          </a:p>
        </p:txBody>
      </p:sp>
      <p:sp>
        <p:nvSpPr>
          <p:cNvPr id="370697" name="Text Box 9"/>
          <p:cNvSpPr txBox="1">
            <a:spLocks noChangeArrowheads="1"/>
          </p:cNvSpPr>
          <p:nvPr/>
        </p:nvSpPr>
        <p:spPr bwMode="auto">
          <a:xfrm>
            <a:off x="3276600" y="6308725"/>
            <a:ext cx="208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CC0000"/>
                </a:solidFill>
                <a:ea typeface="Arial" charset="0"/>
                <a:cs typeface="Arial" charset="0"/>
              </a:rPr>
              <a:t>Cầu Mĩ Thuận</a:t>
            </a:r>
          </a:p>
        </p:txBody>
      </p:sp>
      <p:pic>
        <p:nvPicPr>
          <p:cNvPr id="370698" name="Picture 10" descr="Cau-Can-T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136650"/>
            <a:ext cx="727233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9" name="Text Box 11"/>
          <p:cNvSpPr txBox="1">
            <a:spLocks noChangeArrowheads="1"/>
          </p:cNvSpPr>
          <p:nvPr/>
        </p:nvSpPr>
        <p:spPr bwMode="auto">
          <a:xfrm>
            <a:off x="3276600" y="6308725"/>
            <a:ext cx="194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990099"/>
                </a:solidFill>
                <a:ea typeface="Arial" charset="0"/>
                <a:cs typeface="Arial" charset="0"/>
              </a:rPr>
              <a:t>Cầu Cần Thơ</a:t>
            </a:r>
          </a:p>
        </p:txBody>
      </p:sp>
      <p:pic>
        <p:nvPicPr>
          <p:cNvPr id="370700" name="Picture 12" descr="600px-Cua_chinh_SV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76327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2268538" y="6381750"/>
            <a:ext cx="4537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rgbClr val="FF3399"/>
                </a:solidFill>
                <a:ea typeface="Arial" charset="0"/>
                <a:cs typeface="Arial" charset="0"/>
              </a:rPr>
              <a:t>Sân vận động quốc gia Mĩ Đình</a:t>
            </a:r>
          </a:p>
        </p:txBody>
      </p:sp>
      <p:pic>
        <p:nvPicPr>
          <p:cNvPr id="370702" name="Picture 14" descr="images1274724_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908050"/>
            <a:ext cx="7056437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782638"/>
            <a:ext cx="6985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87688" y="6308725"/>
            <a:ext cx="1757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Cầu Mỹ Thuận </a:t>
            </a:r>
          </a:p>
        </p:txBody>
      </p:sp>
    </p:spTree>
  </p:cSld>
  <p:clrMapOvr>
    <a:masterClrMapping/>
  </p:clrMapOvr>
  <p:transition spd="med">
    <p:blind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70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70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70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370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370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70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70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500"/>
                                        <p:tgtEl>
                                          <p:spTgt spid="3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1000"/>
                                        <p:tgtEl>
                                          <p:spTgt spid="3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3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2" grpId="0"/>
      <p:bldP spid="370695" grpId="0"/>
      <p:bldP spid="370695" grpId="1"/>
      <p:bldP spid="370697" grpId="0"/>
      <p:bldP spid="370697" grpId="1"/>
      <p:bldP spid="370699" grpId="0"/>
      <p:bldP spid="370699" grpId="1"/>
      <p:bldP spid="370701" grpId="0"/>
      <p:bldP spid="370701" grpId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2771" name="Picture 4" descr="nightmoon_fbvqmi7d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100138" y="2060575"/>
            <a:ext cx="6985000" cy="34782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  <a:ea typeface="Arial" charset="0"/>
                <a:cs typeface="Arial" charset="0"/>
              </a:rPr>
              <a:t>* Dặn dò: Đọc lại bài, tìm đọc các câu chuyện, các bài thơ, bài hát nói về tình hữu nghị giữa các dân tộc trên thế giới.</a:t>
            </a:r>
          </a:p>
        </p:txBody>
      </p:sp>
      <p:pic>
        <p:nvPicPr>
          <p:cNvPr id="32773" name="Picture 6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688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88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88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9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0" descr="PUL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1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628775"/>
            <a:ext cx="4333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2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6889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3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688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4" descr="Bullet-08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5" descr="Bullet-08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6057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6" descr="Bullet-08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170021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6850" cy="6816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 rot="-551602">
            <a:off x="200025" y="1492250"/>
            <a:ext cx="8345488" cy="20145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contourW="127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CHÚC CÁC EM HỌC TỐT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36925" y="1436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5128" name="Picture 8" descr="Flwr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310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Flwr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54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Flwr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29700" y="0"/>
            <a:ext cx="177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Flwr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800" y="0"/>
            <a:ext cx="177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1223648" y="1665288"/>
            <a:ext cx="6601466" cy="1273336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Đọc thuộc lòng khổ thơ đầu và trả lời câu hỏi: </a:t>
            </a:r>
          </a:p>
          <a:p>
            <a:pPr marL="285750" marR="0" indent="-28575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vi-VN" dirty="0" smtClean="0">
                <a:solidFill>
                  <a:schemeClr val="tx1"/>
                </a:solidFill>
                <a:latin typeface="Arial" charset="0"/>
              </a:rPr>
              <a:t>Hình ảnh Trái đất có gì đẹp?</a:t>
            </a:r>
          </a:p>
          <a:p>
            <a:pPr marL="285750" marR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21025" y="3840244"/>
            <a:ext cx="6601466" cy="1273336"/>
          </a:xfrm>
          <a:prstGeom prst="rect">
            <a:avLst/>
          </a:prstGeom>
          <a:solidFill>
            <a:srgbClr val="FFC000">
              <a:alpha val="54118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Đọc thuộc 2 khổ thơ còn lại và nêu nội dung bài.</a:t>
            </a:r>
            <a:endParaRPr lang="vi-VN" dirty="0" smtClean="0">
              <a:solidFill>
                <a:schemeClr val="tx1"/>
              </a:solidFill>
              <a:latin typeface="Arial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64405"/>
      </p:ext>
    </p:extLst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20"/>
          <p:cNvSpPr>
            <a:spLocks noChangeArrowheads="1" noChangeShapeType="1" noTextEdit="1"/>
          </p:cNvSpPr>
          <p:nvPr/>
        </p:nvSpPr>
        <p:spPr bwMode="auto">
          <a:xfrm>
            <a:off x="1163638" y="917575"/>
            <a:ext cx="68167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Tập đọc</a:t>
            </a:r>
          </a:p>
        </p:txBody>
      </p:sp>
      <p:sp>
        <p:nvSpPr>
          <p:cNvPr id="17410" name="WordArt 21"/>
          <p:cNvSpPr>
            <a:spLocks noChangeArrowheads="1" noChangeShapeType="1" noTextEdit="1"/>
          </p:cNvSpPr>
          <p:nvPr/>
        </p:nvSpPr>
        <p:spPr bwMode="auto">
          <a:xfrm>
            <a:off x="685800" y="3076575"/>
            <a:ext cx="7772400" cy="465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Một chuyên gia máy xúc.</a:t>
            </a:r>
          </a:p>
          <a:p>
            <a:pPr algn="ctr"/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7411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7412" name="Picture 6" descr="GRANS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Picture 7" descr="GRANS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4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7415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6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7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8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huyen gia may x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5256213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1" b="67838"/>
          <a:stretch>
            <a:fillRect/>
          </a:stretch>
        </p:blipFill>
        <p:spPr bwMode="auto">
          <a:xfrm>
            <a:off x="-231775" y="-180975"/>
            <a:ext cx="19970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 bwMode="auto">
          <a:xfrm>
            <a:off x="7043738" y="5478463"/>
            <a:ext cx="184467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r="24896" b="33391"/>
          <a:stretch>
            <a:fillRect/>
          </a:stretch>
        </p:blipFill>
        <p:spPr bwMode="auto">
          <a:xfrm>
            <a:off x="-231775" y="5538788"/>
            <a:ext cx="249555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9" b="67480"/>
          <a:stretch>
            <a:fillRect/>
          </a:stretch>
        </p:blipFill>
        <p:spPr bwMode="auto">
          <a:xfrm>
            <a:off x="6615113" y="180975"/>
            <a:ext cx="23463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组合 15"/>
          <p:cNvGrpSpPr>
            <a:grpSpLocks/>
          </p:cNvGrpSpPr>
          <p:nvPr/>
        </p:nvGrpSpPr>
        <p:grpSpPr bwMode="auto">
          <a:xfrm>
            <a:off x="4319588" y="1285875"/>
            <a:ext cx="382587" cy="63500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6297"/>
              <a:ext cx="137492" cy="136911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177" y="1256297"/>
              <a:ext cx="137492" cy="136911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7909" y="1252785"/>
              <a:ext cx="137492" cy="136914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90589" y="1252785"/>
              <a:ext cx="137492" cy="136914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1338263" y="1558925"/>
            <a:ext cx="6726237" cy="1133475"/>
            <a:chOff x="2188075" y="2857633"/>
            <a:chExt cx="6228628" cy="1311538"/>
          </a:xfrm>
        </p:grpSpPr>
        <p:grpSp>
          <p:nvGrpSpPr>
            <p:cNvPr id="23571" name="组合 23"/>
            <p:cNvGrpSpPr>
              <a:grpSpLocks/>
            </p:cNvGrpSpPr>
            <p:nvPr/>
          </p:nvGrpSpPr>
          <p:grpSpPr bwMode="auto">
            <a:xfrm>
              <a:off x="2188075" y="2857633"/>
              <a:ext cx="1311537" cy="1311538"/>
              <a:chOff x="744271" y="3953399"/>
              <a:chExt cx="1446216" cy="1446217"/>
            </a:xfrm>
          </p:grpSpPr>
          <p:sp>
            <p:nvSpPr>
              <p:cNvPr id="26" name="菱形 26"/>
              <p:cNvSpPr>
                <a:spLocks noChangeArrowheads="1"/>
              </p:cNvSpPr>
              <p:nvPr/>
            </p:nvSpPr>
            <p:spPr bwMode="auto">
              <a:xfrm>
                <a:off x="744271" y="3953399"/>
                <a:ext cx="1446216" cy="1446217"/>
              </a:xfrm>
              <a:prstGeom prst="diamond">
                <a:avLst/>
              </a:prstGeom>
              <a:solidFill>
                <a:srgbClr val="F5FFFC"/>
              </a:solidFill>
              <a:ln w="12700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Times New Roman" charset="0"/>
                  <a:ea typeface="站酷快乐体2016修订版" charset="0"/>
                  <a:cs typeface="Times New Roman" charset="0"/>
                </a:endParaRPr>
              </a:p>
            </p:txBody>
          </p:sp>
          <p:sp>
            <p:nvSpPr>
              <p:cNvPr id="27" name="矩形 27"/>
              <p:cNvSpPr/>
              <p:nvPr/>
            </p:nvSpPr>
            <p:spPr>
              <a:xfrm>
                <a:off x="1058747" y="4230895"/>
                <a:ext cx="744044" cy="870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spc="300" dirty="0">
                    <a:latin typeface="Times New Roman" panose="02020603050405020304" pitchFamily="18" charset="0"/>
                    <a:ea typeface="站酷快乐体2016修订版" panose="02010600030101010101" charset="-122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01</a:t>
                </a:r>
              </a:p>
            </p:txBody>
          </p:sp>
        </p:grpSp>
        <p:sp>
          <p:nvSpPr>
            <p:cNvPr id="23572" name="矩形 24"/>
            <p:cNvSpPr>
              <a:spLocks noChangeArrowheads="1"/>
            </p:cNvSpPr>
            <p:nvPr/>
          </p:nvSpPr>
          <p:spPr bwMode="auto">
            <a:xfrm>
              <a:off x="3785077" y="3101380"/>
              <a:ext cx="4631626" cy="67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charset="0"/>
                  <a:ea typeface="Microsoft YaHei" charset="0"/>
                  <a:cs typeface="Times New Roman" charset="0"/>
                </a:rPr>
                <a:t>Luyện đọc</a:t>
              </a:r>
              <a:endParaRPr lang="en-US" altLang="en-US" sz="3200">
                <a:latin typeface="Times New Roman" charset="0"/>
                <a:ea typeface="Microsoft YaHei" charset="0"/>
                <a:cs typeface="Times New Roman" charset="0"/>
              </a:endParaRPr>
            </a:p>
          </p:txBody>
        </p:sp>
      </p:grpSp>
      <p:grpSp>
        <p:nvGrpSpPr>
          <p:cNvPr id="28" name="组合 28"/>
          <p:cNvGrpSpPr>
            <a:grpSpLocks/>
          </p:cNvGrpSpPr>
          <p:nvPr/>
        </p:nvGrpSpPr>
        <p:grpSpPr bwMode="auto">
          <a:xfrm>
            <a:off x="1395413" y="3030538"/>
            <a:ext cx="7723187" cy="1135062"/>
            <a:chOff x="2188075" y="2857633"/>
            <a:chExt cx="7746640" cy="1311538"/>
          </a:xfrm>
        </p:grpSpPr>
        <p:grpSp>
          <p:nvGrpSpPr>
            <p:cNvPr id="23567" name="组合 29"/>
            <p:cNvGrpSpPr>
              <a:grpSpLocks/>
            </p:cNvGrpSpPr>
            <p:nvPr/>
          </p:nvGrpSpPr>
          <p:grpSpPr bwMode="auto">
            <a:xfrm>
              <a:off x="2188075" y="2857633"/>
              <a:ext cx="1311537" cy="1311538"/>
              <a:chOff x="744271" y="3953399"/>
              <a:chExt cx="1446216" cy="1446217"/>
            </a:xfrm>
          </p:grpSpPr>
          <p:sp>
            <p:nvSpPr>
              <p:cNvPr id="31" name="菱形 32"/>
              <p:cNvSpPr>
                <a:spLocks noChangeArrowheads="1"/>
              </p:cNvSpPr>
              <p:nvPr/>
            </p:nvSpPr>
            <p:spPr bwMode="auto">
              <a:xfrm>
                <a:off x="744271" y="3953399"/>
                <a:ext cx="1446216" cy="1446217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Times New Roman" charset="0"/>
                  <a:ea typeface="站酷快乐体2016修订版" charset="0"/>
                  <a:cs typeface="Times New Roman" charset="0"/>
                </a:endParaRPr>
              </a:p>
            </p:txBody>
          </p:sp>
          <p:sp>
            <p:nvSpPr>
              <p:cNvPr id="32" name="矩形 33"/>
              <p:cNvSpPr/>
              <p:nvPr/>
            </p:nvSpPr>
            <p:spPr>
              <a:xfrm>
                <a:off x="1058565" y="4230506"/>
                <a:ext cx="744473" cy="871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spc="300" dirty="0">
                    <a:latin typeface="Times New Roman" panose="02020603050405020304" pitchFamily="18" charset="0"/>
                    <a:ea typeface="站酷快乐体2016修订版" panose="02010600030101010101" charset="-122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02</a:t>
                </a:r>
              </a:p>
            </p:txBody>
          </p:sp>
        </p:grpSp>
        <p:sp>
          <p:nvSpPr>
            <p:cNvPr id="23568" name="矩形 30"/>
            <p:cNvSpPr>
              <a:spLocks noChangeArrowheads="1"/>
            </p:cNvSpPr>
            <p:nvPr/>
          </p:nvSpPr>
          <p:spPr bwMode="auto">
            <a:xfrm>
              <a:off x="3918131" y="3109643"/>
              <a:ext cx="6016584" cy="676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charset="0"/>
                  <a:ea typeface="Microsoft YaHei" charset="0"/>
                  <a:cs typeface="Times New Roman" charset="0"/>
                </a:rPr>
                <a:t>Tìm hiểu bài</a:t>
              </a:r>
              <a:endParaRPr lang="en-US" altLang="en-US" sz="3200">
                <a:latin typeface="Times New Roman" charset="0"/>
                <a:ea typeface="Microsoft YaHei" charset="0"/>
                <a:cs typeface="Times New Roman" charset="0"/>
              </a:endParaRPr>
            </a:p>
          </p:txBody>
        </p:sp>
      </p:grpSp>
      <p:grpSp>
        <p:nvGrpSpPr>
          <p:cNvPr id="33" name="组合 34"/>
          <p:cNvGrpSpPr>
            <a:grpSpLocks/>
          </p:cNvGrpSpPr>
          <p:nvPr/>
        </p:nvGrpSpPr>
        <p:grpSpPr bwMode="auto">
          <a:xfrm>
            <a:off x="1395413" y="4503738"/>
            <a:ext cx="8686800" cy="1133475"/>
            <a:chOff x="2188075" y="2857633"/>
            <a:chExt cx="8714215" cy="1311538"/>
          </a:xfrm>
        </p:grpSpPr>
        <p:grpSp>
          <p:nvGrpSpPr>
            <p:cNvPr id="23563" name="组合 35"/>
            <p:cNvGrpSpPr>
              <a:grpSpLocks/>
            </p:cNvGrpSpPr>
            <p:nvPr/>
          </p:nvGrpSpPr>
          <p:grpSpPr bwMode="auto">
            <a:xfrm>
              <a:off x="2188075" y="2857633"/>
              <a:ext cx="1311537" cy="1311538"/>
              <a:chOff x="744271" y="3953399"/>
              <a:chExt cx="1446216" cy="1446217"/>
            </a:xfrm>
          </p:grpSpPr>
          <p:sp>
            <p:nvSpPr>
              <p:cNvPr id="36" name="菱形 38"/>
              <p:cNvSpPr>
                <a:spLocks noChangeArrowheads="1"/>
              </p:cNvSpPr>
              <p:nvPr/>
            </p:nvSpPr>
            <p:spPr bwMode="auto">
              <a:xfrm>
                <a:off x="744271" y="3953399"/>
                <a:ext cx="1446216" cy="1446217"/>
              </a:xfrm>
              <a:prstGeom prst="diamond">
                <a:avLst/>
              </a:prstGeom>
              <a:solidFill>
                <a:srgbClr val="F5FFFC"/>
              </a:solidFill>
              <a:ln w="12700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Times New Roman" charset="0"/>
                  <a:ea typeface="站酷快乐体2016修订版" charset="0"/>
                  <a:cs typeface="Times New Roman" charset="0"/>
                </a:endParaRPr>
              </a:p>
            </p:txBody>
          </p:sp>
          <p:sp>
            <p:nvSpPr>
              <p:cNvPr id="37" name="矩形 39"/>
              <p:cNvSpPr/>
              <p:nvPr/>
            </p:nvSpPr>
            <p:spPr>
              <a:xfrm>
                <a:off x="1058602" y="4230894"/>
                <a:ext cx="744562" cy="870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spc="300">
                    <a:latin typeface="Times New Roman" panose="02020603050405020304" pitchFamily="18" charset="0"/>
                    <a:ea typeface="站酷快乐体2016修订版" panose="02010600030101010101" charset="-122"/>
                    <a:cs typeface="Times New Roman" panose="02020603050405020304" pitchFamily="18" charset="0"/>
                    <a:sym typeface="微软雅黑" panose="020B0503020204020204" pitchFamily="34" charset="-122"/>
                  </a:rPr>
                  <a:t>03</a:t>
                </a:r>
                <a:endParaRPr lang="en-US" altLang="zh-CN" sz="3200" b="1" spc="300" dirty="0">
                  <a:latin typeface="Times New Roman" panose="02020603050405020304" pitchFamily="18" charset="0"/>
                  <a:ea typeface="站酷快乐体2016修订版" panose="02010600030101010101" charset="-122"/>
                  <a:cs typeface="Times New Roman" panose="02020603050405020304" pitchFamily="18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3564" name="矩形 36"/>
            <p:cNvSpPr>
              <a:spLocks noChangeArrowheads="1"/>
            </p:cNvSpPr>
            <p:nvPr/>
          </p:nvSpPr>
          <p:spPr bwMode="auto">
            <a:xfrm>
              <a:off x="3785077" y="3109643"/>
              <a:ext cx="7117213" cy="676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Times New Roman" charset="0"/>
                  <a:ea typeface="Microsoft YaHei" charset="0"/>
                  <a:cs typeface="Times New Roman" charset="0"/>
                </a:rPr>
                <a:t>Luyện đọc diễn cảm</a:t>
              </a:r>
              <a:endParaRPr lang="en-US" altLang="en-US" sz="3200">
                <a:latin typeface="Times New Roman" charset="0"/>
                <a:ea typeface="Microsoft YaHei" charset="0"/>
                <a:cs typeface="Times New Roman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88415" y="600153"/>
            <a:ext cx="55419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chuyên gia máy xúc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3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1" b="67838"/>
          <a:stretch>
            <a:fillRect/>
          </a:stretch>
        </p:blipFill>
        <p:spPr bwMode="auto">
          <a:xfrm>
            <a:off x="-231775" y="-180975"/>
            <a:ext cx="19970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 bwMode="auto">
          <a:xfrm>
            <a:off x="7043738" y="5478463"/>
            <a:ext cx="184467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r="24896" b="33391"/>
          <a:stretch>
            <a:fillRect/>
          </a:stretch>
        </p:blipFill>
        <p:spPr bwMode="auto">
          <a:xfrm>
            <a:off x="-231775" y="5538788"/>
            <a:ext cx="249555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9" b="67480"/>
          <a:stretch>
            <a:fillRect/>
          </a:stretch>
        </p:blipFill>
        <p:spPr bwMode="auto">
          <a:xfrm>
            <a:off x="6615113" y="180975"/>
            <a:ext cx="23463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2" name="组合 15"/>
          <p:cNvGrpSpPr>
            <a:grpSpLocks/>
          </p:cNvGrpSpPr>
          <p:nvPr/>
        </p:nvGrpSpPr>
        <p:grpSpPr bwMode="auto">
          <a:xfrm>
            <a:off x="4319588" y="1285875"/>
            <a:ext cx="382587" cy="63500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6297"/>
              <a:ext cx="137492" cy="136911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177" y="1256297"/>
              <a:ext cx="137492" cy="136911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7909" y="1252785"/>
              <a:ext cx="137492" cy="136914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90589" y="1252785"/>
              <a:ext cx="137492" cy="136914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pic>
        <p:nvPicPr>
          <p:cNvPr id="17" name="PA_图片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77963"/>
            <a:ext cx="459105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6"/>
          <p:cNvSpPr txBox="1">
            <a:spLocks noChangeArrowheads="1"/>
          </p:cNvSpPr>
          <p:nvPr/>
        </p:nvSpPr>
        <p:spPr bwMode="auto">
          <a:xfrm>
            <a:off x="2565400" y="2943225"/>
            <a:ext cx="4117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857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3857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3857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3857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3857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FF0000"/>
                </a:solidFill>
                <a:latin typeface="Times New Roman" charset="0"/>
                <a:ea typeface="站酷快乐体2016修订版" charset="0"/>
                <a:cs typeface="Times New Roman" charset="0"/>
              </a:rPr>
              <a:t>LUYỆN ĐỌC</a:t>
            </a:r>
            <a:endParaRPr lang="zh-CN" altLang="en-US" sz="4400" b="1">
              <a:solidFill>
                <a:srgbClr val="FF0000"/>
              </a:solidFill>
              <a:latin typeface="Times New Roman" charset="0"/>
              <a:ea typeface="站酷快乐体2016修订版" charset="0"/>
              <a:cs typeface="Times New Roman" charset="0"/>
            </a:endParaRPr>
          </a:p>
        </p:txBody>
      </p:sp>
      <p:sp>
        <p:nvSpPr>
          <p:cNvPr id="19" name="文本框 5"/>
          <p:cNvSpPr txBox="1">
            <a:spLocks noChangeArrowheads="1"/>
          </p:cNvSpPr>
          <p:nvPr/>
        </p:nvSpPr>
        <p:spPr bwMode="auto">
          <a:xfrm>
            <a:off x="3822700" y="2332038"/>
            <a:ext cx="1603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43A081"/>
                </a:solidFill>
                <a:latin typeface="站酷快乐体2016修订版" charset="0"/>
                <a:ea typeface="站酷快乐体2016修订版" charset="0"/>
                <a:cs typeface="站酷快乐体2016修订版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72512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59432" name="Text Box 8"/>
          <p:cNvSpPr txBox="1">
            <a:spLocks noChangeArrowheads="1"/>
          </p:cNvSpPr>
          <p:nvPr/>
        </p:nvSpPr>
        <p:spPr bwMode="auto">
          <a:xfrm>
            <a:off x="0" y="1000125"/>
            <a:ext cx="9612313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500" b="1">
                <a:solidFill>
                  <a:srgbClr val="222268"/>
                </a:solidFill>
                <a:ea typeface="Arial" charset="0"/>
                <a:cs typeface="Arial" charset="0"/>
              </a:rPr>
              <a:t>Bài văn gồm 4 đoạn: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500" b="1">
                <a:solidFill>
                  <a:srgbClr val="CC0099"/>
                </a:solidFill>
                <a:ea typeface="Arial" charset="0"/>
                <a:cs typeface="Arial" charset="0"/>
              </a:rPr>
              <a:t>+ Đoạn 1: Từ đầu đến “…êm dịu”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500" b="1">
                <a:solidFill>
                  <a:srgbClr val="CC0099"/>
                </a:solidFill>
                <a:ea typeface="Arial" charset="0"/>
                <a:cs typeface="Arial" charset="0"/>
              </a:rPr>
              <a:t>+ Đoạn 2: Tiếp đến “… thân mật”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500" b="1">
                <a:solidFill>
                  <a:srgbClr val="CC0099"/>
                </a:solidFill>
                <a:ea typeface="Arial" charset="0"/>
                <a:cs typeface="Arial" charset="0"/>
              </a:rPr>
              <a:t>+ Đoạn 3: Tiếp đến “… máy xúc”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500" b="1">
                <a:solidFill>
                  <a:srgbClr val="CC0099"/>
                </a:solidFill>
                <a:ea typeface="Arial" charset="0"/>
                <a:cs typeface="Arial" charset="0"/>
              </a:rPr>
              <a:t>+ Đoạn 4: Còn lại.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59432" name="Text Box 8"/>
          <p:cNvSpPr txBox="1">
            <a:spLocks noChangeArrowheads="1"/>
          </p:cNvSpPr>
          <p:nvPr/>
        </p:nvSpPr>
        <p:spPr bwMode="auto">
          <a:xfrm>
            <a:off x="0" y="1000125"/>
            <a:ext cx="36718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4500" b="1" smtClean="0">
                <a:solidFill>
                  <a:srgbClr val="222268"/>
                </a:solidFill>
                <a:ea typeface="Arial" charset="0"/>
                <a:cs typeface="Arial" charset="0"/>
              </a:rPr>
              <a:t>Từ khó: </a:t>
            </a:r>
            <a:endParaRPr lang="en-GB" altLang="en-US" sz="4500" b="1" dirty="0">
              <a:solidFill>
                <a:srgbClr val="222268"/>
              </a:solidFill>
              <a:ea typeface="Arial" charset="0"/>
              <a:cs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31474" y="1848205"/>
            <a:ext cx="4732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+ </a:t>
            </a:r>
            <a:r>
              <a:rPr lang="en-GB" altLang="en-US" sz="4000" b="1" dirty="0" err="1" smtClean="0">
                <a:solidFill>
                  <a:srgbClr val="990033"/>
                </a:solidFill>
                <a:ea typeface="Arial" charset="0"/>
                <a:cs typeface="Arial" charset="0"/>
              </a:rPr>
              <a:t>hoà</a:t>
            </a:r>
            <a:r>
              <a:rPr lang="en-GB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4000" b="1" dirty="0" err="1" smtClean="0">
                <a:solidFill>
                  <a:srgbClr val="990033"/>
                </a:solidFill>
                <a:ea typeface="Arial" charset="0"/>
                <a:cs typeface="Arial" charset="0"/>
              </a:rPr>
              <a:t>sắc</a:t>
            </a:r>
            <a:endParaRPr lang="en-GB" altLang="en-US" sz="4000" b="1" dirty="0">
              <a:solidFill>
                <a:srgbClr val="990033"/>
              </a:solidFill>
              <a:ea typeface="Arial" charset="0"/>
              <a:cs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31474" y="2782652"/>
            <a:ext cx="401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smtClean="0">
                <a:solidFill>
                  <a:srgbClr val="990033"/>
                </a:solidFill>
                <a:ea typeface="Arial" charset="0"/>
                <a:cs typeface="Arial" charset="0"/>
              </a:rPr>
              <a:t>+ A-</a:t>
            </a:r>
            <a:r>
              <a:rPr lang="en-GB" altLang="en-US" sz="4000" b="1" dirty="0" err="1" smtClean="0">
                <a:solidFill>
                  <a:srgbClr val="990033"/>
                </a:solidFill>
                <a:ea typeface="Arial" charset="0"/>
                <a:cs typeface="Arial" charset="0"/>
              </a:rPr>
              <a:t>lếch</a:t>
            </a:r>
            <a:r>
              <a:rPr lang="en-GB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-</a:t>
            </a:r>
            <a:r>
              <a:rPr lang="en-GB" altLang="en-US" sz="4000" b="1" dirty="0" err="1" smtClean="0">
                <a:solidFill>
                  <a:srgbClr val="990033"/>
                </a:solidFill>
                <a:ea typeface="Arial" charset="0"/>
                <a:cs typeface="Arial" charset="0"/>
              </a:rPr>
              <a:t>xây</a:t>
            </a:r>
            <a:endParaRPr lang="en-GB" altLang="en-US" sz="4000" b="1" dirty="0">
              <a:solidFill>
                <a:srgbClr val="990033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-31474" y="4649245"/>
            <a:ext cx="6553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+ </a:t>
            </a:r>
            <a:r>
              <a:rPr lang="en-GB" altLang="en-US" sz="4000" b="1" dirty="0" err="1" smtClean="0">
                <a:solidFill>
                  <a:srgbClr val="990033"/>
                </a:solidFill>
                <a:ea typeface="Arial" charset="0"/>
                <a:cs typeface="Arial" charset="0"/>
              </a:rPr>
              <a:t>Dầu</a:t>
            </a:r>
            <a:r>
              <a:rPr lang="en-GB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40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mỡ</a:t>
            </a:r>
            <a:r>
              <a:rPr lang="en-GB" altLang="en-US" sz="4000" b="1" dirty="0">
                <a:solidFill>
                  <a:srgbClr val="990033"/>
                </a:solidFill>
                <a:ea typeface="Arial" charset="0"/>
                <a:cs typeface="Arial" charset="0"/>
              </a:rPr>
              <a:t>, </a:t>
            </a:r>
            <a:r>
              <a:rPr lang="en-GB" altLang="en-US" sz="40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chất</a:t>
            </a:r>
            <a:r>
              <a:rPr lang="en-GB" altLang="en-US" sz="40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40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phác</a:t>
            </a:r>
            <a:endParaRPr lang="en-GB" altLang="en-US" sz="4000" b="1" dirty="0">
              <a:solidFill>
                <a:srgbClr val="990033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-31474" y="3783163"/>
            <a:ext cx="565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smtClean="0">
                <a:solidFill>
                  <a:srgbClr val="990033"/>
                </a:solidFill>
                <a:ea typeface="Arial" charset="0"/>
                <a:cs typeface="Arial" charset="0"/>
              </a:rPr>
              <a:t>+ </a:t>
            </a:r>
            <a:r>
              <a:rPr lang="en-GB" altLang="en-US" sz="4000" b="1" dirty="0" err="1" smtClean="0">
                <a:solidFill>
                  <a:srgbClr val="990033"/>
                </a:solidFill>
                <a:ea typeface="Arial" charset="0"/>
                <a:cs typeface="Arial" charset="0"/>
              </a:rPr>
              <a:t>Đôi</a:t>
            </a:r>
            <a:r>
              <a:rPr lang="en-GB" altLang="en-US" sz="4000" b="1" dirty="0" smtClean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40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mắt</a:t>
            </a:r>
            <a:r>
              <a:rPr lang="en-GB" altLang="en-US" sz="40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40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sâu</a:t>
            </a:r>
            <a:r>
              <a:rPr lang="en-GB" altLang="en-US" sz="40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40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và</a:t>
            </a:r>
            <a:r>
              <a:rPr lang="en-GB" altLang="en-US" sz="4000" b="1" dirty="0">
                <a:solidFill>
                  <a:srgbClr val="990033"/>
                </a:solidFill>
                <a:ea typeface="Arial" charset="0"/>
                <a:cs typeface="Arial" charset="0"/>
              </a:rPr>
              <a:t> </a:t>
            </a:r>
            <a:r>
              <a:rPr lang="en-GB" altLang="en-US" sz="4000" b="1" dirty="0" err="1">
                <a:solidFill>
                  <a:srgbClr val="990033"/>
                </a:solidFill>
                <a:ea typeface="Arial" charset="0"/>
                <a:cs typeface="Arial" charset="0"/>
              </a:rPr>
              <a:t>xanh</a:t>
            </a:r>
            <a:endParaRPr lang="en-GB" altLang="en-US" sz="4000" b="1" dirty="0">
              <a:solidFill>
                <a:srgbClr val="990033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71272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2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288e73f4f5484cf2d043385098b8349fc0c71a"/>
  <p:tag name="ISPRING_RESOURCE_PATHS_HASH_PRESENTER" val="3e13ee60137676799684da5418d9b46a3438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654</Words>
  <Application>Microsoft Macintosh PowerPoint</Application>
  <PresentationFormat>On-screen Show (4:3)</PresentationFormat>
  <Paragraphs>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Microsoft YaHei</vt:lpstr>
      <vt:lpstr>Times New Roman</vt:lpstr>
      <vt:lpstr>微软雅黑</vt:lpstr>
      <vt:lpstr>站酷快乐体2016修订版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2020-09-19T08:04:22Z</dcterms:created>
  <dcterms:modified xsi:type="dcterms:W3CDTF">2020-10-04T16:01:51Z</dcterms:modified>
</cp:coreProperties>
</file>