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67" r:id="rId13"/>
    <p:sldId id="268" r:id="rId14"/>
    <p:sldId id="269" r:id="rId15"/>
    <p:sldId id="271" r:id="rId16"/>
    <p:sldId id="272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608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58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606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357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200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459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750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2820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6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353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752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AD23B-5AFE-4177-B067-6827385A2C34}" type="datetimeFigureOut">
              <a:rPr lang="vi-VN" smtClean="0"/>
              <a:t>14/03/2021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B7D01-ED43-490F-B3C5-C035129018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168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6882" y="381000"/>
            <a:ext cx="6270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828800"/>
            <a:ext cx="8763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Mẩu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  <a:endParaRPr lang="vi-VN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54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392" y="838200"/>
            <a:ext cx="89636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SGK/ 101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hẳn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đẽ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02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01682"/>
            <a:ext cx="7543800" cy="440120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26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712893"/>
            <a:ext cx="82157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3313093"/>
            <a:ext cx="6324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đăm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đăm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day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dứt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19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90600"/>
            <a:ext cx="81804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362200"/>
            <a:ext cx="85614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giậm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úp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đơm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tép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mạc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lẩy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Tị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cúng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con.</a:t>
            </a:r>
            <a:endParaRPr lang="vi-VN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00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24053"/>
            <a:ext cx="8991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371600"/>
            <a:ext cx="8153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về.Ơ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 con da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Ơ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43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60493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4.Tìm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3160693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36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4221" y="228600"/>
            <a:ext cx="3435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331" y="1676400"/>
            <a:ext cx="5915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76607" y="2362200"/>
            <a:ext cx="2119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0120" y="2980759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60119" y="3691145"/>
            <a:ext cx="23548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.Dân tộc</a:t>
            </a:r>
          </a:p>
        </p:txBody>
      </p:sp>
    </p:spTree>
    <p:extLst>
      <p:ext uri="{BB962C8B-B14F-4D97-AF65-F5344CB8AC3E}">
        <p14:creationId xmlns:p14="http://schemas.microsoft.com/office/powerpoint/2010/main" val="118257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67380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00B050"/>
                </a:solidFill>
                <a:latin typeface="+mj-lt"/>
              </a:rPr>
              <a:t>2. Dòng nào sau đây nêu đúng nghĩa của từ An ninh ?</a:t>
            </a:r>
          </a:p>
        </p:txBody>
      </p:sp>
      <p:sp>
        <p:nvSpPr>
          <p:cNvPr id="3" name="Rectangle 2"/>
          <p:cNvSpPr/>
          <p:nvPr/>
        </p:nvSpPr>
        <p:spPr>
          <a:xfrm>
            <a:off x="2651477" y="1524000"/>
            <a:ext cx="5493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A. Không có chiến tranh và thiên tai.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64326" y="2362200"/>
            <a:ext cx="5804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B. Yên ổn về chính trị và trật tự xã hội.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3105835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C. Yên ổn hẳn, tránh được tai nạn, thiệt hại.</a:t>
            </a:r>
          </a:p>
        </p:txBody>
      </p:sp>
    </p:spTree>
    <p:extLst>
      <p:ext uri="{BB962C8B-B14F-4D97-AF65-F5344CB8AC3E}">
        <p14:creationId xmlns:p14="http://schemas.microsoft.com/office/powerpoint/2010/main" val="43244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251927"/>
            <a:ext cx="6629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00B050"/>
                </a:solidFill>
                <a:latin typeface="+mj-lt"/>
              </a:rPr>
              <a:t>3. Tìm quan hệ từ thích hợp điền vào chỗ trống trong các câu sau đây :</a:t>
            </a:r>
          </a:p>
          <a:p>
            <a:pPr algn="just"/>
            <a:r>
              <a:rPr lang="vi-VN" sz="2800" dirty="0">
                <a:latin typeface="+mj-lt"/>
              </a:rPr>
              <a:t>  a) Mình đến nhà bạn…………..bạn đến nhà mình ?</a:t>
            </a:r>
          </a:p>
          <a:p>
            <a:pPr algn="just"/>
            <a:r>
              <a:rPr lang="vi-VN" sz="2800" dirty="0">
                <a:latin typeface="+mj-lt"/>
              </a:rPr>
              <a:t>  b) ……………..chúng ta chủ quan……….nhất định chúng ta sẽ thất bại .</a:t>
            </a:r>
          </a:p>
          <a:p>
            <a:pPr algn="just"/>
            <a:r>
              <a:rPr lang="vi-VN" sz="2800" dirty="0">
                <a:latin typeface="+mj-lt"/>
              </a:rPr>
              <a:t>  c) Tiếng cười……..đem lại niềm vui cho mọi  người </a:t>
            </a:r>
            <a:r>
              <a:rPr lang="vi-VN" sz="2800" dirty="0"/>
              <a:t>……….. </a:t>
            </a:r>
            <a:r>
              <a:rPr lang="vi-VN" sz="2800" dirty="0">
                <a:latin typeface="+mj-lt"/>
              </a:rPr>
              <a:t>là một liều thuốc trường sinh.</a:t>
            </a:r>
          </a:p>
          <a:p>
            <a:pPr algn="just"/>
            <a:endParaRPr lang="vi-VN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442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762000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00B050"/>
                </a:solidFill>
                <a:latin typeface="+mj-lt"/>
              </a:rPr>
              <a:t>4. Em hiểu câu ca dao sau như thế nào ?</a:t>
            </a:r>
          </a:p>
          <a:p>
            <a:r>
              <a:rPr lang="vi-VN" sz="2800" b="1" dirty="0">
                <a:solidFill>
                  <a:srgbClr val="00B050"/>
                </a:solidFill>
                <a:latin typeface="+mj-lt"/>
              </a:rPr>
              <a:t>              “Dù ai đi ngược về xuôi</a:t>
            </a:r>
          </a:p>
          <a:p>
            <a:r>
              <a:rPr lang="vi-VN" sz="2800" b="1" dirty="0">
                <a:solidFill>
                  <a:srgbClr val="00B050"/>
                </a:solidFill>
                <a:latin typeface="+mj-lt"/>
              </a:rPr>
              <a:t>    Nhớ ngày giỗ Tổ mùng mười tháng ba”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2653605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solidFill>
                  <a:srgbClr val="FF0000"/>
                </a:solidFill>
                <a:latin typeface="+mj-lt"/>
              </a:rPr>
              <a:t>Ca ngợi truyền thống tốt đẹp của người Việt Nam : thủy chung , luôn nhớ về cội nguồn dân tộc.</a:t>
            </a:r>
          </a:p>
        </p:txBody>
      </p:sp>
    </p:spTree>
    <p:extLst>
      <p:ext uri="{BB962C8B-B14F-4D97-AF65-F5344CB8AC3E}">
        <p14:creationId xmlns:p14="http://schemas.microsoft.com/office/powerpoint/2010/main" val="308436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39433" y="2090172"/>
            <a:ext cx="584006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II</a:t>
            </a:r>
          </a:p>
          <a:p>
            <a:pPr algn="ctr"/>
            <a:r>
              <a:rPr lang="en-US" sz="48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92710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457200"/>
            <a:ext cx="2896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DẶN DÒ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90800" y="243840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3200" b="1" dirty="0">
                <a:solidFill>
                  <a:srgbClr val="00B0F0"/>
                </a:solidFill>
                <a:latin typeface="+mj-lt"/>
              </a:rPr>
              <a:t>- Xem lại các bài tập đọc</a:t>
            </a:r>
          </a:p>
          <a:p>
            <a:pPr algn="just"/>
            <a:r>
              <a:rPr lang="vi-VN" sz="3200" b="1" dirty="0">
                <a:solidFill>
                  <a:srgbClr val="00B0F0"/>
                </a:solidFill>
                <a:latin typeface="+mj-lt"/>
              </a:rPr>
              <a:t>- Chuẩn bị: Ôn tập </a:t>
            </a:r>
            <a:r>
              <a:rPr lang="vi-VN" sz="3200" b="1" dirty="0" err="1">
                <a:solidFill>
                  <a:srgbClr val="00B0F0"/>
                </a:solidFill>
                <a:latin typeface="+mj-lt"/>
              </a:rPr>
              <a:t>tiết</a:t>
            </a:r>
            <a:r>
              <a:rPr lang="vi-VN" sz="3200" b="1" dirty="0">
                <a:solidFill>
                  <a:srgbClr val="00B0F0"/>
                </a:solidFill>
                <a:latin typeface="+mj-lt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349835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0" y="228600"/>
            <a:ext cx="472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hlinkClick r:id="rId3" action="ppaction://hlinksldjump"/>
          </p:cNvPr>
          <p:cNvSpPr/>
          <p:nvPr/>
        </p:nvSpPr>
        <p:spPr>
          <a:xfrm>
            <a:off x="3072605" y="990600"/>
            <a:ext cx="37853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2. Thái sư Trần Thủ Độ</a:t>
            </a:r>
          </a:p>
        </p:txBody>
      </p:sp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3680232" y="3035989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rgbClr val="00B050"/>
                </a:solidFill>
                <a:latin typeface="+mj-lt"/>
              </a:rPr>
              <a:t>4. Đất nước</a:t>
            </a:r>
          </a:p>
        </p:txBody>
      </p:sp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4675233" y="1981200"/>
            <a:ext cx="27852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rgbClr val="00B0F0"/>
                </a:solidFill>
                <a:latin typeface="+mj-lt"/>
              </a:rPr>
              <a:t>3. Tranh làng Hồ</a:t>
            </a:r>
            <a:endParaRPr lang="vi-VN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6" name="Rectangle 5">
            <a:hlinkClick r:id="rId6" action="ppaction://hlinksldjump"/>
          </p:cNvPr>
          <p:cNvSpPr/>
          <p:nvPr/>
        </p:nvSpPr>
        <p:spPr>
          <a:xfrm>
            <a:off x="2133600" y="3886200"/>
            <a:ext cx="5806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7" name="Action Button: End 6">
            <a:hlinkClick r:id="rId7" action="ppaction://hlinksldjump" highlightClick="1"/>
          </p:cNvPr>
          <p:cNvSpPr/>
          <p:nvPr/>
        </p:nvSpPr>
        <p:spPr>
          <a:xfrm>
            <a:off x="8077200" y="6248400"/>
            <a:ext cx="762000" cy="533400"/>
          </a:xfrm>
          <a:prstGeom prst="actionButtonEn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442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AutoNum type="arabicPeriod"/>
            </a:pP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2018499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” ?</a:t>
            </a:r>
          </a:p>
        </p:txBody>
      </p:sp>
      <p:sp>
        <p:nvSpPr>
          <p:cNvPr id="4" name="Rectangle 3"/>
          <p:cNvSpPr/>
          <p:nvPr/>
        </p:nvSpPr>
        <p:spPr>
          <a:xfrm>
            <a:off x="476986" y="685800"/>
            <a:ext cx="17806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/>
          </a:p>
        </p:txBody>
      </p:sp>
      <p:sp>
        <p:nvSpPr>
          <p:cNvPr id="5" name="Rectangle 4"/>
          <p:cNvSpPr/>
          <p:nvPr/>
        </p:nvSpPr>
        <p:spPr>
          <a:xfrm>
            <a:off x="489467" y="1295400"/>
            <a:ext cx="1868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Mai</a:t>
            </a:r>
            <a:endParaRPr lang="vi-VN" sz="2800" dirty="0"/>
          </a:p>
        </p:txBody>
      </p:sp>
      <p:sp>
        <p:nvSpPr>
          <p:cNvPr id="6" name="Rectangle 5"/>
          <p:cNvSpPr/>
          <p:nvPr/>
        </p:nvSpPr>
        <p:spPr>
          <a:xfrm>
            <a:off x="4038028" y="1295400"/>
            <a:ext cx="1898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8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83398" y="685800"/>
            <a:ext cx="2202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28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8400" y="4343400"/>
            <a:ext cx="5867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427114" y="3276600"/>
            <a:ext cx="6248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00486" y="2586414"/>
            <a:ext cx="64395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8153400" y="5943600"/>
            <a:ext cx="686669" cy="685800"/>
          </a:xfrm>
          <a:prstGeom prst="actionButtonHo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152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30480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Nội dung câu chuyện Thái sư Trần Thủ Độ là gì ?</a:t>
            </a:r>
          </a:p>
        </p:txBody>
      </p:sp>
      <p:sp>
        <p:nvSpPr>
          <p:cNvPr id="4" name="Rectangle 3"/>
          <p:cNvSpPr/>
          <p:nvPr/>
        </p:nvSpPr>
        <p:spPr>
          <a:xfrm>
            <a:off x="2667000" y="1066800"/>
            <a:ext cx="6172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A. Ca ngợi sự giản dị, trong sạch của Thái sư Trần Thủ Độ.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2042056"/>
            <a:ext cx="6248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B. Ca ngợi sự liêm khiết, không nhận hối lộ của Trần Thủ Độ.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3124200"/>
            <a:ext cx="61422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C. Ca ngợi Thái sư Trần Thủ Độ là một thái sư gương mẫu, nghiêm minh, không vì tình riêng mà làm sai phép nước.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4594785"/>
            <a:ext cx="30748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D. Tất cả các ý trên.</a:t>
            </a:r>
          </a:p>
        </p:txBody>
      </p:sp>
      <p:sp>
        <p:nvSpPr>
          <p:cNvPr id="8" name="Action Button: Home 7">
            <a:hlinkClick r:id="rId2" action="ppaction://hlinksldjump" highlightClick="1"/>
          </p:cNvPr>
          <p:cNvSpPr/>
          <p:nvPr/>
        </p:nvSpPr>
        <p:spPr>
          <a:xfrm>
            <a:off x="8153400" y="5943600"/>
            <a:ext cx="686669" cy="685800"/>
          </a:xfrm>
          <a:prstGeom prst="actionButtonHo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521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4845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Trong bài thơ “Đất nước” của Nguyễn Đình Thi , mùa nào trong năm được nói đến trong bài thơ ?</a:t>
            </a:r>
          </a:p>
        </p:txBody>
      </p:sp>
      <p:sp>
        <p:nvSpPr>
          <p:cNvPr id="3" name="Rectangle 2"/>
          <p:cNvSpPr/>
          <p:nvPr/>
        </p:nvSpPr>
        <p:spPr>
          <a:xfrm>
            <a:off x="3552564" y="1276245"/>
            <a:ext cx="2102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+mj-lt"/>
              </a:rPr>
              <a:t>A. </a:t>
            </a:r>
            <a:r>
              <a:rPr lang="en-US" sz="2800" dirty="0" err="1">
                <a:latin typeface="+mj-lt"/>
              </a:rPr>
              <a:t>Mùa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xuân</a:t>
            </a:r>
            <a:r>
              <a:rPr lang="en-US" sz="2800" dirty="0">
                <a:latin typeface="+mj-lt"/>
              </a:rPr>
              <a:t> </a:t>
            </a:r>
            <a:endParaRPr lang="vi-VN" sz="28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88327" y="2100590"/>
            <a:ext cx="1664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2800" dirty="0">
                <a:latin typeface="+mj-lt"/>
              </a:rPr>
              <a:t>B. </a:t>
            </a:r>
            <a:r>
              <a:rPr lang="en-US" sz="2800" dirty="0" err="1">
                <a:latin typeface="+mj-lt"/>
              </a:rPr>
              <a:t>Mùa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hạ</a:t>
            </a:r>
            <a:endParaRPr lang="vi-VN" sz="2800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81400" y="2971800"/>
            <a:ext cx="21579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 C. Mùa đông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810000"/>
            <a:ext cx="1739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D.Mùa thu</a:t>
            </a:r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153400" y="5943600"/>
            <a:ext cx="686669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388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latin typeface="+mj-lt"/>
              </a:rPr>
              <a:t>Ca dao </a:t>
            </a:r>
            <a:r>
              <a:rPr lang="vi-VN" sz="2800" b="1" dirty="0" err="1">
                <a:latin typeface="+mj-lt"/>
              </a:rPr>
              <a:t>và</a:t>
            </a:r>
            <a:r>
              <a:rPr lang="vi-VN" sz="2800" b="1" dirty="0">
                <a:latin typeface="+mj-lt"/>
              </a:rPr>
              <a:t> tục ngữ thể hiện truyền thống đoàn kết của dân tộc ta.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1219200"/>
            <a:ext cx="815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+mj-lt"/>
              </a:rPr>
              <a:t>- Một cây làm chẳng nên non, 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Ba cây chụm lại nên hòn núi cao </a:t>
            </a:r>
          </a:p>
          <a:p>
            <a:r>
              <a:rPr lang="en-US" sz="2800" dirty="0">
                <a:latin typeface="+mj-lt"/>
              </a:rPr>
              <a:t>- </a:t>
            </a:r>
            <a:r>
              <a:rPr lang="vi-VN" sz="2800" dirty="0">
                <a:latin typeface="+mj-lt"/>
              </a:rPr>
              <a:t>Dân ta nhớ một chữ đồng : 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Đồng tình, đồng sức, đồng lòng, đồng minh. </a:t>
            </a:r>
          </a:p>
          <a:p>
            <a:r>
              <a:rPr lang="en-US" sz="2800" dirty="0">
                <a:latin typeface="+mj-lt"/>
              </a:rPr>
              <a:t>-</a:t>
            </a:r>
            <a:r>
              <a:rPr lang="vi-VN" sz="2800" dirty="0">
                <a:latin typeface="+mj-lt"/>
              </a:rPr>
              <a:t>  Bầu ơi thương lấy bí cùng 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Tuy rằng khác giống nhưng chung một giàn. 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- Nhiễu điều phủ lấy giá gương 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Người trong một nước phải thương nhau cùng. 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- Lá lành đùm lá rách. 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- Đoàn kết thì sống , chia rẻ thì chết . </a:t>
            </a:r>
          </a:p>
          <a:p>
            <a:r>
              <a:rPr lang="vi-VN" sz="2800" dirty="0">
                <a:latin typeface="+mj-lt"/>
              </a:rPr>
              <a:t>- Một miếng khi đói bằng một gói khi no</a:t>
            </a:r>
          </a:p>
          <a:p>
            <a:r>
              <a:rPr lang="vi-VN" sz="2800" dirty="0">
                <a:latin typeface="+mj-lt"/>
              </a:rPr>
              <a:t>- Một con ngựa đau cả tàu bỏ cỏ.</a:t>
            </a:r>
          </a:p>
          <a:p>
            <a:r>
              <a:rPr lang="vi-VN" sz="2400" dirty="0">
                <a:latin typeface="+mj-lt"/>
              </a:rPr>
              <a:t> </a:t>
            </a: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153400" y="5943600"/>
            <a:ext cx="686669" cy="685800"/>
          </a:xfrm>
          <a:prstGeom prst="actionButtonHo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578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376630"/>
            <a:ext cx="6858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6. Màu đen trong tranh làng Hồ được pha bằng chất liệu gì?</a:t>
            </a:r>
          </a:p>
        </p:txBody>
      </p:sp>
      <p:sp>
        <p:nvSpPr>
          <p:cNvPr id="3" name="Rectangle 2"/>
          <p:cNvSpPr/>
          <p:nvPr/>
        </p:nvSpPr>
        <p:spPr>
          <a:xfrm>
            <a:off x="2837598" y="1447800"/>
            <a:ext cx="40152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Than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55106" y="2221468"/>
            <a:ext cx="3403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B. Than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40500" y="3124200"/>
            <a:ext cx="5274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Than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81422" y="3886200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153400" y="5943600"/>
            <a:ext cx="686669" cy="685800"/>
          </a:xfrm>
          <a:prstGeom prst="actionButtonHo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572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048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600" y="1447800"/>
            <a:ext cx="7023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800" y="2286000"/>
            <a:ext cx="4661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3105835"/>
            <a:ext cx="6629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trẩy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3600" y="4267200"/>
            <a:ext cx="39180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153400" y="5943600"/>
            <a:ext cx="686669" cy="685800"/>
          </a:xfrm>
          <a:prstGeom prst="actionButtonHo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292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1086</Words>
  <Application>Microsoft Office PowerPoint</Application>
  <PresentationFormat>On-screen Show (4:3)</PresentationFormat>
  <Paragraphs>90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latop</dc:creator>
  <cp:lastModifiedBy>Windows User</cp:lastModifiedBy>
  <cp:revision>17</cp:revision>
  <dcterms:created xsi:type="dcterms:W3CDTF">2018-03-26T14:55:42Z</dcterms:created>
  <dcterms:modified xsi:type="dcterms:W3CDTF">2021-03-14T04:15:22Z</dcterms:modified>
</cp:coreProperties>
</file>