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71" r:id="rId4"/>
    <p:sldId id="282" r:id="rId5"/>
    <p:sldId id="279" r:id="rId6"/>
    <p:sldId id="273" r:id="rId7"/>
    <p:sldId id="274" r:id="rId8"/>
    <p:sldId id="275" r:id="rId9"/>
    <p:sldId id="276" r:id="rId10"/>
    <p:sldId id="277" r:id="rId11"/>
    <p:sldId id="27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6BA"/>
    <a:srgbClr val="CC00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181" autoAdjust="0"/>
  </p:normalViewPr>
  <p:slideViewPr>
    <p:cSldViewPr snapToGrid="0">
      <p:cViewPr>
        <p:scale>
          <a:sx n="50" d="100"/>
          <a:sy n="50" d="100"/>
        </p:scale>
        <p:origin x="1260" y="4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8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5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7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6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9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9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1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7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9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1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6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4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508000" y="222738"/>
            <a:ext cx="11176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THANH AM</a:t>
            </a:r>
          </a:p>
        </p:txBody>
      </p:sp>
      <p:sp>
        <p:nvSpPr>
          <p:cNvPr id="3075" name="WordArt 20"/>
          <p:cNvSpPr>
            <a:spLocks noChangeArrowheads="1" noChangeShapeType="1" noTextEdit="1"/>
          </p:cNvSpPr>
          <p:nvPr/>
        </p:nvSpPr>
        <p:spPr bwMode="auto">
          <a:xfrm>
            <a:off x="2844800" y="1965959"/>
            <a:ext cx="6168571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Chính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tả</a:t>
            </a:r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– Lớp 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3076" name="WordArt 21"/>
          <p:cNvSpPr>
            <a:spLocks noChangeArrowheads="1" noChangeShapeType="1" noTextEdit="1"/>
          </p:cNvSpPr>
          <p:nvPr/>
        </p:nvSpPr>
        <p:spPr bwMode="auto">
          <a:xfrm>
            <a:off x="836022" y="2743200"/>
            <a:ext cx="10620104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Lịch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sử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ngày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Quốc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tế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Lao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vi-VN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4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5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078" name="Picture 10" descr="cartoon1%20(1)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1752601"/>
            <a:ext cx="21336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12192000" cy="1252802"/>
            <a:chOff x="0" y="0"/>
            <a:chExt cx="9216" cy="947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430745" y="53924"/>
            <a:ext cx="11460163" cy="99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Lịch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Lao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95942" y="1370809"/>
            <a:ext cx="11775397" cy="523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2000" b="1" dirty="0" err="1">
                <a:latin typeface="+mn-lt"/>
              </a:rPr>
              <a:t>Tác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giả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bài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Quốc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tế</a:t>
            </a:r>
            <a:r>
              <a:rPr lang="en-US" altLang="en-US" sz="2000" b="1" dirty="0">
                <a:latin typeface="+mn-lt"/>
              </a:rPr>
              <a:t> ca.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b="1" dirty="0">
                <a:latin typeface="+mn-lt"/>
              </a:rPr>
              <a:t>         Ơ- </a:t>
            </a:r>
            <a:r>
              <a:rPr lang="en-US" altLang="en-US" sz="2000" b="1" dirty="0" err="1">
                <a:latin typeface="+mn-lt"/>
              </a:rPr>
              <a:t>gien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Pô</a:t>
            </a:r>
            <a:r>
              <a:rPr lang="en-US" altLang="en-US" sz="2000" b="1" dirty="0">
                <a:latin typeface="+mn-lt"/>
              </a:rPr>
              <a:t>-chi-ê </a:t>
            </a:r>
            <a:r>
              <a:rPr lang="en-US" altLang="en-US" sz="2000" b="1" dirty="0" err="1">
                <a:latin typeface="+mn-lt"/>
              </a:rPr>
              <a:t>sinh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trưởng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trong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một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gia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đình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công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nhân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nghèo</a:t>
            </a:r>
            <a:r>
              <a:rPr lang="en-US" altLang="en-US" sz="2000" b="1" dirty="0">
                <a:latin typeface="+mn-lt"/>
              </a:rPr>
              <a:t> ở Pa-</a:t>
            </a:r>
            <a:r>
              <a:rPr lang="en-US" altLang="en-US" sz="2000" b="1" dirty="0" err="1">
                <a:latin typeface="+mn-lt"/>
              </a:rPr>
              <a:t>ri</a:t>
            </a:r>
            <a:r>
              <a:rPr lang="en-US" altLang="en-US" sz="2000" b="1" dirty="0">
                <a:latin typeface="+mn-lt"/>
              </a:rPr>
              <a:t>, </a:t>
            </a:r>
            <a:r>
              <a:rPr lang="en-US" altLang="en-US" sz="2000" b="1" dirty="0" err="1">
                <a:latin typeface="+mn-lt"/>
              </a:rPr>
              <a:t>thủ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đô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nước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Pháp</a:t>
            </a:r>
            <a:r>
              <a:rPr lang="en-US" altLang="en-US" sz="2000" b="1" dirty="0">
                <a:latin typeface="+mn-lt"/>
              </a:rPr>
              <a:t>. </a:t>
            </a:r>
            <a:r>
              <a:rPr lang="en-US" altLang="en-US" sz="2000" b="1" dirty="0" err="1">
                <a:latin typeface="+mn-lt"/>
              </a:rPr>
              <a:t>Thuở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nhỏ</a:t>
            </a:r>
            <a:r>
              <a:rPr lang="en-US" altLang="en-US" sz="2000" b="1" dirty="0">
                <a:latin typeface="+mn-lt"/>
              </a:rPr>
              <a:t>, </a:t>
            </a:r>
            <a:r>
              <a:rPr lang="en-US" altLang="en-US" sz="2000" b="1" dirty="0" err="1">
                <a:latin typeface="+mn-lt"/>
              </a:rPr>
              <a:t>ông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không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có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điều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kiện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đi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học</a:t>
            </a:r>
            <a:r>
              <a:rPr lang="en-US" altLang="en-US" sz="2000" b="1" dirty="0">
                <a:latin typeface="+mn-lt"/>
              </a:rPr>
              <a:t>. </a:t>
            </a:r>
            <a:r>
              <a:rPr lang="en-US" altLang="en-US" sz="2000" b="1" dirty="0" err="1">
                <a:latin typeface="+mn-lt"/>
              </a:rPr>
              <a:t>Năm</a:t>
            </a:r>
            <a:r>
              <a:rPr lang="en-US" altLang="en-US" sz="2000" b="1" dirty="0">
                <a:latin typeface="+mn-lt"/>
              </a:rPr>
              <a:t> 15 </a:t>
            </a:r>
            <a:r>
              <a:rPr lang="en-US" altLang="en-US" sz="2000" b="1" dirty="0" err="1">
                <a:latin typeface="+mn-lt"/>
              </a:rPr>
              <a:t>tuổi</a:t>
            </a:r>
            <a:r>
              <a:rPr lang="en-US" altLang="en-US" sz="2000" b="1" dirty="0">
                <a:latin typeface="+mn-lt"/>
              </a:rPr>
              <a:t>, </a:t>
            </a:r>
            <a:r>
              <a:rPr lang="en-US" altLang="en-US" sz="2000" b="1" dirty="0" err="1">
                <a:latin typeface="+mn-lt"/>
              </a:rPr>
              <a:t>ông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theo</a:t>
            </a:r>
            <a:r>
              <a:rPr lang="en-US" altLang="en-US" sz="2000" b="1" dirty="0">
                <a:latin typeface="+mn-lt"/>
              </a:rPr>
              <a:t> cha </a:t>
            </a:r>
            <a:r>
              <a:rPr lang="en-US" altLang="en-US" sz="2000" b="1" dirty="0" err="1">
                <a:latin typeface="+mn-lt"/>
              </a:rPr>
              <a:t>làm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thợ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đóng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gói</a:t>
            </a:r>
            <a:r>
              <a:rPr lang="en-US" altLang="en-US" sz="2000" b="1" dirty="0">
                <a:latin typeface="+mn-lt"/>
              </a:rPr>
              <a:t>, </a:t>
            </a:r>
            <a:r>
              <a:rPr lang="en-US" altLang="en-US" sz="2000" b="1" dirty="0" err="1">
                <a:latin typeface="+mn-lt"/>
              </a:rPr>
              <a:t>rồi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chạy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việc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cho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một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hiệu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bán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giày</a:t>
            </a:r>
            <a:r>
              <a:rPr lang="en-US" altLang="en-US" sz="2000" b="1" dirty="0">
                <a:latin typeface="+mn-lt"/>
              </a:rPr>
              <a:t>. </a:t>
            </a:r>
            <a:r>
              <a:rPr lang="en-US" altLang="en-US" sz="2000" b="1" dirty="0" err="1">
                <a:latin typeface="+mn-lt"/>
              </a:rPr>
              <a:t>Mãi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về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sau</a:t>
            </a:r>
            <a:r>
              <a:rPr lang="en-US" altLang="en-US" sz="2000" b="1" dirty="0">
                <a:latin typeface="+mn-lt"/>
              </a:rPr>
              <a:t>, </a:t>
            </a:r>
            <a:r>
              <a:rPr lang="en-US" altLang="en-US" sz="2000" b="1" dirty="0" err="1">
                <a:latin typeface="+mn-lt"/>
              </a:rPr>
              <a:t>ông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mới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học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đọc</a:t>
            </a:r>
            <a:r>
              <a:rPr lang="en-US" altLang="en-US" sz="2000" b="1" dirty="0">
                <a:latin typeface="+mn-lt"/>
              </a:rPr>
              <a:t>, </a:t>
            </a:r>
            <a:r>
              <a:rPr lang="en-US" altLang="en-US" sz="2000" b="1" dirty="0" err="1">
                <a:latin typeface="+mn-lt"/>
              </a:rPr>
              <a:t>học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viết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và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làm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thợ</a:t>
            </a:r>
            <a:r>
              <a:rPr lang="en-US" altLang="en-US" sz="2000" b="1" dirty="0">
                <a:latin typeface="+mn-lt"/>
              </a:rPr>
              <a:t> in </a:t>
            </a:r>
            <a:r>
              <a:rPr lang="en-US" altLang="en-US" sz="2000" b="1" dirty="0" err="1">
                <a:latin typeface="+mn-lt"/>
              </a:rPr>
              <a:t>hoa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trên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vải</a:t>
            </a:r>
            <a:r>
              <a:rPr lang="en-US" altLang="en-US" sz="2000" b="1" dirty="0">
                <a:latin typeface="+mn-lt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b="1" dirty="0">
                <a:latin typeface="+mn-lt"/>
              </a:rPr>
              <a:t>  </a:t>
            </a:r>
            <a:r>
              <a:rPr lang="en-US" altLang="en-US" sz="2000" b="1" dirty="0" err="1">
                <a:latin typeface="+mn-lt"/>
              </a:rPr>
              <a:t>Tháng</a:t>
            </a:r>
            <a:r>
              <a:rPr lang="en-US" altLang="en-US" sz="2000" b="1" dirty="0">
                <a:latin typeface="+mn-lt"/>
              </a:rPr>
              <a:t> 3-1871, </a:t>
            </a:r>
            <a:r>
              <a:rPr lang="en-US" altLang="en-US" sz="2000" b="1" dirty="0" err="1">
                <a:latin typeface="+mn-lt"/>
              </a:rPr>
              <a:t>Pô</a:t>
            </a:r>
            <a:r>
              <a:rPr lang="en-US" altLang="en-US" sz="2000" b="1" dirty="0">
                <a:latin typeface="+mn-lt"/>
              </a:rPr>
              <a:t>-chi-ê </a:t>
            </a:r>
            <a:r>
              <a:rPr lang="en-US" altLang="en-US" sz="2000" b="1" dirty="0" err="1">
                <a:latin typeface="+mn-lt"/>
              </a:rPr>
              <a:t>tham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gia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Công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xã</a:t>
            </a:r>
            <a:r>
              <a:rPr lang="en-US" altLang="en-US" sz="2000" b="1" dirty="0">
                <a:latin typeface="+mn-lt"/>
              </a:rPr>
              <a:t> Pa-</a:t>
            </a:r>
            <a:r>
              <a:rPr lang="en-US" altLang="en-US" sz="2000" b="1" dirty="0" err="1">
                <a:latin typeface="+mn-lt"/>
              </a:rPr>
              <a:t>ri</a:t>
            </a:r>
            <a:r>
              <a:rPr lang="en-US" altLang="en-US" sz="2000" b="1" dirty="0">
                <a:latin typeface="+mn-lt"/>
              </a:rPr>
              <a:t>. </a:t>
            </a:r>
            <a:r>
              <a:rPr lang="en-US" altLang="en-US" sz="2000" b="1" dirty="0" err="1">
                <a:latin typeface="+mn-lt"/>
              </a:rPr>
              <a:t>Công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xã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thất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bại</a:t>
            </a:r>
            <a:r>
              <a:rPr lang="en-US" altLang="en-US" sz="2000" b="1" dirty="0">
                <a:latin typeface="+mn-lt"/>
              </a:rPr>
              <a:t>, </a:t>
            </a:r>
            <a:r>
              <a:rPr lang="en-US" altLang="en-US" sz="2000" b="1" dirty="0" err="1">
                <a:latin typeface="+mn-lt"/>
              </a:rPr>
              <a:t>ông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bị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truy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nã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gắt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gao</a:t>
            </a:r>
            <a:r>
              <a:rPr lang="en-US" altLang="en-US" sz="2000" b="1" dirty="0">
                <a:latin typeface="+mn-lt"/>
              </a:rPr>
              <a:t>, </a:t>
            </a:r>
            <a:r>
              <a:rPr lang="en-US" altLang="en-US" sz="2000" b="1" dirty="0" err="1">
                <a:latin typeface="+mn-lt"/>
              </a:rPr>
              <a:t>phải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trốn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trong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nhà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một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người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bạn</a:t>
            </a:r>
            <a:r>
              <a:rPr lang="en-US" altLang="en-US" sz="2000" b="1" dirty="0">
                <a:latin typeface="+mn-lt"/>
              </a:rPr>
              <a:t>. </a:t>
            </a:r>
            <a:r>
              <a:rPr lang="en-US" altLang="en-US" sz="2000" b="1" dirty="0" err="1">
                <a:latin typeface="+mn-lt"/>
              </a:rPr>
              <a:t>Chính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trong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giờ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phút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khó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khăn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này</a:t>
            </a:r>
            <a:r>
              <a:rPr lang="en-US" altLang="en-US" sz="2000" b="1" dirty="0">
                <a:latin typeface="+mn-lt"/>
              </a:rPr>
              <a:t>, </a:t>
            </a:r>
            <a:r>
              <a:rPr lang="en-US" altLang="en-US" sz="2000" b="1" dirty="0" err="1">
                <a:latin typeface="+mn-lt"/>
              </a:rPr>
              <a:t>nhớ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lại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những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ngày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chiến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đấu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hào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hùng</a:t>
            </a:r>
            <a:r>
              <a:rPr lang="en-US" altLang="en-US" sz="2000" b="1" dirty="0">
                <a:latin typeface="+mn-lt"/>
              </a:rPr>
              <a:t>, </a:t>
            </a:r>
            <a:r>
              <a:rPr lang="en-US" altLang="en-US" sz="2000" b="1" dirty="0" err="1">
                <a:latin typeface="+mn-lt"/>
              </a:rPr>
              <a:t>ông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đã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sáng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tác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bài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thơ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i="1" dirty="0" err="1">
                <a:latin typeface="+mn-lt"/>
              </a:rPr>
              <a:t>Quốc</a:t>
            </a:r>
            <a:r>
              <a:rPr lang="en-US" altLang="en-US" sz="2000" b="1" i="1" dirty="0">
                <a:latin typeface="+mn-lt"/>
              </a:rPr>
              <a:t> </a:t>
            </a:r>
            <a:r>
              <a:rPr lang="en-US" altLang="en-US" sz="2000" b="1" i="1" dirty="0" err="1">
                <a:latin typeface="+mn-lt"/>
              </a:rPr>
              <a:t>tế</a:t>
            </a:r>
            <a:r>
              <a:rPr lang="en-US" altLang="en-US" sz="2000" b="1" i="1" dirty="0">
                <a:latin typeface="+mn-lt"/>
              </a:rPr>
              <a:t> ca</a:t>
            </a:r>
            <a:r>
              <a:rPr lang="en-US" altLang="en-US" sz="2000" b="1" dirty="0">
                <a:latin typeface="+mn-lt"/>
              </a:rPr>
              <a:t>. </a:t>
            </a:r>
            <a:r>
              <a:rPr lang="en-US" altLang="en-US" sz="2000" b="1" dirty="0" err="1">
                <a:latin typeface="+mn-lt"/>
              </a:rPr>
              <a:t>Bài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thơ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được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nhạc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sĩ</a:t>
            </a:r>
            <a:r>
              <a:rPr lang="en-US" altLang="en-US" sz="2000" b="1" dirty="0">
                <a:latin typeface="+mn-lt"/>
              </a:rPr>
              <a:t> Pi-e </a:t>
            </a:r>
            <a:r>
              <a:rPr lang="en-US" altLang="en-US" sz="2000" b="1" dirty="0" err="1">
                <a:latin typeface="+mn-lt"/>
              </a:rPr>
              <a:t>Đơ-gây-tê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phổ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nhạc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năm</a:t>
            </a:r>
            <a:r>
              <a:rPr lang="en-US" altLang="en-US" sz="2000" b="1" dirty="0">
                <a:latin typeface="+mn-lt"/>
              </a:rPr>
              <a:t> 1888, </a:t>
            </a:r>
            <a:r>
              <a:rPr lang="en-US" altLang="en-US" sz="2000" b="1" dirty="0" err="1">
                <a:latin typeface="+mn-lt"/>
              </a:rPr>
              <a:t>nhanh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chóng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truyền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đi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khắp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nơi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và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trở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thành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bài</a:t>
            </a:r>
            <a:r>
              <a:rPr lang="en-US" altLang="en-US" sz="2000" b="1" dirty="0">
                <a:latin typeface="+mn-lt"/>
              </a:rPr>
              <a:t> ca </a:t>
            </a:r>
            <a:r>
              <a:rPr lang="en-US" altLang="en-US" sz="2000" b="1" dirty="0" err="1">
                <a:latin typeface="+mn-lt"/>
              </a:rPr>
              <a:t>của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giai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cấp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công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nhân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thế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giới</a:t>
            </a:r>
            <a:r>
              <a:rPr lang="en-US" altLang="en-US" sz="2000" b="1" dirty="0">
                <a:latin typeface="+mn-lt"/>
              </a:rPr>
              <a:t>.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en-US" sz="2000" b="1" dirty="0">
                <a:latin typeface="+mn-lt"/>
              </a:rPr>
              <a:t>  	</a:t>
            </a:r>
            <a:r>
              <a:rPr lang="en-US" altLang="en-US" sz="2000" b="1" i="1" dirty="0" err="1">
                <a:latin typeface="+mn-lt"/>
              </a:rPr>
              <a:t>Vùng</a:t>
            </a:r>
            <a:r>
              <a:rPr lang="en-US" altLang="en-US" sz="2000" b="1" i="1" dirty="0">
                <a:latin typeface="+mn-lt"/>
              </a:rPr>
              <a:t> </a:t>
            </a:r>
            <a:r>
              <a:rPr lang="en-US" altLang="en-US" sz="2000" b="1" i="1" dirty="0" err="1">
                <a:latin typeface="+mn-lt"/>
              </a:rPr>
              <a:t>lên</a:t>
            </a:r>
            <a:r>
              <a:rPr lang="en-US" altLang="en-US" sz="2000" b="1" i="1" dirty="0">
                <a:latin typeface="+mn-lt"/>
              </a:rPr>
              <a:t>, </a:t>
            </a:r>
            <a:r>
              <a:rPr lang="en-US" altLang="en-US" sz="2000" b="1" i="1" dirty="0" err="1">
                <a:latin typeface="+mn-lt"/>
              </a:rPr>
              <a:t>hỡi</a:t>
            </a:r>
            <a:r>
              <a:rPr lang="en-US" altLang="en-US" sz="2000" b="1" i="1" dirty="0">
                <a:latin typeface="+mn-lt"/>
              </a:rPr>
              <a:t> </a:t>
            </a:r>
            <a:r>
              <a:rPr lang="en-US" altLang="en-US" sz="2000" b="1" i="1" dirty="0" err="1">
                <a:latin typeface="+mn-lt"/>
              </a:rPr>
              <a:t>các</a:t>
            </a:r>
            <a:r>
              <a:rPr lang="en-US" altLang="en-US" sz="2000" b="1" i="1" dirty="0">
                <a:latin typeface="+mn-lt"/>
              </a:rPr>
              <a:t> </a:t>
            </a:r>
            <a:r>
              <a:rPr lang="en-US" altLang="en-US" sz="2000" b="1" i="1" dirty="0" err="1">
                <a:latin typeface="+mn-lt"/>
              </a:rPr>
              <a:t>nô</a:t>
            </a:r>
            <a:r>
              <a:rPr lang="en-US" altLang="en-US" sz="2000" b="1" i="1" dirty="0">
                <a:latin typeface="+mn-lt"/>
              </a:rPr>
              <a:t> </a:t>
            </a:r>
            <a:r>
              <a:rPr lang="en-US" altLang="en-US" sz="2000" b="1" i="1" dirty="0" err="1">
                <a:latin typeface="+mn-lt"/>
              </a:rPr>
              <a:t>lệ</a:t>
            </a:r>
            <a:r>
              <a:rPr lang="en-US" altLang="en-US" sz="2000" b="1" i="1" dirty="0">
                <a:latin typeface="+mn-lt"/>
              </a:rPr>
              <a:t> </a:t>
            </a:r>
            <a:r>
              <a:rPr lang="en-US" altLang="en-US" sz="2000" b="1" i="1" dirty="0" err="1">
                <a:latin typeface="+mn-lt"/>
              </a:rPr>
              <a:t>thế</a:t>
            </a:r>
            <a:r>
              <a:rPr lang="en-US" altLang="en-US" sz="2000" b="1" i="1" dirty="0">
                <a:latin typeface="+mn-lt"/>
              </a:rPr>
              <a:t> </a:t>
            </a:r>
            <a:r>
              <a:rPr lang="en-US" altLang="en-US" sz="2000" b="1" i="1" dirty="0" err="1">
                <a:latin typeface="+mn-lt"/>
              </a:rPr>
              <a:t>gian</a:t>
            </a:r>
            <a:r>
              <a:rPr lang="en-US" altLang="en-US" sz="2000" b="1" i="1" dirty="0">
                <a:latin typeface="+mn-lt"/>
              </a:rPr>
              <a:t>!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en-US" sz="2000" b="1" i="1" dirty="0">
                <a:latin typeface="+mn-lt"/>
              </a:rPr>
              <a:t>	</a:t>
            </a:r>
            <a:r>
              <a:rPr lang="en-US" altLang="en-US" sz="2000" b="1" i="1" dirty="0" err="1">
                <a:latin typeface="+mn-lt"/>
              </a:rPr>
              <a:t>Vùng</a:t>
            </a:r>
            <a:r>
              <a:rPr lang="en-US" altLang="en-US" sz="2000" b="1" i="1" dirty="0">
                <a:latin typeface="+mn-lt"/>
              </a:rPr>
              <a:t> </a:t>
            </a:r>
            <a:r>
              <a:rPr lang="en-US" altLang="en-US" sz="2000" b="1" i="1" dirty="0" err="1">
                <a:latin typeface="+mn-lt"/>
              </a:rPr>
              <a:t>lên</a:t>
            </a:r>
            <a:r>
              <a:rPr lang="en-US" altLang="en-US" sz="2000" b="1" i="1" dirty="0">
                <a:latin typeface="+mn-lt"/>
              </a:rPr>
              <a:t>, </a:t>
            </a:r>
            <a:r>
              <a:rPr lang="en-US" altLang="en-US" sz="2000" b="1" i="1" dirty="0" err="1">
                <a:latin typeface="+mn-lt"/>
              </a:rPr>
              <a:t>hỡi</a:t>
            </a:r>
            <a:r>
              <a:rPr lang="en-US" altLang="en-US" sz="2000" b="1" i="1" dirty="0">
                <a:latin typeface="+mn-lt"/>
              </a:rPr>
              <a:t> </a:t>
            </a:r>
            <a:r>
              <a:rPr lang="en-US" altLang="en-US" sz="2000" b="1" i="1" dirty="0" err="1">
                <a:latin typeface="+mn-lt"/>
              </a:rPr>
              <a:t>ai</a:t>
            </a:r>
            <a:r>
              <a:rPr lang="en-US" altLang="en-US" sz="2000" b="1" i="1" dirty="0">
                <a:latin typeface="+mn-lt"/>
              </a:rPr>
              <a:t> </a:t>
            </a:r>
            <a:r>
              <a:rPr lang="en-US" altLang="en-US" sz="2000" b="1" i="1" dirty="0" err="1">
                <a:latin typeface="+mn-lt"/>
              </a:rPr>
              <a:t>cực</a:t>
            </a:r>
            <a:r>
              <a:rPr lang="en-US" altLang="en-US" sz="2000" b="1" i="1" dirty="0">
                <a:latin typeface="+mn-lt"/>
              </a:rPr>
              <a:t> </a:t>
            </a:r>
            <a:r>
              <a:rPr lang="en-US" altLang="en-US" sz="2000" b="1" i="1" dirty="0" err="1">
                <a:latin typeface="+mn-lt"/>
              </a:rPr>
              <a:t>khổ</a:t>
            </a:r>
            <a:r>
              <a:rPr lang="en-US" altLang="en-US" sz="2000" b="1" i="1" dirty="0">
                <a:latin typeface="+mn-lt"/>
              </a:rPr>
              <a:t>, </a:t>
            </a:r>
            <a:r>
              <a:rPr lang="en-US" altLang="en-US" sz="2000" b="1" i="1" dirty="0" err="1">
                <a:latin typeface="+mn-lt"/>
              </a:rPr>
              <a:t>bần</a:t>
            </a:r>
            <a:r>
              <a:rPr lang="en-US" altLang="en-US" sz="2000" b="1" i="1" dirty="0">
                <a:latin typeface="+mn-lt"/>
              </a:rPr>
              <a:t> </a:t>
            </a:r>
            <a:r>
              <a:rPr lang="en-US" altLang="en-US" sz="2000" b="1" i="1" dirty="0" err="1">
                <a:latin typeface="+mn-lt"/>
              </a:rPr>
              <a:t>hàn</a:t>
            </a:r>
            <a:r>
              <a:rPr lang="en-US" altLang="en-US" sz="2000" b="1" i="1" dirty="0">
                <a:latin typeface="+mn-lt"/>
              </a:rPr>
              <a:t>!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b="1" dirty="0">
                <a:latin typeface="+mn-lt"/>
              </a:rPr>
              <a:t>  </a:t>
            </a:r>
            <a:r>
              <a:rPr lang="en-US" altLang="en-US" sz="2000" b="1" dirty="0" err="1">
                <a:latin typeface="+mn-lt"/>
              </a:rPr>
              <a:t>Lời</a:t>
            </a:r>
            <a:r>
              <a:rPr lang="en-US" altLang="en-US" sz="2000" b="1" dirty="0">
                <a:latin typeface="+mn-lt"/>
              </a:rPr>
              <a:t> ca </a:t>
            </a:r>
            <a:r>
              <a:rPr lang="en-US" altLang="en-US" sz="2000" b="1" dirty="0" err="1">
                <a:latin typeface="+mn-lt"/>
              </a:rPr>
              <a:t>hùng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tráng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vang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lên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trong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các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cuộc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đấu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tranh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sục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sôi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của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người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lao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động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có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sức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mạnh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kì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lạ</a:t>
            </a:r>
            <a:r>
              <a:rPr lang="en-US" altLang="en-US" sz="2000" b="1" dirty="0">
                <a:latin typeface="+mn-lt"/>
              </a:rPr>
              <a:t>, lay </a:t>
            </a:r>
            <a:r>
              <a:rPr lang="en-US" altLang="en-US" sz="2000" b="1" dirty="0" err="1">
                <a:latin typeface="+mn-lt"/>
              </a:rPr>
              <a:t>động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hàng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triệu</a:t>
            </a:r>
            <a:r>
              <a:rPr lang="en-US" altLang="en-US" sz="2000" b="1" dirty="0">
                <a:latin typeface="+mn-lt"/>
              </a:rPr>
              <a:t> con </a:t>
            </a:r>
            <a:r>
              <a:rPr lang="en-US" altLang="en-US" sz="2000" b="1" dirty="0" err="1">
                <a:latin typeface="+mn-lt"/>
              </a:rPr>
              <a:t>tim</a:t>
            </a:r>
            <a:r>
              <a:rPr lang="en-US" altLang="en-US" sz="2000" b="1" dirty="0">
                <a:latin typeface="+mn-lt"/>
              </a:rPr>
              <a:t>, </a:t>
            </a:r>
            <a:r>
              <a:rPr lang="en-US" altLang="en-US" sz="2000" b="1" dirty="0" err="1">
                <a:latin typeface="+mn-lt"/>
              </a:rPr>
              <a:t>thôi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thúc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những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người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bị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áp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bức</a:t>
            </a:r>
            <a:r>
              <a:rPr lang="en-US" altLang="en-US" sz="2000" b="1" dirty="0">
                <a:latin typeface="+mn-lt"/>
              </a:rPr>
              <a:t>, </a:t>
            </a:r>
            <a:r>
              <a:rPr lang="en-US" altLang="en-US" sz="2000" b="1" dirty="0" err="1">
                <a:latin typeface="+mn-lt"/>
              </a:rPr>
              <a:t>bóc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lột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siết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chặt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hàng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ngũ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phấn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đấu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cho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một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ngày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mai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tươi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sáng</a:t>
            </a:r>
            <a:r>
              <a:rPr lang="en-US" altLang="en-US" sz="2000" b="1" dirty="0">
                <a:latin typeface="+mn-lt"/>
              </a:rPr>
              <a:t>, </a:t>
            </a:r>
            <a:r>
              <a:rPr lang="en-US" altLang="en-US" sz="2000" b="1" dirty="0" err="1">
                <a:latin typeface="+mn-lt"/>
              </a:rPr>
              <a:t>một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thế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giới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công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bằng</a:t>
            </a:r>
            <a:r>
              <a:rPr lang="en-US" altLang="en-US" sz="2000" b="1" dirty="0">
                <a:latin typeface="+mn-lt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b="1" dirty="0">
                <a:latin typeface="+mn-lt"/>
              </a:rPr>
              <a:t>					                                  </a:t>
            </a:r>
            <a:r>
              <a:rPr lang="en-US" altLang="en-US" sz="2000" b="1" dirty="0" err="1">
                <a:latin typeface="+mn-lt"/>
              </a:rPr>
              <a:t>Nguyễn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Hoàng</a:t>
            </a:r>
            <a:endParaRPr lang="en-US" altLang="en-US" sz="3600" b="1" dirty="0">
              <a:solidFill>
                <a:srgbClr val="FF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2118331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12192000" cy="1252802"/>
            <a:chOff x="0" y="0"/>
            <a:chExt cx="9216" cy="947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30745" y="53924"/>
            <a:ext cx="11460163" cy="99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Lịch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Lao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" name="Group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489617"/>
              </p:ext>
            </p:extLst>
          </p:nvPr>
        </p:nvGraphicFramePr>
        <p:xfrm>
          <a:off x="249002" y="1769474"/>
          <a:ext cx="11527971" cy="4728210"/>
        </p:xfrm>
        <a:graphic>
          <a:graphicData uri="http://schemas.openxmlformats.org/drawingml/2006/table">
            <a:tbl>
              <a:tblPr/>
              <a:tblGrid>
                <a:gridCol w="3095089">
                  <a:extLst>
                    <a:ext uri="{9D8B030D-6E8A-4147-A177-3AD203B41FA5}">
                      <a16:colId xmlns:a16="http://schemas.microsoft.com/office/drawing/2014/main" val="552768644"/>
                    </a:ext>
                  </a:extLst>
                </a:gridCol>
                <a:gridCol w="8432882">
                  <a:extLst>
                    <a:ext uri="{9D8B030D-6E8A-4147-A177-3AD203B41FA5}">
                      <a16:colId xmlns:a16="http://schemas.microsoft.com/office/drawing/2014/main" val="232366576"/>
                    </a:ext>
                  </a:extLst>
                </a:gridCol>
              </a:tblGrid>
              <a:tr h="401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001 5 hàng 1 ô ly" pitchFamily="34" charset="0"/>
                        </a:rPr>
                        <a:t>Tên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001 5 hàng 1 ô ly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001 5 hàng 1 ô ly" pitchFamily="34" charset="0"/>
                        </a:rPr>
                        <a:t>riêng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001 5 hàng 1 ô ly" pitchFamily="34" charset="0"/>
                        </a:rPr>
                        <a:t>   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001 5 hàng 1 ô ly" pitchFamily="34" charset="0"/>
                        </a:rPr>
                        <a:t>Cách viết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5423070"/>
                  </a:ext>
                </a:extLst>
              </a:tr>
              <a:tr h="421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HP001 5 hàng 1 ô ly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HP001 5 hàng 1 ô ly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HP001 5 hàng 1 ô ly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273264"/>
                  </a:ext>
                </a:extLst>
              </a:tr>
            </a:tbl>
          </a:graphicData>
        </a:graphic>
      </p:graphicFrame>
      <p:sp>
        <p:nvSpPr>
          <p:cNvPr id="16" name="Text Box 63"/>
          <p:cNvSpPr txBox="1">
            <a:spLocks noChangeArrowheads="1"/>
          </p:cNvSpPr>
          <p:nvPr/>
        </p:nvSpPr>
        <p:spPr bwMode="auto">
          <a:xfrm>
            <a:off x="3448593" y="2504935"/>
            <a:ext cx="81773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rgbClr val="1306BA"/>
                </a:solidFill>
                <a:latin typeface="+mn-lt"/>
              </a:rPr>
              <a:t>- </a:t>
            </a:r>
            <a:r>
              <a:rPr lang="en-US" altLang="en-US" sz="2800" dirty="0" err="1">
                <a:solidFill>
                  <a:srgbClr val="1306BA"/>
                </a:solidFill>
                <a:latin typeface="+mn-lt"/>
              </a:rPr>
              <a:t>Viết</a:t>
            </a:r>
            <a:r>
              <a:rPr lang="en-US" altLang="en-US" sz="2800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1306BA"/>
                </a:solidFill>
                <a:latin typeface="+mn-lt"/>
              </a:rPr>
              <a:t>hoa</a:t>
            </a:r>
            <a:r>
              <a:rPr lang="en-US" altLang="en-US" sz="2800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1306BA"/>
                </a:solidFill>
                <a:latin typeface="+mn-lt"/>
              </a:rPr>
              <a:t>chữ</a:t>
            </a:r>
            <a:r>
              <a:rPr lang="en-US" altLang="en-US" sz="2800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1306BA"/>
                </a:solidFill>
                <a:latin typeface="+mn-lt"/>
              </a:rPr>
              <a:t>cái</a:t>
            </a:r>
            <a:r>
              <a:rPr lang="en-US" altLang="en-US" sz="2800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1306BA"/>
                </a:solidFill>
                <a:latin typeface="+mn-lt"/>
              </a:rPr>
              <a:t>đầu</a:t>
            </a:r>
            <a:r>
              <a:rPr lang="en-US" altLang="en-US" sz="2800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1306BA"/>
                </a:solidFill>
                <a:latin typeface="+mn-lt"/>
              </a:rPr>
              <a:t>mỗi</a:t>
            </a:r>
            <a:r>
              <a:rPr lang="en-US" altLang="en-US" sz="2800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1306BA"/>
                </a:solidFill>
                <a:latin typeface="+mn-lt"/>
              </a:rPr>
              <a:t>bộ</a:t>
            </a:r>
            <a:r>
              <a:rPr lang="en-US" altLang="en-US" sz="2800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1306BA"/>
                </a:solidFill>
                <a:latin typeface="+mn-lt"/>
              </a:rPr>
              <a:t>phận</a:t>
            </a:r>
            <a:r>
              <a:rPr lang="en-US" altLang="en-US" sz="2800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1306BA"/>
                </a:solidFill>
                <a:latin typeface="+mn-lt"/>
              </a:rPr>
              <a:t>của</a:t>
            </a:r>
            <a:r>
              <a:rPr lang="en-US" altLang="en-US" sz="2800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1306BA"/>
                </a:solidFill>
                <a:latin typeface="+mn-lt"/>
              </a:rPr>
              <a:t>tên</a:t>
            </a:r>
            <a:r>
              <a:rPr lang="en-US" altLang="en-US" sz="2800" dirty="0">
                <a:solidFill>
                  <a:srgbClr val="1306BA"/>
                </a:solidFill>
                <a:latin typeface="+mn-lt"/>
              </a:rPr>
              <a:t>. </a:t>
            </a:r>
            <a:r>
              <a:rPr lang="en-US" altLang="en-US" sz="2800" dirty="0" err="1">
                <a:solidFill>
                  <a:srgbClr val="1306BA"/>
                </a:solidFill>
                <a:latin typeface="+mn-lt"/>
              </a:rPr>
              <a:t>Giữa</a:t>
            </a:r>
            <a:r>
              <a:rPr lang="en-US" altLang="en-US" sz="2800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1306BA"/>
                </a:solidFill>
                <a:latin typeface="+mn-lt"/>
              </a:rPr>
              <a:t>các</a:t>
            </a:r>
            <a:r>
              <a:rPr lang="en-US" altLang="en-US" sz="2800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1306BA"/>
                </a:solidFill>
                <a:latin typeface="+mn-lt"/>
              </a:rPr>
              <a:t>tiếng</a:t>
            </a:r>
            <a:r>
              <a:rPr lang="en-US" altLang="en-US" sz="2800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1306BA"/>
                </a:solidFill>
                <a:latin typeface="+mn-lt"/>
              </a:rPr>
              <a:t>trong</a:t>
            </a:r>
            <a:r>
              <a:rPr lang="en-US" altLang="en-US" sz="2800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1306BA"/>
                </a:solidFill>
                <a:latin typeface="+mn-lt"/>
              </a:rPr>
              <a:t>một</a:t>
            </a:r>
            <a:r>
              <a:rPr lang="en-US" altLang="en-US" sz="2800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1306BA"/>
                </a:solidFill>
                <a:latin typeface="+mn-lt"/>
              </a:rPr>
              <a:t>bộ</a:t>
            </a:r>
            <a:r>
              <a:rPr lang="en-US" altLang="en-US" sz="2800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1306BA"/>
                </a:solidFill>
                <a:latin typeface="+mn-lt"/>
              </a:rPr>
              <a:t>phận</a:t>
            </a:r>
            <a:r>
              <a:rPr lang="en-US" altLang="en-US" sz="2800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1306BA"/>
                </a:solidFill>
                <a:latin typeface="+mn-lt"/>
              </a:rPr>
              <a:t>của</a:t>
            </a:r>
            <a:r>
              <a:rPr lang="en-US" altLang="en-US" sz="2800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1306BA"/>
                </a:solidFill>
                <a:latin typeface="+mn-lt"/>
              </a:rPr>
              <a:t>tên</a:t>
            </a:r>
            <a:r>
              <a:rPr lang="en-US" altLang="en-US" sz="2800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1306BA"/>
                </a:solidFill>
                <a:latin typeface="+mn-lt"/>
              </a:rPr>
              <a:t>được</a:t>
            </a:r>
            <a:r>
              <a:rPr lang="en-US" altLang="en-US" sz="2800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1306BA"/>
                </a:solidFill>
                <a:latin typeface="+mn-lt"/>
              </a:rPr>
              <a:t>ngăn</a:t>
            </a:r>
            <a:r>
              <a:rPr lang="en-US" altLang="en-US" sz="2800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1306BA"/>
                </a:solidFill>
                <a:latin typeface="+mn-lt"/>
              </a:rPr>
              <a:t>cách</a:t>
            </a:r>
            <a:r>
              <a:rPr lang="en-US" altLang="en-US" sz="2800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1306BA"/>
                </a:solidFill>
                <a:latin typeface="+mn-lt"/>
              </a:rPr>
              <a:t>bằng</a:t>
            </a:r>
            <a:r>
              <a:rPr lang="en-US" altLang="en-US" sz="2800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1306BA"/>
                </a:solidFill>
                <a:latin typeface="+mn-lt"/>
              </a:rPr>
              <a:t>dấu</a:t>
            </a:r>
            <a:r>
              <a:rPr lang="en-US" altLang="en-US" sz="2800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1306BA"/>
                </a:solidFill>
                <a:latin typeface="+mn-lt"/>
              </a:rPr>
              <a:t>gạch</a:t>
            </a:r>
            <a:r>
              <a:rPr lang="en-US" altLang="en-US" sz="2800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1306BA"/>
                </a:solidFill>
                <a:latin typeface="+mn-lt"/>
              </a:rPr>
              <a:t>nối</a:t>
            </a:r>
            <a:r>
              <a:rPr lang="en-US" altLang="en-US" sz="2800" dirty="0">
                <a:solidFill>
                  <a:srgbClr val="1306BA"/>
                </a:solidFill>
                <a:latin typeface="+mn-lt"/>
              </a:rPr>
              <a:t>.</a:t>
            </a:r>
            <a:endParaRPr lang="en-US" altLang="en-US" dirty="0">
              <a:solidFill>
                <a:srgbClr val="1306BA"/>
              </a:solidFill>
              <a:latin typeface="+mn-lt"/>
            </a:endParaRPr>
          </a:p>
        </p:txBody>
      </p:sp>
      <p:sp>
        <p:nvSpPr>
          <p:cNvPr id="17" name="Text Box 64"/>
          <p:cNvSpPr txBox="1">
            <a:spLocks noChangeArrowheads="1"/>
          </p:cNvSpPr>
          <p:nvPr/>
        </p:nvSpPr>
        <p:spPr bwMode="auto">
          <a:xfrm>
            <a:off x="3455124" y="4133579"/>
            <a:ext cx="789649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CC0099"/>
                </a:solidFill>
                <a:latin typeface="+mn-lt"/>
              </a:rPr>
              <a:t>- </a:t>
            </a:r>
            <a:r>
              <a:rPr lang="en-US" altLang="en-US" sz="2800" dirty="0" err="1">
                <a:solidFill>
                  <a:srgbClr val="CC0099"/>
                </a:solidFill>
                <a:latin typeface="+mn-lt"/>
              </a:rPr>
              <a:t>Viết</a:t>
            </a:r>
            <a:r>
              <a:rPr lang="en-US" altLang="en-US" sz="2800" dirty="0">
                <a:solidFill>
                  <a:srgbClr val="CC0099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+mn-lt"/>
              </a:rPr>
              <a:t>hoa</a:t>
            </a:r>
            <a:r>
              <a:rPr lang="en-US" altLang="en-US" sz="2800" dirty="0">
                <a:solidFill>
                  <a:srgbClr val="CC0099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+mn-lt"/>
              </a:rPr>
              <a:t>chữ</a:t>
            </a:r>
            <a:r>
              <a:rPr lang="en-US" altLang="en-US" sz="2800" dirty="0">
                <a:solidFill>
                  <a:srgbClr val="CC0099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+mn-lt"/>
              </a:rPr>
              <a:t>cái</a:t>
            </a:r>
            <a:r>
              <a:rPr lang="en-US" altLang="en-US" sz="2800" dirty="0">
                <a:solidFill>
                  <a:srgbClr val="CC0099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+mn-lt"/>
              </a:rPr>
              <a:t>đầu</a:t>
            </a:r>
            <a:r>
              <a:rPr lang="en-US" altLang="en-US" sz="2800" dirty="0">
                <a:solidFill>
                  <a:srgbClr val="CC0099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+mn-lt"/>
              </a:rPr>
              <a:t>vì</a:t>
            </a:r>
            <a:r>
              <a:rPr lang="en-US" altLang="en-US" sz="2800" dirty="0">
                <a:solidFill>
                  <a:srgbClr val="CC0099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+mn-lt"/>
              </a:rPr>
              <a:t>đây</a:t>
            </a:r>
            <a:r>
              <a:rPr lang="en-US" altLang="en-US" sz="2800" dirty="0">
                <a:solidFill>
                  <a:srgbClr val="CC0099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+mn-lt"/>
              </a:rPr>
              <a:t>là</a:t>
            </a:r>
            <a:r>
              <a:rPr lang="en-US" altLang="en-US" sz="2800" dirty="0">
                <a:solidFill>
                  <a:srgbClr val="CC0099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+mn-lt"/>
              </a:rPr>
              <a:t>tên</a:t>
            </a:r>
            <a:r>
              <a:rPr lang="en-US" altLang="en-US" sz="2800" dirty="0">
                <a:solidFill>
                  <a:srgbClr val="CC0099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+mn-lt"/>
              </a:rPr>
              <a:t>riêng</a:t>
            </a:r>
            <a:r>
              <a:rPr lang="en-US" altLang="en-US" sz="2800" dirty="0">
                <a:solidFill>
                  <a:srgbClr val="CC0099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+mn-lt"/>
              </a:rPr>
              <a:t>nước</a:t>
            </a:r>
            <a:r>
              <a:rPr lang="en-US" altLang="en-US" sz="2800" dirty="0">
                <a:solidFill>
                  <a:srgbClr val="CC0099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+mn-lt"/>
              </a:rPr>
              <a:t>ngoài</a:t>
            </a:r>
            <a:r>
              <a:rPr lang="en-US" altLang="en-US" sz="2800" dirty="0">
                <a:solidFill>
                  <a:srgbClr val="CC0099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+mn-lt"/>
              </a:rPr>
              <a:t>nhưng</a:t>
            </a:r>
            <a:r>
              <a:rPr lang="en-US" altLang="en-US" sz="2800" dirty="0">
                <a:solidFill>
                  <a:srgbClr val="CC0099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+mn-lt"/>
              </a:rPr>
              <a:t>đọc</a:t>
            </a:r>
            <a:r>
              <a:rPr lang="en-US" altLang="en-US" sz="2800" dirty="0">
                <a:solidFill>
                  <a:srgbClr val="CC0099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+mn-lt"/>
              </a:rPr>
              <a:t>theo</a:t>
            </a:r>
            <a:r>
              <a:rPr lang="en-US" altLang="en-US" sz="2800" dirty="0">
                <a:solidFill>
                  <a:srgbClr val="CC0099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+mn-lt"/>
              </a:rPr>
              <a:t>âm</a:t>
            </a:r>
            <a:r>
              <a:rPr lang="en-US" altLang="en-US" sz="2800" dirty="0">
                <a:solidFill>
                  <a:srgbClr val="CC0099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+mn-lt"/>
              </a:rPr>
              <a:t>Hán</a:t>
            </a:r>
            <a:r>
              <a:rPr lang="en-US" altLang="en-US" sz="2800" dirty="0">
                <a:solidFill>
                  <a:srgbClr val="CC0099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+mn-lt"/>
              </a:rPr>
              <a:t>Việt</a:t>
            </a:r>
            <a:r>
              <a:rPr lang="en-US" altLang="en-US" sz="2800" dirty="0">
                <a:solidFill>
                  <a:srgbClr val="CC0099"/>
                </a:solidFill>
                <a:latin typeface="+mn-lt"/>
              </a:rPr>
              <a:t>.</a:t>
            </a:r>
          </a:p>
        </p:txBody>
      </p:sp>
      <p:sp>
        <p:nvSpPr>
          <p:cNvPr id="18" name="Line 39"/>
          <p:cNvSpPr>
            <a:spLocks noChangeShapeType="1"/>
          </p:cNvSpPr>
          <p:nvPr/>
        </p:nvSpPr>
        <p:spPr bwMode="auto">
          <a:xfrm>
            <a:off x="228600" y="4099559"/>
            <a:ext cx="11527970" cy="340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0745" y="2495006"/>
            <a:ext cx="2704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2800" dirty="0">
                <a:solidFill>
                  <a:srgbClr val="1306BA"/>
                </a:solidFill>
              </a:rPr>
              <a:t>Ơ-</a:t>
            </a:r>
            <a:r>
              <a:rPr lang="en-US" altLang="en-US" sz="2800" dirty="0" err="1">
                <a:solidFill>
                  <a:srgbClr val="1306BA"/>
                </a:solidFill>
              </a:rPr>
              <a:t>gien</a:t>
            </a:r>
            <a:r>
              <a:rPr lang="en-US" altLang="en-US" sz="2800" dirty="0">
                <a:solidFill>
                  <a:srgbClr val="1306BA"/>
                </a:solidFill>
              </a:rPr>
              <a:t> </a:t>
            </a:r>
            <a:r>
              <a:rPr lang="en-US" altLang="en-US" sz="2800" dirty="0" err="1">
                <a:solidFill>
                  <a:srgbClr val="1306BA"/>
                </a:solidFill>
              </a:rPr>
              <a:t>Pô</a:t>
            </a:r>
            <a:r>
              <a:rPr lang="en-US" altLang="en-US" sz="2800" dirty="0">
                <a:solidFill>
                  <a:srgbClr val="1306BA"/>
                </a:solidFill>
              </a:rPr>
              <a:t>-chi-ê</a:t>
            </a:r>
          </a:p>
          <a:p>
            <a:pPr lvl="0"/>
            <a:r>
              <a:rPr lang="en-US" altLang="en-US" sz="2800" dirty="0">
                <a:solidFill>
                  <a:srgbClr val="1306BA"/>
                </a:solidFill>
              </a:rPr>
              <a:t>Pi-e </a:t>
            </a:r>
            <a:r>
              <a:rPr lang="en-US" altLang="en-US" sz="2800" dirty="0" err="1">
                <a:solidFill>
                  <a:srgbClr val="1306BA"/>
                </a:solidFill>
              </a:rPr>
              <a:t>Đơ-gây-tê</a:t>
            </a:r>
            <a:endParaRPr lang="en-US" altLang="en-US" sz="2800" dirty="0">
              <a:solidFill>
                <a:srgbClr val="1306BA"/>
              </a:solidFill>
            </a:endParaRPr>
          </a:p>
          <a:p>
            <a:pPr lvl="0"/>
            <a:r>
              <a:rPr lang="en-US" altLang="en-US" sz="2800" dirty="0">
                <a:solidFill>
                  <a:srgbClr val="1306BA"/>
                </a:solidFill>
              </a:rPr>
              <a:t>Pa-</a:t>
            </a:r>
            <a:r>
              <a:rPr lang="en-US" altLang="en-US" sz="2800" dirty="0" err="1">
                <a:solidFill>
                  <a:srgbClr val="1306BA"/>
                </a:solidFill>
              </a:rPr>
              <a:t>ri</a:t>
            </a:r>
            <a:r>
              <a:rPr lang="en-US" altLang="en-US" sz="2800" dirty="0">
                <a:solidFill>
                  <a:srgbClr val="1306BA"/>
                </a:solidFill>
              </a:rPr>
              <a:t>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30745" y="4088673"/>
            <a:ext cx="1946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2800" dirty="0" err="1">
                <a:solidFill>
                  <a:srgbClr val="CC0099"/>
                </a:solidFill>
              </a:rPr>
              <a:t>Pháp</a:t>
            </a:r>
            <a:endParaRPr lang="en-US" altLang="en-US" sz="28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18331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743496" y="1992301"/>
            <a:ext cx="86201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</a:p>
        </p:txBody>
      </p:sp>
    </p:spTree>
    <p:extLst>
      <p:ext uri="{BB962C8B-B14F-4D97-AF65-F5344CB8AC3E}">
        <p14:creationId xmlns:p14="http://schemas.microsoft.com/office/powerpoint/2010/main" val="339548776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Kết quả hình ảnh cho nhung hinh anh ve ngay 1/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560882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501123" y="2174318"/>
            <a:ext cx="3484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486400" algn="l"/>
              </a:tabLst>
            </a:pPr>
            <a:r>
              <a:rPr lang="en-US" sz="3200" dirty="0" err="1">
                <a:latin typeface="VNI-Times" pitchFamily="2" charset="0"/>
                <a:ea typeface="Times New Roman" panose="02020603050405020304" pitchFamily="18" charset="0"/>
              </a:rPr>
              <a:t>Viết</a:t>
            </a:r>
            <a:r>
              <a:rPr lang="en-US" sz="3200" dirty="0">
                <a:latin typeface="VNI-Times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VNI-Times" pitchFamily="2" charset="0"/>
                <a:ea typeface="Times New Roman" panose="02020603050405020304" pitchFamily="18" charset="0"/>
              </a:rPr>
              <a:t>nháp</a:t>
            </a:r>
            <a:r>
              <a:rPr lang="en-US" sz="3200" dirty="0">
                <a:latin typeface="VNI-Times" pitchFamily="2" charset="0"/>
                <a:ea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23806" y="2920221"/>
            <a:ext cx="1914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0369" y="3468784"/>
            <a:ext cx="24385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Bra-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hma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18021" y="4015088"/>
            <a:ext cx="40868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Sác-lơ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Đác-uyn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Hình Chữ nhật 10"/>
          <p:cNvSpPr/>
          <p:nvPr/>
        </p:nvSpPr>
        <p:spPr>
          <a:xfrm>
            <a:off x="4951354" y="618671"/>
            <a:ext cx="1566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cũ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75953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467" y="279400"/>
            <a:ext cx="10811933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3149600" y="3583517"/>
            <a:ext cx="6502400" cy="1674283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8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Bài</a:t>
            </a:r>
            <a:r>
              <a:rPr lang="en-US" sz="48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8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mới</a:t>
            </a:r>
            <a:endParaRPr lang="en-US" sz="4800" kern="10" dirty="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30745" y="53924"/>
            <a:ext cx="11460163" cy="99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Lịch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Lao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43692" y="1558833"/>
            <a:ext cx="1188719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0000FF"/>
                </a:solidFill>
                <a:latin typeface="+mn-lt"/>
              </a:rPr>
              <a:t>          </a:t>
            </a:r>
            <a:r>
              <a:rPr lang="en-US" altLang="en-US" sz="3000" b="1" dirty="0" err="1">
                <a:latin typeface="+mn-lt"/>
              </a:rPr>
              <a:t>Ngày</a:t>
            </a:r>
            <a:r>
              <a:rPr lang="en-US" altLang="en-US" sz="3000" b="1" dirty="0">
                <a:latin typeface="+mn-lt"/>
              </a:rPr>
              <a:t> 1-5-1886, </a:t>
            </a:r>
            <a:r>
              <a:rPr lang="en-US" altLang="en-US" sz="3000" b="1" dirty="0" err="1">
                <a:latin typeface="+mn-lt"/>
              </a:rPr>
              <a:t>công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nhân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thành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phố</a:t>
            </a:r>
            <a:r>
              <a:rPr lang="en-US" altLang="en-US" sz="3000" b="1" dirty="0">
                <a:latin typeface="+mn-lt"/>
              </a:rPr>
              <a:t> Chi-ca-</a:t>
            </a:r>
            <a:r>
              <a:rPr lang="en-US" altLang="en-US" sz="3000" b="1" dirty="0" err="1">
                <a:latin typeface="+mn-lt"/>
              </a:rPr>
              <a:t>gô</a:t>
            </a:r>
            <a:r>
              <a:rPr lang="en-US" altLang="en-US" sz="3000" b="1" dirty="0">
                <a:latin typeface="+mn-lt"/>
              </a:rPr>
              <a:t>, </a:t>
            </a:r>
            <a:r>
              <a:rPr lang="en-US" altLang="en-US" sz="3000" b="1" dirty="0" err="1">
                <a:latin typeface="+mn-lt"/>
              </a:rPr>
              <a:t>nước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Mĩ</a:t>
            </a:r>
            <a:r>
              <a:rPr lang="en-US" altLang="en-US" sz="3000" b="1" dirty="0">
                <a:latin typeface="+mn-lt"/>
              </a:rPr>
              <a:t>, </a:t>
            </a:r>
            <a:r>
              <a:rPr lang="en-US" altLang="en-US" sz="3000" b="1" dirty="0" err="1">
                <a:latin typeface="+mn-lt"/>
              </a:rPr>
              <a:t>xuống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đường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biểu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tình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đòi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làm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việc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theo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chế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độ</a:t>
            </a:r>
            <a:r>
              <a:rPr lang="en-US" altLang="en-US" sz="3000" b="1" dirty="0">
                <a:latin typeface="+mn-lt"/>
              </a:rPr>
              <a:t> 8 </a:t>
            </a:r>
            <a:r>
              <a:rPr lang="en-US" altLang="en-US" sz="3000" b="1" dirty="0" err="1">
                <a:latin typeface="+mn-lt"/>
              </a:rPr>
              <a:t>giờ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một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ngày</a:t>
            </a:r>
            <a:r>
              <a:rPr lang="en-US" altLang="en-US" sz="3000" b="1" dirty="0">
                <a:latin typeface="+mn-lt"/>
              </a:rPr>
              <a:t>. </a:t>
            </a:r>
            <a:r>
              <a:rPr lang="en-US" altLang="en-US" sz="3000" b="1" dirty="0" err="1">
                <a:latin typeface="+mn-lt"/>
              </a:rPr>
              <a:t>Từ</a:t>
            </a:r>
            <a:r>
              <a:rPr lang="en-US" altLang="en-US" sz="3000" b="1" dirty="0">
                <a:latin typeface="+mn-lt"/>
              </a:rPr>
              <a:t> Chi-ca-</a:t>
            </a:r>
            <a:r>
              <a:rPr lang="en-US" altLang="en-US" sz="3000" b="1" dirty="0" err="1">
                <a:latin typeface="+mn-lt"/>
              </a:rPr>
              <a:t>gô</a:t>
            </a:r>
            <a:r>
              <a:rPr lang="en-US" altLang="en-US" sz="3000" b="1" dirty="0">
                <a:latin typeface="+mn-lt"/>
              </a:rPr>
              <a:t>, </a:t>
            </a:r>
            <a:r>
              <a:rPr lang="en-US" altLang="en-US" sz="3000" b="1" dirty="0" err="1">
                <a:latin typeface="+mn-lt"/>
              </a:rPr>
              <a:t>làn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sóng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bãi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công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lan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nhanh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ra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các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thành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phố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Niu</a:t>
            </a:r>
            <a:r>
              <a:rPr lang="en-US" altLang="en-US" sz="3000" b="1" dirty="0">
                <a:latin typeface="+mn-lt"/>
              </a:rPr>
              <a:t> Y-</a:t>
            </a:r>
            <a:r>
              <a:rPr lang="en-US" altLang="en-US" sz="3000" b="1" dirty="0" err="1">
                <a:latin typeface="+mn-lt"/>
              </a:rPr>
              <a:t>oóc</a:t>
            </a:r>
            <a:r>
              <a:rPr lang="en-US" altLang="en-US" sz="3000" b="1" dirty="0">
                <a:latin typeface="+mn-lt"/>
              </a:rPr>
              <a:t>, Ban-</a:t>
            </a:r>
            <a:r>
              <a:rPr lang="en-US" altLang="en-US" sz="3000" b="1" dirty="0" err="1">
                <a:latin typeface="+mn-lt"/>
              </a:rPr>
              <a:t>ti</a:t>
            </a:r>
            <a:r>
              <a:rPr lang="en-US" altLang="en-US" sz="3000" b="1" dirty="0">
                <a:latin typeface="+mn-lt"/>
              </a:rPr>
              <a:t>-</a:t>
            </a:r>
            <a:r>
              <a:rPr lang="en-US" altLang="en-US" sz="3000" b="1" dirty="0" err="1">
                <a:latin typeface="+mn-lt"/>
              </a:rPr>
              <a:t>mo</a:t>
            </a:r>
            <a:r>
              <a:rPr lang="en-US" altLang="en-US" sz="3000" b="1" dirty="0">
                <a:latin typeface="+mn-lt"/>
              </a:rPr>
              <a:t>, </a:t>
            </a:r>
            <a:r>
              <a:rPr lang="en-US" altLang="en-US" sz="3000" b="1" dirty="0" err="1">
                <a:latin typeface="+mn-lt"/>
              </a:rPr>
              <a:t>Pít-sbơ-nơ</a:t>
            </a:r>
            <a:r>
              <a:rPr lang="en-US" altLang="en-US" sz="3000" b="1" dirty="0">
                <a:latin typeface="+mn-lt"/>
              </a:rPr>
              <a:t>,.... </a:t>
            </a:r>
            <a:r>
              <a:rPr lang="en-US" altLang="en-US" sz="3000" b="1" dirty="0" err="1">
                <a:latin typeface="+mn-lt"/>
              </a:rPr>
              <a:t>Các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cuộc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biểu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tình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bị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đàn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áp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nặng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nề</a:t>
            </a:r>
            <a:r>
              <a:rPr lang="en-US" altLang="en-US" sz="3000" b="1" dirty="0">
                <a:latin typeface="+mn-lt"/>
              </a:rPr>
              <a:t>. </a:t>
            </a:r>
            <a:r>
              <a:rPr lang="en-US" altLang="en-US" sz="3000" b="1" dirty="0" err="1">
                <a:latin typeface="+mn-lt"/>
              </a:rPr>
              <a:t>Đặc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biệt</a:t>
            </a:r>
            <a:r>
              <a:rPr lang="en-US" altLang="en-US" sz="3000" b="1" dirty="0">
                <a:latin typeface="+mn-lt"/>
              </a:rPr>
              <a:t>, ở Chi-ca-</a:t>
            </a:r>
            <a:r>
              <a:rPr lang="en-US" altLang="en-US" sz="3000" b="1" dirty="0" err="1">
                <a:latin typeface="+mn-lt"/>
              </a:rPr>
              <a:t>gô</a:t>
            </a:r>
            <a:r>
              <a:rPr lang="en-US" altLang="en-US" sz="3000" b="1" dirty="0">
                <a:latin typeface="+mn-lt"/>
              </a:rPr>
              <a:t>, </a:t>
            </a:r>
            <a:r>
              <a:rPr lang="en-US" altLang="en-US" sz="3000" b="1" dirty="0" err="1">
                <a:latin typeface="+mn-lt"/>
              </a:rPr>
              <a:t>cảnh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sát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đã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xả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súng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vào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đoàn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người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tay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không</a:t>
            </a:r>
            <a:r>
              <a:rPr lang="en-US" altLang="en-US" sz="3000" b="1" dirty="0">
                <a:latin typeface="+mn-lt"/>
              </a:rPr>
              <a:t>, </a:t>
            </a:r>
            <a:r>
              <a:rPr lang="en-US" altLang="en-US" sz="3000" b="1" dirty="0" err="1">
                <a:latin typeface="+mn-lt"/>
              </a:rPr>
              <a:t>làm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hàng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trăm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người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chết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và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bị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thương</a:t>
            </a:r>
            <a:r>
              <a:rPr lang="en-US" altLang="en-US" sz="3000" b="1" dirty="0">
                <a:latin typeface="+mn-lt"/>
              </a:rPr>
              <a:t>. </a:t>
            </a:r>
            <a:r>
              <a:rPr lang="en-US" altLang="en-US" sz="3000" b="1" dirty="0" err="1">
                <a:latin typeface="+mn-lt"/>
              </a:rPr>
              <a:t>Nhưng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cuối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cùng</a:t>
            </a:r>
            <a:r>
              <a:rPr lang="en-US" altLang="en-US" sz="3000" b="1" dirty="0">
                <a:latin typeface="+mn-lt"/>
              </a:rPr>
              <a:t>, </a:t>
            </a:r>
            <a:r>
              <a:rPr lang="en-US" altLang="en-US" sz="3000" b="1" dirty="0" err="1">
                <a:latin typeface="+mn-lt"/>
              </a:rPr>
              <a:t>giới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chủ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phải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chấp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nhận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yêu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sách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của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công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nhân</a:t>
            </a:r>
            <a:r>
              <a:rPr lang="en-US" altLang="en-US" sz="3000" b="1" dirty="0">
                <a:latin typeface="+mn-lt"/>
              </a:rPr>
              <a:t>. </a:t>
            </a:r>
            <a:r>
              <a:rPr lang="en-US" altLang="en-US" sz="3000" b="1" dirty="0" err="1">
                <a:latin typeface="+mn-lt"/>
              </a:rPr>
              <a:t>Để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ghi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nhớ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sự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kiện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này</a:t>
            </a:r>
            <a:r>
              <a:rPr lang="en-US" altLang="en-US" sz="3000" b="1" dirty="0">
                <a:latin typeface="+mn-lt"/>
              </a:rPr>
              <a:t>, </a:t>
            </a:r>
            <a:r>
              <a:rPr lang="en-US" altLang="en-US" sz="3000" b="1" dirty="0" err="1">
                <a:latin typeface="+mn-lt"/>
              </a:rPr>
              <a:t>ngày</a:t>
            </a:r>
            <a:r>
              <a:rPr lang="en-US" altLang="en-US" sz="3000" b="1" dirty="0">
                <a:latin typeface="+mn-lt"/>
              </a:rPr>
              <a:t> 1-5 </a:t>
            </a:r>
            <a:r>
              <a:rPr lang="en-US" altLang="en-US" sz="3000" b="1" dirty="0" err="1">
                <a:latin typeface="+mn-lt"/>
              </a:rPr>
              <a:t>hằng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năm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đã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được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chọn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làm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ngày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biểu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dương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lực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lượng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của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giai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cấp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công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nhân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toàn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thế</a:t>
            </a:r>
            <a:r>
              <a:rPr lang="en-US" altLang="en-US" sz="3000" b="1" dirty="0">
                <a:latin typeface="+mn-lt"/>
              </a:rPr>
              <a:t> </a:t>
            </a:r>
            <a:r>
              <a:rPr lang="en-US" altLang="en-US" sz="3000" b="1" dirty="0" err="1">
                <a:latin typeface="+mn-lt"/>
              </a:rPr>
              <a:t>giới</a:t>
            </a:r>
            <a:r>
              <a:rPr lang="en-US" altLang="en-US" sz="3000" b="1" dirty="0"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0175953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30745" y="53924"/>
            <a:ext cx="11460163" cy="99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Lịch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Lao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35133" y="1924587"/>
            <a:ext cx="11725219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    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Ngày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1-5-1886,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công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nhân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thành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phố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Chi-ca-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gô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,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nước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Mĩ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,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xuống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đường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biểu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tình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đòi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làm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việc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theo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chế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độ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8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giờ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một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ngày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.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Từ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Chi-ca-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gô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,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làn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sóng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bãi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công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lan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nhanh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ra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các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thành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phố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Niu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Y-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oóc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, Ban-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ti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-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mo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,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Pít-sbơ-nơ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,....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Các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cuộc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biểu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tình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bị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đàn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áp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nặng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nề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.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Đặc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biệt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, ở Chi-ca-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gô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,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cảnh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sát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đã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xả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súng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vào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đoàn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người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tay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không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,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làm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hàng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trăm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người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chết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và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bị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thương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.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Nhưng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cuối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cùng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,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giới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chủ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phải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chấp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nhận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yêu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sách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của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công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nhân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.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Để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ghi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nhớ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sự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kiện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này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,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ngày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1-5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hằng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năm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đã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được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chọn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làm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ngày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biểu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dương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lực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lượng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của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giai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cấp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công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nhân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toàn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thế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giới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6895146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5032678" y="1778136"/>
            <a:ext cx="27186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VNI-Times" pitchFamily="2" charset="0"/>
              </a:rPr>
              <a:t>Chi-ca-</a:t>
            </a:r>
            <a:r>
              <a:rPr lang="en-US" sz="3200" dirty="0" err="1">
                <a:latin typeface="VNI-Times" pitchFamily="2" charset="0"/>
              </a:rPr>
              <a:t>goâ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8319" y="2270512"/>
            <a:ext cx="2588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VNI-Times" pitchFamily="2" charset="0"/>
              </a:rPr>
              <a:t>Niu</a:t>
            </a:r>
            <a:r>
              <a:rPr lang="en-US" sz="3200" dirty="0">
                <a:latin typeface="VNI-Times" pitchFamily="2" charset="0"/>
              </a:rPr>
              <a:t> Y-</a:t>
            </a:r>
            <a:r>
              <a:rPr lang="en-US" sz="3200" dirty="0" err="1">
                <a:latin typeface="VNI-Times" pitchFamily="2" charset="0"/>
              </a:rPr>
              <a:t>ooùc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34107" y="2760544"/>
            <a:ext cx="2588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VNI-Times" pitchFamily="2" charset="0"/>
              </a:rPr>
              <a:t>Ban-</a:t>
            </a:r>
            <a:r>
              <a:rPr lang="en-US" sz="3200" dirty="0" err="1">
                <a:latin typeface="VNI-Times" pitchFamily="2" charset="0"/>
              </a:rPr>
              <a:t>ti</a:t>
            </a:r>
            <a:r>
              <a:rPr lang="en-US" sz="3200" dirty="0">
                <a:latin typeface="VNI-Times" pitchFamily="2" charset="0"/>
              </a:rPr>
              <a:t>-</a:t>
            </a:r>
            <a:r>
              <a:rPr lang="en-US" sz="3200" dirty="0" err="1">
                <a:latin typeface="VNI-Times" pitchFamily="2" charset="0"/>
              </a:rPr>
              <a:t>mo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30745" y="53924"/>
            <a:ext cx="11460163" cy="99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Lịch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Lao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42814" y="3265640"/>
            <a:ext cx="2588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VNI-Times" pitchFamily="2" charset="0"/>
              </a:rPr>
              <a:t>Pít-sbô-nô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73216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11" grpId="0"/>
      <p:bldP spid="11" grpId="1"/>
      <p:bldP spid="11" grpId="2"/>
      <p:bldP spid="13" grpId="0"/>
      <p:bldP spid="13" grpId="1"/>
      <p:bldP spid="13" grpId="2"/>
      <p:bldP spid="15" grpId="0"/>
      <p:bldP spid="15" grpId="1"/>
      <p:bldP spid="15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30745" y="53924"/>
            <a:ext cx="11460163" cy="99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Lịch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Lao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35133" y="1924587"/>
            <a:ext cx="11887199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   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Ngày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1-5-1886,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công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nhân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thành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phố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Chi-ca-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gô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,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nước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Mĩ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,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xuống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đường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biểu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tình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đòi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làm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việc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theo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chế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độ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8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giờ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một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ngày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.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Từ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Chi-ca-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gô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,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làn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sóng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bãi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công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lan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nhanh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ra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các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thành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phố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Niu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Y-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oóc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, Ban-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ti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-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mo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,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Pít-sbơ-nơ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,....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Các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cuộc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biểu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tình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bị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đàn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áp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nặng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nề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.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Đặc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biệt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, ở Chi-ca-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gô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,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cảnh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sát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đã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xả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súng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vào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đoàn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người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tay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không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,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làm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hàng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trăm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người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chết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và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bị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thương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.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Nhưng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cuối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cùng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,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giới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chủ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phải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chấp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nhận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yêu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sách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của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công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nhân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.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Để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ghi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nhớ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sự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kiện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này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,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ngày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1-5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hằng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năm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đã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được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chọn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làm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ngày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biểu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dương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lực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lượng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của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giai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cấp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công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nhân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toàn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thế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+mn-lt"/>
              </a:rPr>
              <a:t>giới</a:t>
            </a:r>
            <a:r>
              <a:rPr lang="en-US" altLang="en-US" sz="2800" b="1" dirty="0">
                <a:solidFill>
                  <a:srgbClr val="1306BA"/>
                </a:solidFill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40177043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4" y="4289"/>
              <a:ext cx="781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" y="4361"/>
              <a:ext cx="1134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35279" y="1321188"/>
            <a:ext cx="259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LUYỆN TẬP: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30745" y="53924"/>
            <a:ext cx="11460163" cy="99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Lịch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Lao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48640" y="1785260"/>
            <a:ext cx="1094667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2.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Tìm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tên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riêng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trong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câu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chuyện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sau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và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cho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biết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tên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riêng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đó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được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viết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như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thế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nào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732118331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838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HP001 5 hàng 1 ô ly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LENOVO</cp:lastModifiedBy>
  <cp:revision>121</cp:revision>
  <dcterms:created xsi:type="dcterms:W3CDTF">2017-11-24T09:12:01Z</dcterms:created>
  <dcterms:modified xsi:type="dcterms:W3CDTF">2021-03-11T08:13:11Z</dcterms:modified>
</cp:coreProperties>
</file>