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1E1D0-F098-4DC5-9CBB-16D2CD518ECA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F7D2B-5050-49B6-812E-75BC3768D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0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1D2C173-BBE2-468F-9D45-695BCD0E1CDD}" type="slidenum">
              <a:rPr lang="en-US">
                <a:latin typeface=".VnTime" pitchFamily="34" charset="0"/>
              </a:rPr>
              <a:pPr eaLnBrk="1" hangingPunct="1"/>
              <a:t>1</a:t>
            </a:fld>
            <a:endParaRPr lang="en-US">
              <a:latin typeface=".VnTime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B5E433-0300-4EC2-AB45-0DFB60B472E4}" type="slidenum">
              <a:rPr lang="en-US">
                <a:latin typeface=".VnTime" pitchFamily="34" charset="0"/>
              </a:rPr>
              <a:pPr eaLnBrk="1" hangingPunct="1"/>
              <a:t>2</a:t>
            </a:fld>
            <a:endParaRPr lang="en-US">
              <a:latin typeface=".VnTime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C128800-22F8-4944-885A-51435461E151}" type="slidenum">
              <a:rPr lang="en-US">
                <a:latin typeface=".VnTime" pitchFamily="34" charset="0"/>
              </a:rPr>
              <a:pPr eaLnBrk="1" hangingPunct="1"/>
              <a:t>3</a:t>
            </a:fld>
            <a:endParaRPr lang="en-US">
              <a:latin typeface=".VnTime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989291-8129-440B-BC3E-B5F2496D84E3}" type="slidenum">
              <a:rPr lang="en-US">
                <a:latin typeface=".VnTime" pitchFamily="34" charset="0"/>
              </a:rPr>
              <a:pPr eaLnBrk="1" hangingPunct="1"/>
              <a:t>4</a:t>
            </a:fld>
            <a:endParaRPr lang="en-US">
              <a:latin typeface=".VnTime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EE67C8-796D-4729-B616-ED37E3C9B929}" type="slidenum">
              <a:rPr lang="en-US">
                <a:latin typeface=".VnTime" pitchFamily="34" charset="0"/>
              </a:rPr>
              <a:pPr eaLnBrk="1" hangingPunct="1"/>
              <a:t>5</a:t>
            </a:fld>
            <a:endParaRPr lang="en-US">
              <a:latin typeface=".VnTime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F6B491-1B6F-410F-BEA7-499F0344059F}" type="slidenum">
              <a:rPr lang="en-US">
                <a:latin typeface=".VnTime" pitchFamily="34" charset="0"/>
              </a:rPr>
              <a:pPr eaLnBrk="1" hangingPunct="1"/>
              <a:t>6</a:t>
            </a:fld>
            <a:endParaRPr lang="en-US">
              <a:latin typeface=".VnTime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CC2B3F-3F4A-407B-9550-A55286594908}" type="slidenum">
              <a:rPr lang="en-US">
                <a:latin typeface=".VnTime" pitchFamily="34" charset="0"/>
              </a:rPr>
              <a:pPr eaLnBrk="1" hangingPunct="1"/>
              <a:t>7</a:t>
            </a:fld>
            <a:endParaRPr lang="en-US">
              <a:latin typeface=".VnTime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FA10E3-3BBB-49DA-94C6-125B7912182F}" type="slidenum">
              <a:rPr lang="en-US">
                <a:latin typeface=".VnTime" pitchFamily="34" charset="0"/>
              </a:rPr>
              <a:pPr eaLnBrk="1" hangingPunct="1"/>
              <a:t>9</a:t>
            </a:fld>
            <a:endParaRPr lang="en-US">
              <a:latin typeface=".VnTime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6D09EE-CCC7-4A28-A208-7AD97A02D6F5}" type="slidenum">
              <a:rPr lang="en-US">
                <a:latin typeface=".VnTime" pitchFamily="34" charset="0"/>
              </a:rPr>
              <a:pPr eaLnBrk="1" hangingPunct="1"/>
              <a:t>10</a:t>
            </a:fld>
            <a:endParaRPr lang="en-US">
              <a:latin typeface=".VnTime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9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5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36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93397-E265-44FF-AE65-BFFF9244E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98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4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08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3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4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8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8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2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E073B-ECDC-42E5-99DB-D9B42BA9EEA7}" type="datetimeFigureOut">
              <a:rPr lang="en-US" smtClean="0"/>
              <a:t>20/2/2019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136A2-7E9E-4883-8217-93DF59346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0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.bin"/><Relationship Id="rId2" Type="http://schemas.openxmlformats.org/officeDocument/2006/relationships/audio" Target="file:///D:\CA%20NHAC\New%20Folder%20(2)\Arichon.mid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9" name="Text Box 3"/>
          <p:cNvSpPr txBox="1">
            <a:spLocks noChangeArrowheads="1"/>
          </p:cNvSpPr>
          <p:nvPr/>
        </p:nvSpPr>
        <p:spPr bwMode="auto">
          <a:xfrm>
            <a:off x="2822575" y="290513"/>
            <a:ext cx="22605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0000FF"/>
                </a:solidFill>
                <a:latin typeface=".VnTimeH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.VnTimeH" pitchFamily="34" charset="0"/>
              </a:rPr>
              <a:t>bµi</a:t>
            </a:r>
            <a:r>
              <a:rPr lang="en-US" sz="3200" dirty="0" smtClean="0">
                <a:solidFill>
                  <a:srgbClr val="0000FF"/>
                </a:solidFill>
                <a:latin typeface=".VnTimeH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.VnTimeH" pitchFamily="34" charset="0"/>
              </a:rPr>
              <a:t>cò</a:t>
            </a:r>
            <a:endParaRPr lang="en-US" sz="3200" dirty="0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67626" name="Text Box 10"/>
          <p:cNvSpPr txBox="1">
            <a:spLocks noChangeArrowheads="1"/>
          </p:cNvSpPr>
          <p:nvPr/>
        </p:nvSpPr>
        <p:spPr bwMode="auto">
          <a:xfrm>
            <a:off x="479425" y="4954588"/>
            <a:ext cx="8050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>
                <a:latin typeface=".VnTime" pitchFamily="34" charset="0"/>
              </a:rPr>
              <a:t>Trong c¸c h×nh trªn nh÷ng h×nh nµo lµ h×nh trô ?</a:t>
            </a: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793750" y="838200"/>
            <a:ext cx="7454900" cy="3981450"/>
            <a:chOff x="428" y="564"/>
            <a:chExt cx="4696" cy="2508"/>
          </a:xfrm>
        </p:grpSpPr>
        <p:grpSp>
          <p:nvGrpSpPr>
            <p:cNvPr id="3079" name="Group 97"/>
            <p:cNvGrpSpPr>
              <a:grpSpLocks/>
            </p:cNvGrpSpPr>
            <p:nvPr/>
          </p:nvGrpSpPr>
          <p:grpSpPr bwMode="auto">
            <a:xfrm>
              <a:off x="2246" y="2256"/>
              <a:ext cx="1066" cy="588"/>
              <a:chOff x="2066" y="2304"/>
              <a:chExt cx="1066" cy="588"/>
            </a:xfrm>
          </p:grpSpPr>
          <p:sp>
            <p:nvSpPr>
              <p:cNvPr id="3110" name="Text Box 9"/>
              <p:cNvSpPr txBox="1">
                <a:spLocks noChangeArrowheads="1"/>
              </p:cNvSpPr>
              <p:nvPr/>
            </p:nvSpPr>
            <p:spPr bwMode="auto">
              <a:xfrm>
                <a:off x="2414" y="2334"/>
                <a:ext cx="326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4400">
                    <a:latin typeface="English111 Vivace BT" pitchFamily="66" charset="0"/>
                  </a:rPr>
                  <a:t>E</a:t>
                </a:r>
              </a:p>
            </p:txBody>
          </p:sp>
          <p:sp>
            <p:nvSpPr>
              <p:cNvPr id="3111" name="AutoShape 64"/>
              <p:cNvSpPr>
                <a:spLocks noChangeArrowheads="1"/>
              </p:cNvSpPr>
              <p:nvPr/>
            </p:nvSpPr>
            <p:spPr bwMode="auto">
              <a:xfrm rot="-5400000">
                <a:off x="2311" y="2071"/>
                <a:ext cx="576" cy="1065"/>
              </a:xfrm>
              <a:prstGeom prst="can">
                <a:avLst>
                  <a:gd name="adj" fmla="val 46224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2" name="Oval 65"/>
              <p:cNvSpPr>
                <a:spLocks noChangeArrowheads="1"/>
              </p:cNvSpPr>
              <p:nvPr/>
            </p:nvSpPr>
            <p:spPr bwMode="auto">
              <a:xfrm rot="5400000">
                <a:off x="2706" y="2454"/>
                <a:ext cx="576" cy="27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80" name="Group 96"/>
            <p:cNvGrpSpPr>
              <a:grpSpLocks/>
            </p:cNvGrpSpPr>
            <p:nvPr/>
          </p:nvGrpSpPr>
          <p:grpSpPr bwMode="auto">
            <a:xfrm>
              <a:off x="428" y="1896"/>
              <a:ext cx="976" cy="1176"/>
              <a:chOff x="416" y="1896"/>
              <a:chExt cx="976" cy="1176"/>
            </a:xfrm>
          </p:grpSpPr>
          <p:sp>
            <p:nvSpPr>
              <p:cNvPr id="3105" name="Text Box 12"/>
              <p:cNvSpPr txBox="1">
                <a:spLocks noChangeArrowheads="1"/>
              </p:cNvSpPr>
              <p:nvPr/>
            </p:nvSpPr>
            <p:spPr bwMode="auto">
              <a:xfrm>
                <a:off x="722" y="2267"/>
                <a:ext cx="31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600">
                    <a:latin typeface="Camau" pitchFamily="2" charset="0"/>
                  </a:rPr>
                  <a:t>D</a:t>
                </a:r>
              </a:p>
            </p:txBody>
          </p:sp>
          <p:sp>
            <p:nvSpPr>
              <p:cNvPr id="3106" name="Oval 28"/>
              <p:cNvSpPr>
                <a:spLocks noChangeArrowheads="1"/>
              </p:cNvSpPr>
              <p:nvPr/>
            </p:nvSpPr>
            <p:spPr bwMode="auto">
              <a:xfrm>
                <a:off x="540" y="2664"/>
                <a:ext cx="732" cy="4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7" name="Oval 29"/>
              <p:cNvSpPr>
                <a:spLocks noChangeArrowheads="1"/>
              </p:cNvSpPr>
              <p:nvPr/>
            </p:nvSpPr>
            <p:spPr bwMode="auto">
              <a:xfrm>
                <a:off x="528" y="1896"/>
                <a:ext cx="732" cy="40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8" name="Freeform 30"/>
              <p:cNvSpPr>
                <a:spLocks/>
              </p:cNvSpPr>
              <p:nvPr/>
            </p:nvSpPr>
            <p:spPr bwMode="auto">
              <a:xfrm>
                <a:off x="416" y="2088"/>
                <a:ext cx="124" cy="804"/>
              </a:xfrm>
              <a:custGeom>
                <a:avLst/>
                <a:gdLst>
                  <a:gd name="T0" fmla="*/ 124 w 148"/>
                  <a:gd name="T1" fmla="*/ 0 h 804"/>
                  <a:gd name="T2" fmla="*/ 4 w 148"/>
                  <a:gd name="T3" fmla="*/ 360 h 804"/>
                  <a:gd name="T4" fmla="*/ 148 w 148"/>
                  <a:gd name="T5" fmla="*/ 804 h 804"/>
                  <a:gd name="T6" fmla="*/ 0 60000 65536"/>
                  <a:gd name="T7" fmla="*/ 0 60000 65536"/>
                  <a:gd name="T8" fmla="*/ 0 60000 65536"/>
                  <a:gd name="T9" fmla="*/ 0 w 148"/>
                  <a:gd name="T10" fmla="*/ 0 h 804"/>
                  <a:gd name="T11" fmla="*/ 148 w 148"/>
                  <a:gd name="T12" fmla="*/ 804 h 8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8" h="804">
                    <a:moveTo>
                      <a:pt x="124" y="0"/>
                    </a:moveTo>
                    <a:cubicBezTo>
                      <a:pt x="62" y="113"/>
                      <a:pt x="0" y="226"/>
                      <a:pt x="4" y="360"/>
                    </a:cubicBezTo>
                    <a:cubicBezTo>
                      <a:pt x="8" y="494"/>
                      <a:pt x="124" y="730"/>
                      <a:pt x="148" y="80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Freeform 31"/>
              <p:cNvSpPr>
                <a:spLocks/>
              </p:cNvSpPr>
              <p:nvPr/>
            </p:nvSpPr>
            <p:spPr bwMode="auto">
              <a:xfrm>
                <a:off x="1260" y="2064"/>
                <a:ext cx="132" cy="840"/>
              </a:xfrm>
              <a:custGeom>
                <a:avLst/>
                <a:gdLst>
                  <a:gd name="T0" fmla="*/ 0 w 180"/>
                  <a:gd name="T1" fmla="*/ 0 h 840"/>
                  <a:gd name="T2" fmla="*/ 180 w 180"/>
                  <a:gd name="T3" fmla="*/ 360 h 840"/>
                  <a:gd name="T4" fmla="*/ 0 w 180"/>
                  <a:gd name="T5" fmla="*/ 840 h 840"/>
                  <a:gd name="T6" fmla="*/ 0 60000 65536"/>
                  <a:gd name="T7" fmla="*/ 0 60000 65536"/>
                  <a:gd name="T8" fmla="*/ 0 60000 65536"/>
                  <a:gd name="T9" fmla="*/ 0 w 180"/>
                  <a:gd name="T10" fmla="*/ 0 h 840"/>
                  <a:gd name="T11" fmla="*/ 180 w 180"/>
                  <a:gd name="T12" fmla="*/ 840 h 8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0" h="840">
                    <a:moveTo>
                      <a:pt x="0" y="0"/>
                    </a:moveTo>
                    <a:cubicBezTo>
                      <a:pt x="90" y="110"/>
                      <a:pt x="180" y="220"/>
                      <a:pt x="180" y="360"/>
                    </a:cubicBezTo>
                    <a:cubicBezTo>
                      <a:pt x="180" y="500"/>
                      <a:pt x="90" y="670"/>
                      <a:pt x="0" y="84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1" name="Group 94"/>
            <p:cNvGrpSpPr>
              <a:grpSpLocks/>
            </p:cNvGrpSpPr>
            <p:nvPr/>
          </p:nvGrpSpPr>
          <p:grpSpPr bwMode="auto">
            <a:xfrm>
              <a:off x="2064" y="756"/>
              <a:ext cx="1344" cy="900"/>
              <a:chOff x="2160" y="756"/>
              <a:chExt cx="1344" cy="900"/>
            </a:xfrm>
          </p:grpSpPr>
          <p:sp>
            <p:nvSpPr>
              <p:cNvPr id="3099" name="Text Box 7"/>
              <p:cNvSpPr txBox="1">
                <a:spLocks noChangeArrowheads="1"/>
              </p:cNvSpPr>
              <p:nvPr/>
            </p:nvSpPr>
            <p:spPr bwMode="auto">
              <a:xfrm>
                <a:off x="2666" y="1036"/>
                <a:ext cx="31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>
                    <a:latin typeface="Camau" pitchFamily="2" charset="0"/>
                  </a:rPr>
                  <a:t>B</a:t>
                </a:r>
              </a:p>
            </p:txBody>
          </p:sp>
          <p:grpSp>
            <p:nvGrpSpPr>
              <p:cNvPr id="3100" name="Group 93"/>
              <p:cNvGrpSpPr>
                <a:grpSpLocks/>
              </p:cNvGrpSpPr>
              <p:nvPr/>
            </p:nvGrpSpPr>
            <p:grpSpPr bwMode="auto">
              <a:xfrm>
                <a:off x="2160" y="756"/>
                <a:ext cx="1344" cy="900"/>
                <a:chOff x="2208" y="732"/>
                <a:chExt cx="1344" cy="900"/>
              </a:xfrm>
            </p:grpSpPr>
            <p:sp>
              <p:nvSpPr>
                <p:cNvPr id="3101" name="Oval 15"/>
                <p:cNvSpPr>
                  <a:spLocks noChangeArrowheads="1"/>
                </p:cNvSpPr>
                <p:nvPr/>
              </p:nvSpPr>
              <p:spPr bwMode="auto">
                <a:xfrm>
                  <a:off x="2796" y="732"/>
                  <a:ext cx="756" cy="288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2" name="Oval 17"/>
                <p:cNvSpPr>
                  <a:spLocks noChangeArrowheads="1"/>
                </p:cNvSpPr>
                <p:nvPr/>
              </p:nvSpPr>
              <p:spPr bwMode="auto">
                <a:xfrm>
                  <a:off x="2208" y="1344"/>
                  <a:ext cx="756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3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208" y="852"/>
                  <a:ext cx="588" cy="6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4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2964" y="900"/>
                  <a:ext cx="588" cy="6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82" name="Group 95"/>
            <p:cNvGrpSpPr>
              <a:grpSpLocks/>
            </p:cNvGrpSpPr>
            <p:nvPr/>
          </p:nvGrpSpPr>
          <p:grpSpPr bwMode="auto">
            <a:xfrm>
              <a:off x="4163" y="740"/>
              <a:ext cx="882" cy="972"/>
              <a:chOff x="4031" y="728"/>
              <a:chExt cx="882" cy="972"/>
            </a:xfrm>
          </p:grpSpPr>
          <p:sp>
            <p:nvSpPr>
              <p:cNvPr id="3094" name="Oval 22"/>
              <p:cNvSpPr>
                <a:spLocks noChangeArrowheads="1"/>
              </p:cNvSpPr>
              <p:nvPr/>
            </p:nvSpPr>
            <p:spPr bwMode="auto">
              <a:xfrm>
                <a:off x="4044" y="1392"/>
                <a:ext cx="860" cy="3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Oval 23"/>
              <p:cNvSpPr>
                <a:spLocks noChangeArrowheads="1"/>
              </p:cNvSpPr>
              <p:nvPr/>
            </p:nvSpPr>
            <p:spPr bwMode="auto">
              <a:xfrm rot="-1085007">
                <a:off x="4031" y="728"/>
                <a:ext cx="882" cy="30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6" name="Line 25"/>
              <p:cNvSpPr>
                <a:spLocks noChangeShapeType="1"/>
              </p:cNvSpPr>
              <p:nvPr/>
            </p:nvSpPr>
            <p:spPr bwMode="auto">
              <a:xfrm flipH="1">
                <a:off x="4896" y="768"/>
                <a:ext cx="0" cy="7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Text Box 26"/>
              <p:cNvSpPr txBox="1">
                <a:spLocks noChangeArrowheads="1"/>
              </p:cNvSpPr>
              <p:nvPr/>
            </p:nvSpPr>
            <p:spPr bwMode="auto">
              <a:xfrm>
                <a:off x="4370" y="1048"/>
                <a:ext cx="27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>
                    <a:latin typeface="Camau" pitchFamily="2" charset="0"/>
                  </a:rPr>
                  <a:t>C</a:t>
                </a:r>
              </a:p>
            </p:txBody>
          </p:sp>
          <p:sp>
            <p:nvSpPr>
              <p:cNvPr id="3098" name="Line 24"/>
              <p:cNvSpPr>
                <a:spLocks noChangeShapeType="1"/>
              </p:cNvSpPr>
              <p:nvPr/>
            </p:nvSpPr>
            <p:spPr bwMode="auto">
              <a:xfrm flipH="1">
                <a:off x="4044" y="1008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3" name="Group 99"/>
            <p:cNvGrpSpPr>
              <a:grpSpLocks/>
            </p:cNvGrpSpPr>
            <p:nvPr/>
          </p:nvGrpSpPr>
          <p:grpSpPr bwMode="auto">
            <a:xfrm>
              <a:off x="4164" y="1848"/>
              <a:ext cx="960" cy="1172"/>
              <a:chOff x="4164" y="1848"/>
              <a:chExt cx="960" cy="1172"/>
            </a:xfrm>
          </p:grpSpPr>
          <p:sp>
            <p:nvSpPr>
              <p:cNvPr id="3089" name="Text Box 39"/>
              <p:cNvSpPr txBox="1">
                <a:spLocks noChangeArrowheads="1"/>
              </p:cNvSpPr>
              <p:nvPr/>
            </p:nvSpPr>
            <p:spPr bwMode="auto">
              <a:xfrm>
                <a:off x="4478" y="2262"/>
                <a:ext cx="33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5400">
                    <a:latin typeface=".VnCommercial ScriptH" pitchFamily="34" charset="0"/>
                  </a:rPr>
                  <a:t>G</a:t>
                </a:r>
              </a:p>
            </p:txBody>
          </p:sp>
          <p:sp>
            <p:nvSpPr>
              <p:cNvPr id="3090" name="Oval 40"/>
              <p:cNvSpPr>
                <a:spLocks noChangeArrowheads="1"/>
              </p:cNvSpPr>
              <p:nvPr/>
            </p:nvSpPr>
            <p:spPr bwMode="auto">
              <a:xfrm>
                <a:off x="4392" y="2832"/>
                <a:ext cx="492" cy="1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Oval 41"/>
              <p:cNvSpPr>
                <a:spLocks noChangeArrowheads="1"/>
              </p:cNvSpPr>
              <p:nvPr/>
            </p:nvSpPr>
            <p:spPr bwMode="auto">
              <a:xfrm>
                <a:off x="4164" y="1848"/>
                <a:ext cx="960" cy="40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2" name="Line 43"/>
              <p:cNvSpPr>
                <a:spLocks noChangeShapeType="1"/>
              </p:cNvSpPr>
              <p:nvPr/>
            </p:nvSpPr>
            <p:spPr bwMode="auto">
              <a:xfrm flipH="1">
                <a:off x="4884" y="2100"/>
                <a:ext cx="228" cy="8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Line 44"/>
              <p:cNvSpPr>
                <a:spLocks noChangeShapeType="1"/>
              </p:cNvSpPr>
              <p:nvPr/>
            </p:nvSpPr>
            <p:spPr bwMode="auto">
              <a:xfrm>
                <a:off x="4164" y="2052"/>
                <a:ext cx="240" cy="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4" name="Group 92"/>
            <p:cNvGrpSpPr>
              <a:grpSpLocks/>
            </p:cNvGrpSpPr>
            <p:nvPr/>
          </p:nvGrpSpPr>
          <p:grpSpPr bwMode="auto">
            <a:xfrm>
              <a:off x="540" y="564"/>
              <a:ext cx="588" cy="1088"/>
              <a:chOff x="528" y="564"/>
              <a:chExt cx="588" cy="1088"/>
            </a:xfrm>
          </p:grpSpPr>
          <p:grpSp>
            <p:nvGrpSpPr>
              <p:cNvPr id="3085" name="Group 84"/>
              <p:cNvGrpSpPr>
                <a:grpSpLocks/>
              </p:cNvGrpSpPr>
              <p:nvPr/>
            </p:nvGrpSpPr>
            <p:grpSpPr bwMode="auto">
              <a:xfrm>
                <a:off x="540" y="564"/>
                <a:ext cx="576" cy="1065"/>
                <a:chOff x="540" y="564"/>
                <a:chExt cx="576" cy="1065"/>
              </a:xfrm>
            </p:grpSpPr>
            <p:sp>
              <p:nvSpPr>
                <p:cNvPr id="308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650" y="983"/>
                  <a:ext cx="337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600">
                      <a:latin typeface="Camau" pitchFamily="2" charset="0"/>
                    </a:rPr>
                    <a:t>A</a:t>
                  </a:r>
                </a:p>
              </p:txBody>
            </p:sp>
            <p:sp>
              <p:nvSpPr>
                <p:cNvPr id="3088" name="AutoShape 53"/>
                <p:cNvSpPr>
                  <a:spLocks noChangeArrowheads="1"/>
                </p:cNvSpPr>
                <p:nvPr/>
              </p:nvSpPr>
              <p:spPr bwMode="auto">
                <a:xfrm>
                  <a:off x="540" y="564"/>
                  <a:ext cx="576" cy="1065"/>
                </a:xfrm>
                <a:prstGeom prst="can">
                  <a:avLst>
                    <a:gd name="adj" fmla="val 46224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086" name="Oval 91"/>
              <p:cNvSpPr>
                <a:spLocks noChangeArrowheads="1"/>
              </p:cNvSpPr>
              <p:nvPr/>
            </p:nvSpPr>
            <p:spPr bwMode="auto">
              <a:xfrm>
                <a:off x="528" y="1428"/>
                <a:ext cx="588" cy="22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67718" name="Text Box 102"/>
          <p:cNvSpPr txBox="1">
            <a:spLocks noChangeArrowheads="1"/>
          </p:cNvSpPr>
          <p:nvPr/>
        </p:nvSpPr>
        <p:spPr bwMode="auto">
          <a:xfrm>
            <a:off x="517525" y="5716588"/>
            <a:ext cx="60848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>
                <a:latin typeface=".VnTime" pitchFamily="34" charset="0"/>
              </a:rPr>
              <a:t>KÓ tªn 1 sè ®å vËt cã d¹ng h×nh cÇu.</a:t>
            </a:r>
          </a:p>
        </p:txBody>
      </p:sp>
    </p:spTree>
    <p:extLst>
      <p:ext uri="{BB962C8B-B14F-4D97-AF65-F5344CB8AC3E}">
        <p14:creationId xmlns:p14="http://schemas.microsoft.com/office/powerpoint/2010/main" val="74599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676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677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/>
      <p:bldP spid="367626" grpId="0"/>
      <p:bldP spid="3677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098675" y="16938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2612" name="AutoShape 4" descr="Water droplets"/>
          <p:cNvSpPr>
            <a:spLocks noChangeArrowheads="1"/>
          </p:cNvSpPr>
          <p:nvPr/>
        </p:nvSpPr>
        <p:spPr bwMode="auto">
          <a:xfrm>
            <a:off x="3105150" y="800100"/>
            <a:ext cx="4648200" cy="1809750"/>
          </a:xfrm>
          <a:prstGeom prst="cloudCallout">
            <a:avLst>
              <a:gd name="adj1" fmla="val -23292"/>
              <a:gd name="adj2" fmla="val 11886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i="1">
                <a:solidFill>
                  <a:srgbClr val="FF0066"/>
                </a:solidFill>
                <a:latin typeface=".VnTime" pitchFamily="34" charset="0"/>
              </a:rPr>
              <a:t>Muèn tÝnh diÖn tÝch h×nh b×nh trßn ta lµm thÕ nµo ? </a:t>
            </a:r>
          </a:p>
        </p:txBody>
      </p:sp>
      <p:sp>
        <p:nvSpPr>
          <p:cNvPr id="452613" name="AutoShape 5"/>
          <p:cNvSpPr>
            <a:spLocks noChangeArrowheads="1"/>
          </p:cNvSpPr>
          <p:nvPr/>
        </p:nvSpPr>
        <p:spPr bwMode="auto">
          <a:xfrm>
            <a:off x="1790700" y="3619500"/>
            <a:ext cx="5105400" cy="2895600"/>
          </a:xfrm>
          <a:prstGeom prst="horizontalScroll">
            <a:avLst>
              <a:gd name="adj" fmla="val 1894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400" b="1" i="1" dirty="0" err="1">
                <a:latin typeface=".VnTime" pitchFamily="34" charset="0"/>
              </a:rPr>
              <a:t>Muèn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tÝnh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diÖn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tÝch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h×nh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trßn</a:t>
            </a:r>
            <a:endParaRPr lang="en-US" sz="2400" b="1" i="1" dirty="0">
              <a:latin typeface=".VnTime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i="1" dirty="0">
                <a:latin typeface=".VnTime" pitchFamily="34" charset="0"/>
              </a:rPr>
              <a:t>ta </a:t>
            </a:r>
            <a:r>
              <a:rPr lang="en-US" sz="2400" b="1" i="1" dirty="0" err="1">
                <a:latin typeface=".VnTime" pitchFamily="34" charset="0"/>
              </a:rPr>
              <a:t>lÊy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b¸n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kÝnh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nh©n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víi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b¸n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kÝnh</a:t>
            </a:r>
            <a:r>
              <a:rPr lang="en-US" sz="2400" b="1" i="1" dirty="0">
                <a:latin typeface=".VnTime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 b="1" i="1" dirty="0" err="1">
                <a:latin typeface=".VnTime" pitchFamily="34" charset="0"/>
              </a:rPr>
              <a:t>råi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nh©n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víi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sè</a:t>
            </a:r>
            <a:r>
              <a:rPr lang="en-US" sz="2400" b="1" i="1" dirty="0">
                <a:latin typeface=".VnTime" pitchFamily="34" charset="0"/>
              </a:rPr>
              <a:t> 3,14.</a:t>
            </a:r>
          </a:p>
        </p:txBody>
      </p:sp>
    </p:spTree>
    <p:extLst>
      <p:ext uri="{BB962C8B-B14F-4D97-AF65-F5344CB8AC3E}">
        <p14:creationId xmlns:p14="http://schemas.microsoft.com/office/powerpoint/2010/main" val="23101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2" grpId="0" animBg="1"/>
      <p:bldP spid="4526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2" descr="006"/>
          <p:cNvSpPr txBox="1">
            <a:spLocks noChangeArrowheads="1"/>
          </p:cNvSpPr>
          <p:nvPr/>
        </p:nvSpPr>
        <p:spPr bwMode="auto">
          <a:xfrm>
            <a:off x="0" y="35744"/>
            <a:ext cx="9144000" cy="6592888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6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36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KÝnh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chóc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c¸c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thÇy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gi¸o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, c«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gi¸o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m¹nh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khoÎ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Chóc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c¸c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con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häc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sinh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ch¨m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ngoan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häc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</a:t>
            </a:r>
            <a:r>
              <a:rPr lang="en-US" sz="3800" b="1" i="1" dirty="0" err="1">
                <a:solidFill>
                  <a:srgbClr val="9933FF"/>
                </a:solidFill>
                <a:latin typeface=".VnAristote" pitchFamily="34" charset="0"/>
              </a:rPr>
              <a:t>giái</a:t>
            </a:r>
            <a:r>
              <a:rPr lang="en-US" sz="3800" b="1" i="1" dirty="0">
                <a:solidFill>
                  <a:srgbClr val="9933FF"/>
                </a:solidFill>
                <a:latin typeface=".VnAristote" pitchFamily="34" charset="0"/>
              </a:rPr>
              <a:t> !</a:t>
            </a:r>
          </a:p>
          <a:p>
            <a:pPr algn="ctr" eaLnBrk="1" hangingPunct="1">
              <a:spcBef>
                <a:spcPct val="50000"/>
              </a:spcBef>
            </a:pPr>
            <a:endParaRPr lang="en-US" sz="3800" b="1" i="1" dirty="0">
              <a:solidFill>
                <a:srgbClr val="9933FF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3800" b="1" i="1" dirty="0">
              <a:solidFill>
                <a:srgbClr val="9933FF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36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3600" b="1" i="1" dirty="0">
              <a:solidFill>
                <a:srgbClr val="0000CC"/>
              </a:solidFill>
              <a:latin typeface=".VnAristote" pitchFamily="34" charset="0"/>
            </a:endParaRPr>
          </a:p>
        </p:txBody>
      </p:sp>
      <p:pic>
        <p:nvPicPr>
          <p:cNvPr id="296963" name="Arichon.mid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4341813" y="6127750"/>
          <a:ext cx="676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Package" r:id="rId7" imgW="676440" imgH="485640" progId="Package">
                  <p:embed/>
                </p:oleObj>
              </mc:Choice>
              <mc:Fallback>
                <p:oleObj name="Package" r:id="rId7" imgW="676440" imgH="485640" progId="Pack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6127750"/>
                        <a:ext cx="6762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7946165"/>
      </p:ext>
    </p:extLst>
  </p:cSld>
  <p:clrMapOvr>
    <a:masterClrMapping/>
  </p:clrMapOvr>
  <p:transition spd="med">
    <p:wheel spokes="3"/>
    <p:sndAc>
      <p:stSnd>
        <p:snd r:embed="rId4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490" fill="hold"/>
                                        <p:tgtEl>
                                          <p:spTgt spid="2969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696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24" name="Text Box 32"/>
          <p:cNvSpPr txBox="1">
            <a:spLocks noChangeArrowheads="1"/>
          </p:cNvSpPr>
          <p:nvPr/>
        </p:nvSpPr>
        <p:spPr bwMode="auto">
          <a:xfrm>
            <a:off x="3146425" y="633413"/>
            <a:ext cx="2727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>
                <a:solidFill>
                  <a:srgbClr val="FF0066"/>
                </a:solidFill>
                <a:latin typeface=".VnTimeH" pitchFamily="34" charset="0"/>
              </a:rPr>
              <a:t>Môc tiªu :</a:t>
            </a:r>
          </a:p>
        </p:txBody>
      </p:sp>
      <p:sp>
        <p:nvSpPr>
          <p:cNvPr id="264225" name="Text Box 33"/>
          <p:cNvSpPr txBox="1">
            <a:spLocks noChangeArrowheads="1"/>
          </p:cNvSpPr>
          <p:nvPr/>
        </p:nvSpPr>
        <p:spPr bwMode="auto">
          <a:xfrm>
            <a:off x="346075" y="1490663"/>
            <a:ext cx="8532813" cy="411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>
                <a:latin typeface=".VnTime" pitchFamily="34" charset="0"/>
              </a:rPr>
              <a:t>     Gióp häc sinh «n tËp vµ rÌn luyÖn </a:t>
            </a:r>
          </a:p>
          <a:p>
            <a:pPr eaLnBrk="1" hangingPunct="1"/>
            <a:r>
              <a:rPr lang="en-US" sz="4400">
                <a:latin typeface=".VnTime" pitchFamily="34" charset="0"/>
              </a:rPr>
              <a:t>kÜ n¨ng tÝnh diÖn tÝch :  </a:t>
            </a:r>
          </a:p>
          <a:p>
            <a:pPr eaLnBrk="1" hangingPunct="1"/>
            <a:r>
              <a:rPr lang="en-US" sz="4400">
                <a:latin typeface=".VnTime" pitchFamily="34" charset="0"/>
              </a:rPr>
              <a:t>     - H×nh tam gi¸c,</a:t>
            </a:r>
          </a:p>
          <a:p>
            <a:pPr eaLnBrk="1" hangingPunct="1"/>
            <a:r>
              <a:rPr lang="en-US" sz="4400">
                <a:latin typeface=".VnTime" pitchFamily="34" charset="0"/>
              </a:rPr>
              <a:t>     - H×nh thang,</a:t>
            </a:r>
          </a:p>
          <a:p>
            <a:pPr eaLnBrk="1" hangingPunct="1"/>
            <a:r>
              <a:rPr lang="en-US" sz="4400">
                <a:latin typeface=".VnTime" pitchFamily="34" charset="0"/>
              </a:rPr>
              <a:t>     - H×nh b×nh hµnh, </a:t>
            </a:r>
          </a:p>
          <a:p>
            <a:pPr eaLnBrk="1" hangingPunct="1"/>
            <a:r>
              <a:rPr lang="en-US" sz="4400">
                <a:latin typeface=".VnTime" pitchFamily="34" charset="0"/>
              </a:rPr>
              <a:t>     - H×nh trßn.</a:t>
            </a:r>
          </a:p>
        </p:txBody>
      </p:sp>
    </p:spTree>
    <p:extLst>
      <p:ext uri="{BB962C8B-B14F-4D97-AF65-F5344CB8AC3E}">
        <p14:creationId xmlns:p14="http://schemas.microsoft.com/office/powerpoint/2010/main" val="254710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24" grpId="0"/>
      <p:bldP spid="2642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3"/>
          <p:cNvSpPr txBox="1">
            <a:spLocks noChangeArrowheads="1"/>
          </p:cNvSpPr>
          <p:nvPr/>
        </p:nvSpPr>
        <p:spPr bwMode="auto">
          <a:xfrm>
            <a:off x="1793875" y="1751013"/>
            <a:ext cx="57277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grpSp>
        <p:nvGrpSpPr>
          <p:cNvPr id="2" name="Group 89"/>
          <p:cNvGrpSpPr>
            <a:grpSpLocks/>
          </p:cNvGrpSpPr>
          <p:nvPr/>
        </p:nvGrpSpPr>
        <p:grpSpPr bwMode="auto">
          <a:xfrm>
            <a:off x="352425" y="325438"/>
            <a:ext cx="8486775" cy="5973762"/>
            <a:chOff x="222" y="205"/>
            <a:chExt cx="5346" cy="3763"/>
          </a:xfrm>
        </p:grpSpPr>
        <p:sp>
          <p:nvSpPr>
            <p:cNvPr id="6167" name="Text Box 19"/>
            <p:cNvSpPr txBox="1">
              <a:spLocks noChangeArrowheads="1"/>
            </p:cNvSpPr>
            <p:nvPr/>
          </p:nvSpPr>
          <p:spPr bwMode="auto">
            <a:xfrm>
              <a:off x="1034" y="1283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.VnTimeH" pitchFamily="34" charset="0"/>
                </a:rPr>
                <a:t>A</a:t>
              </a:r>
            </a:p>
          </p:txBody>
        </p:sp>
        <p:sp>
          <p:nvSpPr>
            <p:cNvPr id="6168" name="Text Box 20"/>
            <p:cNvSpPr txBox="1">
              <a:spLocks noChangeArrowheads="1"/>
            </p:cNvSpPr>
            <p:nvPr/>
          </p:nvSpPr>
          <p:spPr bwMode="auto">
            <a:xfrm>
              <a:off x="2810" y="1319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.VnTimeH" pitchFamily="34" charset="0"/>
                </a:rPr>
                <a:t>B</a:t>
              </a:r>
            </a:p>
          </p:txBody>
        </p:sp>
        <p:sp>
          <p:nvSpPr>
            <p:cNvPr id="6169" name="Text Box 21"/>
            <p:cNvSpPr txBox="1">
              <a:spLocks noChangeArrowheads="1"/>
            </p:cNvSpPr>
            <p:nvPr/>
          </p:nvSpPr>
          <p:spPr bwMode="auto">
            <a:xfrm>
              <a:off x="3146" y="2663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.VnTimeH" pitchFamily="34" charset="0"/>
                </a:rPr>
                <a:t>C</a:t>
              </a:r>
            </a:p>
          </p:txBody>
        </p:sp>
        <p:sp>
          <p:nvSpPr>
            <p:cNvPr id="6170" name="Text Box 22"/>
            <p:cNvSpPr txBox="1">
              <a:spLocks noChangeArrowheads="1"/>
            </p:cNvSpPr>
            <p:nvPr/>
          </p:nvSpPr>
          <p:spPr bwMode="auto">
            <a:xfrm>
              <a:off x="1106" y="2711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.VnTimeH" pitchFamily="34" charset="0"/>
                </a:rPr>
                <a:t>D</a:t>
              </a:r>
            </a:p>
          </p:txBody>
        </p:sp>
        <p:grpSp>
          <p:nvGrpSpPr>
            <p:cNvPr id="6171" name="Group 82"/>
            <p:cNvGrpSpPr>
              <a:grpSpLocks/>
            </p:cNvGrpSpPr>
            <p:nvPr/>
          </p:nvGrpSpPr>
          <p:grpSpPr bwMode="auto">
            <a:xfrm>
              <a:off x="222" y="205"/>
              <a:ext cx="5346" cy="3763"/>
              <a:chOff x="222" y="205"/>
              <a:chExt cx="5346" cy="3763"/>
            </a:xfrm>
          </p:grpSpPr>
          <p:sp>
            <p:nvSpPr>
              <p:cNvPr id="6172" name="Text Box 12"/>
              <p:cNvSpPr txBox="1">
                <a:spLocks noChangeArrowheads="1"/>
              </p:cNvSpPr>
              <p:nvPr/>
            </p:nvSpPr>
            <p:spPr bwMode="auto">
              <a:xfrm>
                <a:off x="222" y="205"/>
                <a:ext cx="5346" cy="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u="sng" dirty="0" err="1">
                    <a:latin typeface=".VnTime" pitchFamily="34" charset="0"/>
                  </a:rPr>
                  <a:t>Bµi</a:t>
                </a:r>
                <a:r>
                  <a:rPr lang="en-US" sz="2800" b="1" u="sng" dirty="0">
                    <a:latin typeface=".VnTime" pitchFamily="34" charset="0"/>
                  </a:rPr>
                  <a:t> 1</a:t>
                </a:r>
                <a:r>
                  <a:rPr lang="en-US" sz="3200" dirty="0">
                    <a:latin typeface=".VnTime" pitchFamily="34" charset="0"/>
                  </a:rPr>
                  <a:t>: Cho </a:t>
                </a:r>
                <a:r>
                  <a:rPr lang="en-US" sz="3200" dirty="0" err="1">
                    <a:latin typeface=".VnTime" pitchFamily="34" charset="0"/>
                  </a:rPr>
                  <a:t>h×nh</a:t>
                </a:r>
                <a:r>
                  <a:rPr lang="en-US" sz="3200" dirty="0">
                    <a:latin typeface=".VnTime" pitchFamily="34" charset="0"/>
                  </a:rPr>
                  <a:t> </a:t>
                </a:r>
                <a:r>
                  <a:rPr lang="en-US" sz="3200" dirty="0" err="1">
                    <a:latin typeface=".VnTime" pitchFamily="34" charset="0"/>
                  </a:rPr>
                  <a:t>thang</a:t>
                </a:r>
                <a:r>
                  <a:rPr lang="en-US" sz="3200" dirty="0">
                    <a:latin typeface=".VnTime" pitchFamily="34" charset="0"/>
                  </a:rPr>
                  <a:t> </a:t>
                </a:r>
                <a:r>
                  <a:rPr lang="en-US" sz="3200" dirty="0" err="1">
                    <a:latin typeface=".VnTime" pitchFamily="34" charset="0"/>
                  </a:rPr>
                  <a:t>vu«ng</a:t>
                </a:r>
                <a:r>
                  <a:rPr lang="en-US" sz="3200" dirty="0">
                    <a:latin typeface=".VnTime" pitchFamily="34" charset="0"/>
                  </a:rPr>
                  <a:t> ABCD (</a:t>
                </a:r>
                <a:r>
                  <a:rPr lang="en-US" sz="3200" dirty="0" err="1">
                    <a:latin typeface=".VnTime" pitchFamily="34" charset="0"/>
                  </a:rPr>
                  <a:t>xem</a:t>
                </a:r>
                <a:r>
                  <a:rPr lang="en-US" sz="3200" dirty="0">
                    <a:latin typeface=".VnTime" pitchFamily="34" charset="0"/>
                  </a:rPr>
                  <a:t> </a:t>
                </a:r>
                <a:r>
                  <a:rPr lang="en-US" sz="3200" dirty="0" err="1">
                    <a:latin typeface=".VnTime" pitchFamily="34" charset="0"/>
                  </a:rPr>
                  <a:t>h×nh</a:t>
                </a:r>
                <a:r>
                  <a:rPr lang="en-US" sz="3200" dirty="0">
                    <a:latin typeface=".VnTime" pitchFamily="34" charset="0"/>
                  </a:rPr>
                  <a:t> </a:t>
                </a:r>
                <a:r>
                  <a:rPr lang="en-US" sz="3200" dirty="0" err="1">
                    <a:latin typeface=".VnTime" pitchFamily="34" charset="0"/>
                  </a:rPr>
                  <a:t>vÏ</a:t>
                </a:r>
                <a:r>
                  <a:rPr lang="en-US" sz="3200" dirty="0">
                    <a:latin typeface=".VnTime" pitchFamily="34" charset="0"/>
                  </a:rPr>
                  <a:t>)</a:t>
                </a:r>
              </a:p>
              <a:p>
                <a:pPr eaLnBrk="1" hangingPunct="1"/>
                <a:r>
                  <a:rPr lang="en-US" sz="3200" dirty="0" err="1">
                    <a:latin typeface=".VnTime" pitchFamily="34" charset="0"/>
                  </a:rPr>
                  <a:t>cã</a:t>
                </a:r>
                <a:r>
                  <a:rPr lang="en-US" sz="3200" dirty="0">
                    <a:latin typeface=".VnTime" pitchFamily="34" charset="0"/>
                  </a:rPr>
                  <a:t> AB = 4cm, DC = 5 cm, AD = 3 cm. </a:t>
                </a:r>
                <a:r>
                  <a:rPr lang="en-US" sz="3200" dirty="0" err="1">
                    <a:latin typeface=".VnTime" pitchFamily="34" charset="0"/>
                  </a:rPr>
                  <a:t>Nèi</a:t>
                </a:r>
                <a:r>
                  <a:rPr lang="en-US" sz="3200" dirty="0">
                    <a:latin typeface=".VnTime" pitchFamily="34" charset="0"/>
                  </a:rPr>
                  <a:t> D </a:t>
                </a:r>
                <a:r>
                  <a:rPr lang="en-US" sz="3200" dirty="0" err="1">
                    <a:latin typeface=".VnTime" pitchFamily="34" charset="0"/>
                  </a:rPr>
                  <a:t>víi</a:t>
                </a:r>
                <a:r>
                  <a:rPr lang="en-US" sz="3200" dirty="0">
                    <a:latin typeface=".VnTime" pitchFamily="34" charset="0"/>
                  </a:rPr>
                  <a:t> B</a:t>
                </a:r>
              </a:p>
              <a:p>
                <a:pPr eaLnBrk="1" hangingPunct="1"/>
                <a:r>
                  <a:rPr lang="en-US" sz="3200" dirty="0" smtClean="0">
                    <a:latin typeface=".VnTime" pitchFamily="34" charset="0"/>
                  </a:rPr>
                  <a:t>®­</a:t>
                </a:r>
                <a:r>
                  <a:rPr lang="en-US" sz="3200" dirty="0" err="1" smtClean="0">
                    <a:latin typeface=".VnTime" pitchFamily="34" charset="0"/>
                  </a:rPr>
                  <a:t>ưîc</a:t>
                </a:r>
                <a:r>
                  <a:rPr lang="en-US" sz="3200" dirty="0" smtClean="0">
                    <a:latin typeface=".VnTime" pitchFamily="34" charset="0"/>
                  </a:rPr>
                  <a:t> </a:t>
                </a:r>
                <a:r>
                  <a:rPr lang="en-US" sz="3200" dirty="0" err="1">
                    <a:latin typeface=".VnTime" pitchFamily="34" charset="0"/>
                  </a:rPr>
                  <a:t>hai</a:t>
                </a:r>
                <a:r>
                  <a:rPr lang="en-US" sz="3200" dirty="0">
                    <a:latin typeface=".VnTime" pitchFamily="34" charset="0"/>
                  </a:rPr>
                  <a:t> </a:t>
                </a:r>
                <a:r>
                  <a:rPr lang="en-US" sz="3200" dirty="0" err="1">
                    <a:latin typeface=".VnTime" pitchFamily="34" charset="0"/>
                  </a:rPr>
                  <a:t>h×nh</a:t>
                </a:r>
                <a:r>
                  <a:rPr lang="en-US" sz="3200" dirty="0">
                    <a:latin typeface=".VnTime" pitchFamily="34" charset="0"/>
                  </a:rPr>
                  <a:t> tam </a:t>
                </a:r>
                <a:r>
                  <a:rPr lang="en-US" sz="3200" dirty="0" err="1">
                    <a:latin typeface=".VnTime" pitchFamily="34" charset="0"/>
                  </a:rPr>
                  <a:t>gi¸c</a:t>
                </a:r>
                <a:r>
                  <a:rPr lang="en-US" sz="3200" dirty="0">
                    <a:latin typeface=".VnTime" pitchFamily="34" charset="0"/>
                  </a:rPr>
                  <a:t> ABD vµ BDC.</a:t>
                </a:r>
              </a:p>
            </p:txBody>
          </p:sp>
          <p:sp>
            <p:nvSpPr>
              <p:cNvPr id="6173" name="Text Box 23"/>
              <p:cNvSpPr txBox="1">
                <a:spLocks noChangeArrowheads="1"/>
              </p:cNvSpPr>
              <p:nvPr/>
            </p:nvSpPr>
            <p:spPr bwMode="auto">
              <a:xfrm>
                <a:off x="350" y="2989"/>
                <a:ext cx="5024" cy="9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>
                    <a:latin typeface=".VnTime" pitchFamily="34" charset="0"/>
                  </a:rPr>
                  <a:t>a/ TÝnh diÖn tÝch mçi h×nh tam gi¸c ®ã ?</a:t>
                </a:r>
              </a:p>
              <a:p>
                <a:pPr eaLnBrk="1" hangingPunct="1"/>
                <a:r>
                  <a:rPr lang="en-US" sz="3200">
                    <a:latin typeface=".VnTime" pitchFamily="34" charset="0"/>
                  </a:rPr>
                  <a:t>b/ TÝnh tû sè phÇn tr¨m cña diÖn tÝch h×nh</a:t>
                </a:r>
              </a:p>
              <a:p>
                <a:pPr eaLnBrk="1" hangingPunct="1"/>
                <a:r>
                  <a:rPr lang="en-US" sz="3200">
                    <a:latin typeface=".VnTime" pitchFamily="34" charset="0"/>
                  </a:rPr>
                  <a:t>tam gi¸c ABD vµ diÖn tÝch h×nh tam gi¸c BDC ?</a:t>
                </a:r>
              </a:p>
            </p:txBody>
          </p:sp>
          <p:grpSp>
            <p:nvGrpSpPr>
              <p:cNvPr id="6174" name="Group 76"/>
              <p:cNvGrpSpPr>
                <a:grpSpLocks/>
              </p:cNvGrpSpPr>
              <p:nvPr/>
            </p:nvGrpSpPr>
            <p:grpSpPr bwMode="auto">
              <a:xfrm>
                <a:off x="1242" y="1494"/>
                <a:ext cx="1926" cy="1188"/>
                <a:chOff x="1242" y="1506"/>
                <a:chExt cx="1926" cy="1188"/>
              </a:xfrm>
            </p:grpSpPr>
            <p:sp>
              <p:nvSpPr>
                <p:cNvPr id="6175" name="AutoShape 39"/>
                <p:cNvSpPr>
                  <a:spLocks noChangeArrowheads="1"/>
                </p:cNvSpPr>
                <p:nvPr/>
              </p:nvSpPr>
              <p:spPr bwMode="auto">
                <a:xfrm rot="5400000">
                  <a:off x="1611" y="1137"/>
                  <a:ext cx="1188" cy="1926"/>
                </a:xfrm>
                <a:prstGeom prst="flowChartManualInpu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176" name="Group 74"/>
                <p:cNvGrpSpPr>
                  <a:grpSpLocks/>
                </p:cNvGrpSpPr>
                <p:nvPr/>
              </p:nvGrpSpPr>
              <p:grpSpPr bwMode="auto">
                <a:xfrm>
                  <a:off x="1248" y="1512"/>
                  <a:ext cx="1536" cy="1176"/>
                  <a:chOff x="1248" y="1512"/>
                  <a:chExt cx="1536" cy="1176"/>
                </a:xfrm>
              </p:grpSpPr>
              <p:grpSp>
                <p:nvGrpSpPr>
                  <p:cNvPr id="6177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1248" y="1512"/>
                    <a:ext cx="96" cy="1176"/>
                    <a:chOff x="1248" y="1512"/>
                    <a:chExt cx="96" cy="1176"/>
                  </a:xfrm>
                </p:grpSpPr>
                <p:sp>
                  <p:nvSpPr>
                    <p:cNvPr id="6179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1248" y="2592"/>
                      <a:ext cx="96" cy="96"/>
                    </a:xfrm>
                    <a:custGeom>
                      <a:avLst/>
                      <a:gdLst>
                        <a:gd name="T0" fmla="*/ 0 w 96"/>
                        <a:gd name="T1" fmla="*/ 0 h 96"/>
                        <a:gd name="T2" fmla="*/ 96 w 96"/>
                        <a:gd name="T3" fmla="*/ 0 h 96"/>
                        <a:gd name="T4" fmla="*/ 96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96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80" name="Freeform 44"/>
                    <p:cNvSpPr>
                      <a:spLocks/>
                    </p:cNvSpPr>
                    <p:nvPr/>
                  </p:nvSpPr>
                  <p:spPr bwMode="auto">
                    <a:xfrm>
                      <a:off x="1248" y="1512"/>
                      <a:ext cx="96" cy="96"/>
                    </a:xfrm>
                    <a:custGeom>
                      <a:avLst/>
                      <a:gdLst>
                        <a:gd name="T0" fmla="*/ 96 w 96"/>
                        <a:gd name="T1" fmla="*/ 0 h 96"/>
                        <a:gd name="T2" fmla="*/ 96 w 96"/>
                        <a:gd name="T3" fmla="*/ 96 h 96"/>
                        <a:gd name="T4" fmla="*/ 0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96" y="0"/>
                          </a:moveTo>
                          <a:lnTo>
                            <a:pt x="96" y="96"/>
                          </a:lnTo>
                          <a:lnTo>
                            <a:pt x="0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178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48" y="1512"/>
                    <a:ext cx="1536" cy="11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7" name="Group 88"/>
          <p:cNvGrpSpPr>
            <a:grpSpLocks/>
          </p:cNvGrpSpPr>
          <p:nvPr/>
        </p:nvGrpSpPr>
        <p:grpSpPr bwMode="auto">
          <a:xfrm>
            <a:off x="955675" y="1708150"/>
            <a:ext cx="4046538" cy="3236913"/>
            <a:chOff x="602" y="1076"/>
            <a:chExt cx="2549" cy="2039"/>
          </a:xfrm>
        </p:grpSpPr>
        <p:grpSp>
          <p:nvGrpSpPr>
            <p:cNvPr id="6157" name="Group 83"/>
            <p:cNvGrpSpPr>
              <a:grpSpLocks/>
            </p:cNvGrpSpPr>
            <p:nvPr/>
          </p:nvGrpSpPr>
          <p:grpSpPr bwMode="auto">
            <a:xfrm>
              <a:off x="1248" y="1076"/>
              <a:ext cx="1524" cy="400"/>
              <a:chOff x="1248" y="1076"/>
              <a:chExt cx="1524" cy="400"/>
            </a:xfrm>
          </p:grpSpPr>
          <p:sp>
            <p:nvSpPr>
              <p:cNvPr id="6165" name="AutoShape 54"/>
              <p:cNvSpPr>
                <a:spLocks/>
              </p:cNvSpPr>
              <p:nvPr/>
            </p:nvSpPr>
            <p:spPr bwMode="auto">
              <a:xfrm rot="-5400000">
                <a:off x="1936" y="641"/>
                <a:ext cx="147" cy="1524"/>
              </a:xfrm>
              <a:prstGeom prst="rightBrace">
                <a:avLst>
                  <a:gd name="adj1" fmla="val 119704"/>
                  <a:gd name="adj2" fmla="val 45667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6" name="Text Box 55"/>
              <p:cNvSpPr txBox="1">
                <a:spLocks noChangeArrowheads="1"/>
              </p:cNvSpPr>
              <p:nvPr/>
            </p:nvSpPr>
            <p:spPr bwMode="auto">
              <a:xfrm>
                <a:off x="1778" y="1076"/>
                <a:ext cx="4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.VnTime" pitchFamily="34" charset="0"/>
                  </a:rPr>
                  <a:t>4 cm</a:t>
                </a:r>
              </a:p>
            </p:txBody>
          </p:sp>
        </p:grpSp>
        <p:grpSp>
          <p:nvGrpSpPr>
            <p:cNvPr id="6158" name="Group 87"/>
            <p:cNvGrpSpPr>
              <a:grpSpLocks/>
            </p:cNvGrpSpPr>
            <p:nvPr/>
          </p:nvGrpSpPr>
          <p:grpSpPr bwMode="auto">
            <a:xfrm>
              <a:off x="602" y="1505"/>
              <a:ext cx="2549" cy="1610"/>
              <a:chOff x="602" y="1505"/>
              <a:chExt cx="2549" cy="1610"/>
            </a:xfrm>
          </p:grpSpPr>
          <p:grpSp>
            <p:nvGrpSpPr>
              <p:cNvPr id="6159" name="Group 84"/>
              <p:cNvGrpSpPr>
                <a:grpSpLocks/>
              </p:cNvGrpSpPr>
              <p:nvPr/>
            </p:nvGrpSpPr>
            <p:grpSpPr bwMode="auto">
              <a:xfrm>
                <a:off x="602" y="1505"/>
                <a:ext cx="617" cy="1188"/>
                <a:chOff x="602" y="1505"/>
                <a:chExt cx="617" cy="1188"/>
              </a:xfrm>
            </p:grpSpPr>
            <p:sp>
              <p:nvSpPr>
                <p:cNvPr id="6163" name="AutoShape 56"/>
                <p:cNvSpPr>
                  <a:spLocks/>
                </p:cNvSpPr>
                <p:nvPr/>
              </p:nvSpPr>
              <p:spPr bwMode="auto">
                <a:xfrm rot="10800000">
                  <a:off x="1036" y="1505"/>
                  <a:ext cx="183" cy="1188"/>
                </a:xfrm>
                <a:prstGeom prst="rightBrace">
                  <a:avLst>
                    <a:gd name="adj1" fmla="val 54098"/>
                    <a:gd name="adj2" fmla="val 51968"/>
                  </a:avLst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4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602" y="1953"/>
                  <a:ext cx="39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>
                      <a:latin typeface=".VnTime" pitchFamily="34" charset="0"/>
                    </a:rPr>
                    <a:t>3cm</a:t>
                  </a:r>
                </a:p>
              </p:txBody>
            </p:sp>
          </p:grpSp>
          <p:grpSp>
            <p:nvGrpSpPr>
              <p:cNvPr id="6160" name="Group 85"/>
              <p:cNvGrpSpPr>
                <a:grpSpLocks/>
              </p:cNvGrpSpPr>
              <p:nvPr/>
            </p:nvGrpSpPr>
            <p:grpSpPr bwMode="auto">
              <a:xfrm>
                <a:off x="1242" y="2694"/>
                <a:ext cx="1909" cy="421"/>
                <a:chOff x="1242" y="2694"/>
                <a:chExt cx="1909" cy="421"/>
              </a:xfrm>
            </p:grpSpPr>
            <p:sp>
              <p:nvSpPr>
                <p:cNvPr id="6161" name="AutoShape 58"/>
                <p:cNvSpPr>
                  <a:spLocks/>
                </p:cNvSpPr>
                <p:nvPr/>
              </p:nvSpPr>
              <p:spPr bwMode="auto">
                <a:xfrm rot="5395344" flipV="1">
                  <a:off x="2116" y="1820"/>
                  <a:ext cx="162" cy="1909"/>
                </a:xfrm>
                <a:prstGeom prst="rightBrace">
                  <a:avLst>
                    <a:gd name="adj1" fmla="val 168740"/>
                    <a:gd name="adj2" fmla="val 48060"/>
                  </a:avLst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2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946" y="2865"/>
                  <a:ext cx="43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>
                      <a:latin typeface=".VnTime" pitchFamily="34" charset="0"/>
                    </a:rPr>
                    <a:t>5 cm</a:t>
                  </a:r>
                </a:p>
              </p:txBody>
            </p:sp>
          </p:grpSp>
        </p:grpSp>
      </p:grpSp>
      <p:sp>
        <p:nvSpPr>
          <p:cNvPr id="267325" name="Line 61"/>
          <p:cNvSpPr>
            <a:spLocks noChangeShapeType="1"/>
          </p:cNvSpPr>
          <p:nvPr/>
        </p:nvSpPr>
        <p:spPr bwMode="auto">
          <a:xfrm>
            <a:off x="1104900" y="5295900"/>
            <a:ext cx="55435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26" name="Line 62"/>
          <p:cNvSpPr>
            <a:spLocks noChangeShapeType="1"/>
          </p:cNvSpPr>
          <p:nvPr/>
        </p:nvSpPr>
        <p:spPr bwMode="auto">
          <a:xfrm>
            <a:off x="1162050" y="5791200"/>
            <a:ext cx="61722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27" name="Line 63"/>
          <p:cNvSpPr>
            <a:spLocks noChangeShapeType="1"/>
          </p:cNvSpPr>
          <p:nvPr/>
        </p:nvSpPr>
        <p:spPr bwMode="auto">
          <a:xfrm flipV="1">
            <a:off x="781050" y="6267450"/>
            <a:ext cx="73533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29" name="AutoShape 65"/>
          <p:cNvSpPr>
            <a:spLocks noChangeArrowheads="1"/>
          </p:cNvSpPr>
          <p:nvPr/>
        </p:nvSpPr>
        <p:spPr bwMode="auto">
          <a:xfrm>
            <a:off x="5657850" y="2171700"/>
            <a:ext cx="2647950" cy="1600200"/>
          </a:xfrm>
          <a:prstGeom prst="cloudCallout">
            <a:avLst>
              <a:gd name="adj1" fmla="val -51440"/>
              <a:gd name="adj2" fmla="val 9662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Bµi to¸n </a:t>
            </a:r>
          </a:p>
          <a:p>
            <a:pPr algn="ctr"/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cho biÕt g×?</a:t>
            </a:r>
          </a:p>
          <a:p>
            <a:pPr algn="ctr"/>
            <a:endParaRPr lang="en-US" sz="2400" b="1">
              <a:latin typeface=".VnTime" pitchFamily="34" charset="0"/>
            </a:endParaRPr>
          </a:p>
        </p:txBody>
      </p:sp>
      <p:sp>
        <p:nvSpPr>
          <p:cNvPr id="267330" name="AutoShape 66"/>
          <p:cNvSpPr>
            <a:spLocks noChangeArrowheads="1"/>
          </p:cNvSpPr>
          <p:nvPr/>
        </p:nvSpPr>
        <p:spPr bwMode="auto">
          <a:xfrm>
            <a:off x="6496050" y="2152650"/>
            <a:ext cx="2647950" cy="1600200"/>
          </a:xfrm>
          <a:prstGeom prst="cloudCallout">
            <a:avLst>
              <a:gd name="adj1" fmla="val -51440"/>
              <a:gd name="adj2" fmla="val 9662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Bµi to¸n cã mÊy yªu cÇu?</a:t>
            </a:r>
          </a:p>
          <a:p>
            <a:pPr algn="ctr"/>
            <a:endParaRPr lang="en-US" sz="2400" b="1">
              <a:latin typeface=".VnTime" pitchFamily="34" charset="0"/>
            </a:endParaRPr>
          </a:p>
        </p:txBody>
      </p:sp>
      <p:sp>
        <p:nvSpPr>
          <p:cNvPr id="267344" name="Line 80"/>
          <p:cNvSpPr>
            <a:spLocks noChangeShapeType="1"/>
          </p:cNvSpPr>
          <p:nvPr/>
        </p:nvSpPr>
        <p:spPr bwMode="auto">
          <a:xfrm>
            <a:off x="2228850" y="857250"/>
            <a:ext cx="38862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45" name="Line 81"/>
          <p:cNvSpPr>
            <a:spLocks noChangeShapeType="1"/>
          </p:cNvSpPr>
          <p:nvPr/>
        </p:nvSpPr>
        <p:spPr bwMode="auto">
          <a:xfrm>
            <a:off x="1009650" y="1352550"/>
            <a:ext cx="56007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15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7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7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7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7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7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7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7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5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325" grpId="0" animBg="1"/>
      <p:bldP spid="267326" grpId="0" animBg="1"/>
      <p:bldP spid="267327" grpId="0" animBg="1"/>
      <p:bldP spid="267329" grpId="0" animBg="1"/>
      <p:bldP spid="267329" grpId="1" animBg="1"/>
      <p:bldP spid="267330" grpId="0" animBg="1"/>
      <p:bldP spid="267330" grpId="1" animBg="1"/>
      <p:bldP spid="267344" grpId="0" animBg="1"/>
      <p:bldP spid="2673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222375" y="8366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5041" name="Text Box 17"/>
          <p:cNvSpPr txBox="1">
            <a:spLocks noChangeArrowheads="1"/>
          </p:cNvSpPr>
          <p:nvPr/>
        </p:nvSpPr>
        <p:spPr bwMode="auto">
          <a:xfrm>
            <a:off x="765175" y="173038"/>
            <a:ext cx="1338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>
                <a:latin typeface=".VnTime" pitchFamily="34" charset="0"/>
              </a:rPr>
              <a:t>Bµi gi¶i</a:t>
            </a:r>
          </a:p>
        </p:txBody>
      </p:sp>
      <p:sp>
        <p:nvSpPr>
          <p:cNvPr id="385042" name="Text Box 18"/>
          <p:cNvSpPr txBox="1">
            <a:spLocks noChangeArrowheads="1"/>
          </p:cNvSpPr>
          <p:nvPr/>
        </p:nvSpPr>
        <p:spPr bwMode="auto">
          <a:xfrm>
            <a:off x="1225550" y="3152775"/>
            <a:ext cx="678815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.VnTime" pitchFamily="34" charset="0"/>
              </a:rPr>
              <a:t>a)  </a:t>
            </a:r>
            <a:r>
              <a:rPr lang="en-US" sz="2400" dirty="0" err="1">
                <a:latin typeface=".VnTime" pitchFamily="34" charset="0"/>
              </a:rPr>
              <a:t>DiÖn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tÝch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h×nh</a:t>
            </a:r>
            <a:r>
              <a:rPr lang="en-US" sz="2400" dirty="0">
                <a:latin typeface=".VnTime" pitchFamily="34" charset="0"/>
              </a:rPr>
              <a:t> tam </a:t>
            </a:r>
            <a:r>
              <a:rPr lang="en-US" sz="2400" dirty="0" err="1">
                <a:latin typeface=".VnTime" pitchFamily="34" charset="0"/>
              </a:rPr>
              <a:t>gi¸c</a:t>
            </a:r>
            <a:r>
              <a:rPr lang="en-US" sz="2400" dirty="0">
                <a:latin typeface=".VnTime" pitchFamily="34" charset="0"/>
              </a:rPr>
              <a:t> ABD lµ :</a:t>
            </a:r>
          </a:p>
          <a:p>
            <a:pPr eaLnBrk="1" hangingPunct="1"/>
            <a:r>
              <a:rPr lang="en-US" sz="2400" dirty="0">
                <a:latin typeface=".VnTime" pitchFamily="34" charset="0"/>
              </a:rPr>
              <a:t>               4 </a:t>
            </a:r>
            <a:r>
              <a:rPr lang="en-US" b="1" dirty="0">
                <a:latin typeface=".VnTime" pitchFamily="34" charset="0"/>
                <a:sym typeface="Symbol" pitchFamily="18" charset="2"/>
              </a:rPr>
              <a:t>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dirty="0">
                <a:latin typeface=".VnTime" pitchFamily="34" charset="0"/>
              </a:rPr>
              <a:t>3 : 2 = 6 (cm</a:t>
            </a:r>
            <a:r>
              <a:rPr lang="en-US" sz="2400" baseline="30000" dirty="0">
                <a:latin typeface=".VnTime" pitchFamily="34" charset="0"/>
              </a:rPr>
              <a:t>2</a:t>
            </a:r>
            <a:r>
              <a:rPr lang="en-US" sz="2400" dirty="0">
                <a:latin typeface=".VnTime" pitchFamily="34" charset="0"/>
              </a:rPr>
              <a:t>)</a:t>
            </a:r>
          </a:p>
          <a:p>
            <a:pPr eaLnBrk="1" hangingPunct="1"/>
            <a:r>
              <a:rPr lang="en-US" sz="2400" dirty="0" err="1" smtClean="0">
                <a:latin typeface=".VnTime" pitchFamily="34" charset="0"/>
              </a:rPr>
              <a:t>DiÖn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tÝch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h×nh</a:t>
            </a:r>
            <a:r>
              <a:rPr lang="en-US" sz="2400" dirty="0">
                <a:latin typeface=".VnTime" pitchFamily="34" charset="0"/>
              </a:rPr>
              <a:t> tam </a:t>
            </a:r>
            <a:r>
              <a:rPr lang="en-US" sz="2400" dirty="0" err="1">
                <a:latin typeface=".VnTime" pitchFamily="34" charset="0"/>
              </a:rPr>
              <a:t>gi¸c</a:t>
            </a:r>
            <a:r>
              <a:rPr lang="en-US" sz="2400" dirty="0">
                <a:latin typeface=".VnTime" pitchFamily="34" charset="0"/>
              </a:rPr>
              <a:t> BDC lµ :</a:t>
            </a:r>
          </a:p>
          <a:p>
            <a:pPr eaLnBrk="1" hangingPunct="1"/>
            <a:r>
              <a:rPr lang="en-US" sz="2400" dirty="0">
                <a:latin typeface=".VnTime" pitchFamily="34" charset="0"/>
              </a:rPr>
              <a:t>               5 </a:t>
            </a:r>
            <a:r>
              <a:rPr lang="en-US" b="1" dirty="0">
                <a:sym typeface="Symbol" pitchFamily="18" charset="2"/>
              </a:rPr>
              <a:t></a:t>
            </a:r>
            <a:r>
              <a:rPr lang="en-US" sz="2400" dirty="0">
                <a:latin typeface=".VnTime" pitchFamily="34" charset="0"/>
              </a:rPr>
              <a:t> 3 : 2 = 7,5 (cm</a:t>
            </a:r>
            <a:r>
              <a:rPr lang="en-US" sz="2400" baseline="30000" dirty="0">
                <a:latin typeface=".VnTime" pitchFamily="34" charset="0"/>
              </a:rPr>
              <a:t>2</a:t>
            </a:r>
            <a:r>
              <a:rPr lang="en-US" sz="2400" dirty="0">
                <a:latin typeface=".VnTime" pitchFamily="34" charset="0"/>
              </a:rPr>
              <a:t>)</a:t>
            </a:r>
          </a:p>
          <a:p>
            <a:pPr eaLnBrk="1" hangingPunct="1"/>
            <a:r>
              <a:rPr lang="en-US" sz="2400" dirty="0">
                <a:latin typeface=".VnTime" pitchFamily="34" charset="0"/>
              </a:rPr>
              <a:t>b)  </a:t>
            </a:r>
            <a:r>
              <a:rPr lang="en-US" sz="2400" dirty="0" err="1">
                <a:latin typeface=".VnTime" pitchFamily="34" charset="0"/>
              </a:rPr>
              <a:t>Tû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sè</a:t>
            </a:r>
            <a:r>
              <a:rPr lang="en-US" sz="2400" dirty="0">
                <a:latin typeface=".VnTime" pitchFamily="34" charset="0"/>
              </a:rPr>
              <a:t> % </a:t>
            </a:r>
            <a:r>
              <a:rPr lang="en-US" sz="2400" dirty="0" err="1">
                <a:latin typeface=".VnTime" pitchFamily="34" charset="0"/>
              </a:rPr>
              <a:t>cña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h×nh</a:t>
            </a:r>
            <a:r>
              <a:rPr lang="en-US" sz="2400" dirty="0">
                <a:latin typeface=".VnTime" pitchFamily="34" charset="0"/>
              </a:rPr>
              <a:t> tam </a:t>
            </a:r>
            <a:r>
              <a:rPr lang="en-US" sz="2400" dirty="0" err="1">
                <a:latin typeface=".VnTime" pitchFamily="34" charset="0"/>
              </a:rPr>
              <a:t>gi¸c</a:t>
            </a:r>
            <a:r>
              <a:rPr lang="en-US" sz="2400" dirty="0">
                <a:latin typeface=".VnTime" pitchFamily="34" charset="0"/>
              </a:rPr>
              <a:t> ABD vµ BDC lµ :</a:t>
            </a:r>
          </a:p>
          <a:p>
            <a:pPr eaLnBrk="1" hangingPunct="1"/>
            <a:r>
              <a:rPr lang="en-US" sz="2400" dirty="0">
                <a:latin typeface=".VnTime" pitchFamily="34" charset="0"/>
              </a:rPr>
              <a:t>               6 : 7,5 = 0,8 = 80%</a:t>
            </a:r>
          </a:p>
          <a:p>
            <a:pPr eaLnBrk="1" hangingPunct="1"/>
            <a:r>
              <a:rPr lang="en-US" sz="2400" dirty="0">
                <a:latin typeface=".VnTime" pitchFamily="34" charset="0"/>
              </a:rPr>
              <a:t>                       §¸p </a:t>
            </a:r>
            <a:r>
              <a:rPr lang="en-US" sz="2400" dirty="0" err="1">
                <a:latin typeface=".VnTime" pitchFamily="34" charset="0"/>
              </a:rPr>
              <a:t>sè</a:t>
            </a:r>
            <a:r>
              <a:rPr lang="en-US" sz="2400" dirty="0">
                <a:latin typeface=".VnTime" pitchFamily="34" charset="0"/>
              </a:rPr>
              <a:t>: a) 6 cm</a:t>
            </a:r>
            <a:r>
              <a:rPr lang="en-US" sz="2400" baseline="30000" dirty="0">
                <a:latin typeface=".VnTime" pitchFamily="34" charset="0"/>
              </a:rPr>
              <a:t>2 </a:t>
            </a:r>
            <a:r>
              <a:rPr lang="en-US" sz="2400" dirty="0">
                <a:latin typeface=".VnTime" pitchFamily="34" charset="0"/>
              </a:rPr>
              <a:t>; 7,5cm</a:t>
            </a:r>
            <a:r>
              <a:rPr lang="en-US" sz="2400" baseline="30000" dirty="0">
                <a:latin typeface=".VnTime" pitchFamily="34" charset="0"/>
              </a:rPr>
              <a:t>2 </a:t>
            </a:r>
            <a:r>
              <a:rPr lang="en-US" sz="2400" dirty="0">
                <a:latin typeface=".VnTime" pitchFamily="34" charset="0"/>
              </a:rPr>
              <a:t>; b) 80%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2232025" y="0"/>
            <a:ext cx="4368800" cy="3236913"/>
            <a:chOff x="1346" y="216"/>
            <a:chExt cx="2752" cy="2039"/>
          </a:xfrm>
        </p:grpSpPr>
        <p:sp>
          <p:nvSpPr>
            <p:cNvPr id="7179" name="Text Box 22"/>
            <p:cNvSpPr txBox="1">
              <a:spLocks noChangeArrowheads="1"/>
            </p:cNvSpPr>
            <p:nvPr/>
          </p:nvSpPr>
          <p:spPr bwMode="auto">
            <a:xfrm>
              <a:off x="3446" y="1872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.VnTimeH" pitchFamily="34" charset="0"/>
                </a:rPr>
                <a:t>H</a:t>
              </a:r>
            </a:p>
          </p:txBody>
        </p:sp>
        <p:grpSp>
          <p:nvGrpSpPr>
            <p:cNvPr id="7180" name="Group 64"/>
            <p:cNvGrpSpPr>
              <a:grpSpLocks/>
            </p:cNvGrpSpPr>
            <p:nvPr/>
          </p:nvGrpSpPr>
          <p:grpSpPr bwMode="auto">
            <a:xfrm>
              <a:off x="1346" y="216"/>
              <a:ext cx="2752" cy="2039"/>
              <a:chOff x="1346" y="216"/>
              <a:chExt cx="2752" cy="2039"/>
            </a:xfrm>
          </p:grpSpPr>
          <p:grpSp>
            <p:nvGrpSpPr>
              <p:cNvPr id="7181" name="Group 63"/>
              <p:cNvGrpSpPr>
                <a:grpSpLocks/>
              </p:cNvGrpSpPr>
              <p:nvPr/>
            </p:nvGrpSpPr>
            <p:grpSpPr bwMode="auto">
              <a:xfrm>
                <a:off x="1346" y="216"/>
                <a:ext cx="2752" cy="2039"/>
                <a:chOff x="1346" y="216"/>
                <a:chExt cx="2752" cy="2039"/>
              </a:xfrm>
            </p:grpSpPr>
            <p:grpSp>
              <p:nvGrpSpPr>
                <p:cNvPr id="7184" name="Group 62"/>
                <p:cNvGrpSpPr>
                  <a:grpSpLocks/>
                </p:cNvGrpSpPr>
                <p:nvPr/>
              </p:nvGrpSpPr>
              <p:grpSpPr bwMode="auto">
                <a:xfrm>
                  <a:off x="1766" y="411"/>
                  <a:ext cx="2332" cy="1659"/>
                  <a:chOff x="1766" y="411"/>
                  <a:chExt cx="2332" cy="1659"/>
                </a:xfrm>
              </p:grpSpPr>
              <p:sp>
                <p:nvSpPr>
                  <p:cNvPr id="7192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6" y="411"/>
                    <a:ext cx="22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b="1">
                        <a:latin typeface=".VnTimeH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7193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42" y="447"/>
                    <a:ext cx="21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b="1">
                        <a:latin typeface=".VnTimeH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7194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8" y="1791"/>
                    <a:ext cx="22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b="1">
                        <a:latin typeface=".VnTimeH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7195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38" y="1839"/>
                    <a:ext cx="22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b="1">
                        <a:latin typeface=".VnTimeH" pitchFamily="34" charset="0"/>
                      </a:rPr>
                      <a:t>D</a:t>
                    </a:r>
                  </a:p>
                </p:txBody>
              </p:sp>
              <p:grpSp>
                <p:nvGrpSpPr>
                  <p:cNvPr id="7196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980" y="634"/>
                    <a:ext cx="1932" cy="1188"/>
                    <a:chOff x="1980" y="634"/>
                    <a:chExt cx="1932" cy="1188"/>
                  </a:xfrm>
                </p:grpSpPr>
                <p:sp>
                  <p:nvSpPr>
                    <p:cNvPr id="7197" name="AutoShape 43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2355" y="265"/>
                      <a:ext cx="1188" cy="1926"/>
                    </a:xfrm>
                    <a:prstGeom prst="flowChartManualInpu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98" name="Freeform 44"/>
                    <p:cNvSpPr>
                      <a:spLocks/>
                    </p:cNvSpPr>
                    <p:nvPr/>
                  </p:nvSpPr>
                  <p:spPr bwMode="auto">
                    <a:xfrm>
                      <a:off x="1980" y="1720"/>
                      <a:ext cx="96" cy="96"/>
                    </a:xfrm>
                    <a:custGeom>
                      <a:avLst/>
                      <a:gdLst>
                        <a:gd name="T0" fmla="*/ 0 w 96"/>
                        <a:gd name="T1" fmla="*/ 0 h 96"/>
                        <a:gd name="T2" fmla="*/ 96 w 96"/>
                        <a:gd name="T3" fmla="*/ 0 h 96"/>
                        <a:gd name="T4" fmla="*/ 96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96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99" name="Freeform 45"/>
                    <p:cNvSpPr>
                      <a:spLocks/>
                    </p:cNvSpPr>
                    <p:nvPr/>
                  </p:nvSpPr>
                  <p:spPr bwMode="auto">
                    <a:xfrm>
                      <a:off x="1980" y="640"/>
                      <a:ext cx="96" cy="96"/>
                    </a:xfrm>
                    <a:custGeom>
                      <a:avLst/>
                      <a:gdLst>
                        <a:gd name="T0" fmla="*/ 96 w 96"/>
                        <a:gd name="T1" fmla="*/ 0 h 96"/>
                        <a:gd name="T2" fmla="*/ 96 w 96"/>
                        <a:gd name="T3" fmla="*/ 96 h 96"/>
                        <a:gd name="T4" fmla="*/ 0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96" y="0"/>
                          </a:moveTo>
                          <a:lnTo>
                            <a:pt x="96" y="96"/>
                          </a:lnTo>
                          <a:lnTo>
                            <a:pt x="0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00" name="Line 4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992" y="652"/>
                      <a:ext cx="1512" cy="116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7185" name="Group 47"/>
                <p:cNvGrpSpPr>
                  <a:grpSpLocks/>
                </p:cNvGrpSpPr>
                <p:nvPr/>
              </p:nvGrpSpPr>
              <p:grpSpPr bwMode="auto">
                <a:xfrm>
                  <a:off x="1346" y="216"/>
                  <a:ext cx="2549" cy="2039"/>
                  <a:chOff x="686" y="1088"/>
                  <a:chExt cx="2549" cy="2039"/>
                </a:xfrm>
              </p:grpSpPr>
              <p:sp>
                <p:nvSpPr>
                  <p:cNvPr id="7186" name="AutoShape 48"/>
                  <p:cNvSpPr>
                    <a:spLocks/>
                  </p:cNvSpPr>
                  <p:nvPr/>
                </p:nvSpPr>
                <p:spPr bwMode="auto">
                  <a:xfrm rot="-5400000">
                    <a:off x="2020" y="653"/>
                    <a:ext cx="147" cy="1524"/>
                  </a:xfrm>
                  <a:prstGeom prst="rightBrace">
                    <a:avLst>
                      <a:gd name="adj1" fmla="val 119704"/>
                      <a:gd name="adj2" fmla="val 45667"/>
                    </a:avLst>
                  </a:prstGeom>
                  <a:noFill/>
                  <a:ln w="9525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7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2" y="1088"/>
                    <a:ext cx="431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>
                        <a:latin typeface=".VnTime" pitchFamily="34" charset="0"/>
                      </a:rPr>
                      <a:t>4 cm</a:t>
                    </a:r>
                  </a:p>
                </p:txBody>
              </p:sp>
              <p:sp>
                <p:nvSpPr>
                  <p:cNvPr id="7188" name="AutoShape 50"/>
                  <p:cNvSpPr>
                    <a:spLocks/>
                  </p:cNvSpPr>
                  <p:nvPr/>
                </p:nvSpPr>
                <p:spPr bwMode="auto">
                  <a:xfrm rot="10800000">
                    <a:off x="1120" y="1517"/>
                    <a:ext cx="183" cy="1188"/>
                  </a:xfrm>
                  <a:prstGeom prst="rightBrace">
                    <a:avLst>
                      <a:gd name="adj1" fmla="val 54098"/>
                      <a:gd name="adj2" fmla="val 51968"/>
                    </a:avLst>
                  </a:prstGeom>
                  <a:noFill/>
                  <a:ln w="9525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9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6" y="1965"/>
                    <a:ext cx="391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>
                        <a:latin typeface=".VnTime" pitchFamily="34" charset="0"/>
                      </a:rPr>
                      <a:t>3cm</a:t>
                    </a:r>
                  </a:p>
                </p:txBody>
              </p:sp>
              <p:sp>
                <p:nvSpPr>
                  <p:cNvPr id="7190" name="AutoShape 52"/>
                  <p:cNvSpPr>
                    <a:spLocks/>
                  </p:cNvSpPr>
                  <p:nvPr/>
                </p:nvSpPr>
                <p:spPr bwMode="auto">
                  <a:xfrm rot="5395344" flipV="1">
                    <a:off x="2200" y="1832"/>
                    <a:ext cx="162" cy="1909"/>
                  </a:xfrm>
                  <a:prstGeom prst="rightBrace">
                    <a:avLst>
                      <a:gd name="adj1" fmla="val 168740"/>
                      <a:gd name="adj2" fmla="val 48060"/>
                    </a:avLst>
                  </a:prstGeom>
                  <a:noFill/>
                  <a:ln w="9525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91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0" y="2877"/>
                    <a:ext cx="431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>
                        <a:latin typeface=".VnTime" pitchFamily="34" charset="0"/>
                      </a:rPr>
                      <a:t>5 cm</a:t>
                    </a:r>
                  </a:p>
                </p:txBody>
              </p:sp>
            </p:grpSp>
          </p:grpSp>
          <p:sp>
            <p:nvSpPr>
              <p:cNvPr id="7182" name="Line 57"/>
              <p:cNvSpPr>
                <a:spLocks noChangeShapeType="1"/>
              </p:cNvSpPr>
              <p:nvPr/>
            </p:nvSpPr>
            <p:spPr bwMode="auto">
              <a:xfrm>
                <a:off x="3516" y="636"/>
                <a:ext cx="24" cy="11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Freeform 58"/>
              <p:cNvSpPr>
                <a:spLocks/>
              </p:cNvSpPr>
              <p:nvPr/>
            </p:nvSpPr>
            <p:spPr bwMode="auto">
              <a:xfrm>
                <a:off x="3540" y="1716"/>
                <a:ext cx="108" cy="96"/>
              </a:xfrm>
              <a:custGeom>
                <a:avLst/>
                <a:gdLst>
                  <a:gd name="T0" fmla="*/ 0 w 108"/>
                  <a:gd name="T1" fmla="*/ 0 h 96"/>
                  <a:gd name="T2" fmla="*/ 108 w 108"/>
                  <a:gd name="T3" fmla="*/ 0 h 96"/>
                  <a:gd name="T4" fmla="*/ 108 w 108"/>
                  <a:gd name="T5" fmla="*/ 96 h 96"/>
                  <a:gd name="T6" fmla="*/ 0 60000 65536"/>
                  <a:gd name="T7" fmla="*/ 0 60000 65536"/>
                  <a:gd name="T8" fmla="*/ 0 60000 65536"/>
                  <a:gd name="T9" fmla="*/ 0 w 108"/>
                  <a:gd name="T10" fmla="*/ 0 h 96"/>
                  <a:gd name="T11" fmla="*/ 108 w 108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" h="96">
                    <a:moveTo>
                      <a:pt x="0" y="0"/>
                    </a:moveTo>
                    <a:lnTo>
                      <a:pt x="108" y="0"/>
                    </a:lnTo>
                    <a:lnTo>
                      <a:pt x="108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385100" name="j02189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81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5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4745" fill="hold"/>
                                        <p:tgtEl>
                                          <p:spTgt spid="3851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5100"/>
                </p:tgtEl>
              </p:cMediaNode>
            </p:audio>
          </p:childTnLst>
        </p:cTn>
      </p:par>
    </p:tnLst>
    <p:bldLst>
      <p:bldP spid="3850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733550" y="3149600"/>
            <a:ext cx="3238500" cy="584200"/>
            <a:chOff x="1092" y="1984"/>
            <a:chExt cx="2040" cy="368"/>
          </a:xfrm>
        </p:grpSpPr>
        <p:sp>
          <p:nvSpPr>
            <p:cNvPr id="10271" name="AutoShape 23"/>
            <p:cNvSpPr>
              <a:spLocks/>
            </p:cNvSpPr>
            <p:nvPr/>
          </p:nvSpPr>
          <p:spPr bwMode="auto">
            <a:xfrm rot="-5400000">
              <a:off x="2046" y="1266"/>
              <a:ext cx="132" cy="2040"/>
            </a:xfrm>
            <a:prstGeom prst="rightBrace">
              <a:avLst>
                <a:gd name="adj1" fmla="val 128788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Text Box 24"/>
            <p:cNvSpPr txBox="1">
              <a:spLocks noChangeArrowheads="1"/>
            </p:cNvSpPr>
            <p:nvPr/>
          </p:nvSpPr>
          <p:spPr bwMode="auto">
            <a:xfrm>
              <a:off x="1874" y="1984"/>
              <a:ext cx="5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>
                  <a:latin typeface=".VnTime" pitchFamily="34" charset="0"/>
                </a:rPr>
                <a:t>12 cm</a:t>
              </a:r>
            </a:p>
          </p:txBody>
        </p:sp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361950" y="0"/>
            <a:ext cx="8493125" cy="5467350"/>
            <a:chOff x="216" y="0"/>
            <a:chExt cx="5350" cy="3444"/>
          </a:xfrm>
        </p:grpSpPr>
        <p:sp>
          <p:nvSpPr>
            <p:cNvPr id="10256" name="Text Box 3"/>
            <p:cNvSpPr txBox="1">
              <a:spLocks noChangeArrowheads="1"/>
            </p:cNvSpPr>
            <p:nvPr/>
          </p:nvSpPr>
          <p:spPr bwMode="auto">
            <a:xfrm>
              <a:off x="386" y="0"/>
              <a:ext cx="6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 u="sng">
                  <a:latin typeface=".VnTime" pitchFamily="34" charset="0"/>
                </a:rPr>
                <a:t>Bµi 2</a:t>
              </a:r>
              <a:r>
                <a:rPr lang="en-US" sz="2800" b="1">
                  <a:latin typeface=".VnTime" pitchFamily="34" charset="0"/>
                </a:rPr>
                <a:t>:</a:t>
              </a:r>
            </a:p>
          </p:txBody>
        </p:sp>
        <p:sp>
          <p:nvSpPr>
            <p:cNvPr id="10257" name="Text Box 4"/>
            <p:cNvSpPr txBox="1">
              <a:spLocks noChangeArrowheads="1"/>
            </p:cNvSpPr>
            <p:nvPr/>
          </p:nvSpPr>
          <p:spPr bwMode="auto">
            <a:xfrm>
              <a:off x="216" y="443"/>
              <a:ext cx="5350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.VnTime" pitchFamily="34" charset="0"/>
                </a:rPr>
                <a:t>Cho h×nh b×nh hµnh MNPQ (xem h×nh vÏ) cã MN = 12cm chiÒu cao KH = 6 cm. So s¸nh diÖn tÝch h×nh tam gi¸c KQP víi tæng diÖn tÝch cña  h×nh tam gi¸c MKQ vµ h×nh tam gi¸c KNP.</a:t>
              </a:r>
            </a:p>
          </p:txBody>
        </p:sp>
        <p:grpSp>
          <p:nvGrpSpPr>
            <p:cNvPr id="10258" name="Group 51"/>
            <p:cNvGrpSpPr>
              <a:grpSpLocks/>
            </p:cNvGrpSpPr>
            <p:nvPr/>
          </p:nvGrpSpPr>
          <p:grpSpPr bwMode="auto">
            <a:xfrm>
              <a:off x="288" y="2121"/>
              <a:ext cx="2968" cy="1323"/>
              <a:chOff x="216" y="2112"/>
              <a:chExt cx="2968" cy="1323"/>
            </a:xfrm>
          </p:grpSpPr>
          <p:grpSp>
            <p:nvGrpSpPr>
              <p:cNvPr id="10259" name="Group 41"/>
              <p:cNvGrpSpPr>
                <a:grpSpLocks/>
              </p:cNvGrpSpPr>
              <p:nvPr/>
            </p:nvGrpSpPr>
            <p:grpSpPr bwMode="auto">
              <a:xfrm>
                <a:off x="216" y="2112"/>
                <a:ext cx="2968" cy="1323"/>
                <a:chOff x="216" y="2112"/>
                <a:chExt cx="2968" cy="1323"/>
              </a:xfrm>
            </p:grpSpPr>
            <p:sp>
              <p:nvSpPr>
                <p:cNvPr id="10264" name="AutoShape 32"/>
                <p:cNvSpPr>
                  <a:spLocks noChangeArrowheads="1"/>
                </p:cNvSpPr>
                <p:nvPr/>
              </p:nvSpPr>
              <p:spPr bwMode="auto">
                <a:xfrm>
                  <a:off x="322" y="2364"/>
                  <a:ext cx="2748" cy="804"/>
                </a:xfrm>
                <a:prstGeom prst="parallelogram">
                  <a:avLst>
                    <a:gd name="adj" fmla="val 85448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6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00" y="2112"/>
                  <a:ext cx="25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M</a:t>
                  </a:r>
                </a:p>
              </p:txBody>
            </p:sp>
            <p:sp>
              <p:nvSpPr>
                <p:cNvPr id="1026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964" y="2112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N</a:t>
                  </a:r>
                </a:p>
              </p:txBody>
            </p:sp>
            <p:sp>
              <p:nvSpPr>
                <p:cNvPr id="1026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280" y="3204"/>
                  <a:ext cx="20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P</a:t>
                  </a:r>
                </a:p>
              </p:txBody>
            </p:sp>
            <p:sp>
              <p:nvSpPr>
                <p:cNvPr id="1026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16" y="3204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Q</a:t>
                  </a:r>
                </a:p>
              </p:txBody>
            </p:sp>
            <p:sp>
              <p:nvSpPr>
                <p:cNvPr id="1026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572" y="211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K</a:t>
                  </a:r>
                </a:p>
              </p:txBody>
            </p:sp>
            <p:sp>
              <p:nvSpPr>
                <p:cNvPr id="1027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560" y="319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H</a:t>
                  </a:r>
                </a:p>
              </p:txBody>
            </p:sp>
          </p:grpSp>
          <p:sp>
            <p:nvSpPr>
              <p:cNvPr id="10260" name="Line 33"/>
              <p:cNvSpPr>
                <a:spLocks noChangeShapeType="1"/>
              </p:cNvSpPr>
              <p:nvPr/>
            </p:nvSpPr>
            <p:spPr bwMode="auto">
              <a:xfrm flipH="1">
                <a:off x="322" y="2364"/>
                <a:ext cx="138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Line 34"/>
              <p:cNvSpPr>
                <a:spLocks noChangeShapeType="1"/>
              </p:cNvSpPr>
              <p:nvPr/>
            </p:nvSpPr>
            <p:spPr bwMode="auto">
              <a:xfrm>
                <a:off x="1702" y="2376"/>
                <a:ext cx="684" cy="7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2" name="Line 35"/>
              <p:cNvSpPr>
                <a:spLocks noChangeShapeType="1"/>
              </p:cNvSpPr>
              <p:nvPr/>
            </p:nvSpPr>
            <p:spPr bwMode="auto">
              <a:xfrm>
                <a:off x="1690" y="2364"/>
                <a:ext cx="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Freeform 44"/>
              <p:cNvSpPr>
                <a:spLocks/>
              </p:cNvSpPr>
              <p:nvPr/>
            </p:nvSpPr>
            <p:spPr bwMode="auto">
              <a:xfrm>
                <a:off x="1692" y="3060"/>
                <a:ext cx="96" cy="96"/>
              </a:xfrm>
              <a:custGeom>
                <a:avLst/>
                <a:gdLst>
                  <a:gd name="T0" fmla="*/ 0 w 96"/>
                  <a:gd name="T1" fmla="*/ 0 h 96"/>
                  <a:gd name="T2" fmla="*/ 96 w 96"/>
                  <a:gd name="T3" fmla="*/ 0 h 96"/>
                  <a:gd name="T4" fmla="*/ 96 w 96"/>
                  <a:gd name="T5" fmla="*/ 96 h 96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96"/>
                  <a:gd name="T11" fmla="*/ 96 w 96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9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6513" name="AutoShape 49"/>
          <p:cNvSpPr>
            <a:spLocks noChangeArrowheads="1"/>
          </p:cNvSpPr>
          <p:nvPr/>
        </p:nvSpPr>
        <p:spPr bwMode="auto">
          <a:xfrm>
            <a:off x="6038850" y="3048000"/>
            <a:ext cx="2762250" cy="1257300"/>
          </a:xfrm>
          <a:prstGeom prst="wedgeEllipseCallout">
            <a:avLst>
              <a:gd name="adj1" fmla="val -103505"/>
              <a:gd name="adj2" fmla="val -121843"/>
            </a:avLst>
          </a:prstGeom>
          <a:solidFill>
            <a:schemeClr val="bg1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to¸n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biÕt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g× ?</a:t>
            </a:r>
          </a:p>
        </p:txBody>
      </p:sp>
      <p:sp>
        <p:nvSpPr>
          <p:cNvPr id="446514" name="AutoShape 50"/>
          <p:cNvSpPr>
            <a:spLocks noChangeArrowheads="1"/>
          </p:cNvSpPr>
          <p:nvPr/>
        </p:nvSpPr>
        <p:spPr bwMode="auto">
          <a:xfrm>
            <a:off x="5276850" y="3341688"/>
            <a:ext cx="2613025" cy="1371600"/>
          </a:xfrm>
          <a:prstGeom prst="wedgeEllipseCallout">
            <a:avLst>
              <a:gd name="adj1" fmla="val -122782"/>
              <a:gd name="adj2" fmla="val -135417"/>
            </a:avLst>
          </a:prstGeom>
          <a:solidFill>
            <a:schemeClr val="bg1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to¸n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yªu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cÇu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g× ?</a:t>
            </a:r>
          </a:p>
        </p:txBody>
      </p:sp>
      <p:sp>
        <p:nvSpPr>
          <p:cNvPr id="446518" name="Line 54"/>
          <p:cNvSpPr>
            <a:spLocks noChangeShapeType="1"/>
          </p:cNvSpPr>
          <p:nvPr/>
        </p:nvSpPr>
        <p:spPr bwMode="auto">
          <a:xfrm flipV="1">
            <a:off x="1143000" y="1219200"/>
            <a:ext cx="30670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6519" name="Line 55"/>
          <p:cNvSpPr>
            <a:spLocks noChangeShapeType="1"/>
          </p:cNvSpPr>
          <p:nvPr/>
        </p:nvSpPr>
        <p:spPr bwMode="auto">
          <a:xfrm>
            <a:off x="6991350" y="1200150"/>
            <a:ext cx="16954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6520" name="Line 56"/>
          <p:cNvSpPr>
            <a:spLocks noChangeShapeType="1"/>
          </p:cNvSpPr>
          <p:nvPr/>
        </p:nvSpPr>
        <p:spPr bwMode="auto">
          <a:xfrm>
            <a:off x="514350" y="1619250"/>
            <a:ext cx="29527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6521" name="Line 57"/>
          <p:cNvSpPr>
            <a:spLocks noChangeShapeType="1"/>
          </p:cNvSpPr>
          <p:nvPr/>
        </p:nvSpPr>
        <p:spPr bwMode="auto">
          <a:xfrm flipV="1">
            <a:off x="3752850" y="1619250"/>
            <a:ext cx="43053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6522" name="Line 58"/>
          <p:cNvSpPr>
            <a:spLocks noChangeShapeType="1"/>
          </p:cNvSpPr>
          <p:nvPr/>
        </p:nvSpPr>
        <p:spPr bwMode="auto">
          <a:xfrm flipV="1">
            <a:off x="476250" y="2057400"/>
            <a:ext cx="79819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6523" name="Line 59"/>
          <p:cNvSpPr>
            <a:spLocks noChangeShapeType="1"/>
          </p:cNvSpPr>
          <p:nvPr/>
        </p:nvSpPr>
        <p:spPr bwMode="auto">
          <a:xfrm>
            <a:off x="438150" y="2476500"/>
            <a:ext cx="19812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870075" y="3771900"/>
            <a:ext cx="949325" cy="1257300"/>
            <a:chOff x="1178" y="2376"/>
            <a:chExt cx="598" cy="792"/>
          </a:xfrm>
        </p:grpSpPr>
        <p:sp>
          <p:nvSpPr>
            <p:cNvPr id="10254" name="AutoShape 60"/>
            <p:cNvSpPr>
              <a:spLocks/>
            </p:cNvSpPr>
            <p:nvPr/>
          </p:nvSpPr>
          <p:spPr bwMode="auto">
            <a:xfrm>
              <a:off x="1557" y="2376"/>
              <a:ext cx="219" cy="792"/>
            </a:xfrm>
            <a:prstGeom prst="leftBrace">
              <a:avLst>
                <a:gd name="adj1" fmla="val 3013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Text Box 61"/>
            <p:cNvSpPr txBox="1">
              <a:spLocks noChangeArrowheads="1"/>
            </p:cNvSpPr>
            <p:nvPr/>
          </p:nvSpPr>
          <p:spPr bwMode="auto">
            <a:xfrm>
              <a:off x="1178" y="2630"/>
              <a:ext cx="5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>
                  <a:latin typeface=".VnTime" pitchFamily="34" charset="0"/>
                </a:rPr>
                <a:t>6 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790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4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46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46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5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4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44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44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50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513" grpId="0" animBg="1"/>
      <p:bldP spid="446514" grpId="0" animBg="1"/>
      <p:bldP spid="446514" grpId="1" animBg="1"/>
      <p:bldP spid="446518" grpId="0" animBg="1"/>
      <p:bldP spid="446519" grpId="0" animBg="1"/>
      <p:bldP spid="446520" grpId="0" animBg="1"/>
      <p:bldP spid="446521" grpId="0" animBg="1"/>
      <p:bldP spid="446522" grpId="0" animBg="1"/>
      <p:bldP spid="4465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9" name="Text Box 3"/>
          <p:cNvSpPr txBox="1">
            <a:spLocks noChangeArrowheads="1"/>
          </p:cNvSpPr>
          <p:nvPr/>
        </p:nvSpPr>
        <p:spPr bwMode="auto">
          <a:xfrm>
            <a:off x="384175" y="306388"/>
            <a:ext cx="15462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>
                <a:latin typeface=".VnTime" pitchFamily="34" charset="0"/>
              </a:rPr>
              <a:t>Bµi gi¶i</a:t>
            </a:r>
            <a:r>
              <a:rPr lang="en-US" sz="2800" b="1">
                <a:latin typeface=".VnTime" pitchFamily="34" charset="0"/>
              </a:rPr>
              <a:t> 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65125" y="10080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>
              <a:latin typeface=".VnTime" pitchFamily="34" charset="0"/>
            </a:endParaRPr>
          </a:p>
        </p:txBody>
      </p:sp>
      <p:sp>
        <p:nvSpPr>
          <p:cNvPr id="382981" name="Text Box 5"/>
          <p:cNvSpPr txBox="1">
            <a:spLocks noChangeArrowheads="1"/>
          </p:cNvSpPr>
          <p:nvPr/>
        </p:nvSpPr>
        <p:spPr bwMode="auto">
          <a:xfrm>
            <a:off x="361950" y="982663"/>
            <a:ext cx="832485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DiÖn tÝch h×nh b×nh hµnh MNPQ lµ 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 12 </a:t>
            </a:r>
            <a:r>
              <a:rPr lang="en-US" sz="2400">
                <a:sym typeface="Symbol" pitchFamily="18" charset="2"/>
              </a:rPr>
              <a:t></a:t>
            </a:r>
            <a:r>
              <a:rPr lang="en-US" sz="2400">
                <a:latin typeface=".VnTime" pitchFamily="34" charset="0"/>
              </a:rPr>
              <a:t> 6 = 72 (cm</a:t>
            </a:r>
            <a:r>
              <a:rPr lang="en-US" sz="2400" baseline="30000">
                <a:latin typeface=".VnTime" pitchFamily="34" charset="0"/>
              </a:rPr>
              <a:t>2</a:t>
            </a:r>
            <a:r>
              <a:rPr lang="en-US" sz="2400">
                <a:latin typeface=".VnTime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DiÖn tÝch h×nh tam gi¸c KQP lµ 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 12 </a:t>
            </a:r>
            <a:r>
              <a:rPr lang="en-US" sz="2400">
                <a:latin typeface=".VnTime" pitchFamily="34" charset="0"/>
                <a:sym typeface="Symbol" pitchFamily="18" charset="2"/>
              </a:rPr>
              <a:t></a:t>
            </a:r>
            <a:r>
              <a:rPr lang="en-US" sz="2400">
                <a:latin typeface=".VnTime" pitchFamily="34" charset="0"/>
              </a:rPr>
              <a:t> 6 : 2 = 36 (cm</a:t>
            </a:r>
            <a:r>
              <a:rPr lang="en-US" sz="2400" baseline="30000">
                <a:latin typeface=".VnTime" pitchFamily="34" charset="0"/>
              </a:rPr>
              <a:t>2</a:t>
            </a:r>
            <a:r>
              <a:rPr lang="en-US" sz="2400">
                <a:latin typeface=".VnTime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Tæng diÖn tÝch cña tam gi¸c MKQ vµ tam gi¸c KNP lµ 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  72 – 36 = 36 (cm</a:t>
            </a:r>
            <a:r>
              <a:rPr lang="en-US" sz="2400" baseline="30000">
                <a:latin typeface=".VnTime" pitchFamily="34" charset="0"/>
              </a:rPr>
              <a:t>2</a:t>
            </a:r>
            <a:r>
              <a:rPr lang="en-US" sz="2400">
                <a:latin typeface=".VnTime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.VnTime" pitchFamily="34" charset="0"/>
              </a:rPr>
              <a:t> VËy diÖn tÝch h×nh tam gi¸c KQP b»ng tæng diÖn tÝch cña h×nh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tam gi¸c MKQ vµ h×nh tam gi¸c KNP.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.VnTime" pitchFamily="34" charset="0"/>
            </a:endParaRPr>
          </a:p>
        </p:txBody>
      </p:sp>
      <p:grpSp>
        <p:nvGrpSpPr>
          <p:cNvPr id="2" name="Group 87"/>
          <p:cNvGrpSpPr>
            <a:grpSpLocks/>
          </p:cNvGrpSpPr>
          <p:nvPr/>
        </p:nvGrpSpPr>
        <p:grpSpPr bwMode="auto">
          <a:xfrm>
            <a:off x="4191000" y="749300"/>
            <a:ext cx="4711700" cy="2317750"/>
            <a:chOff x="2640" y="472"/>
            <a:chExt cx="2968" cy="1460"/>
          </a:xfrm>
        </p:grpSpPr>
        <p:grpSp>
          <p:nvGrpSpPr>
            <p:cNvPr id="11271" name="Group 55"/>
            <p:cNvGrpSpPr>
              <a:grpSpLocks/>
            </p:cNvGrpSpPr>
            <p:nvPr/>
          </p:nvGrpSpPr>
          <p:grpSpPr bwMode="auto">
            <a:xfrm>
              <a:off x="2640" y="609"/>
              <a:ext cx="2968" cy="1323"/>
              <a:chOff x="216" y="2112"/>
              <a:chExt cx="2968" cy="1323"/>
            </a:xfrm>
          </p:grpSpPr>
          <p:grpSp>
            <p:nvGrpSpPr>
              <p:cNvPr id="11278" name="Group 56"/>
              <p:cNvGrpSpPr>
                <a:grpSpLocks/>
              </p:cNvGrpSpPr>
              <p:nvPr/>
            </p:nvGrpSpPr>
            <p:grpSpPr bwMode="auto">
              <a:xfrm>
                <a:off x="216" y="2112"/>
                <a:ext cx="2968" cy="1323"/>
                <a:chOff x="216" y="2112"/>
                <a:chExt cx="2968" cy="1323"/>
              </a:xfrm>
            </p:grpSpPr>
            <p:sp>
              <p:nvSpPr>
                <p:cNvPr id="11283" name="AutoShape 57"/>
                <p:cNvSpPr>
                  <a:spLocks noChangeArrowheads="1"/>
                </p:cNvSpPr>
                <p:nvPr/>
              </p:nvSpPr>
              <p:spPr bwMode="auto">
                <a:xfrm>
                  <a:off x="322" y="2364"/>
                  <a:ext cx="2748" cy="804"/>
                </a:xfrm>
                <a:prstGeom prst="parallelogram">
                  <a:avLst>
                    <a:gd name="adj" fmla="val 85448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900" y="2112"/>
                  <a:ext cx="25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M</a:t>
                  </a:r>
                </a:p>
              </p:txBody>
            </p:sp>
            <p:sp>
              <p:nvSpPr>
                <p:cNvPr id="1128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964" y="2112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N</a:t>
                  </a:r>
                </a:p>
              </p:txBody>
            </p:sp>
            <p:sp>
              <p:nvSpPr>
                <p:cNvPr id="1128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280" y="3204"/>
                  <a:ext cx="20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P</a:t>
                  </a:r>
                </a:p>
              </p:txBody>
            </p:sp>
            <p:sp>
              <p:nvSpPr>
                <p:cNvPr id="1128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16" y="3204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Q</a:t>
                  </a:r>
                </a:p>
              </p:txBody>
            </p:sp>
            <p:sp>
              <p:nvSpPr>
                <p:cNvPr id="1128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572" y="211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K</a:t>
                  </a:r>
                </a:p>
              </p:txBody>
            </p:sp>
            <p:sp>
              <p:nvSpPr>
                <p:cNvPr id="1128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560" y="319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>
                      <a:latin typeface=".VnTimeH" pitchFamily="34" charset="0"/>
                    </a:rPr>
                    <a:t>H</a:t>
                  </a:r>
                </a:p>
              </p:txBody>
            </p:sp>
          </p:grpSp>
          <p:sp>
            <p:nvSpPr>
              <p:cNvPr id="11279" name="Line 64"/>
              <p:cNvSpPr>
                <a:spLocks noChangeShapeType="1"/>
              </p:cNvSpPr>
              <p:nvPr/>
            </p:nvSpPr>
            <p:spPr bwMode="auto">
              <a:xfrm flipH="1">
                <a:off x="322" y="2364"/>
                <a:ext cx="138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0" name="Line 65"/>
              <p:cNvSpPr>
                <a:spLocks noChangeShapeType="1"/>
              </p:cNvSpPr>
              <p:nvPr/>
            </p:nvSpPr>
            <p:spPr bwMode="auto">
              <a:xfrm>
                <a:off x="1702" y="2376"/>
                <a:ext cx="684" cy="7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1" name="Line 66"/>
              <p:cNvSpPr>
                <a:spLocks noChangeShapeType="1"/>
              </p:cNvSpPr>
              <p:nvPr/>
            </p:nvSpPr>
            <p:spPr bwMode="auto">
              <a:xfrm>
                <a:off x="1690" y="2364"/>
                <a:ext cx="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2" name="Freeform 67"/>
              <p:cNvSpPr>
                <a:spLocks/>
              </p:cNvSpPr>
              <p:nvPr/>
            </p:nvSpPr>
            <p:spPr bwMode="auto">
              <a:xfrm>
                <a:off x="1692" y="3060"/>
                <a:ext cx="96" cy="96"/>
              </a:xfrm>
              <a:custGeom>
                <a:avLst/>
                <a:gdLst>
                  <a:gd name="T0" fmla="*/ 0 w 96"/>
                  <a:gd name="T1" fmla="*/ 0 h 96"/>
                  <a:gd name="T2" fmla="*/ 96 w 96"/>
                  <a:gd name="T3" fmla="*/ 0 h 96"/>
                  <a:gd name="T4" fmla="*/ 96 w 96"/>
                  <a:gd name="T5" fmla="*/ 96 h 96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96"/>
                  <a:gd name="T11" fmla="*/ 96 w 96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9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2" name="Group 81"/>
            <p:cNvGrpSpPr>
              <a:grpSpLocks/>
            </p:cNvGrpSpPr>
            <p:nvPr/>
          </p:nvGrpSpPr>
          <p:grpSpPr bwMode="auto">
            <a:xfrm>
              <a:off x="3444" y="472"/>
              <a:ext cx="2040" cy="368"/>
              <a:chOff x="1092" y="1984"/>
              <a:chExt cx="2040" cy="368"/>
            </a:xfrm>
          </p:grpSpPr>
          <p:sp>
            <p:nvSpPr>
              <p:cNvPr id="11276" name="AutoShape 82"/>
              <p:cNvSpPr>
                <a:spLocks/>
              </p:cNvSpPr>
              <p:nvPr/>
            </p:nvSpPr>
            <p:spPr bwMode="auto">
              <a:xfrm rot="-5400000">
                <a:off x="2046" y="1266"/>
                <a:ext cx="132" cy="2040"/>
              </a:xfrm>
              <a:prstGeom prst="rightBrace">
                <a:avLst>
                  <a:gd name="adj1" fmla="val 128788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Text Box 83"/>
              <p:cNvSpPr txBox="1">
                <a:spLocks noChangeArrowheads="1"/>
              </p:cNvSpPr>
              <p:nvPr/>
            </p:nvSpPr>
            <p:spPr bwMode="auto">
              <a:xfrm>
                <a:off x="1874" y="1984"/>
                <a:ext cx="5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>
                    <a:latin typeface=".VnTime" pitchFamily="34" charset="0"/>
                  </a:rPr>
                  <a:t>12 cm</a:t>
                </a:r>
              </a:p>
            </p:txBody>
          </p:sp>
        </p:grpSp>
        <p:grpSp>
          <p:nvGrpSpPr>
            <p:cNvPr id="11273" name="Group 84"/>
            <p:cNvGrpSpPr>
              <a:grpSpLocks/>
            </p:cNvGrpSpPr>
            <p:nvPr/>
          </p:nvGrpSpPr>
          <p:grpSpPr bwMode="auto">
            <a:xfrm>
              <a:off x="3518" y="864"/>
              <a:ext cx="598" cy="792"/>
              <a:chOff x="1178" y="2376"/>
              <a:chExt cx="598" cy="792"/>
            </a:xfrm>
          </p:grpSpPr>
          <p:sp>
            <p:nvSpPr>
              <p:cNvPr id="11274" name="AutoShape 85"/>
              <p:cNvSpPr>
                <a:spLocks/>
              </p:cNvSpPr>
              <p:nvPr/>
            </p:nvSpPr>
            <p:spPr bwMode="auto">
              <a:xfrm>
                <a:off x="1557" y="2376"/>
                <a:ext cx="219" cy="792"/>
              </a:xfrm>
              <a:prstGeom prst="leftBrace">
                <a:avLst>
                  <a:gd name="adj1" fmla="val 3013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Text Box 86"/>
              <p:cNvSpPr txBox="1">
                <a:spLocks noChangeArrowheads="1"/>
              </p:cNvSpPr>
              <p:nvPr/>
            </p:nvSpPr>
            <p:spPr bwMode="auto">
              <a:xfrm>
                <a:off x="1178" y="2630"/>
                <a:ext cx="53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>
                    <a:latin typeface=".VnTime" pitchFamily="34" charset="0"/>
                  </a:rPr>
                  <a:t>6 cm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2036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9" grpId="0"/>
      <p:bldP spid="3829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098675" y="16938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76845" name="AutoShape 13" descr="Sphere"/>
          <p:cNvSpPr>
            <a:spLocks noChangeArrowheads="1"/>
          </p:cNvSpPr>
          <p:nvPr/>
        </p:nvSpPr>
        <p:spPr bwMode="auto">
          <a:xfrm>
            <a:off x="3105150" y="800100"/>
            <a:ext cx="4648200" cy="1809750"/>
          </a:xfrm>
          <a:prstGeom prst="cloudCallout">
            <a:avLst>
              <a:gd name="adj1" fmla="val -23292"/>
              <a:gd name="adj2" fmla="val 118861"/>
            </a:avLst>
          </a:prstGeom>
          <a:pattFill prst="sphere">
            <a:fgClr>
              <a:srgbClr val="FFFF00"/>
            </a:fgClr>
            <a:bgClr>
              <a:srgbClr val="FFCCCC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i="1">
                <a:solidFill>
                  <a:srgbClr val="0000CC"/>
                </a:solidFill>
                <a:latin typeface=".VnTime" pitchFamily="34" charset="0"/>
              </a:rPr>
              <a:t>Muèn tÝnh diÖn tÝch h×nh b×nh hµnh ta lµm thÕ nµo ? </a:t>
            </a:r>
          </a:p>
        </p:txBody>
      </p:sp>
      <p:sp>
        <p:nvSpPr>
          <p:cNvPr id="376846" name="AutoShape 14" descr="Water droplets"/>
          <p:cNvSpPr>
            <a:spLocks noChangeArrowheads="1"/>
          </p:cNvSpPr>
          <p:nvPr/>
        </p:nvSpPr>
        <p:spPr bwMode="auto">
          <a:xfrm>
            <a:off x="1933303" y="3619500"/>
            <a:ext cx="5955574" cy="2895600"/>
          </a:xfrm>
          <a:prstGeom prst="horizontalScroll">
            <a:avLst>
              <a:gd name="adj" fmla="val 1894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Muèn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tÝnh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diÖn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tÝch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h×nh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b×nh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hµnh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ta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lÊy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®é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dµi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®¸y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nh©n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víi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chiÒu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cao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(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cïng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1 ®¬n </a:t>
            </a:r>
            <a:r>
              <a:rPr lang="en-US" sz="2400" b="1" i="1" dirty="0" err="1">
                <a:solidFill>
                  <a:srgbClr val="FF0066"/>
                </a:solidFill>
                <a:latin typeface=".VnTime" pitchFamily="34" charset="0"/>
              </a:rPr>
              <a:t>vÞ</a:t>
            </a:r>
            <a:r>
              <a:rPr lang="en-US" sz="2400" b="1" i="1" dirty="0">
                <a:solidFill>
                  <a:srgbClr val="FF0066"/>
                </a:solidFill>
                <a:latin typeface=".VnTime" pitchFamily="34" charset="0"/>
              </a:rPr>
              <a:t> ®o)</a:t>
            </a:r>
          </a:p>
        </p:txBody>
      </p:sp>
    </p:spTree>
    <p:extLst>
      <p:ext uri="{BB962C8B-B14F-4D97-AF65-F5344CB8AC3E}">
        <p14:creationId xmlns:p14="http://schemas.microsoft.com/office/powerpoint/2010/main" val="107378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6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6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45" grpId="0" animBg="1"/>
      <p:bldP spid="3768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6" name="Text Box 6"/>
          <p:cNvSpPr txBox="1">
            <a:spLocks noChangeArrowheads="1"/>
          </p:cNvSpPr>
          <p:nvPr/>
        </p:nvSpPr>
        <p:spPr bwMode="auto">
          <a:xfrm>
            <a:off x="422275" y="333375"/>
            <a:ext cx="1171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>
                <a:solidFill>
                  <a:srgbClr val="0000FF"/>
                </a:solidFill>
                <a:latin typeface=".VnTime" pitchFamily="34" charset="0"/>
              </a:rPr>
              <a:t>Bµi 3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:</a:t>
            </a:r>
          </a:p>
        </p:txBody>
      </p:sp>
      <p:sp>
        <p:nvSpPr>
          <p:cNvPr id="450567" name="Text Box 7"/>
          <p:cNvSpPr txBox="1">
            <a:spLocks noChangeArrowheads="1"/>
          </p:cNvSpPr>
          <p:nvPr/>
        </p:nvSpPr>
        <p:spPr bwMode="auto">
          <a:xfrm>
            <a:off x="800100" y="838200"/>
            <a:ext cx="2343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Trªn h×nh bªn, </a:t>
            </a:r>
          </a:p>
        </p:txBody>
      </p:sp>
      <p:sp>
        <p:nvSpPr>
          <p:cNvPr id="450568" name="Text Box 8"/>
          <p:cNvSpPr txBox="1">
            <a:spLocks noChangeArrowheads="1"/>
          </p:cNvSpPr>
          <p:nvPr/>
        </p:nvSpPr>
        <p:spPr bwMode="auto">
          <a:xfrm>
            <a:off x="895350" y="838200"/>
            <a:ext cx="73533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                       h·y tÝnh diÖn tÝch phÇn ®· t« mµu </a:t>
            </a:r>
          </a:p>
          <a:p>
            <a:pPr eaLnBrk="1" hangingPunct="1"/>
            <a:endParaRPr lang="en-US" sz="100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cña h×nh trßn.</a:t>
            </a:r>
            <a:endParaRPr lang="en-US" sz="2800">
              <a:latin typeface=".VnTime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086350" y="1409700"/>
            <a:ext cx="3409950" cy="2933700"/>
            <a:chOff x="3096" y="1260"/>
            <a:chExt cx="2148" cy="1848"/>
          </a:xfrm>
        </p:grpSpPr>
        <p:grpSp>
          <p:nvGrpSpPr>
            <p:cNvPr id="14346" name="Group 10"/>
            <p:cNvGrpSpPr>
              <a:grpSpLocks/>
            </p:cNvGrpSpPr>
            <p:nvPr/>
          </p:nvGrpSpPr>
          <p:grpSpPr bwMode="auto">
            <a:xfrm>
              <a:off x="3300" y="1404"/>
              <a:ext cx="1704" cy="1704"/>
              <a:chOff x="1524" y="1404"/>
              <a:chExt cx="1704" cy="1704"/>
            </a:xfrm>
          </p:grpSpPr>
          <p:sp>
            <p:nvSpPr>
              <p:cNvPr id="14352" name="Oval 11"/>
              <p:cNvSpPr>
                <a:spLocks noChangeArrowheads="1"/>
              </p:cNvSpPr>
              <p:nvPr/>
            </p:nvSpPr>
            <p:spPr bwMode="auto">
              <a:xfrm rot="120000">
                <a:off x="1524" y="1404"/>
                <a:ext cx="1704" cy="170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3" name="AutoShape 12"/>
              <p:cNvSpPr>
                <a:spLocks noChangeArrowheads="1"/>
              </p:cNvSpPr>
              <p:nvPr/>
            </p:nvSpPr>
            <p:spPr bwMode="auto">
              <a:xfrm rot="7476949">
                <a:off x="1901" y="1561"/>
                <a:ext cx="954" cy="1410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4" name="Text Box 13"/>
              <p:cNvSpPr txBox="1">
                <a:spLocks noChangeArrowheads="1"/>
              </p:cNvSpPr>
              <p:nvPr/>
            </p:nvSpPr>
            <p:spPr bwMode="auto">
              <a:xfrm rot="-8746581" flipH="1" flipV="1">
                <a:off x="2193" y="1757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4 cm</a:t>
                </a:r>
              </a:p>
            </p:txBody>
          </p:sp>
          <p:sp>
            <p:nvSpPr>
              <p:cNvPr id="14355" name="Text Box 14"/>
              <p:cNvSpPr txBox="1">
                <a:spLocks noChangeArrowheads="1"/>
              </p:cNvSpPr>
              <p:nvPr/>
            </p:nvSpPr>
            <p:spPr bwMode="auto">
              <a:xfrm rot="7332539" flipH="1" flipV="1">
                <a:off x="1656" y="1707"/>
                <a:ext cx="51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3 cm</a:t>
                </a:r>
              </a:p>
            </p:txBody>
          </p:sp>
          <p:sp>
            <p:nvSpPr>
              <p:cNvPr id="14356" name="Text Box 15"/>
              <p:cNvSpPr txBox="1">
                <a:spLocks noChangeArrowheads="1"/>
              </p:cNvSpPr>
              <p:nvPr/>
            </p:nvSpPr>
            <p:spPr bwMode="auto">
              <a:xfrm rot="10800000" flipH="1" flipV="1">
                <a:off x="1984" y="2055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5 cm</a:t>
                </a:r>
              </a:p>
            </p:txBody>
          </p:sp>
          <p:sp>
            <p:nvSpPr>
              <p:cNvPr id="14357" name="Rectangle 16"/>
              <p:cNvSpPr>
                <a:spLocks noChangeArrowheads="1"/>
              </p:cNvSpPr>
              <p:nvPr/>
            </p:nvSpPr>
            <p:spPr bwMode="auto">
              <a:xfrm rot="1992696">
                <a:off x="2029" y="1495"/>
                <a:ext cx="98" cy="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7" name="Text Box 17"/>
            <p:cNvSpPr txBox="1">
              <a:spLocks noChangeArrowheads="1"/>
            </p:cNvSpPr>
            <p:nvPr/>
          </p:nvSpPr>
          <p:spPr bwMode="auto">
            <a:xfrm>
              <a:off x="3672" y="12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4348" name="Text Box 18"/>
            <p:cNvSpPr txBox="1">
              <a:spLocks noChangeArrowheads="1"/>
            </p:cNvSpPr>
            <p:nvPr/>
          </p:nvSpPr>
          <p:spPr bwMode="auto">
            <a:xfrm>
              <a:off x="3096" y="21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4349" name="Text Box 19"/>
            <p:cNvSpPr txBox="1">
              <a:spLocks noChangeArrowheads="1"/>
            </p:cNvSpPr>
            <p:nvPr/>
          </p:nvSpPr>
          <p:spPr bwMode="auto">
            <a:xfrm>
              <a:off x="5004" y="214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14350" name="Oval 20"/>
            <p:cNvSpPr>
              <a:spLocks noChangeArrowheads="1"/>
            </p:cNvSpPr>
            <p:nvPr/>
          </p:nvSpPr>
          <p:spPr bwMode="auto">
            <a:xfrm>
              <a:off x="4128" y="2256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Text Box 21"/>
            <p:cNvSpPr txBox="1">
              <a:spLocks noChangeArrowheads="1"/>
            </p:cNvSpPr>
            <p:nvPr/>
          </p:nvSpPr>
          <p:spPr bwMode="auto">
            <a:xfrm>
              <a:off x="4044" y="226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O</a:t>
              </a:r>
            </a:p>
          </p:txBody>
        </p:sp>
      </p:grpSp>
      <p:sp>
        <p:nvSpPr>
          <p:cNvPr id="450582" name="AutoShape 22"/>
          <p:cNvSpPr>
            <a:spLocks noChangeArrowheads="1"/>
          </p:cNvSpPr>
          <p:nvPr/>
        </p:nvSpPr>
        <p:spPr bwMode="auto">
          <a:xfrm>
            <a:off x="647700" y="2971800"/>
            <a:ext cx="3143250" cy="1371600"/>
          </a:xfrm>
          <a:prstGeom prst="wedgeEllipseCallout">
            <a:avLst>
              <a:gd name="adj1" fmla="val 41769"/>
              <a:gd name="adj2" fmla="val -145023"/>
            </a:avLst>
          </a:prstGeom>
          <a:solidFill>
            <a:schemeClr val="bg1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to¸n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yªu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cÇu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ta </a:t>
            </a:r>
            <a:r>
              <a:rPr lang="en-US" sz="2400" b="1" dirty="0" err="1">
                <a:solidFill>
                  <a:srgbClr val="0000CC"/>
                </a:solidFill>
                <a:latin typeface=".VnTime" pitchFamily="34" charset="0"/>
              </a:rPr>
              <a:t>lµm</a:t>
            </a:r>
            <a:r>
              <a:rPr lang="en-US" sz="2400" b="1" dirty="0">
                <a:solidFill>
                  <a:srgbClr val="0000CC"/>
                </a:solidFill>
                <a:latin typeface=".VnTime" pitchFamily="34" charset="0"/>
              </a:rPr>
              <a:t> g× ?</a:t>
            </a:r>
          </a:p>
        </p:txBody>
      </p:sp>
      <p:sp>
        <p:nvSpPr>
          <p:cNvPr id="450583" name="Line 23"/>
          <p:cNvSpPr>
            <a:spLocks noChangeShapeType="1"/>
          </p:cNvSpPr>
          <p:nvPr/>
        </p:nvSpPr>
        <p:spPr bwMode="auto">
          <a:xfrm flipV="1">
            <a:off x="3695700" y="1333500"/>
            <a:ext cx="40767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584" name="Line 24"/>
          <p:cNvSpPr>
            <a:spLocks noChangeShapeType="1"/>
          </p:cNvSpPr>
          <p:nvPr/>
        </p:nvSpPr>
        <p:spPr bwMode="auto">
          <a:xfrm flipV="1">
            <a:off x="990600" y="1905000"/>
            <a:ext cx="19240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2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0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50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5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5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45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decel="100000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decel="100000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7" grpId="0"/>
      <p:bldP spid="450568" grpId="0"/>
      <p:bldP spid="450582" grpId="0" animBg="1"/>
      <p:bldP spid="450582" grpId="1" animBg="1"/>
      <p:bldP spid="450583" grpId="0" animBg="1"/>
      <p:bldP spid="4505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734050" y="1314450"/>
            <a:ext cx="3409950" cy="2933700"/>
            <a:chOff x="3096" y="1260"/>
            <a:chExt cx="2148" cy="1848"/>
          </a:xfrm>
        </p:grpSpPr>
        <p:grpSp>
          <p:nvGrpSpPr>
            <p:cNvPr id="15366" name="Group 4"/>
            <p:cNvGrpSpPr>
              <a:grpSpLocks/>
            </p:cNvGrpSpPr>
            <p:nvPr/>
          </p:nvGrpSpPr>
          <p:grpSpPr bwMode="auto">
            <a:xfrm>
              <a:off x="3300" y="1404"/>
              <a:ext cx="1704" cy="1704"/>
              <a:chOff x="1524" y="1404"/>
              <a:chExt cx="1704" cy="1704"/>
            </a:xfrm>
          </p:grpSpPr>
          <p:sp>
            <p:nvSpPr>
              <p:cNvPr id="15372" name="Oval 5"/>
              <p:cNvSpPr>
                <a:spLocks noChangeArrowheads="1"/>
              </p:cNvSpPr>
              <p:nvPr/>
            </p:nvSpPr>
            <p:spPr bwMode="auto">
              <a:xfrm rot="120000">
                <a:off x="1524" y="1404"/>
                <a:ext cx="1704" cy="170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3" name="AutoShape 6"/>
              <p:cNvSpPr>
                <a:spLocks noChangeArrowheads="1"/>
              </p:cNvSpPr>
              <p:nvPr/>
            </p:nvSpPr>
            <p:spPr bwMode="auto">
              <a:xfrm rot="7476949">
                <a:off x="1901" y="1561"/>
                <a:ext cx="954" cy="1410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4" name="Text Box 7"/>
              <p:cNvSpPr txBox="1">
                <a:spLocks noChangeArrowheads="1"/>
              </p:cNvSpPr>
              <p:nvPr/>
            </p:nvSpPr>
            <p:spPr bwMode="auto">
              <a:xfrm rot="-8746581" flipH="1" flipV="1">
                <a:off x="2193" y="1757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4 cm</a:t>
                </a:r>
              </a:p>
            </p:txBody>
          </p:sp>
          <p:sp>
            <p:nvSpPr>
              <p:cNvPr id="15375" name="Text Box 8"/>
              <p:cNvSpPr txBox="1">
                <a:spLocks noChangeArrowheads="1"/>
              </p:cNvSpPr>
              <p:nvPr/>
            </p:nvSpPr>
            <p:spPr bwMode="auto">
              <a:xfrm rot="7332539" flipH="1" flipV="1">
                <a:off x="1656" y="1707"/>
                <a:ext cx="51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3 cm</a:t>
                </a:r>
              </a:p>
            </p:txBody>
          </p:sp>
          <p:sp>
            <p:nvSpPr>
              <p:cNvPr id="15376" name="Text Box 9"/>
              <p:cNvSpPr txBox="1">
                <a:spLocks noChangeArrowheads="1"/>
              </p:cNvSpPr>
              <p:nvPr/>
            </p:nvSpPr>
            <p:spPr bwMode="auto">
              <a:xfrm rot="10800000" flipH="1" flipV="1">
                <a:off x="1984" y="2055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5 cm</a:t>
                </a:r>
              </a:p>
            </p:txBody>
          </p:sp>
          <p:sp>
            <p:nvSpPr>
              <p:cNvPr id="15377" name="Rectangle 10"/>
              <p:cNvSpPr>
                <a:spLocks noChangeArrowheads="1"/>
              </p:cNvSpPr>
              <p:nvPr/>
            </p:nvSpPr>
            <p:spPr bwMode="auto">
              <a:xfrm rot="1992696">
                <a:off x="2029" y="1495"/>
                <a:ext cx="98" cy="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7" name="Text Box 11"/>
            <p:cNvSpPr txBox="1">
              <a:spLocks noChangeArrowheads="1"/>
            </p:cNvSpPr>
            <p:nvPr/>
          </p:nvSpPr>
          <p:spPr bwMode="auto">
            <a:xfrm>
              <a:off x="3672" y="12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368" name="Text Box 12"/>
            <p:cNvSpPr txBox="1">
              <a:spLocks noChangeArrowheads="1"/>
            </p:cNvSpPr>
            <p:nvPr/>
          </p:nvSpPr>
          <p:spPr bwMode="auto">
            <a:xfrm>
              <a:off x="3096" y="21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5369" name="Text Box 13"/>
            <p:cNvSpPr txBox="1">
              <a:spLocks noChangeArrowheads="1"/>
            </p:cNvSpPr>
            <p:nvPr/>
          </p:nvSpPr>
          <p:spPr bwMode="auto">
            <a:xfrm>
              <a:off x="5004" y="214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15370" name="Oval 14"/>
            <p:cNvSpPr>
              <a:spLocks noChangeArrowheads="1"/>
            </p:cNvSpPr>
            <p:nvPr/>
          </p:nvSpPr>
          <p:spPr bwMode="auto">
            <a:xfrm>
              <a:off x="4128" y="2256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Text Box 15"/>
            <p:cNvSpPr txBox="1">
              <a:spLocks noChangeArrowheads="1"/>
            </p:cNvSpPr>
            <p:nvPr/>
          </p:nvSpPr>
          <p:spPr bwMode="auto">
            <a:xfrm>
              <a:off x="4044" y="226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O</a:t>
              </a:r>
            </a:p>
          </p:txBody>
        </p:sp>
      </p:grpSp>
      <p:sp>
        <p:nvSpPr>
          <p:cNvPr id="378896" name="Text Box 16"/>
          <p:cNvSpPr txBox="1">
            <a:spLocks noChangeArrowheads="1"/>
          </p:cNvSpPr>
          <p:nvPr/>
        </p:nvSpPr>
        <p:spPr bwMode="auto">
          <a:xfrm>
            <a:off x="247650" y="1325563"/>
            <a:ext cx="6523038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.VnTime" pitchFamily="34" charset="0"/>
              </a:rPr>
              <a:t>B¸n kÝnh h×nh trßn lµ :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      5 : 2 = 2,5 (cm</a:t>
            </a:r>
            <a:r>
              <a:rPr lang="en-US" sz="2800" baseline="30000">
                <a:latin typeface=".VnTime" pitchFamily="34" charset="0"/>
              </a:rPr>
              <a:t>2</a:t>
            </a:r>
            <a:r>
              <a:rPr lang="en-US" sz="2800">
                <a:latin typeface=".VnTime" pitchFamily="34" charset="0"/>
              </a:rPr>
              <a:t>)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DiÖn tÝch h×nh trßn lµ :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      2,5 </a:t>
            </a:r>
            <a:r>
              <a:rPr lang="en-US" sz="2800">
                <a:latin typeface=".VnTime" pitchFamily="34" charset="0"/>
                <a:sym typeface="Symbol" pitchFamily="18" charset="2"/>
              </a:rPr>
              <a:t></a:t>
            </a:r>
            <a:r>
              <a:rPr lang="en-US" sz="2800">
                <a:latin typeface=".VnTime" pitchFamily="34" charset="0"/>
              </a:rPr>
              <a:t> 2,5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>
                <a:latin typeface=".VnTime" pitchFamily="34" charset="0"/>
              </a:rPr>
              <a:t> 3,14 = 19,625 (cm</a:t>
            </a:r>
            <a:r>
              <a:rPr lang="en-US" sz="2800" baseline="30000">
                <a:latin typeface=".VnTime" pitchFamily="34" charset="0"/>
              </a:rPr>
              <a:t>2</a:t>
            </a:r>
            <a:r>
              <a:rPr lang="en-US" sz="2800">
                <a:latin typeface=".VnTime" pitchFamily="34" charset="0"/>
              </a:rPr>
              <a:t>)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DiÖn tÝch h×nh  tam gi¸c vu«ng ABC lµ :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      3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>
                <a:latin typeface=".VnTime" pitchFamily="34" charset="0"/>
              </a:rPr>
              <a:t> 4 : 2 = 6 (cm</a:t>
            </a:r>
            <a:r>
              <a:rPr lang="en-US" sz="2800" baseline="30000">
                <a:latin typeface=".VnTime" pitchFamily="34" charset="0"/>
              </a:rPr>
              <a:t>2</a:t>
            </a:r>
            <a:r>
              <a:rPr lang="en-US" sz="2800">
                <a:latin typeface=".VnTime" pitchFamily="34" charset="0"/>
              </a:rPr>
              <a:t>)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DiÖn tÝch phÇn ®· t« mµu cña h×nh trßn lµ :</a:t>
            </a:r>
          </a:p>
          <a:p>
            <a:pPr eaLnBrk="1" hangingPunct="1"/>
            <a:r>
              <a:rPr lang="en-US" sz="2800">
                <a:latin typeface=".VnTime" pitchFamily="34" charset="0"/>
              </a:rPr>
              <a:t>      19,625 – 6 = 13,625 (cm</a:t>
            </a:r>
            <a:r>
              <a:rPr lang="en-US" sz="2800" baseline="30000">
                <a:latin typeface=".VnTime" pitchFamily="34" charset="0"/>
              </a:rPr>
              <a:t>2</a:t>
            </a:r>
            <a:r>
              <a:rPr lang="en-US" sz="2800">
                <a:latin typeface=".VnTime" pitchFamily="34" charset="0"/>
              </a:rPr>
              <a:t>)</a:t>
            </a:r>
          </a:p>
          <a:p>
            <a:pPr eaLnBrk="1" hangingPunct="1"/>
            <a:r>
              <a:rPr lang="en-US" sz="2800" b="1" i="1">
                <a:latin typeface=".VnTimeH" pitchFamily="34" charset="0"/>
              </a:rPr>
              <a:t>                                </a:t>
            </a:r>
            <a:r>
              <a:rPr lang="en-US" sz="2800">
                <a:latin typeface=".VnTimeH" pitchFamily="34" charset="0"/>
              </a:rPr>
              <a:t>®</a:t>
            </a:r>
            <a:r>
              <a:rPr lang="en-US" sz="2800">
                <a:latin typeface=".VnTime" pitchFamily="34" charset="0"/>
              </a:rPr>
              <a:t>¸p sè : 13,625 cm</a:t>
            </a:r>
            <a:r>
              <a:rPr lang="en-US" sz="2800" baseline="30000">
                <a:latin typeface=".VnTime" pitchFamily="34" charset="0"/>
              </a:rPr>
              <a:t>2</a:t>
            </a:r>
          </a:p>
        </p:txBody>
      </p:sp>
      <p:sp>
        <p:nvSpPr>
          <p:cNvPr id="378898" name="Text Box 18"/>
          <p:cNvSpPr txBox="1">
            <a:spLocks noChangeArrowheads="1"/>
          </p:cNvSpPr>
          <p:nvPr/>
        </p:nvSpPr>
        <p:spPr bwMode="auto">
          <a:xfrm>
            <a:off x="479425" y="382588"/>
            <a:ext cx="15462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>
                <a:latin typeface=".VnTime" pitchFamily="34" charset="0"/>
              </a:rPr>
              <a:t>Bµi gi¶i</a:t>
            </a:r>
            <a:r>
              <a:rPr lang="en-US" sz="2800" b="1">
                <a:latin typeface=".VnTime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74111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8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8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6" grpId="0"/>
      <p:bldP spid="37889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662</Words>
  <Application>Microsoft Office PowerPoint</Application>
  <PresentationFormat>On-screen Show (4:3)</PresentationFormat>
  <Paragraphs>138</Paragraphs>
  <Slides>11</Slides>
  <Notes>9</Notes>
  <HiddenSlides>0</HiddenSlides>
  <MMClips>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Package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2019-02-16T02:53:19Z</dcterms:created>
  <dcterms:modified xsi:type="dcterms:W3CDTF">2019-02-20T01:18:30Z</dcterms:modified>
</cp:coreProperties>
</file>