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68" r:id="rId3"/>
    <p:sldId id="293" r:id="rId4"/>
    <p:sldId id="269" r:id="rId5"/>
    <p:sldId id="285" r:id="rId6"/>
    <p:sldId id="291" r:id="rId7"/>
    <p:sldId id="310" r:id="rId8"/>
    <p:sldId id="256" r:id="rId9"/>
    <p:sldId id="278" r:id="rId10"/>
    <p:sldId id="294" r:id="rId11"/>
    <p:sldId id="298" r:id="rId12"/>
    <p:sldId id="299" r:id="rId13"/>
    <p:sldId id="301" r:id="rId14"/>
    <p:sldId id="276" r:id="rId15"/>
    <p:sldId id="280" r:id="rId16"/>
    <p:sldId id="271" r:id="rId17"/>
    <p:sldId id="304" r:id="rId18"/>
    <p:sldId id="296" r:id="rId19"/>
    <p:sldId id="277" r:id="rId20"/>
    <p:sldId id="297" r:id="rId21"/>
    <p:sldId id="305" r:id="rId22"/>
    <p:sldId id="284" r:id="rId23"/>
    <p:sldId id="306" r:id="rId24"/>
    <p:sldId id="261" r:id="rId25"/>
    <p:sldId id="286" r:id="rId26"/>
    <p:sldId id="307" r:id="rId27"/>
    <p:sldId id="30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E0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25" autoAdjust="0"/>
    <p:restoredTop sz="96341" autoAdjust="0"/>
  </p:normalViewPr>
  <p:slideViewPr>
    <p:cSldViewPr snapToGrid="0">
      <p:cViewPr varScale="1">
        <p:scale>
          <a:sx n="65" d="100"/>
          <a:sy n="65" d="100"/>
        </p:scale>
        <p:origin x="78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>
            <a:extLst>
              <a:ext uri="{FF2B5EF4-FFF2-40B4-BE49-F238E27FC236}">
                <a16:creationId xmlns:a16="http://schemas.microsoft.com/office/drawing/2014/main" id="{069E45E0-8B8A-48CB-AC1E-8CBE02F897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THANH AM</a:t>
            </a:r>
          </a:p>
        </p:txBody>
      </p:sp>
      <p:sp>
        <p:nvSpPr>
          <p:cNvPr id="13315" name="WordArt 20">
            <a:extLst>
              <a:ext uri="{FF2B5EF4-FFF2-40B4-BE49-F238E27FC236}">
                <a16:creationId xmlns:a16="http://schemas.microsoft.com/office/drawing/2014/main" id="{D942D2C6-1A4E-41CA-AB88-993DC53F90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35864" y="1676400"/>
            <a:ext cx="2484437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5</a:t>
            </a:r>
          </a:p>
        </p:txBody>
      </p:sp>
      <p:sp>
        <p:nvSpPr>
          <p:cNvPr id="13316" name="WordArt 21">
            <a:extLst>
              <a:ext uri="{FF2B5EF4-FFF2-40B4-BE49-F238E27FC236}">
                <a16:creationId xmlns:a16="http://schemas.microsoft.com/office/drawing/2014/main" id="{D1BC6645-C0D8-4306-9C85-C10E608623C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3467100"/>
            <a:ext cx="8382000" cy="18176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  <a:p>
            <a:pPr algn="ctr"/>
            <a:endParaRPr lang="vi-VN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317" name="Group 5">
            <a:extLst>
              <a:ext uri="{FF2B5EF4-FFF2-40B4-BE49-F238E27FC236}">
                <a16:creationId xmlns:a16="http://schemas.microsoft.com/office/drawing/2014/main" id="{9D58F2EB-8968-47AA-9357-F6F9FE0210A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3318" name="Picture 6" descr="GRANS024">
              <a:extLst>
                <a:ext uri="{FF2B5EF4-FFF2-40B4-BE49-F238E27FC236}">
                  <a16:creationId xmlns:a16="http://schemas.microsoft.com/office/drawing/2014/main" id="{E409AC06-BF2B-4ADE-BFA8-8FCC1A7039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9" name="Picture 7" descr="GRANS024">
              <a:extLst>
                <a:ext uri="{FF2B5EF4-FFF2-40B4-BE49-F238E27FC236}">
                  <a16:creationId xmlns:a16="http://schemas.microsoft.com/office/drawing/2014/main" id="{ADE9AB31-8C03-42DC-9EA6-CB135C42E8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20" name="Group 8">
              <a:extLst>
                <a:ext uri="{FF2B5EF4-FFF2-40B4-BE49-F238E27FC236}">
                  <a16:creationId xmlns:a16="http://schemas.microsoft.com/office/drawing/2014/main" id="{1C457DF3-511E-49B6-90CB-08C5ED4922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21" name="Picture 9" descr="BD21325_">
                <a:extLst>
                  <a:ext uri="{FF2B5EF4-FFF2-40B4-BE49-F238E27FC236}">
                    <a16:creationId xmlns:a16="http://schemas.microsoft.com/office/drawing/2014/main" id="{33B0C257-8B60-4320-8167-BD2554B3BB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2" name="Picture 10" descr="BD21325_">
                <a:extLst>
                  <a:ext uri="{FF2B5EF4-FFF2-40B4-BE49-F238E27FC236}">
                    <a16:creationId xmlns:a16="http://schemas.microsoft.com/office/drawing/2014/main" id="{06CF8592-B09B-47EF-8D19-6573647430D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3" name="Picture 11" descr="BD21325_">
                <a:extLst>
                  <a:ext uri="{FF2B5EF4-FFF2-40B4-BE49-F238E27FC236}">
                    <a16:creationId xmlns:a16="http://schemas.microsoft.com/office/drawing/2014/main" id="{8C0C7A16-97DF-4571-BCE9-CB8A5316B45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4" name="Picture 12" descr="BD21325_">
                <a:extLst>
                  <a:ext uri="{FF2B5EF4-FFF2-40B4-BE49-F238E27FC236}">
                    <a16:creationId xmlns:a16="http://schemas.microsoft.com/office/drawing/2014/main" id="{DBB3BBB9-3C91-4BFB-989A-F60AD298D4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19999" y="470943"/>
            <a:ext cx="279114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altLang="en-US" sz="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4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đọc</a:t>
            </a:r>
            <a:endParaRPr lang="en-US" altLang="en-US" sz="4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97655" y="1388305"/>
            <a:ext cx="664637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alt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alt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chia</a:t>
            </a:r>
            <a:r>
              <a:rPr lang="en-US" alt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alt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alt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627345" y="1396637"/>
            <a:ext cx="228780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>
                <a:latin typeface="Arial" pitchFamily="34" charset="0"/>
                <a:cs typeface="Arial" pitchFamily="34" charset="0"/>
              </a:rPr>
              <a:t>(3 </a:t>
            </a:r>
            <a:r>
              <a:rPr lang="en-US" altLang="en-US" sz="44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altLang="en-US" sz="44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34340" y="4907459"/>
            <a:ext cx="7467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3 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.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61950" y="2461260"/>
            <a:ext cx="112585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…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Bà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này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4400" b="1" i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trộm.</a:t>
            </a:r>
            <a:endParaRPr lang="en-US" sz="4400" b="1" i="1" dirty="0">
              <a:solidFill>
                <a:srgbClr val="99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72440" y="3547110"/>
            <a:ext cx="1046226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…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kia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cúi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tội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19999" y="470943"/>
            <a:ext cx="394851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b="1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altLang="en-US" sz="4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đọc từ:</a:t>
            </a:r>
            <a:endParaRPr lang="en-US" altLang="en-US" sz="4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685800" y="1889760"/>
            <a:ext cx="79629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Arial" pitchFamily="34" charset="0"/>
                <a:cs typeface="Arial" pitchFamily="34" charset="0"/>
              </a:rPr>
              <a:t>rưng rưng, tra hỏi, lấy trộm,  </a:t>
            </a:r>
            <a:endParaRPr lang="en-US" sz="4400" b="1" i="1" dirty="0">
              <a:solidFill>
                <a:srgbClr val="99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624840" y="2899410"/>
            <a:ext cx="110718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Ngẫm, ôn tồn, vãn cảnh, biện lễ, </a:t>
            </a:r>
            <a:r>
              <a:rPr lang="en-US" sz="4400" b="1">
                <a:latin typeface="Arial" pitchFamily="34" charset="0"/>
                <a:cs typeface="Arial" pitchFamily="34" charset="0"/>
              </a:rPr>
              <a:t>sư vãi.</a:t>
            </a:r>
            <a:r>
              <a:rPr lang="en-US" sz="44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i="1" dirty="0">
              <a:solidFill>
                <a:srgbClr val="9933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19999" y="470943"/>
            <a:ext cx="432522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b="1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altLang="en-US" sz="4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đọc câu:</a:t>
            </a:r>
            <a:endParaRPr lang="en-US" altLang="en-US" sz="4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685800" y="1889760"/>
            <a:ext cx="107442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Arial" pitchFamily="34" charset="0"/>
                <a:cs typeface="Arial" pitchFamily="34" charset="0"/>
              </a:rPr>
              <a:t>Mỗi người hãy cầm một nắm thóc đã ngâm nước rồi vừa chạy đàn, vừa niệm phật</a:t>
            </a:r>
            <a:endParaRPr lang="en-US" sz="4400" b="1" i="1" dirty="0">
              <a:solidFill>
                <a:srgbClr val="99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29590" y="4347210"/>
            <a:ext cx="1107186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Quan lập tức cho bắt chú tiểu vì chỉ có kẻ có tật mới hay giật mình</a:t>
            </a:r>
            <a:r>
              <a:rPr lang="en-US" sz="4400" b="1">
                <a:latin typeface="Arial" pitchFamily="34" charset="0"/>
                <a:cs typeface="Arial" pitchFamily="34" charset="0"/>
              </a:rPr>
              <a:t>.</a:t>
            </a:r>
            <a:r>
              <a:rPr lang="en-US" sz="44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i="1" dirty="0">
              <a:solidFill>
                <a:srgbClr val="9933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Đường kết nối thẳng 5"/>
          <p:cNvCxnSpPr/>
          <p:nvPr/>
        </p:nvCxnSpPr>
        <p:spPr>
          <a:xfrm rot="5400000">
            <a:off x="3619500" y="2914650"/>
            <a:ext cx="6096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Đường kết nối thẳng 7"/>
          <p:cNvCxnSpPr/>
          <p:nvPr/>
        </p:nvCxnSpPr>
        <p:spPr>
          <a:xfrm rot="5400000">
            <a:off x="8305800" y="4629150"/>
            <a:ext cx="6096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895350" y="2200186"/>
            <a:ext cx="106299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>
                <a:latin typeface="Arial" pitchFamily="34" charset="0"/>
                <a:cs typeface="Arial" pitchFamily="34" charset="0"/>
              </a:rPr>
              <a:t>Đọc phân biệt lời các nhân vật:</a:t>
            </a:r>
          </a:p>
          <a:p>
            <a:r>
              <a:rPr lang="vi-VN" sz="4400" b="1">
                <a:latin typeface="Arial" pitchFamily="34" charset="0"/>
                <a:cs typeface="Arial" pitchFamily="34" charset="0"/>
              </a:rPr>
              <a:t>Lời bẩm báo của hai người đàn bà: giọng mếu máo, ấm ức, đau khổ</a:t>
            </a:r>
          </a:p>
          <a:p>
            <a:r>
              <a:rPr lang="en-US" sz="4400" b="1">
                <a:latin typeface="Arial" pitchFamily="34" charset="0"/>
                <a:cs typeface="Arial" pitchFamily="34" charset="0"/>
              </a:rPr>
              <a:t>Lời quan án: ôn tồn, nghiêm nghị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723900" y="942886"/>
            <a:ext cx="114681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này cần đọc với giọng như thế nào?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47650" y="624840"/>
            <a:ext cx="115062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đàn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4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44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để làm gì?</a:t>
            </a:r>
            <a:endParaRPr lang="en-US" sz="4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57200" y="2400300"/>
            <a:ext cx="117348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đàn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bà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nhờ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mất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cắp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vải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.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nọ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tố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cáo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kia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trộm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vải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4400" b="1" i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32918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Kết quả hình ảnh cho hinh anh mo soi th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AutoShape 4" descr="Kết quả hình ảnh cho hinh anh mo soi th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71450" y="232410"/>
            <a:ext cx="1170432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2/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dùng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biện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pháp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cắp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vải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0500" y="1836420"/>
            <a:ext cx="116433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/>
              <a:t>- Cho đòi người làm chứng nhưng không có người làm chứng.</a:t>
            </a:r>
          </a:p>
          <a:p>
            <a:r>
              <a:rPr lang="vi-VN" sz="4400" b="1"/>
              <a:t>- Tìm chứng cứ ở nhà hai người đàn bà nhưng không tìm được.</a:t>
            </a:r>
          </a:p>
          <a:p>
            <a:r>
              <a:rPr lang="vi-VN" sz="4400" b="1"/>
              <a:t>- Quan sát biểu hiện, cảm xúc của hai người bằng cách cho chia đôi tấm vải.</a:t>
            </a:r>
          </a:p>
        </p:txBody>
      </p:sp>
    </p:spTree>
    <p:extLst>
      <p:ext uri="{BB962C8B-B14F-4D97-AF65-F5344CB8AC3E}">
        <p14:creationId xmlns:p14="http://schemas.microsoft.com/office/powerpoint/2010/main" val="332918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6248400" y="582168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9933FF"/>
                </a:solidFill>
              </a:rPr>
              <a:t> </a:t>
            </a:r>
            <a:r>
              <a:rPr lang="en-US" sz="2800" b="1" dirty="0" err="1">
                <a:solidFill>
                  <a:srgbClr val="9933FF"/>
                </a:solidFill>
              </a:rPr>
              <a:t>chạy</a:t>
            </a:r>
            <a:r>
              <a:rPr lang="en-US" sz="2800" b="1" dirty="0">
                <a:solidFill>
                  <a:srgbClr val="9933FF"/>
                </a:solidFill>
              </a:rPr>
              <a:t> </a:t>
            </a:r>
            <a:r>
              <a:rPr lang="en-US" sz="2800" b="1" dirty="0" err="1">
                <a:solidFill>
                  <a:srgbClr val="9933FF"/>
                </a:solidFill>
              </a:rPr>
              <a:t>đàn</a:t>
            </a:r>
            <a:endParaRPr lang="en-US" sz="2800" b="1" dirty="0">
              <a:solidFill>
                <a:srgbClr val="9933FF"/>
              </a:solidFill>
            </a:endParaRP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6233160" y="537972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9933FF"/>
                </a:solidFill>
              </a:rPr>
              <a:t> </a:t>
            </a:r>
            <a:r>
              <a:rPr lang="en-US" sz="2800" b="1" dirty="0" err="1">
                <a:solidFill>
                  <a:srgbClr val="9933FF"/>
                </a:solidFill>
              </a:rPr>
              <a:t>đàn</a:t>
            </a:r>
            <a:endParaRPr lang="en-US" sz="2800" b="1" dirty="0">
              <a:solidFill>
                <a:srgbClr val="9933FF"/>
              </a:solidFill>
            </a:endParaRPr>
          </a:p>
        </p:txBody>
      </p:sp>
      <p:pic>
        <p:nvPicPr>
          <p:cNvPr id="14338" name="Picture 2" descr="Hình ảnh có liên qu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591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Pictures\con vat\abc_clip_image0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33400"/>
            <a:ext cx="5689600" cy="571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C:\Users\user\Pictures\con vat\Mai Cha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7600" y="533401"/>
            <a:ext cx="5630333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727200" y="6324601"/>
            <a:ext cx="2235200" cy="4619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cửi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3600" y="5943601"/>
            <a:ext cx="4267200" cy="4619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cửi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Kết quả hình ảnh cho hinh anh mo soi th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AutoShape 4" descr="Kết quả hình ảnh cho hinh anh mo soi th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914400"/>
            <a:ext cx="114833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>
                <a:solidFill>
                  <a:srgbClr val="FF0000"/>
                </a:solidFill>
              </a:rPr>
              <a:t>Vì sao quan cho rằng người không khóc chính là người lấy cắp?</a:t>
            </a:r>
          </a:p>
        </p:txBody>
      </p:sp>
      <p:sp>
        <p:nvSpPr>
          <p:cNvPr id="7" name="Hình Chữ nhật 6"/>
          <p:cNvSpPr/>
          <p:nvPr/>
        </p:nvSpPr>
        <p:spPr>
          <a:xfrm>
            <a:off x="457200" y="2602716"/>
            <a:ext cx="11506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4400" b="1">
                <a:solidFill>
                  <a:prstClr val="black"/>
                </a:solidFill>
              </a:rPr>
              <a:t>- Vì quan hiểu chỉ có người có công sức làm ra của cải mới xót xa, tiếc nuối những gì mình bỏ công sức làm ra.</a:t>
            </a:r>
          </a:p>
        </p:txBody>
      </p:sp>
    </p:spTree>
    <p:extLst>
      <p:ext uri="{BB962C8B-B14F-4D97-AF65-F5344CB8AC3E}">
        <p14:creationId xmlns:p14="http://schemas.microsoft.com/office/powerpoint/2010/main" val="332918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36884" y="571500"/>
            <a:ext cx="118551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3/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Kể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trộm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tiền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4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chùa?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81000" y="2145030"/>
            <a:ext cx="1148715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- Cho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sư</a:t>
            </a:r>
            <a:r>
              <a:rPr lang="en-US" sz="4400" b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vãi,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chùa</a:t>
            </a:r>
            <a:r>
              <a:rPr lang="en-US" sz="4400" b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ra,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giao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nắm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thóc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ngâm</a:t>
            </a:r>
            <a:r>
              <a:rPr lang="en-US" sz="4400" b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nước,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họ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cầm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nắm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thóc</a:t>
            </a:r>
            <a:r>
              <a:rPr lang="en-US" sz="4400" b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đó,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vừa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chạy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đàn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vừa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niệm</a:t>
            </a:r>
            <a:r>
              <a:rPr lang="en-US" sz="4400" b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Phật.</a:t>
            </a:r>
            <a:endParaRPr lang="en-US" sz="4400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33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66806" y="3598992"/>
            <a:ext cx="103727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4400" dirty="0">
              <a:solidFill>
                <a:srgbClr val="0070C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31621" y="5276940"/>
            <a:ext cx="1012614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12398" y="2330548"/>
            <a:ext cx="95080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 </a:t>
            </a:r>
            <a:r>
              <a:rPr lang="en-US" sz="8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8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</a:t>
            </a:r>
            <a:endParaRPr lang="en-US" sz="8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38150" y="807720"/>
            <a:ext cx="1126236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đòn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tâm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trộm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: 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Đức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Phật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rất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linh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thiêng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. Ai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Phật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thóc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nảy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mầm</a:t>
            </a:r>
            <a:r>
              <a:rPr lang="en-US" sz="4400" b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.</a:t>
            </a:r>
            <a:endParaRPr lang="en-US" sz="4400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22909" y="3192780"/>
            <a:ext cx="11308081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Đứng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sát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chạy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đàn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thấy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chú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tiểu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thỉnh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thoảng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hé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cầm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thóc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xem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tức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bắt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chỉ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tật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mới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giật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4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29133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401" y="762000"/>
            <a:ext cx="5643033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C:\Users\user\Pictures\con vat\news_20120508_004326 dàn cú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857250"/>
            <a:ext cx="5825067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5849719"/>
            <a:ext cx="62484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sư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vãi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đàn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cúng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phật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4800" y="5943601"/>
            <a:ext cx="12192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Đàn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384810"/>
            <a:ext cx="118872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 4/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dùng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?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: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11479" y="2057400"/>
            <a:ext cx="1096137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a/ 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thóc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nảy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mầm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.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92430" y="3524250"/>
            <a:ext cx="1134237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b/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thường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lo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lắng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lộ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.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259079" y="5067300"/>
            <a:ext cx="1193292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c/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thu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thập</a:t>
            </a:r>
            <a:r>
              <a:rPr lang="en-US" sz="4400" b="1" dirty="0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sz="4400" b="1">
                <a:solidFill>
                  <a:srgbClr val="9933FF"/>
                </a:solidFill>
                <a:latin typeface="Arial" pitchFamily="34" charset="0"/>
                <a:cs typeface="Arial" pitchFamily="34" charset="0"/>
              </a:rPr>
              <a:t> cứ.</a:t>
            </a:r>
            <a:endParaRPr lang="en-US" sz="4400" b="1" dirty="0">
              <a:solidFill>
                <a:srgbClr val="99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38150" y="3604260"/>
            <a:ext cx="594360" cy="57912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400" b="1" dirty="0">
              <a:solidFill>
                <a:srgbClr val="9933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33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104900" y="742950"/>
            <a:ext cx="9715499" cy="160043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Nhờ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đâu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phá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vụ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06400" y="3505201"/>
            <a:ext cx="11480800" cy="234957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phá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vụ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án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nhờ: </a:t>
            </a:r>
            <a:r>
              <a:rPr lang="en-US" sz="4400" b="1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minh, </a:t>
            </a:r>
            <a:r>
              <a:rPr lang="en-US" sz="4400" b="1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quyết</a:t>
            </a: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đoán;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nắm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vững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tâm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của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phạm</a:t>
            </a: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tội. </a:t>
            </a:r>
            <a:endParaRPr lang="en-US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2040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>
                <a:solidFill>
                  <a:srgbClr val="0000FF"/>
                </a:solidFill>
                <a:cs typeface="Arial" pitchFamily="34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u="sng" dirty="0" err="1">
                <a:solidFill>
                  <a:srgbClr val="0000FF"/>
                </a:solidFill>
                <a:cs typeface="Arial" pitchFamily="34" charset="0"/>
              </a:rPr>
              <a:t>Tập</a:t>
            </a:r>
            <a:r>
              <a:rPr lang="en-US" altLang="en-US" sz="3200" u="sng" dirty="0">
                <a:solidFill>
                  <a:srgbClr val="0000FF"/>
                </a:solidFill>
                <a:cs typeface="Arial" pitchFamily="34" charset="0"/>
              </a:rPr>
              <a:t> </a:t>
            </a:r>
            <a:r>
              <a:rPr lang="en-US" altLang="en-US" sz="3200" u="sng" dirty="0" err="1">
                <a:solidFill>
                  <a:srgbClr val="0000FF"/>
                </a:solidFill>
                <a:cs typeface="Arial" pitchFamily="34" charset="0"/>
              </a:rPr>
              <a:t>đọc</a:t>
            </a:r>
            <a:endParaRPr lang="en-US" altLang="en-US" sz="3200" u="sng" dirty="0">
              <a:solidFill>
                <a:srgbClr val="0000FF"/>
              </a:solidFill>
              <a:cs typeface="Arial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 dirty="0" err="1">
                <a:solidFill>
                  <a:srgbClr val="FF0000"/>
                </a:solidFill>
                <a:cs typeface="Arial" pitchFamily="34" charset="0"/>
              </a:rPr>
              <a:t>Phân</a:t>
            </a:r>
            <a:r>
              <a:rPr lang="en-US" altLang="en-US" sz="60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cs typeface="Arial" pitchFamily="34" charset="0"/>
              </a:rPr>
              <a:t>xử</a:t>
            </a:r>
            <a:r>
              <a:rPr lang="en-US" altLang="en-US" sz="60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cs typeface="Arial" pitchFamily="34" charset="0"/>
              </a:rPr>
              <a:t>tài</a:t>
            </a:r>
            <a:r>
              <a:rPr lang="en-US" altLang="en-US" sz="60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cs typeface="Arial" pitchFamily="34" charset="0"/>
              </a:rPr>
              <a:t>tình</a:t>
            </a:r>
            <a:endParaRPr lang="en-US" altLang="en-US" sz="60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967740" y="3162300"/>
            <a:ext cx="1075944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vi-VN" sz="4400"/>
              <a:t>Nội dung chính của bài nói về vị quan án như thế nào 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7766" y="3185082"/>
            <a:ext cx="108661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4400" b="1" dirty="0">
                <a:solidFill>
                  <a:srgbClr val="0070C0"/>
                </a:solidFill>
              </a:rPr>
              <a:t>- </a:t>
            </a:r>
            <a:r>
              <a:rPr lang="vi-VN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 ngợi trí thông minh và tài xử kiện của quan án</a:t>
            </a:r>
          </a:p>
          <a:p>
            <a:endParaRPr lang="vi-VN" sz="4400" b="1" dirty="0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28700" y="2289493"/>
            <a:ext cx="43624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4400" b="1" i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dung </a:t>
            </a:r>
          </a:p>
        </p:txBody>
      </p:sp>
    </p:spTree>
    <p:extLst>
      <p:ext uri="{BB962C8B-B14F-4D97-AF65-F5344CB8AC3E}">
        <p14:creationId xmlns:p14="http://schemas.microsoft.com/office/powerpoint/2010/main" val="177610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/>
      <p:bldP spid="9217" grpId="1"/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0" y="1111250"/>
            <a:ext cx="1219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ĐỌC DIỄN CẢM</a:t>
            </a:r>
            <a:endParaRPr lang="en-US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10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28600" y="590550"/>
            <a:ext cx="11455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-Đọc toàn bài </a:t>
            </a:r>
            <a:r>
              <a:rPr lang="en-US" sz="4000" b="1">
                <a:latin typeface="Arial" pitchFamily="34" charset="0"/>
                <a:cs typeface="Arial" pitchFamily="34" charset="0"/>
              </a:rPr>
              <a:t>với giọng </a:t>
            </a:r>
            <a:r>
              <a:rPr lang="en-US" sz="4000" b="1" i="1">
                <a:latin typeface="Arial" pitchFamily="34" charset="0"/>
                <a:cs typeface="Arial" pitchFamily="34" charset="0"/>
              </a:rPr>
              <a:t>nhẹ nhàng , chậm rãi , </a:t>
            </a:r>
            <a:r>
              <a:rPr lang="en-US" sz="4000" b="1">
                <a:latin typeface="Arial" pitchFamily="34" charset="0"/>
                <a:cs typeface="Arial" pitchFamily="34" charset="0"/>
              </a:rPr>
              <a:t>thể hiện niềm khâm phục trí thông minh , tài xử kiện của viên quan án .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04800" y="2724150"/>
            <a:ext cx="11887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-Giọng người dẫn chuyện : </a:t>
            </a:r>
            <a:r>
              <a:rPr lang="en-US" sz="4000" b="1" i="1">
                <a:latin typeface="Arial" pitchFamily="34" charset="0"/>
                <a:cs typeface="Arial" pitchFamily="34" charset="0"/>
              </a:rPr>
              <a:t>rõ ràng , rành mạch </a:t>
            </a:r>
            <a:r>
              <a:rPr lang="en-US" sz="4000" b="1">
                <a:latin typeface="Arial" pitchFamily="34" charset="0"/>
                <a:cs typeface="Arial" pitchFamily="34" charset="0"/>
              </a:rPr>
              <a:t>, biểu thị cảm xúc khâm phục, trân trọng .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38150" y="4210051"/>
            <a:ext cx="115252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-Lời hai ngưòi đàn bà : </a:t>
            </a:r>
            <a:r>
              <a:rPr lang="en-US" sz="4000" b="1" i="1">
                <a:latin typeface="Arial" pitchFamily="34" charset="0"/>
                <a:cs typeface="Arial" pitchFamily="34" charset="0"/>
              </a:rPr>
              <a:t>giọng mếu máo , ấm ức , đau khổ 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82600" y="5524501"/>
            <a:ext cx="11480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-Lời quan án : </a:t>
            </a:r>
            <a:r>
              <a:rPr lang="en-US" sz="4000" b="1" i="1">
                <a:latin typeface="Arial" pitchFamily="34" charset="0"/>
                <a:cs typeface="Arial" pitchFamily="34" charset="0"/>
              </a:rPr>
              <a:t>ôn tồn mà đĩnh đạc , uy nghiêm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0" y="-31750"/>
            <a:ext cx="12192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sư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cụ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biện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lễ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err="1">
                <a:latin typeface="Arial" pitchFamily="34" charset="0"/>
                <a:cs typeface="Arial" pitchFamily="34" charset="0"/>
              </a:rPr>
              <a:t>cúng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Phật,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rồi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gọi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hết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err="1">
                <a:latin typeface="Arial" pitchFamily="34" charset="0"/>
                <a:cs typeface="Arial" pitchFamily="34" charset="0"/>
              </a:rPr>
              <a:t>sư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vãi,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kẻ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ăn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err="1">
                <a:latin typeface="Arial" pitchFamily="34" charset="0"/>
                <a:cs typeface="Arial" pitchFamily="34" charset="0"/>
              </a:rPr>
              <a:t>chùa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ra,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giao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cầm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nắm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thóc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bảo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     -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Chùa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mất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chưa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rõ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err="1">
                <a:latin typeface="Arial" pitchFamily="34" charset="0"/>
                <a:cs typeface="Arial" pitchFamily="34" charset="0"/>
              </a:rPr>
              <a:t>thủ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phạm.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hãy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cầm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nắm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thóc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ngâm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rồi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vừa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err="1">
                <a:latin typeface="Arial" pitchFamily="34" charset="0"/>
                <a:cs typeface="Arial" pitchFamily="34" charset="0"/>
              </a:rPr>
              <a:t>chạy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đàn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vừa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Phật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Đức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Phật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rất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linh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thiêng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. Ai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, Phật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thóc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tay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kẻ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nảy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mầm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ngay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rõ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vài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vòng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chạy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thấy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chú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tiểu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thỉnh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thoảng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hé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bàn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tay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cầm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thóc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xem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tức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bắt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chú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tiểu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chỉ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kẻ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tật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mới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hay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giật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Chú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tiểu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kia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đành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tội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610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66806" y="3598992"/>
            <a:ext cx="103727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4400" dirty="0">
              <a:solidFill>
                <a:srgbClr val="0070C0"/>
              </a:solidFill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31621" y="5276940"/>
            <a:ext cx="1012614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81000" y="365760"/>
            <a:ext cx="11811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Cao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vượt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qua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đèo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415289" y="1680210"/>
            <a:ext cx="1065099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Đèo Giàng, Đèo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Gió</a:t>
            </a:r>
            <a:r>
              <a:rPr lang="en-US" sz="4400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đèo 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Cao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Bắc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381000" y="2491740"/>
            <a:ext cx="11811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2/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ngữ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thấy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Cao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địa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biệt</a:t>
            </a:r>
            <a:r>
              <a:rPr lang="en-US" sz="44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1986915" y="3937000"/>
            <a:ext cx="5029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a. Qua.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882140" y="4610100"/>
            <a:ext cx="5791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b. Lại vượt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1863090" y="5276850"/>
            <a:ext cx="7696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c. Tới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1748790" y="5840909"/>
            <a:ext cx="5791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3 ý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3" name="Oval 13"/>
          <p:cNvSpPr>
            <a:spLocks noChangeArrowheads="1"/>
          </p:cNvSpPr>
          <p:nvPr/>
        </p:nvSpPr>
        <p:spPr bwMode="auto">
          <a:xfrm>
            <a:off x="1543050" y="5943600"/>
            <a:ext cx="952500" cy="5524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4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20980" y="339090"/>
            <a:ext cx="1181862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3/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ngữ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ảnh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lòng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mến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khách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đôn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hậu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Cao </a:t>
            </a:r>
            <a:r>
              <a:rPr lang="en-US" sz="4400" b="1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4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421129" y="2278380"/>
            <a:ext cx="640324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Mận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ngọt</a:t>
            </a:r>
            <a:endParaRPr lang="en-US" sz="4400" b="1" dirty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428750" y="3078480"/>
            <a:ext cx="98679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Chị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rất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thương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rất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thảo</a:t>
            </a:r>
            <a:endParaRPr lang="en-US" sz="4400" b="1" dirty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447799" y="3802380"/>
            <a:ext cx="1074420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Ông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lành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hạt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gạo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bà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hiền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suối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6" name="Oval 13"/>
          <p:cNvSpPr>
            <a:spLocks noChangeArrowheads="1"/>
          </p:cNvSpPr>
          <p:nvPr/>
        </p:nvSpPr>
        <p:spPr bwMode="auto">
          <a:xfrm>
            <a:off x="1504949" y="5459730"/>
            <a:ext cx="563881" cy="56388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4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1504949" y="5302250"/>
            <a:ext cx="737343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3 ý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47650" y="487680"/>
            <a:ext cx="1162812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4/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ảnh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thiên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so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sánh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lòng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yêu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dân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Cao </a:t>
            </a:r>
            <a:r>
              <a:rPr lang="en-US" sz="4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630679" y="2863850"/>
            <a:ext cx="50292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Suối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4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630679" y="3503930"/>
            <a:ext cx="6248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b. Núi non, suối trong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630680" y="4113530"/>
            <a:ext cx="396240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c. Núi non</a:t>
            </a:r>
          </a:p>
        </p:txBody>
      </p:sp>
      <p:sp>
        <p:nvSpPr>
          <p:cNvPr id="16" name="Oval 13"/>
          <p:cNvSpPr>
            <a:spLocks noChangeArrowheads="1"/>
          </p:cNvSpPr>
          <p:nvPr/>
        </p:nvSpPr>
        <p:spPr bwMode="auto">
          <a:xfrm>
            <a:off x="1562100" y="3569969"/>
            <a:ext cx="666750" cy="60261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4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823854" y="784860"/>
            <a:ext cx="9024996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Nêu nội  dung chính</a:t>
            </a:r>
            <a:r>
              <a:rPr lang="en-US" sz="4400" i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của bài thơ.</a:t>
            </a:r>
            <a:endParaRPr lang="vi-VN" sz="4400" i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4"/>
          <p:cNvSpPr>
            <a:spLocks/>
          </p:cNvSpPr>
          <p:nvPr/>
        </p:nvSpPr>
        <p:spPr bwMode="auto">
          <a:xfrm>
            <a:off x="487680" y="2042160"/>
            <a:ext cx="11384280" cy="2948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4400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ngợi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Cao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mảnh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đất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địa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biệt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dân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mến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khách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đôn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hậu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đang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gìn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biên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cương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Tổ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quốc</a:t>
            </a:r>
            <a:r>
              <a:rPr lang="en-US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3149600" y="1447800"/>
            <a:ext cx="7213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Tập đọc 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609600" y="2819400"/>
            <a:ext cx="11074400" cy="589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xử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tình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4" name="Picture 10" descr="cartoon1%20(1)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2800" y="1447801"/>
            <a:ext cx="21336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50" y="0"/>
            <a:ext cx="8439150" cy="67066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Kết quả hình ảnh cho hinh anh phan xu tai ti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1033</Words>
  <Application>Microsoft Office PowerPoint</Application>
  <PresentationFormat>Widescreen</PresentationFormat>
  <Paragraphs>78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nguyen toan</cp:lastModifiedBy>
  <cp:revision>268</cp:revision>
  <dcterms:created xsi:type="dcterms:W3CDTF">2017-11-24T09:12:01Z</dcterms:created>
  <dcterms:modified xsi:type="dcterms:W3CDTF">2021-03-07T00:05:24Z</dcterms:modified>
</cp:coreProperties>
</file>