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79" r:id="rId4"/>
    <p:sldId id="265" r:id="rId5"/>
    <p:sldId id="273" r:id="rId6"/>
    <p:sldId id="274" r:id="rId7"/>
    <p:sldId id="275" r:id="rId8"/>
    <p:sldId id="276" r:id="rId9"/>
    <p:sldId id="277" r:id="rId10"/>
    <p:sldId id="278" r:id="rId11"/>
    <p:sldId id="267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1306BA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68" d="100"/>
          <a:sy n="68" d="100"/>
        </p:scale>
        <p:origin x="59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11074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TIỂU HỌC THANH AM</a:t>
            </a: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3149600" y="1447800"/>
            <a:ext cx="721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– Lớp 5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609600" y="2819400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Cao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4" name="Picture 10" descr="cartoon1%20(1)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" y="1447801"/>
            <a:ext cx="21336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420847" y="1489356"/>
            <a:ext cx="10325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quy</a:t>
            </a:r>
            <a:r>
              <a:rPr lang="en-US" sz="3200" b="1" dirty="0"/>
              <a:t> </a:t>
            </a:r>
            <a:r>
              <a:rPr lang="en-US" sz="3200" b="1" dirty="0" err="1"/>
              <a:t>tắc</a:t>
            </a:r>
            <a:r>
              <a:rPr lang="en-US" sz="3200" b="1" dirty="0"/>
              <a:t> </a:t>
            </a:r>
            <a:r>
              <a:rPr lang="en-US" sz="3200" b="1" dirty="0" err="1"/>
              <a:t>viết</a:t>
            </a:r>
            <a:r>
              <a:rPr lang="en-US" sz="3200" b="1" dirty="0"/>
              <a:t> </a:t>
            </a:r>
            <a:r>
              <a:rPr lang="en-US" sz="3200" b="1" dirty="0" err="1"/>
              <a:t>hoa</a:t>
            </a:r>
            <a:r>
              <a:rPr lang="en-US" sz="3200" b="1" dirty="0"/>
              <a:t>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,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địa</a:t>
            </a:r>
            <a:r>
              <a:rPr lang="en-US" sz="3200" b="1" dirty="0"/>
              <a:t> </a:t>
            </a:r>
            <a:r>
              <a:rPr lang="en-US" sz="3200" b="1" dirty="0" err="1"/>
              <a:t>lí</a:t>
            </a:r>
            <a:r>
              <a:rPr lang="en-US" sz="3200" b="1" dirty="0"/>
              <a:t> </a:t>
            </a:r>
            <a:r>
              <a:rPr lang="en-US" sz="3200" b="1" dirty="0" err="1"/>
              <a:t>Việt</a:t>
            </a:r>
            <a:r>
              <a:rPr lang="en-US" sz="3200" b="1" dirty="0"/>
              <a:t> Nam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318" y="2082018"/>
            <a:ext cx="9945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3300"/>
                </a:solidFill>
              </a:rPr>
              <a:t>	</a:t>
            </a:r>
            <a:r>
              <a:rPr lang="en-US" sz="3200" b="1" i="1" dirty="0" err="1">
                <a:solidFill>
                  <a:srgbClr val="FF3300"/>
                </a:solidFill>
              </a:rPr>
              <a:t>Khi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người</a:t>
            </a:r>
            <a:r>
              <a:rPr lang="en-US" sz="3200" b="1" i="1" dirty="0">
                <a:solidFill>
                  <a:srgbClr val="FF3300"/>
                </a:solidFill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địa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lí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Việt</a:t>
            </a:r>
            <a:r>
              <a:rPr lang="en-US" sz="3200" b="1" i="1" dirty="0">
                <a:solidFill>
                  <a:srgbClr val="FF3300"/>
                </a:solidFill>
              </a:rPr>
              <a:t> Nam, </a:t>
            </a:r>
            <a:r>
              <a:rPr lang="en-US" sz="3200" b="1" i="1" dirty="0" err="1">
                <a:solidFill>
                  <a:srgbClr val="FF3300"/>
                </a:solidFill>
              </a:rPr>
              <a:t>cần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hoa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chữ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cái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đầu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mỗi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tiếng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tạo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thành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đó</a:t>
            </a:r>
            <a:r>
              <a:rPr lang="en-US" sz="3200" b="1" i="1" dirty="0">
                <a:solidFill>
                  <a:srgbClr val="FF3300"/>
                </a:solidFill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254038" y="2116193"/>
            <a:ext cx="94622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ownloads\Các loại lớp 5B\BÀI GIẢNG POI\BÀI GIẢNG POI - NGA\Tuần 23\Hoa đẹp chào xuân\22.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2000" cy="79422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4767943" y="0"/>
            <a:ext cx="7189597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</a:rPr>
              <a:t>Thành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phố</a:t>
            </a:r>
            <a:r>
              <a:rPr lang="en-US" sz="6000" b="1" dirty="0">
                <a:solidFill>
                  <a:srgbClr val="FF0000"/>
                </a:solidFill>
              </a:rPr>
              <a:t> Cao </a:t>
            </a:r>
            <a:r>
              <a:rPr lang="en-US" sz="6000" b="1" dirty="0" err="1">
                <a:solidFill>
                  <a:srgbClr val="FF0000"/>
                </a:solidFill>
              </a:rPr>
              <a:t>Bằng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Rectangle 13"/>
          <p:cNvSpPr txBox="1">
            <a:spLocks noChangeArrowheads="1"/>
          </p:cNvSpPr>
          <p:nvPr/>
        </p:nvSpPr>
        <p:spPr>
          <a:xfrm>
            <a:off x="1331731" y="1751416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4"/>
          <p:cNvSpPr txBox="1">
            <a:spLocks noChangeArrowheads="1"/>
          </p:cNvSpPr>
          <p:nvPr/>
        </p:nvSpPr>
        <p:spPr>
          <a:xfrm>
            <a:off x="1308287" y="3931914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5"/>
          <p:cNvSpPr txBox="1">
            <a:spLocks noChangeArrowheads="1"/>
          </p:cNvSpPr>
          <p:nvPr/>
        </p:nvSpPr>
        <p:spPr>
          <a:xfrm>
            <a:off x="6685691" y="1738526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thảo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6"/>
          <p:cNvSpPr txBox="1">
            <a:spLocks noChangeArrowheads="1"/>
          </p:cNvSpPr>
          <p:nvPr/>
        </p:nvSpPr>
        <p:spPr>
          <a:xfrm>
            <a:off x="6730263" y="3935428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9376117" y="6056142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Trúc Thông</a:t>
            </a:r>
          </a:p>
        </p:txBody>
      </p:sp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Rectangle 4"/>
          <p:cNvSpPr>
            <a:spLocks/>
          </p:cNvSpPr>
          <p:nvPr/>
        </p:nvSpPr>
        <p:spPr bwMode="auto">
          <a:xfrm>
            <a:off x="487680" y="1983536"/>
            <a:ext cx="1069848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Ca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ngợi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Cao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Bằng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mảnh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đất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địa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thế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đặc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biệt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dân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mến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khách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đôn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hậu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đang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gìn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giữ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biên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cương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Tổ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quốc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1910860" y="1386812"/>
            <a:ext cx="7683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</a:rPr>
              <a:t>Em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hãy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nêu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nội</a:t>
            </a:r>
            <a:r>
              <a:rPr lang="en-US" sz="3600" b="1" dirty="0">
                <a:solidFill>
                  <a:srgbClr val="006600"/>
                </a:solidFill>
              </a:rPr>
              <a:t> dung </a:t>
            </a:r>
            <a:r>
              <a:rPr lang="en-US" sz="3600" b="1" dirty="0" err="1">
                <a:solidFill>
                  <a:srgbClr val="006600"/>
                </a:solidFill>
              </a:rPr>
              <a:t>của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bài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thơ</a:t>
            </a:r>
            <a:r>
              <a:rPr lang="en-US" sz="3600" b="1" dirty="0">
                <a:solidFill>
                  <a:srgbClr val="0066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13"/>
          <p:cNvSpPr txBox="1">
            <a:spLocks noChangeArrowheads="1"/>
          </p:cNvSpPr>
          <p:nvPr/>
        </p:nvSpPr>
        <p:spPr>
          <a:xfrm>
            <a:off x="1331731" y="1892096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14"/>
          <p:cNvSpPr txBox="1">
            <a:spLocks noChangeArrowheads="1"/>
          </p:cNvSpPr>
          <p:nvPr/>
        </p:nvSpPr>
        <p:spPr>
          <a:xfrm>
            <a:off x="1308287" y="4044458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15"/>
          <p:cNvSpPr txBox="1">
            <a:spLocks noChangeArrowheads="1"/>
          </p:cNvSpPr>
          <p:nvPr/>
        </p:nvSpPr>
        <p:spPr>
          <a:xfrm>
            <a:off x="6685691" y="1879206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thảo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Rectangle 16"/>
          <p:cNvSpPr txBox="1">
            <a:spLocks noChangeArrowheads="1"/>
          </p:cNvSpPr>
          <p:nvPr/>
        </p:nvSpPr>
        <p:spPr>
          <a:xfrm>
            <a:off x="6730263" y="4047972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9376117" y="6168686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Trúc Thông</a:t>
            </a: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44512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Viết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nháp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5032678" y="1778136"/>
            <a:ext cx="27186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giàng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8319" y="2270512"/>
            <a:ext cx="2588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34107" y="2760544"/>
            <a:ext cx="2588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  <p:bldP spid="13" grpId="0"/>
      <p:bldP spid="13" grpId="1"/>
      <p:bldP spid="13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13"/>
          <p:cNvSpPr txBox="1">
            <a:spLocks noChangeArrowheads="1"/>
          </p:cNvSpPr>
          <p:nvPr/>
        </p:nvSpPr>
        <p:spPr>
          <a:xfrm>
            <a:off x="1176983" y="1920232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14"/>
          <p:cNvSpPr txBox="1">
            <a:spLocks noChangeArrowheads="1"/>
          </p:cNvSpPr>
          <p:nvPr/>
        </p:nvSpPr>
        <p:spPr>
          <a:xfrm>
            <a:off x="1153539" y="4072594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15"/>
          <p:cNvSpPr txBox="1">
            <a:spLocks noChangeArrowheads="1"/>
          </p:cNvSpPr>
          <p:nvPr/>
        </p:nvSpPr>
        <p:spPr>
          <a:xfrm>
            <a:off x="6530943" y="1907342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thảo</a:t>
            </a:r>
            <a:endParaRPr lang="en-US" sz="3200" b="1" i="1" dirty="0">
              <a:solidFill>
                <a:srgbClr val="1306BA"/>
              </a:solidFill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Rectangle 16"/>
          <p:cNvSpPr txBox="1">
            <a:spLocks noChangeArrowheads="1"/>
          </p:cNvSpPr>
          <p:nvPr/>
        </p:nvSpPr>
        <p:spPr>
          <a:xfrm>
            <a:off x="6575515" y="4076108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9221369" y="6196822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Trúc Thông</a:t>
            </a: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21188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6775" y="1858080"/>
            <a:ext cx="11183815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hợp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ô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trống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rằng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nữ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súng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Gòn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đặt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mưu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Mắc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Na-ma-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43339" y="2926072"/>
            <a:ext cx="1266092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662210" y="2923724"/>
            <a:ext cx="1606015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51538" y="3427824"/>
            <a:ext cx="2030424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213191" y="4330496"/>
            <a:ext cx="1169963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45673" y="4832249"/>
            <a:ext cx="2398528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6543" y="3807644"/>
            <a:ext cx="1720897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49324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 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61182" y="1703359"/>
            <a:ext cx="1121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err="1">
                <a:solidFill>
                  <a:srgbClr val="1306BA"/>
                </a:solidFill>
                <a:cs typeface="Arial" charset="0"/>
              </a:rPr>
              <a:t>Bài</a:t>
            </a:r>
            <a:r>
              <a:rPr lang="en-US" sz="2800" dirty="0">
                <a:solidFill>
                  <a:srgbClr val="1306BA"/>
                </a:solidFill>
                <a:cs typeface="Arial" charset="0"/>
              </a:rPr>
              <a:t> 3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Arial" charset="0"/>
              </a:rPr>
              <a:t>/ </a:t>
            </a:r>
            <a:r>
              <a:rPr lang="en-US" sz="2800" i="1" dirty="0" err="1">
                <a:solidFill>
                  <a:srgbClr val="1306BA"/>
                </a:solidFill>
              </a:rPr>
              <a:t>Tìm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và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viết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lại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cho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đúng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các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tên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riêng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có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trong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đoạn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thơ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sau</a:t>
            </a:r>
            <a:r>
              <a:rPr lang="en-US" sz="2800" i="1" dirty="0">
                <a:solidFill>
                  <a:srgbClr val="1306BA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7945" y="2644724"/>
            <a:ext cx="623198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tuần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endParaRPr lang="en-US" sz="2800" dirty="0"/>
          </a:p>
          <a:p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quất</a:t>
            </a:r>
            <a:r>
              <a:rPr lang="en-US" sz="2800" dirty="0"/>
              <a:t> </a:t>
            </a:r>
            <a:r>
              <a:rPr lang="en-US" sz="2800" dirty="0" err="1"/>
              <a:t>ngang</a:t>
            </a:r>
            <a:r>
              <a:rPr lang="en-US" sz="2800" dirty="0"/>
              <a:t> </a:t>
            </a:r>
            <a:r>
              <a:rPr lang="en-US" sz="2800" dirty="0" err="1"/>
              <a:t>cành</a:t>
            </a:r>
            <a:r>
              <a:rPr lang="en-US" sz="2800" dirty="0"/>
              <a:t> </a:t>
            </a:r>
            <a:r>
              <a:rPr lang="en-US" sz="2800" dirty="0" err="1"/>
              <a:t>bứa</a:t>
            </a:r>
            <a:endParaRPr lang="en-US" sz="2800" dirty="0"/>
          </a:p>
          <a:p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nhập</a:t>
            </a:r>
            <a:r>
              <a:rPr lang="en-US" sz="2800" dirty="0"/>
              <a:t> </a:t>
            </a:r>
            <a:r>
              <a:rPr lang="en-US" sz="2800" dirty="0" err="1"/>
              <a:t>nhòe</a:t>
            </a:r>
            <a:r>
              <a:rPr lang="en-US" sz="2800" dirty="0"/>
              <a:t> </a:t>
            </a:r>
            <a:r>
              <a:rPr lang="en-US" sz="2800" dirty="0" err="1"/>
              <a:t>ánh</a:t>
            </a:r>
            <a:r>
              <a:rPr lang="en-US" sz="2800" dirty="0"/>
              <a:t> </a:t>
            </a:r>
            <a:r>
              <a:rPr lang="en-US" sz="2800" dirty="0" err="1"/>
              <a:t>lửa</a:t>
            </a:r>
            <a:endParaRPr lang="en-US" sz="2800" dirty="0"/>
          </a:p>
          <a:p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vờ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súng</a:t>
            </a:r>
            <a:r>
              <a:rPr lang="en-US" sz="2800" dirty="0"/>
              <a:t> </a:t>
            </a:r>
            <a:r>
              <a:rPr lang="en-US" sz="2800" dirty="0" err="1"/>
              <a:t>sương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2800" dirty="0" err="1"/>
              <a:t>Cửa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xưa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Ngã</a:t>
            </a:r>
            <a:endParaRPr lang="en-US" sz="2800" dirty="0"/>
          </a:p>
          <a:p>
            <a:r>
              <a:rPr lang="en-US" sz="2800" dirty="0" err="1"/>
              <a:t>Cắt</a:t>
            </a:r>
            <a:r>
              <a:rPr lang="en-US" sz="2800" dirty="0"/>
              <a:t> con </a:t>
            </a:r>
            <a:r>
              <a:rPr lang="en-US" sz="2800" dirty="0" err="1"/>
              <a:t>suối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dâng</a:t>
            </a:r>
            <a:r>
              <a:rPr lang="en-US" sz="2800" dirty="0"/>
              <a:t> </a:t>
            </a:r>
            <a:r>
              <a:rPr lang="en-US" sz="2800" dirty="0" err="1"/>
              <a:t>lũ</a:t>
            </a:r>
            <a:endParaRPr lang="en-US" sz="2800" dirty="0"/>
          </a:p>
          <a:p>
            <a:r>
              <a:rPr lang="en-US" sz="2800" dirty="0" err="1"/>
              <a:t>Nơi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r>
              <a:rPr lang="en-US" sz="2800" dirty="0"/>
              <a:t>, </a:t>
            </a:r>
            <a:r>
              <a:rPr lang="en-US" sz="2800" dirty="0" err="1"/>
              <a:t>Pù</a:t>
            </a:r>
            <a:r>
              <a:rPr lang="en-US" sz="2800" dirty="0"/>
              <a:t>                   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tụ</a:t>
            </a:r>
            <a:endParaRPr lang="en-US" sz="2800" dirty="0"/>
          </a:p>
          <a:p>
            <a:r>
              <a:rPr lang="en-US" sz="2800" dirty="0" err="1"/>
              <a:t>Chắn</a:t>
            </a:r>
            <a:r>
              <a:rPr lang="en-US" sz="2800" dirty="0"/>
              <a:t> </a:t>
            </a:r>
            <a:r>
              <a:rPr lang="en-US" sz="2800" dirty="0" err="1"/>
              <a:t>lối</a:t>
            </a:r>
            <a:r>
              <a:rPr lang="en-US" sz="2800" dirty="0"/>
              <a:t> </a:t>
            </a:r>
            <a:r>
              <a:rPr lang="en-US" sz="2800" dirty="0" err="1"/>
              <a:t>mòn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endParaRPr lang="en-US" sz="2800" dirty="0"/>
          </a:p>
          <a:p>
            <a:r>
              <a:rPr lang="en-US" sz="2800" dirty="0"/>
              <a:t>                                      </a:t>
            </a:r>
            <a:r>
              <a:rPr lang="en-US" sz="2000" i="1" dirty="0"/>
              <a:t>Theo</a:t>
            </a:r>
            <a:r>
              <a:rPr lang="en-US" sz="2000" dirty="0"/>
              <a:t> </a:t>
            </a:r>
            <a:r>
              <a:rPr lang="en-US" sz="2000" dirty="0" err="1"/>
              <a:t>Đào</a:t>
            </a:r>
            <a:r>
              <a:rPr lang="en-US" sz="2000" dirty="0"/>
              <a:t> </a:t>
            </a:r>
            <a:r>
              <a:rPr lang="en-US" sz="2000" dirty="0" err="1"/>
              <a:t>Nguyên</a:t>
            </a:r>
            <a:r>
              <a:rPr lang="en-US" sz="2000" dirty="0"/>
              <a:t> </a:t>
            </a:r>
            <a:r>
              <a:rPr lang="en-US" sz="2000" dirty="0" err="1"/>
              <a:t>Bảo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73265" y="2138262"/>
            <a:ext cx="3488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/>
              <a:t>Cửa</a:t>
            </a:r>
            <a:r>
              <a:rPr lang="en-US" sz="2800" b="1" i="1" dirty="0"/>
              <a:t> </a:t>
            </a:r>
            <a:r>
              <a:rPr lang="en-US" sz="2800" b="1" i="1" dirty="0" err="1"/>
              <a:t>gió</a:t>
            </a:r>
            <a:r>
              <a:rPr lang="en-US" sz="2800" b="1" i="1" dirty="0"/>
              <a:t> </a:t>
            </a:r>
            <a:r>
              <a:rPr lang="en-US" sz="2800" b="1" i="1" dirty="0" err="1"/>
              <a:t>Tùng</a:t>
            </a:r>
            <a:r>
              <a:rPr lang="en-US" sz="2800" b="1" i="1" dirty="0"/>
              <a:t> </a:t>
            </a:r>
            <a:r>
              <a:rPr lang="en-US" sz="2800" b="1" i="1" dirty="0" err="1"/>
              <a:t>Chinh</a:t>
            </a:r>
            <a:endParaRPr lang="en-US" sz="28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061979" y="2644725"/>
            <a:ext cx="97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</a:t>
            </a:r>
            <a:r>
              <a:rPr lang="en-US" sz="2800" dirty="0" err="1"/>
              <a:t>gàn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1419" y="4499330"/>
            <a:ext cx="57677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B</a:t>
            </a:r>
            <a:r>
              <a:rPr lang="en-US" sz="2800" dirty="0" err="1"/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5717" y="5357445"/>
            <a:ext cx="844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</a:t>
            </a:r>
            <a:r>
              <a:rPr lang="en-US" sz="2800" dirty="0"/>
              <a:t>o,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20485" y="5343378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P</a:t>
            </a:r>
            <a:r>
              <a:rPr lang="en-US" sz="2800" dirty="0" err="1"/>
              <a:t>ù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X</a:t>
            </a:r>
            <a:r>
              <a:rPr lang="en-US" sz="2800" dirty="0" err="1"/>
              <a:t>ai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7104183" y="2644725"/>
            <a:ext cx="896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ngàn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385538" y="4501662"/>
            <a:ext cx="54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ba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189784" y="5359791"/>
            <a:ext cx="744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mo,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36898" y="5345723"/>
            <a:ext cx="1047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pù</a:t>
            </a:r>
            <a:r>
              <a:rPr lang="en-US" sz="2800" dirty="0"/>
              <a:t> </a:t>
            </a:r>
            <a:r>
              <a:rPr lang="en-US" sz="2800" dirty="0" err="1"/>
              <a:t>xai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 animBg="1"/>
      <p:bldP spid="17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612</Words>
  <Application>Microsoft Office PowerPoint</Application>
  <PresentationFormat>Widescreen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LENOVO</cp:lastModifiedBy>
  <cp:revision>111</cp:revision>
  <dcterms:created xsi:type="dcterms:W3CDTF">2017-11-24T09:12:01Z</dcterms:created>
  <dcterms:modified xsi:type="dcterms:W3CDTF">2021-03-11T09:17:44Z</dcterms:modified>
</cp:coreProperties>
</file>