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8"/>
  </p:notesMasterIdLst>
  <p:sldIdLst>
    <p:sldId id="259" r:id="rId2"/>
    <p:sldId id="260" r:id="rId3"/>
    <p:sldId id="262" r:id="rId4"/>
    <p:sldId id="263" r:id="rId5"/>
    <p:sldId id="264" r:id="rId6"/>
    <p:sldId id="265"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547B63-3D12-4FF2-B9A4-05CD9FCF0782}" type="datetimeFigureOut">
              <a:rPr lang="en-US" smtClean="0"/>
              <a:t>12/2/2019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DF43D2-75C3-4788-A25F-A360816D2C54}" type="slidenum">
              <a:rPr lang="en-US" smtClean="0"/>
              <a:t>‹#›</a:t>
            </a:fld>
            <a:endParaRPr lang="en-US"/>
          </a:p>
        </p:txBody>
      </p:sp>
    </p:spTree>
    <p:extLst>
      <p:ext uri="{BB962C8B-B14F-4D97-AF65-F5344CB8AC3E}">
        <p14:creationId xmlns:p14="http://schemas.microsoft.com/office/powerpoint/2010/main" val="973352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DF43D2-75C3-4788-A25F-A360816D2C54}" type="slidenum">
              <a:rPr lang="en-US" smtClean="0"/>
              <a:t>5</a:t>
            </a:fld>
            <a:endParaRPr lang="en-US"/>
          </a:p>
        </p:txBody>
      </p:sp>
    </p:spTree>
    <p:extLst>
      <p:ext uri="{BB962C8B-B14F-4D97-AF65-F5344CB8AC3E}">
        <p14:creationId xmlns:p14="http://schemas.microsoft.com/office/powerpoint/2010/main" val="1805945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6AD9FA2-93AF-436D-9037-3B852AED9FB1}" type="datetimeFigureOut">
              <a:rPr lang="en-US" smtClean="0"/>
              <a:t>12/2/2019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63B219A-B17C-46B3-9DD3-AC49EFF836DC}"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AD9FA2-93AF-436D-9037-3B852AED9FB1}"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AD9FA2-93AF-436D-9037-3B852AED9FB1}"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AD9FA2-93AF-436D-9037-3B852AED9FB1}"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6AD9FA2-93AF-436D-9037-3B852AED9FB1}" type="datetimeFigureOut">
              <a:rPr lang="en-US" smtClean="0"/>
              <a:t>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63B219A-B17C-46B3-9DD3-AC49EFF836DC}"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6AD9FA2-93AF-436D-9037-3B852AED9FB1}"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6AD9FA2-93AF-436D-9037-3B852AED9FB1}" type="datetimeFigureOut">
              <a:rPr lang="en-US" smtClean="0"/>
              <a:t>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6AD9FA2-93AF-436D-9037-3B852AED9FB1}" type="datetimeFigureOut">
              <a:rPr lang="en-US" smtClean="0"/>
              <a:t>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AD9FA2-93AF-436D-9037-3B852AED9FB1}" type="datetimeFigureOut">
              <a:rPr lang="en-US" smtClean="0"/>
              <a:t>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6AD9FA2-93AF-436D-9037-3B852AED9FB1}"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6AD9FA2-93AF-436D-9037-3B852AED9FB1}" type="datetimeFigureOut">
              <a:rPr lang="en-US" smtClean="0"/>
              <a:t>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3B219A-B17C-46B3-9DD3-AC49EFF836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6AD9FA2-93AF-436D-9037-3B852AED9FB1}" type="datetimeFigureOut">
              <a:rPr lang="en-US" smtClean="0"/>
              <a:t>12/2/2019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63B219A-B17C-46B3-9DD3-AC49EFF836DC}"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4709160"/>
          </a:xfrm>
        </p:spPr>
        <p:txBody>
          <a:bodyPr>
            <a:normAutofit/>
          </a:bodyPr>
          <a:lstStyle/>
          <a:p>
            <a:r>
              <a:rPr lang="vi-VN" sz="3200" u="sng" dirty="0">
                <a:solidFill>
                  <a:srgbClr val="FF0000"/>
                </a:solidFill>
              </a:rPr>
              <a:t>Bài </a:t>
            </a:r>
            <a:r>
              <a:rPr lang="vi-VN" sz="3200" u="sng" dirty="0" smtClean="0">
                <a:solidFill>
                  <a:srgbClr val="FF0000"/>
                </a:solidFill>
              </a:rPr>
              <a:t>1</a:t>
            </a:r>
            <a:r>
              <a:rPr lang="vi-VN" sz="3200" dirty="0" smtClean="0">
                <a:solidFill>
                  <a:srgbClr val="FF0000"/>
                </a:solidFill>
              </a:rPr>
              <a:t>:</a:t>
            </a:r>
            <a:r>
              <a:rPr lang="en-US" sz="3200" dirty="0" smtClean="0">
                <a:solidFill>
                  <a:srgbClr val="FF0000"/>
                </a:solidFill>
              </a:rPr>
              <a:t> </a:t>
            </a:r>
            <a:r>
              <a:rPr lang="vi-VN" sz="3200" dirty="0" smtClean="0">
                <a:solidFill>
                  <a:srgbClr val="FF0000"/>
                </a:solidFill>
              </a:rPr>
              <a:t>Dòng </a:t>
            </a:r>
            <a:r>
              <a:rPr lang="vi-VN" sz="3200" dirty="0">
                <a:solidFill>
                  <a:srgbClr val="FF0000"/>
                </a:solidFill>
              </a:rPr>
              <a:t>nào dưới đây nêu đúng nghĩa của từ trật tự?</a:t>
            </a:r>
            <a:r>
              <a:rPr lang="vi-VN" sz="3200" dirty="0"/>
              <a:t/>
            </a:r>
            <a:br>
              <a:rPr lang="vi-VN" sz="3200" dirty="0"/>
            </a:br>
            <a:r>
              <a:rPr lang="vi-VN" sz="3200" dirty="0">
                <a:solidFill>
                  <a:srgbClr val="333333"/>
                </a:solidFill>
              </a:rPr>
              <a:t>a. Trạng thái bình yên, không có chiến tranh.</a:t>
            </a:r>
            <a:r>
              <a:rPr lang="vi-VN" sz="3200" dirty="0"/>
              <a:t/>
            </a:r>
            <a:br>
              <a:rPr lang="vi-VN" sz="3200" dirty="0"/>
            </a:br>
            <a:r>
              <a:rPr lang="vi-VN" sz="3200" dirty="0"/>
              <a:t/>
            </a:r>
            <a:br>
              <a:rPr lang="vi-VN" sz="3200" dirty="0"/>
            </a:br>
            <a:r>
              <a:rPr lang="vi-VN" sz="3200" dirty="0">
                <a:solidFill>
                  <a:srgbClr val="333333"/>
                </a:solidFill>
              </a:rPr>
              <a:t>b. Trạng thái yên ổn, bình lặng, không ồn ào.</a:t>
            </a:r>
            <a:r>
              <a:rPr lang="vi-VN" sz="3200" dirty="0"/>
              <a:t/>
            </a:r>
            <a:br>
              <a:rPr lang="vi-VN" sz="3200" dirty="0"/>
            </a:br>
            <a:r>
              <a:rPr lang="vi-VN" sz="3200" dirty="0"/>
              <a:t/>
            </a:r>
            <a:br>
              <a:rPr lang="vi-VN" sz="3200" dirty="0"/>
            </a:br>
            <a:r>
              <a:rPr lang="vi-VN" sz="3200" dirty="0">
                <a:solidFill>
                  <a:srgbClr val="333333"/>
                </a:solidFill>
              </a:rPr>
              <a:t>c.Tình trạng ổn định, có tổ chức, có kỉ luật.</a:t>
            </a:r>
            <a:endParaRPr lang="en-US" sz="3200" dirty="0"/>
          </a:p>
        </p:txBody>
      </p:sp>
    </p:spTree>
    <p:extLst>
      <p:ext uri="{BB962C8B-B14F-4D97-AF65-F5344CB8AC3E}">
        <p14:creationId xmlns:p14="http://schemas.microsoft.com/office/powerpoint/2010/main" val="49459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Clr>
                <a:prstClr val="white">
                  <a:shade val="95000"/>
                </a:prstClr>
              </a:buClr>
            </a:pPr>
            <a:r>
              <a:rPr lang="vi-VN" u="sng" dirty="0">
                <a:solidFill>
                  <a:srgbClr val="FF0000"/>
                </a:solidFill>
                <a:latin typeface="arial"/>
              </a:rPr>
              <a:t>Bài 1</a:t>
            </a:r>
            <a:r>
              <a:rPr lang="vi-VN" dirty="0">
                <a:solidFill>
                  <a:srgbClr val="FF0000"/>
                </a:solidFill>
                <a:latin typeface="arial"/>
              </a:rPr>
              <a:t>:</a:t>
            </a:r>
            <a:r>
              <a:rPr lang="en-US" dirty="0">
                <a:solidFill>
                  <a:srgbClr val="FF0000"/>
                </a:solidFill>
                <a:latin typeface="arial"/>
              </a:rPr>
              <a:t> </a:t>
            </a:r>
            <a:r>
              <a:rPr lang="vi-VN" dirty="0">
                <a:solidFill>
                  <a:srgbClr val="FF0000"/>
                </a:solidFill>
                <a:latin typeface="arial"/>
              </a:rPr>
              <a:t>Dòng nào dưới đây nêu đúng nghĩa của từ trật tự?</a:t>
            </a:r>
            <a:r>
              <a:rPr lang="vi-VN" dirty="0">
                <a:solidFill>
                  <a:srgbClr val="FF0000"/>
                </a:solidFill>
              </a:rPr>
              <a:t/>
            </a:r>
            <a:br>
              <a:rPr lang="vi-VN" dirty="0">
                <a:solidFill>
                  <a:srgbClr val="FF0000"/>
                </a:solidFill>
              </a:rPr>
            </a:br>
            <a:r>
              <a:rPr lang="vi-VN" dirty="0">
                <a:solidFill>
                  <a:srgbClr val="333333"/>
                </a:solidFill>
                <a:latin typeface="arial"/>
              </a:rPr>
              <a:t>a. Trạng thái bình yên, không có chiến tranh.</a:t>
            </a:r>
            <a:r>
              <a:rPr lang="vi-VN" dirty="0">
                <a:solidFill>
                  <a:prstClr val="white"/>
                </a:solidFill>
              </a:rPr>
              <a:t/>
            </a:r>
            <a:br>
              <a:rPr lang="vi-VN" dirty="0">
                <a:solidFill>
                  <a:prstClr val="white"/>
                </a:solidFill>
              </a:rPr>
            </a:br>
            <a:r>
              <a:rPr lang="vi-VN" dirty="0">
                <a:solidFill>
                  <a:prstClr val="white"/>
                </a:solidFill>
              </a:rPr>
              <a:t/>
            </a:r>
            <a:br>
              <a:rPr lang="vi-VN" dirty="0">
                <a:solidFill>
                  <a:prstClr val="white"/>
                </a:solidFill>
              </a:rPr>
            </a:br>
            <a:r>
              <a:rPr lang="vi-VN" dirty="0">
                <a:solidFill>
                  <a:srgbClr val="333333"/>
                </a:solidFill>
                <a:latin typeface="arial"/>
              </a:rPr>
              <a:t>b. Trạng thái yên ổn, bình lặng, không ồn ào.</a:t>
            </a:r>
            <a:r>
              <a:rPr lang="vi-VN" dirty="0">
                <a:solidFill>
                  <a:prstClr val="white"/>
                </a:solidFill>
              </a:rPr>
              <a:t/>
            </a:r>
            <a:br>
              <a:rPr lang="vi-VN" dirty="0">
                <a:solidFill>
                  <a:prstClr val="white"/>
                </a:solidFill>
              </a:rPr>
            </a:br>
            <a:r>
              <a:rPr lang="vi-VN" dirty="0">
                <a:solidFill>
                  <a:prstClr val="white"/>
                </a:solidFill>
              </a:rPr>
              <a:t/>
            </a:r>
            <a:br>
              <a:rPr lang="vi-VN" dirty="0">
                <a:solidFill>
                  <a:prstClr val="white"/>
                </a:solidFill>
              </a:rPr>
            </a:br>
            <a:r>
              <a:rPr lang="vi-VN" dirty="0">
                <a:solidFill>
                  <a:srgbClr val="333333"/>
                </a:solidFill>
                <a:latin typeface="arial"/>
              </a:rPr>
              <a:t>c</a:t>
            </a:r>
            <a:r>
              <a:rPr lang="vi-VN" dirty="0" smtClean="0">
                <a:solidFill>
                  <a:srgbClr val="333333"/>
                </a:solidFill>
                <a:latin typeface="arial"/>
              </a:rPr>
              <a:t>.</a:t>
            </a:r>
            <a:r>
              <a:rPr lang="en-US" dirty="0" smtClean="0">
                <a:solidFill>
                  <a:srgbClr val="333333"/>
                </a:solidFill>
                <a:latin typeface="arial"/>
              </a:rPr>
              <a:t> </a:t>
            </a:r>
            <a:r>
              <a:rPr lang="vi-VN" dirty="0" smtClean="0">
                <a:solidFill>
                  <a:srgbClr val="333333"/>
                </a:solidFill>
                <a:latin typeface="arial"/>
              </a:rPr>
              <a:t>Tình </a:t>
            </a:r>
            <a:r>
              <a:rPr lang="vi-VN" dirty="0">
                <a:solidFill>
                  <a:srgbClr val="333333"/>
                </a:solidFill>
                <a:latin typeface="arial"/>
              </a:rPr>
              <a:t>trạng ổn định, có tổ chức, có kỉ luật</a:t>
            </a:r>
            <a:r>
              <a:rPr lang="vi-VN" dirty="0" smtClean="0">
                <a:solidFill>
                  <a:srgbClr val="333333"/>
                </a:solidFill>
                <a:latin typeface="arial"/>
              </a:rPr>
              <a:t>.</a:t>
            </a:r>
            <a:r>
              <a:rPr lang="en-US" dirty="0" smtClean="0">
                <a:solidFill>
                  <a:srgbClr val="333333"/>
                </a:solidFill>
                <a:latin typeface="arial"/>
              </a:rPr>
              <a:t> </a:t>
            </a:r>
            <a:endParaRPr lang="en-US" dirty="0">
              <a:solidFill>
                <a:prstClr val="white"/>
              </a:solidFill>
            </a:endParaRPr>
          </a:p>
        </p:txBody>
      </p:sp>
      <p:sp>
        <p:nvSpPr>
          <p:cNvPr id="4" name="Oval 3"/>
          <p:cNvSpPr/>
          <p:nvPr/>
        </p:nvSpPr>
        <p:spPr>
          <a:xfrm>
            <a:off x="-2667000" y="35814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775855" y="4204855"/>
            <a:ext cx="6096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333333"/>
                </a:solidFill>
                <a:latin typeface="arial"/>
              </a:rPr>
              <a:t>c</a:t>
            </a:r>
            <a:endParaRPr lang="en-US" dirty="0" smtClean="0">
              <a:solidFill>
                <a:prstClr val="white"/>
              </a:solidFill>
            </a:endParaRPr>
          </a:p>
        </p:txBody>
      </p:sp>
      <p:sp>
        <p:nvSpPr>
          <p:cNvPr id="6" name="Title 5"/>
          <p:cNvSpPr>
            <a:spLocks noGrp="1"/>
          </p:cNvSpPr>
          <p:nvPr>
            <p:ph type="title"/>
          </p:nvPr>
        </p:nvSpPr>
        <p:spPr/>
        <p:txBody>
          <a:bodyPr/>
          <a:lstStyle/>
          <a:p>
            <a:endParaRPr lang="en-US"/>
          </a:p>
        </p:txBody>
      </p:sp>
    </p:spTree>
    <p:extLst>
      <p:ext uri="{BB962C8B-B14F-4D97-AF65-F5344CB8AC3E}">
        <p14:creationId xmlns:p14="http://schemas.microsoft.com/office/powerpoint/2010/main" val="3114448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92162"/>
            <a:ext cx="8991600" cy="4709160"/>
          </a:xfrm>
        </p:spPr>
        <p:txBody>
          <a:bodyPr>
            <a:noAutofit/>
          </a:bodyPr>
          <a:lstStyle/>
          <a:p>
            <a:pPr marL="411163" indent="-411163"/>
            <a:r>
              <a:rPr lang="vi-VN" sz="3200" u="sng" dirty="0">
                <a:solidFill>
                  <a:srgbClr val="FF0000"/>
                </a:solidFill>
              </a:rPr>
              <a:t>Bài 2</a:t>
            </a:r>
            <a:r>
              <a:rPr lang="vi-VN" sz="3200" dirty="0">
                <a:solidFill>
                  <a:srgbClr val="FF0000"/>
                </a:solidFill>
              </a:rPr>
              <a:t>: </a:t>
            </a:r>
            <a:r>
              <a:rPr lang="vi-VN" sz="3200" dirty="0" smtClean="0">
                <a:solidFill>
                  <a:srgbClr val="FF0000"/>
                </a:solidFill>
              </a:rPr>
              <a:t>Tìm </a:t>
            </a:r>
            <a:r>
              <a:rPr lang="vi-VN" sz="3200" dirty="0">
                <a:solidFill>
                  <a:srgbClr val="FF0000"/>
                </a:solidFill>
              </a:rPr>
              <a:t>những từ ngữ liên quan tới việc giữ gìn trật tự, an toàn giao thông có trong đoạn văn sau:</a:t>
            </a:r>
            <a:br>
              <a:rPr lang="vi-VN" sz="3200" dirty="0">
                <a:solidFill>
                  <a:srgbClr val="FF0000"/>
                </a:solidFill>
              </a:rPr>
            </a:br>
            <a:r>
              <a:rPr lang="vi-VN" sz="3200" dirty="0">
                <a:solidFill>
                  <a:srgbClr val="333333"/>
                </a:solidFill>
              </a:rPr>
              <a:t>Theo thông báo của Phòng Cảnh sát giao thông thành phố, trung bình mỗi đêm có 1 vụ tai nạn và 4 vụ va chạm giao thông. Phần lớn các tai nạn giao thông xảy ra do vi phạm quy định về tốc độ, thiết bị kém an toàn. Ngoài ra, việc lấn chiếm lòng đường, vỉa hè mở hàng quán, đổ vật liệu xây dựng cũng gây ảnh hưởng rất lớn tới trật tự và an toàn giao thông.</a:t>
            </a:r>
            <a:r>
              <a:rPr lang="vi-VN" sz="3200" dirty="0"/>
              <a:t/>
            </a:r>
            <a:br>
              <a:rPr lang="vi-VN" sz="3200" dirty="0"/>
            </a:br>
            <a:r>
              <a:rPr lang="en-US" sz="3200" dirty="0" smtClean="0"/>
              <a:t>                        </a:t>
            </a:r>
            <a:r>
              <a:rPr lang="vi-VN" sz="3200" dirty="0" smtClean="0">
                <a:solidFill>
                  <a:srgbClr val="333333"/>
                </a:solidFill>
              </a:rPr>
              <a:t>Theo </a:t>
            </a:r>
            <a:r>
              <a:rPr lang="vi-VN" sz="3200" dirty="0">
                <a:solidFill>
                  <a:srgbClr val="333333"/>
                </a:solidFill>
              </a:rPr>
              <a:t>báo AN NINH THỦ ĐÔ</a:t>
            </a:r>
            <a:endParaRPr lang="en-US" sz="3200" dirty="0"/>
          </a:p>
        </p:txBody>
      </p:sp>
      <p:sp>
        <p:nvSpPr>
          <p:cNvPr id="4" name="Title 3"/>
          <p:cNvSpPr>
            <a:spLocks noGrp="1"/>
          </p:cNvSpPr>
          <p:nvPr>
            <p:ph type="title"/>
          </p:nvPr>
        </p:nvSpPr>
        <p:spPr>
          <a:xfrm>
            <a:off x="457200" y="-533400"/>
            <a:ext cx="8229600" cy="1143000"/>
          </a:xfrm>
        </p:spPr>
        <p:txBody>
          <a:bodyPr>
            <a:normAutofit/>
          </a:bodyPr>
          <a:lstStyle/>
          <a:p>
            <a:endParaRPr lang="en-US" sz="4400"/>
          </a:p>
        </p:txBody>
      </p:sp>
    </p:spTree>
    <p:extLst>
      <p:ext uri="{BB962C8B-B14F-4D97-AF65-F5344CB8AC3E}">
        <p14:creationId xmlns:p14="http://schemas.microsoft.com/office/powerpoint/2010/main" val="68761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8915400" cy="5075238"/>
          </a:xfrm>
        </p:spPr>
        <p:txBody>
          <a:bodyPr>
            <a:noAutofit/>
          </a:bodyPr>
          <a:lstStyle/>
          <a:p>
            <a:pPr lvl="0">
              <a:buClr>
                <a:prstClr val="white">
                  <a:shade val="95000"/>
                </a:prstClr>
              </a:buClr>
            </a:pPr>
            <a:r>
              <a:rPr lang="vi-VN" sz="3200" u="sng" dirty="0">
                <a:solidFill>
                  <a:srgbClr val="333333"/>
                </a:solidFill>
                <a:latin typeface="arial"/>
              </a:rPr>
              <a:t>Bài 2</a:t>
            </a:r>
            <a:r>
              <a:rPr lang="vi-VN" sz="3200" dirty="0">
                <a:solidFill>
                  <a:srgbClr val="333333"/>
                </a:solidFill>
                <a:latin typeface="arial"/>
              </a:rPr>
              <a:t>: Tìm những từ ngữ liên quan tới việc giữ gìn trật tự, an toàn giao thông có trong đoạn văn sau:</a:t>
            </a:r>
            <a:r>
              <a:rPr lang="vi-VN" sz="3200" dirty="0">
                <a:solidFill>
                  <a:prstClr val="white"/>
                </a:solidFill>
              </a:rPr>
              <a:t/>
            </a:r>
            <a:br>
              <a:rPr lang="vi-VN" sz="3200" dirty="0">
                <a:solidFill>
                  <a:prstClr val="white"/>
                </a:solidFill>
              </a:rPr>
            </a:br>
            <a:r>
              <a:rPr lang="vi-VN" sz="3200" dirty="0">
                <a:solidFill>
                  <a:srgbClr val="333333"/>
                </a:solidFill>
                <a:latin typeface="arial"/>
              </a:rPr>
              <a:t>Theo thông báo của Phòng </a:t>
            </a:r>
            <a:r>
              <a:rPr lang="vi-VN" sz="3200" u="sng" dirty="0">
                <a:solidFill>
                  <a:srgbClr val="FF0000"/>
                </a:solidFill>
                <a:latin typeface="arial"/>
              </a:rPr>
              <a:t>Cảnh sát giao thông</a:t>
            </a:r>
            <a:r>
              <a:rPr lang="vi-VN" sz="3200" dirty="0">
                <a:solidFill>
                  <a:srgbClr val="FF0000"/>
                </a:solidFill>
                <a:latin typeface="arial"/>
              </a:rPr>
              <a:t> </a:t>
            </a:r>
            <a:r>
              <a:rPr lang="vi-VN" sz="3200" dirty="0">
                <a:solidFill>
                  <a:srgbClr val="333333"/>
                </a:solidFill>
                <a:latin typeface="arial"/>
              </a:rPr>
              <a:t>thành phố, trung bình mỗi đêm có 1 vụ </a:t>
            </a:r>
            <a:r>
              <a:rPr lang="vi-VN" sz="3200" u="sng" dirty="0">
                <a:solidFill>
                  <a:srgbClr val="FF0000"/>
                </a:solidFill>
                <a:latin typeface="arial"/>
              </a:rPr>
              <a:t>tai nạn</a:t>
            </a:r>
            <a:r>
              <a:rPr lang="vi-VN" sz="3200" dirty="0">
                <a:solidFill>
                  <a:srgbClr val="333333"/>
                </a:solidFill>
                <a:latin typeface="arial"/>
              </a:rPr>
              <a:t> và 4 vụ </a:t>
            </a:r>
            <a:r>
              <a:rPr lang="vi-VN" sz="3200" u="sng" dirty="0">
                <a:solidFill>
                  <a:srgbClr val="FF0000"/>
                </a:solidFill>
                <a:latin typeface="arial"/>
              </a:rPr>
              <a:t>va chạm giao thông</a:t>
            </a:r>
            <a:r>
              <a:rPr lang="vi-VN" sz="3200" dirty="0">
                <a:solidFill>
                  <a:srgbClr val="333333"/>
                </a:solidFill>
                <a:latin typeface="arial"/>
              </a:rPr>
              <a:t>. Phần lớn các </a:t>
            </a:r>
            <a:r>
              <a:rPr lang="vi-VN" sz="3200" u="sng" dirty="0">
                <a:solidFill>
                  <a:srgbClr val="FF0000"/>
                </a:solidFill>
                <a:latin typeface="arial"/>
              </a:rPr>
              <a:t>tai nạn giao thông </a:t>
            </a:r>
            <a:r>
              <a:rPr lang="vi-VN" sz="3200" dirty="0">
                <a:solidFill>
                  <a:srgbClr val="333333"/>
                </a:solidFill>
                <a:latin typeface="arial"/>
              </a:rPr>
              <a:t>xảy ra do </a:t>
            </a:r>
            <a:r>
              <a:rPr lang="vi-VN" sz="3200" u="sng" dirty="0">
                <a:solidFill>
                  <a:srgbClr val="0070C0"/>
                </a:solidFill>
                <a:latin typeface="arial"/>
              </a:rPr>
              <a:t>vi phạm quy định về tốc độ</a:t>
            </a:r>
            <a:r>
              <a:rPr lang="vi-VN" sz="3200" dirty="0">
                <a:solidFill>
                  <a:srgbClr val="333333"/>
                </a:solidFill>
                <a:latin typeface="arial"/>
              </a:rPr>
              <a:t>, </a:t>
            </a:r>
            <a:r>
              <a:rPr lang="vi-VN" sz="3200" u="sng" dirty="0">
                <a:solidFill>
                  <a:srgbClr val="0070C0"/>
                </a:solidFill>
                <a:latin typeface="arial"/>
              </a:rPr>
              <a:t>thiết bị kém an toàn</a:t>
            </a:r>
            <a:r>
              <a:rPr lang="vi-VN" sz="3200" dirty="0">
                <a:solidFill>
                  <a:srgbClr val="333333"/>
                </a:solidFill>
                <a:latin typeface="arial"/>
              </a:rPr>
              <a:t>. Ngoài ra, </a:t>
            </a:r>
            <a:r>
              <a:rPr lang="vi-VN" sz="3200" u="sng" dirty="0">
                <a:solidFill>
                  <a:srgbClr val="0070C0"/>
                </a:solidFill>
                <a:latin typeface="arial"/>
              </a:rPr>
              <a:t>việc lấn chiếm lòng đường</a:t>
            </a:r>
            <a:r>
              <a:rPr lang="vi-VN" sz="3200" dirty="0">
                <a:solidFill>
                  <a:srgbClr val="333333"/>
                </a:solidFill>
                <a:latin typeface="arial"/>
              </a:rPr>
              <a:t>, </a:t>
            </a:r>
            <a:r>
              <a:rPr lang="vi-VN" sz="3200" u="sng" dirty="0">
                <a:solidFill>
                  <a:srgbClr val="0070C0"/>
                </a:solidFill>
                <a:latin typeface="arial"/>
              </a:rPr>
              <a:t>vỉa hè </a:t>
            </a:r>
            <a:r>
              <a:rPr lang="vi-VN" sz="3200" dirty="0">
                <a:solidFill>
                  <a:srgbClr val="333333"/>
                </a:solidFill>
                <a:latin typeface="arial"/>
              </a:rPr>
              <a:t>mở hàng quán, đổ vật liệu xây dựng cũng gây ảnh hưởng rất lớn tới trật tự và an toàn giao thông.</a:t>
            </a:r>
            <a:r>
              <a:rPr lang="vi-VN" sz="3200" dirty="0">
                <a:solidFill>
                  <a:prstClr val="white"/>
                </a:solidFill>
              </a:rPr>
              <a:t/>
            </a:r>
            <a:br>
              <a:rPr lang="vi-VN" sz="3200" dirty="0">
                <a:solidFill>
                  <a:prstClr val="white"/>
                </a:solidFill>
              </a:rPr>
            </a:br>
            <a:r>
              <a:rPr lang="en-US" sz="3200" dirty="0">
                <a:solidFill>
                  <a:prstClr val="white"/>
                </a:solidFill>
              </a:rPr>
              <a:t>                        </a:t>
            </a:r>
            <a:r>
              <a:rPr lang="vi-VN" sz="3200" dirty="0">
                <a:solidFill>
                  <a:srgbClr val="333333"/>
                </a:solidFill>
                <a:latin typeface="arial"/>
              </a:rPr>
              <a:t>Theo báo AN NINH THỦ ĐÔ</a:t>
            </a:r>
            <a:endParaRPr lang="en-US" sz="3200" dirty="0">
              <a:solidFill>
                <a:prstClr val="white"/>
              </a:solidFill>
            </a:endParaRPr>
          </a:p>
          <a:p>
            <a:endParaRPr lang="en-US" sz="3200" dirty="0"/>
          </a:p>
        </p:txBody>
      </p:sp>
    </p:spTree>
    <p:extLst>
      <p:ext uri="{BB962C8B-B14F-4D97-AF65-F5344CB8AC3E}">
        <p14:creationId xmlns:p14="http://schemas.microsoft.com/office/powerpoint/2010/main" val="3811667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374"/>
            <a:ext cx="8991600" cy="4709160"/>
          </a:xfrm>
        </p:spPr>
        <p:txBody>
          <a:bodyPr>
            <a:noAutofit/>
          </a:bodyPr>
          <a:lstStyle/>
          <a:p>
            <a:r>
              <a:rPr lang="vi-VN" u="sng" dirty="0">
                <a:solidFill>
                  <a:srgbClr val="FF0000"/>
                </a:solidFill>
              </a:rPr>
              <a:t>Bài 3</a:t>
            </a:r>
            <a:r>
              <a:rPr lang="vi-VN" dirty="0">
                <a:solidFill>
                  <a:srgbClr val="FF0000"/>
                </a:solidFill>
              </a:rPr>
              <a:t>: </a:t>
            </a:r>
            <a:r>
              <a:rPr lang="vi-VN" dirty="0" smtClean="0">
                <a:solidFill>
                  <a:srgbClr val="FF0000"/>
                </a:solidFill>
              </a:rPr>
              <a:t>Tìm </a:t>
            </a:r>
            <a:r>
              <a:rPr lang="vi-VN" dirty="0">
                <a:solidFill>
                  <a:srgbClr val="FF0000"/>
                </a:solidFill>
              </a:rPr>
              <a:t>trong mẩu chuyện vui dưới đây những từ ngữ chỉ người, sự việc liên quan đến bảo vệ trật tự, an ninh</a:t>
            </a:r>
            <a:r>
              <a:rPr lang="vi-VN" dirty="0" smtClean="0">
                <a:solidFill>
                  <a:srgbClr val="FF0000"/>
                </a:solidFill>
              </a:rPr>
              <a:t>:</a:t>
            </a:r>
            <a:endParaRPr lang="en-US" dirty="0" smtClean="0">
              <a:solidFill>
                <a:srgbClr val="FF0000"/>
              </a:solidFill>
            </a:endParaRPr>
          </a:p>
          <a:p>
            <a:r>
              <a:rPr lang="en-US" dirty="0" smtClean="0">
                <a:solidFill>
                  <a:srgbClr val="333333"/>
                </a:solidFill>
              </a:rPr>
              <a:t>                                        </a:t>
            </a:r>
            <a:r>
              <a:rPr lang="vi-VN" dirty="0" smtClean="0">
                <a:solidFill>
                  <a:srgbClr val="333333"/>
                </a:solidFill>
              </a:rPr>
              <a:t>Lí </a:t>
            </a:r>
            <a:r>
              <a:rPr lang="vi-VN" dirty="0">
                <a:solidFill>
                  <a:srgbClr val="333333"/>
                </a:solidFill>
              </a:rPr>
              <a:t>do</a:t>
            </a:r>
            <a:r>
              <a:rPr lang="vi-VN" dirty="0"/>
              <a:t/>
            </a:r>
            <a:br>
              <a:rPr lang="vi-VN" dirty="0"/>
            </a:br>
            <a:r>
              <a:rPr lang="en-US" dirty="0" smtClean="0"/>
              <a:t> </a:t>
            </a:r>
            <a:r>
              <a:rPr lang="vi-VN" dirty="0" smtClean="0">
                <a:solidFill>
                  <a:srgbClr val="333333"/>
                </a:solidFill>
              </a:rPr>
              <a:t>Hai </a:t>
            </a:r>
            <a:r>
              <a:rPr lang="vi-VN" dirty="0">
                <a:solidFill>
                  <a:srgbClr val="333333"/>
                </a:solidFill>
              </a:rPr>
              <a:t>bệnh nhân nằm chung một phòng làm quen với nhau</a:t>
            </a:r>
            <a:r>
              <a:rPr lang="vi-VN" dirty="0" smtClean="0">
                <a:solidFill>
                  <a:srgbClr val="333333"/>
                </a:solidFill>
              </a:rPr>
              <a:t>.</a:t>
            </a:r>
            <a:r>
              <a:rPr lang="vi-VN" dirty="0"/>
              <a:t/>
            </a:r>
            <a:br>
              <a:rPr lang="vi-VN" dirty="0"/>
            </a:br>
            <a:r>
              <a:rPr lang="en-US" dirty="0" smtClean="0"/>
              <a:t> </a:t>
            </a:r>
            <a:r>
              <a:rPr lang="vi-VN" dirty="0" smtClean="0">
                <a:solidFill>
                  <a:srgbClr val="333333"/>
                </a:solidFill>
              </a:rPr>
              <a:t>Một </a:t>
            </a:r>
            <a:r>
              <a:rPr lang="vi-VN" dirty="0">
                <a:solidFill>
                  <a:srgbClr val="333333"/>
                </a:solidFill>
              </a:rPr>
              <a:t>anh nói: “Tôi là cảnh sát giữ trật tự trong trận bóng chiều qua. Trọng tài bắt tệ quá. Bọn hu-li-gân quậy phá quá chừng, khiến tôi phải vào đây. Thế còn anh, tại sao anh lại bị thương nặng như thế</a:t>
            </a:r>
            <a:r>
              <a:rPr lang="vi-VN" dirty="0" smtClean="0">
                <a:solidFill>
                  <a:srgbClr val="333333"/>
                </a:solidFill>
              </a:rPr>
              <a:t>?”</a:t>
            </a:r>
            <a:r>
              <a:rPr lang="vi-VN" dirty="0"/>
              <a:t/>
            </a:r>
            <a:br>
              <a:rPr lang="vi-VN" dirty="0"/>
            </a:br>
            <a:r>
              <a:rPr lang="en-US" dirty="0" smtClean="0"/>
              <a:t> </a:t>
            </a:r>
            <a:r>
              <a:rPr lang="vi-VN" dirty="0" smtClean="0">
                <a:solidFill>
                  <a:srgbClr val="333333"/>
                </a:solidFill>
              </a:rPr>
              <a:t>Anh </a:t>
            </a:r>
            <a:r>
              <a:rPr lang="vi-VN" dirty="0">
                <a:solidFill>
                  <a:srgbClr val="333333"/>
                </a:solidFill>
              </a:rPr>
              <a:t>kia băng bó khắp người, thều thào trả lời: “Tôi bị bọn càn quấy hành hung. Vì chính tôi là trọng tài trận bóng chiều qua”.</a:t>
            </a:r>
            <a:r>
              <a:rPr lang="vi-VN" dirty="0"/>
              <a:t/>
            </a:r>
            <a:br>
              <a:rPr lang="vi-VN" dirty="0"/>
            </a:br>
            <a:r>
              <a:rPr lang="en-US" dirty="0" smtClean="0"/>
              <a:t>                                                  </a:t>
            </a:r>
            <a:r>
              <a:rPr lang="vi-VN" sz="2000" dirty="0" smtClean="0">
                <a:solidFill>
                  <a:srgbClr val="333333"/>
                </a:solidFill>
              </a:rPr>
              <a:t>Theo </a:t>
            </a:r>
            <a:r>
              <a:rPr lang="vi-VN" sz="2000" dirty="0">
                <a:solidFill>
                  <a:srgbClr val="333333"/>
                </a:solidFill>
              </a:rPr>
              <a:t>TRUYỆN VUI NƯỚC NGOÀI</a:t>
            </a:r>
            <a:r>
              <a:rPr lang="vi-VN" sz="2000" dirty="0"/>
              <a:t/>
            </a:r>
            <a:br>
              <a:rPr lang="vi-VN" sz="2000" dirty="0"/>
            </a:br>
            <a:r>
              <a:rPr lang="vi-VN" dirty="0"/>
              <a:t/>
            </a:r>
            <a:br>
              <a:rPr lang="vi-VN" dirty="0"/>
            </a:br>
            <a:r>
              <a:rPr lang="en-US" dirty="0" smtClean="0"/>
              <a:t>   </a:t>
            </a:r>
            <a:r>
              <a:rPr lang="vi-VN" b="1" dirty="0" smtClean="0">
                <a:solidFill>
                  <a:srgbClr val="333333"/>
                </a:solidFill>
              </a:rPr>
              <a:t>Hu-li-gân</a:t>
            </a:r>
            <a:r>
              <a:rPr lang="vi-VN" dirty="0">
                <a:solidFill>
                  <a:srgbClr val="333333"/>
                </a:solidFill>
              </a:rPr>
              <a:t>: kẻ ngổ ngáo, gây rối trật tự nơi công cộng</a:t>
            </a:r>
            <a:endParaRPr lang="en-US" dirty="0"/>
          </a:p>
        </p:txBody>
      </p:sp>
    </p:spTree>
    <p:extLst>
      <p:ext uri="{BB962C8B-B14F-4D97-AF65-F5344CB8AC3E}">
        <p14:creationId xmlns:p14="http://schemas.microsoft.com/office/powerpoint/2010/main" val="4173437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9067800" cy="4709160"/>
          </a:xfrm>
        </p:spPr>
        <p:txBody>
          <a:bodyPr>
            <a:noAutofit/>
          </a:bodyPr>
          <a:lstStyle/>
          <a:p>
            <a:r>
              <a:rPr lang="vi-VN" sz="3200" u="sng" dirty="0">
                <a:solidFill>
                  <a:srgbClr val="FF0000"/>
                </a:solidFill>
              </a:rPr>
              <a:t>Bài 3</a:t>
            </a:r>
            <a:r>
              <a:rPr lang="vi-VN" sz="3200" dirty="0">
                <a:solidFill>
                  <a:srgbClr val="FF0000"/>
                </a:solidFill>
              </a:rPr>
              <a:t>: </a:t>
            </a:r>
            <a:br>
              <a:rPr lang="vi-VN" sz="3200" dirty="0">
                <a:solidFill>
                  <a:srgbClr val="FF0000"/>
                </a:solidFill>
              </a:rPr>
            </a:br>
            <a:r>
              <a:rPr lang="vi-VN" sz="3200" dirty="0">
                <a:solidFill>
                  <a:srgbClr val="FF0000"/>
                </a:solidFill>
              </a:rPr>
              <a:t>Tìm trong mẩu chuyện vui dưới đây những từ ngữ chỉ người, sự việc liên quan đến bảo vệ trật tự, an ninh:</a:t>
            </a:r>
            <a:br>
              <a:rPr lang="vi-VN" sz="3200" dirty="0">
                <a:solidFill>
                  <a:srgbClr val="FF0000"/>
                </a:solidFill>
              </a:rPr>
            </a:br>
            <a:r>
              <a:rPr lang="vi-VN" sz="3200" dirty="0">
                <a:solidFill>
                  <a:srgbClr val="333333"/>
                </a:solidFill>
              </a:rPr>
              <a:t>* Từ ngữ chỉ sự việc, hiện tượng, hoạt động liên quan đến trật tự , an ninh :</a:t>
            </a:r>
            <a:r>
              <a:rPr lang="vi-VN" sz="3200" dirty="0"/>
              <a:t/>
            </a:r>
            <a:br>
              <a:rPr lang="vi-VN" sz="3200" dirty="0"/>
            </a:br>
            <a:r>
              <a:rPr lang="en-US" sz="3200" dirty="0">
                <a:solidFill>
                  <a:schemeClr val="bg1"/>
                </a:solidFill>
              </a:rPr>
              <a:t>-</a:t>
            </a:r>
            <a:r>
              <a:rPr lang="vi-VN" sz="3200" dirty="0" smtClean="0">
                <a:solidFill>
                  <a:srgbClr val="333333"/>
                </a:solidFill>
              </a:rPr>
              <a:t>giữ </a:t>
            </a:r>
            <a:r>
              <a:rPr lang="vi-VN" sz="3200" dirty="0">
                <a:solidFill>
                  <a:srgbClr val="333333"/>
                </a:solidFill>
              </a:rPr>
              <a:t>trật tự, bắt, quậy phá, hành hung, bị thương.</a:t>
            </a:r>
            <a:r>
              <a:rPr lang="vi-VN" sz="3200" dirty="0"/>
              <a:t/>
            </a:r>
            <a:br>
              <a:rPr lang="vi-VN" sz="3200" dirty="0"/>
            </a:br>
            <a:r>
              <a:rPr lang="vi-VN" sz="3200" dirty="0">
                <a:solidFill>
                  <a:srgbClr val="333333"/>
                </a:solidFill>
              </a:rPr>
              <a:t>* Từ ngữ chỉ người làm việc liên quan đến trật tự, an </a:t>
            </a:r>
            <a:r>
              <a:rPr lang="vi-VN" sz="3200" dirty="0" smtClean="0">
                <a:solidFill>
                  <a:srgbClr val="333333"/>
                </a:solidFill>
              </a:rPr>
              <a:t>ninh</a:t>
            </a:r>
            <a:r>
              <a:rPr lang="en-US" sz="3200" dirty="0" smtClean="0">
                <a:solidFill>
                  <a:srgbClr val="333333"/>
                </a:solidFill>
              </a:rPr>
              <a:t>:</a:t>
            </a:r>
            <a:r>
              <a:rPr lang="vi-VN" sz="3200" dirty="0"/>
              <a:t/>
            </a:r>
            <a:br>
              <a:rPr lang="vi-VN" sz="3200" dirty="0"/>
            </a:br>
            <a:r>
              <a:rPr lang="en-US" sz="3200" dirty="0">
                <a:solidFill>
                  <a:schemeClr val="bg1"/>
                </a:solidFill>
              </a:rPr>
              <a:t>-</a:t>
            </a:r>
            <a:r>
              <a:rPr lang="vi-VN" sz="3200" dirty="0" smtClean="0">
                <a:solidFill>
                  <a:srgbClr val="333333"/>
                </a:solidFill>
              </a:rPr>
              <a:t>cảnh </a:t>
            </a:r>
            <a:r>
              <a:rPr lang="vi-VN" sz="3200" dirty="0">
                <a:solidFill>
                  <a:srgbClr val="333333"/>
                </a:solidFill>
              </a:rPr>
              <a:t>sát, trọng tài, bọn càn quấy, bọn hu-li-gân.</a:t>
            </a:r>
            <a:endParaRPr lang="en-US" sz="3200" dirty="0"/>
          </a:p>
        </p:txBody>
      </p:sp>
    </p:spTree>
    <p:extLst>
      <p:ext uri="{BB962C8B-B14F-4D97-AF65-F5344CB8AC3E}">
        <p14:creationId xmlns:p14="http://schemas.microsoft.com/office/powerpoint/2010/main" val="1974424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nodeType="clickEffect">
                                  <p:stCondLst>
                                    <p:cond delay="0"/>
                                  </p:stCondLst>
                                  <p:childTnLst>
                                    <p:animClr clrSpc="rgb" dir="cw">
                                      <p:cBhvr override="childStyle">
                                        <p:cTn id="6" dur="250" autoRev="1" fill="remove"/>
                                        <p:tgtEl>
                                          <p:spTgt spid="3">
                                            <p:txEl>
                                              <p:pRg st="0" end="0"/>
                                            </p:txEl>
                                          </p:spTgt>
                                        </p:tgtEl>
                                        <p:attrNameLst>
                                          <p:attrName>style.color</p:attrName>
                                        </p:attrNameLst>
                                      </p:cBhvr>
                                      <p:to>
                                        <a:schemeClr val="bg1"/>
                                      </p:to>
                                    </p:animClr>
                                    <p:animClr clrSpc="rgb" dir="cw">
                                      <p:cBhvr>
                                        <p:cTn id="7" dur="250" autoRev="1" fill="remove"/>
                                        <p:tgtEl>
                                          <p:spTgt spid="3">
                                            <p:txEl>
                                              <p:pRg st="0" end="0"/>
                                            </p:txEl>
                                          </p:spTgt>
                                        </p:tgtEl>
                                        <p:attrNameLst>
                                          <p:attrName>fillcolor</p:attrName>
                                        </p:attrNameLst>
                                      </p:cBhvr>
                                      <p:to>
                                        <a:schemeClr val="bg1"/>
                                      </p:to>
                                    </p:animClr>
                                    <p:set>
                                      <p:cBhvr>
                                        <p:cTn id="8" dur="250" autoRev="1" fill="remove"/>
                                        <p:tgtEl>
                                          <p:spTgt spid="3">
                                            <p:txEl>
                                              <p:pRg st="0" end="0"/>
                                            </p:txEl>
                                          </p:spTgt>
                                        </p:tgtEl>
                                        <p:attrNameLst>
                                          <p:attrName>fill.type</p:attrName>
                                        </p:attrNameLst>
                                      </p:cBhvr>
                                      <p:to>
                                        <p:strVal val="solid"/>
                                      </p:to>
                                    </p:set>
                                    <p:set>
                                      <p:cBhvr>
                                        <p:cTn id="9" dur="250" autoRev="1" fill="remove"/>
                                        <p:tgtEl>
                                          <p:spTgt spid="3">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141</TotalTime>
  <Words>44</Words>
  <Application>Microsoft Office PowerPoint</Application>
  <PresentationFormat>On-screen Show (4:3)</PresentationFormat>
  <Paragraphs>9</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Apex</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tiểu học Phú Cát</dc:title>
  <dc:creator>Admin</dc:creator>
  <cp:lastModifiedBy>Admin</cp:lastModifiedBy>
  <cp:revision>13</cp:revision>
  <dcterms:created xsi:type="dcterms:W3CDTF">2016-02-01T05:50:05Z</dcterms:created>
  <dcterms:modified xsi:type="dcterms:W3CDTF">2019-02-12T02:25:48Z</dcterms:modified>
</cp:coreProperties>
</file>