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0" r:id="rId2"/>
    <p:sldId id="260" r:id="rId3"/>
    <p:sldId id="269" r:id="rId4"/>
    <p:sldId id="292" r:id="rId5"/>
    <p:sldId id="293" r:id="rId6"/>
    <p:sldId id="294" r:id="rId7"/>
    <p:sldId id="298" r:id="rId8"/>
    <p:sldId id="299" r:id="rId9"/>
    <p:sldId id="297" r:id="rId10"/>
    <p:sldId id="296" r:id="rId11"/>
    <p:sldId id="288" r:id="rId12"/>
    <p:sldId id="300" r:id="rId13"/>
    <p:sldId id="311" r:id="rId14"/>
    <p:sldId id="301" r:id="rId15"/>
    <p:sldId id="30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0099"/>
    <a:srgbClr val="FF6699"/>
    <a:srgbClr val="FFCC99"/>
    <a:srgbClr val="FFE701"/>
    <a:srgbClr val="FFFFFF"/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7" autoAdjust="0"/>
    <p:restoredTop sz="94660"/>
  </p:normalViewPr>
  <p:slideViewPr>
    <p:cSldViewPr>
      <p:cViewPr varScale="1">
        <p:scale>
          <a:sx n="129" d="100"/>
          <a:sy n="129" d="100"/>
        </p:scale>
        <p:origin x="16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3670072-45F3-4AB2-8FA2-E7619ACD2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48790-99A7-4C35-8AC1-B0E739167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972-F2B1-4F99-8F1B-702F2E04B1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6B44C-CCBC-407F-9BE9-65C1BD42B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CA485-BAEF-4E6C-B375-886C8FEE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90B4-1477-46C5-BA17-57CB1F6C3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0A8B5-BC1E-4F72-ADA6-9F095BBE7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2796B-B6B0-45F8-A6F8-758700FF4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0150-CE86-4F0C-8809-5EE809B9A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3041B-A884-4BE8-9C83-178CC77C2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8D0E-0A03-4FD5-B440-CA8018F48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60CA-ABFB-42C8-AD7B-812A3DB25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44D8-15EF-4EBD-A9DF-5BEF2D56D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46C3BEA0-10B6-48ED-AF73-FD425F8509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llcoll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 rot="19470840">
            <a:off x="255588" y="239713"/>
            <a:ext cx="1719262" cy="1589087"/>
          </a:xfrm>
          <a:noFill/>
        </p:spPr>
      </p:pic>
      <p:pic>
        <p:nvPicPr>
          <p:cNvPr id="2051" name="Picture 3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82142">
            <a:off x="7359650" y="336550"/>
            <a:ext cx="1676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752468">
            <a:off x="186531" y="5071269"/>
            <a:ext cx="1684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03096">
            <a:off x="7344569" y="5079207"/>
            <a:ext cx="16462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!hp8ls2l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5638800"/>
            <a:ext cx="3505200" cy="849313"/>
          </a:xfrm>
          <a:noFill/>
        </p:spPr>
      </p:pic>
      <p:pic>
        <p:nvPicPr>
          <p:cNvPr id="2055" name="Picture 7" descr="!hp8ls2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67200" y="5638800"/>
            <a:ext cx="28194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1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2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3901281" y="2834481"/>
            <a:ext cx="80010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3" descr="snowcone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5044282" y="2910681"/>
            <a:ext cx="80010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Rectangle 16"/>
          <p:cNvSpPr>
            <a:spLocks noChangeArrowheads="1"/>
          </p:cNvSpPr>
          <p:nvPr/>
        </p:nvSpPr>
        <p:spPr bwMode="auto">
          <a:xfrm>
            <a:off x="3124200" y="1371600"/>
            <a:ext cx="2148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err="1" smtClean="0">
                <a:latin typeface="Arial" charset="0"/>
              </a:rPr>
              <a:t>Tập</a:t>
            </a:r>
            <a:r>
              <a:rPr lang="en-US" altLang="en-US" b="1" dirty="0" smtClean="0">
                <a:latin typeface="Arial" charset="0"/>
              </a:rPr>
              <a:t> </a:t>
            </a:r>
            <a:r>
              <a:rPr lang="en-US" altLang="en-US" b="1" dirty="0" err="1">
                <a:latin typeface="Arial" charset="0"/>
              </a:rPr>
              <a:t>đọc</a:t>
            </a:r>
            <a:endParaRPr lang="en-US" altLang="en-US" b="1" dirty="0">
              <a:latin typeface="Arial" charset="0"/>
            </a:endParaRPr>
          </a:p>
        </p:txBody>
      </p:sp>
      <p:sp>
        <p:nvSpPr>
          <p:cNvPr id="2061" name="Rectangle 17"/>
          <p:cNvSpPr>
            <a:spLocks noChangeArrowheads="1"/>
          </p:cNvSpPr>
          <p:nvPr/>
        </p:nvSpPr>
        <p:spPr bwMode="auto">
          <a:xfrm>
            <a:off x="3962400" y="20574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sz="3200" b="1" dirty="0">
              <a:latin typeface="Arial" charset="0"/>
            </a:endParaRPr>
          </a:p>
        </p:txBody>
      </p:sp>
      <p:sp>
        <p:nvSpPr>
          <p:cNvPr id="2062" name="Rectangle 18"/>
          <p:cNvSpPr>
            <a:spLocks noChangeArrowheads="1"/>
          </p:cNvSpPr>
          <p:nvPr/>
        </p:nvSpPr>
        <p:spPr bwMode="auto">
          <a:xfrm>
            <a:off x="2709823" y="2159218"/>
            <a:ext cx="297709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  <a:latin typeface="Arial" charset="0"/>
              </a:rPr>
              <a:t>CAO </a:t>
            </a:r>
            <a:r>
              <a:rPr lang="en-US" altLang="en-US" b="1">
                <a:solidFill>
                  <a:srgbClr val="FF0000"/>
                </a:solidFill>
                <a:latin typeface="Arial" charset="0"/>
              </a:rPr>
              <a:t>BẰNG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39139" y="3110948"/>
            <a:ext cx="259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Trúc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/>
              <a:t> </a:t>
            </a:r>
          </a:p>
          <a:p>
            <a:pPr eaLnBrk="1" hangingPunct="1">
              <a:buFontTx/>
              <a:buNone/>
            </a:pPr>
            <a:endParaRPr lang="en-US" altLang="en-US" sz="4800" b="1"/>
          </a:p>
          <a:p>
            <a:pPr eaLnBrk="1" hangingPunct="1">
              <a:buFontTx/>
              <a:buNone/>
            </a:pPr>
            <a:r>
              <a:rPr lang="en-US" altLang="en-US" sz="4400" b="1"/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</a:t>
            </a:r>
          </a:p>
        </p:txBody>
      </p:sp>
      <p:pic>
        <p:nvPicPr>
          <p:cNvPr id="12292" name="Picture 19" descr="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0" descr="645618303_02ca669bd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09600"/>
            <a:ext cx="365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447800" y="609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Tập đọc:</a:t>
            </a:r>
          </a:p>
          <a:p>
            <a:pPr algn="ctr" eaLnBrk="1" hangingPunct="1"/>
            <a:r>
              <a:rPr lang="en-US" altLang="en-US" sz="2000" b="1">
                <a:latin typeface="Arial" charset="0"/>
              </a:rPr>
              <a:t>CAO BẰNG</a:t>
            </a:r>
          </a:p>
          <a:p>
            <a:pPr algn="ctr" eaLnBrk="1" hangingPunct="1"/>
            <a:r>
              <a:rPr lang="en-US" altLang="en-US" sz="2000">
                <a:latin typeface="Arial" charset="0"/>
              </a:rPr>
              <a:t>                       </a:t>
            </a:r>
            <a:r>
              <a:rPr lang="en-US" altLang="en-US" sz="2000" i="1">
                <a:latin typeface="Arial" charset="0"/>
              </a:rPr>
              <a:t>(Trúc Thông)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762000" y="1905000"/>
            <a:ext cx="3581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Sau khi qua Đèo Gió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Ta lại vượt Đèo Giàng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Lại vượt Đèo Cao Bắc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Thì ta tới Cao Bằng.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181600" y="1905000"/>
            <a:ext cx="4191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Cao Bằng, rõ thật cao!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Rồi dần bằng bằng xuống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Đầu tiên là mận ngọt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Đón môi ta dịu dàng.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2590800" y="44958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3600">
              <a:latin typeface="Arial" charset="0"/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048000" y="4419600"/>
            <a:ext cx="3962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Rồi đến chị rất thương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Rồi đến em rất thảo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Ông lành như hạt gạo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Bà hiền như suối trong.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1676400" y="19050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qua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1066800" y="234315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lại vượt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762000" y="28194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Lại vượt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6477000" y="1905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rõ thật cao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6096000" y="236220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bằng bằng xuống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477000" y="28194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mận ngọt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5181600" y="32766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Đón môi</a:t>
            </a: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6096000" y="24384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4343400" y="44196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rất thương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419600" y="48768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rất thảo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>
            <a:off x="4114800" y="53340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như hạt gạo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3962400" y="5791200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990099"/>
                </a:solidFill>
                <a:latin typeface="Arial" charset="0"/>
              </a:rPr>
              <a:t>như suối trong</a:t>
            </a:r>
          </a:p>
        </p:txBody>
      </p:sp>
      <p:sp>
        <p:nvSpPr>
          <p:cNvPr id="72731" name="Line 27"/>
          <p:cNvSpPr>
            <a:spLocks noChangeShapeType="1"/>
          </p:cNvSpPr>
          <p:nvPr/>
        </p:nvSpPr>
        <p:spPr bwMode="auto">
          <a:xfrm flipH="1">
            <a:off x="4114800" y="54102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2" name="Line 28"/>
          <p:cNvSpPr>
            <a:spLocks noChangeShapeType="1"/>
          </p:cNvSpPr>
          <p:nvPr/>
        </p:nvSpPr>
        <p:spPr bwMode="auto">
          <a:xfrm flipH="1">
            <a:off x="3962400" y="5791200"/>
            <a:ext cx="762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5" grpId="0"/>
      <p:bldP spid="72716" grpId="0"/>
      <p:bldP spid="72717" grpId="0"/>
      <p:bldP spid="72718" grpId="0"/>
      <p:bldP spid="72719" grpId="0"/>
      <p:bldP spid="72720" grpId="0"/>
      <p:bldP spid="72722" grpId="0"/>
      <p:bldP spid="72723" grpId="0"/>
      <p:bldP spid="72724" grpId="0" animBg="1"/>
      <p:bldP spid="72725" grpId="0"/>
      <p:bldP spid="72726" grpId="0"/>
      <p:bldP spid="72727" grpId="0"/>
      <p:bldP spid="72728" grpId="0"/>
      <p:bldP spid="72731" grpId="0" animBg="1"/>
      <p:bldP spid="727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 b="1"/>
              <a:t> </a:t>
            </a:r>
          </a:p>
          <a:p>
            <a:pPr eaLnBrk="1" hangingPunct="1">
              <a:buFontTx/>
              <a:buNone/>
            </a:pPr>
            <a:endParaRPr lang="en-US" altLang="en-US" sz="4400" b="1"/>
          </a:p>
          <a:p>
            <a:pPr eaLnBrk="1" hangingPunct="1">
              <a:buFontTx/>
              <a:buNone/>
            </a:pPr>
            <a:r>
              <a:rPr lang="en-US" altLang="en-US" sz="4000" b="1"/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>
                <a:latin typeface="Arial" charset="0"/>
              </a:rPr>
              <a:t>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143000" y="609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Tập đọc:</a:t>
            </a:r>
          </a:p>
          <a:p>
            <a:pPr algn="ctr" eaLnBrk="1" hangingPunct="1"/>
            <a:r>
              <a:rPr lang="en-US" altLang="en-US" sz="2000" b="1">
                <a:solidFill>
                  <a:srgbClr val="CC6600"/>
                </a:solidFill>
                <a:latin typeface="Arial" charset="0"/>
              </a:rPr>
              <a:t>CAO BẰNG</a:t>
            </a:r>
          </a:p>
          <a:p>
            <a:pPr algn="ctr" eaLnBrk="1" hangingPunct="1"/>
            <a:r>
              <a:rPr lang="en-US" altLang="en-US" sz="2000">
                <a:latin typeface="Arial" charset="0"/>
              </a:rPr>
              <a:t>                       </a:t>
            </a:r>
            <a:r>
              <a:rPr lang="en-US" altLang="en-US" sz="2000" i="1">
                <a:latin typeface="Arial" charset="0"/>
              </a:rPr>
              <a:t>(Trúc Thông)</a:t>
            </a:r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4191000" y="2057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838200" y="1676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Luyện đọc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5257800" y="1752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Tìm hiểu bài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990600" y="2133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vượt 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1219200" y="3124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sâu sắc</a:t>
            </a:r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3843338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51054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Cao Bằng</a:t>
            </a:r>
          </a:p>
        </p:txBody>
      </p:sp>
      <p:sp>
        <p:nvSpPr>
          <p:cNvPr id="14348" name="Text Box 14"/>
          <p:cNvSpPr txBox="1">
            <a:spLocks noChangeArrowheads="1"/>
          </p:cNvSpPr>
          <p:nvPr/>
        </p:nvSpPr>
        <p:spPr bwMode="auto">
          <a:xfrm>
            <a:off x="1676400" y="2743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- dải</a:t>
            </a: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5105400" y="29718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Đèo Cao Bắc</a:t>
            </a:r>
          </a:p>
        </p:txBody>
      </p:sp>
      <p:sp>
        <p:nvSpPr>
          <p:cNvPr id="14350" name="Text Box 16"/>
          <p:cNvSpPr txBox="1">
            <a:spLocks noChangeArrowheads="1"/>
          </p:cNvSpPr>
          <p:nvPr/>
        </p:nvSpPr>
        <p:spPr bwMode="auto">
          <a:xfrm>
            <a:off x="5486400" y="27432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- Đèo Gió, Đèo Giàng</a:t>
            </a:r>
          </a:p>
        </p:txBody>
      </p:sp>
      <p:sp>
        <p:nvSpPr>
          <p:cNvPr id="14351" name="Text Box 17"/>
          <p:cNvSpPr txBox="1">
            <a:spLocks noChangeArrowheads="1"/>
          </p:cNvSpPr>
          <p:nvPr/>
        </p:nvSpPr>
        <p:spPr bwMode="auto">
          <a:xfrm>
            <a:off x="4267200" y="35814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Ý1:</a:t>
            </a:r>
            <a:r>
              <a:rPr lang="en-US" altLang="en-US" sz="2000">
                <a:latin typeface="Arial" charset="0"/>
              </a:rPr>
              <a:t>Cao Bằng là mảnh đất có địa thế đặc biệt. </a:t>
            </a:r>
          </a:p>
        </p:txBody>
      </p:sp>
      <p:sp>
        <p:nvSpPr>
          <p:cNvPr id="14352" name="Text Box 18"/>
          <p:cNvSpPr txBox="1">
            <a:spLocks noChangeArrowheads="1"/>
          </p:cNvSpPr>
          <p:nvPr/>
        </p:nvSpPr>
        <p:spPr bwMode="auto">
          <a:xfrm>
            <a:off x="4267200" y="42672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Ý2:</a:t>
            </a:r>
            <a:r>
              <a:rPr lang="en-US" altLang="en-US" sz="2000">
                <a:latin typeface="Arial" charset="0"/>
              </a:rPr>
              <a:t> Lòng mến khách và sự đôn hậu của người Cao Bằng.</a:t>
            </a:r>
          </a:p>
        </p:txBody>
      </p:sp>
      <p:sp>
        <p:nvSpPr>
          <p:cNvPr id="14353" name="Text Box 19"/>
          <p:cNvSpPr txBox="1">
            <a:spLocks noChangeArrowheads="1"/>
          </p:cNvSpPr>
          <p:nvPr/>
        </p:nvSpPr>
        <p:spPr bwMode="auto">
          <a:xfrm>
            <a:off x="4267200" y="50292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Ý3:</a:t>
            </a:r>
            <a:r>
              <a:rPr lang="en-US" altLang="en-US" sz="2000">
                <a:latin typeface="Arial" charset="0"/>
              </a:rPr>
              <a:t> Cao Bằng có vị trí rất quan trọng</a:t>
            </a:r>
          </a:p>
        </p:txBody>
      </p:sp>
      <p:sp>
        <p:nvSpPr>
          <p:cNvPr id="94228" name="Rectangle 20"/>
          <p:cNvSpPr>
            <a:spLocks noChangeArrowheads="1"/>
          </p:cNvSpPr>
          <p:nvPr/>
        </p:nvSpPr>
        <p:spPr bwMode="auto">
          <a:xfrm>
            <a:off x="304800" y="5638800"/>
            <a:ext cx="8686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b="1" dirty="0">
                <a:latin typeface="Arial" charset="0"/>
              </a:rPr>
              <a:t>* </a:t>
            </a:r>
            <a:r>
              <a:rPr lang="en-US" altLang="en-US" sz="2000" b="1" dirty="0" err="1">
                <a:latin typeface="Arial" charset="0"/>
              </a:rPr>
              <a:t>Nội</a:t>
            </a:r>
            <a:r>
              <a:rPr lang="en-US" altLang="en-US" sz="2000" b="1" dirty="0">
                <a:latin typeface="Arial" charset="0"/>
              </a:rPr>
              <a:t> dung </a:t>
            </a:r>
            <a:r>
              <a:rPr lang="en-US" altLang="en-US" sz="2000" b="1" dirty="0" err="1">
                <a:latin typeface="Arial" charset="0"/>
              </a:rPr>
              <a:t>chính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của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bài</a:t>
            </a:r>
            <a:r>
              <a:rPr lang="en-US" altLang="en-US" sz="2000" b="1" dirty="0">
                <a:latin typeface="Arial" charset="0"/>
              </a:rPr>
              <a:t> </a:t>
            </a:r>
            <a:r>
              <a:rPr lang="en-US" altLang="en-US" sz="2000" b="1" dirty="0" err="1">
                <a:latin typeface="Arial" charset="0"/>
              </a:rPr>
              <a:t>thơ</a:t>
            </a:r>
            <a:r>
              <a:rPr lang="en-US" altLang="en-US" sz="2000" b="1" dirty="0">
                <a:latin typeface="Arial" charset="0"/>
              </a:rPr>
              <a:t>:</a:t>
            </a:r>
            <a:endParaRPr lang="en-US" altLang="en-US" sz="2000" dirty="0">
              <a:latin typeface="Arial" charset="0"/>
            </a:endParaRPr>
          </a:p>
          <a:p>
            <a:pPr algn="ctr" eaLnBrk="1" hangingPunct="1"/>
            <a:r>
              <a:rPr lang="en-US" altLang="en-US" sz="2000" b="1" i="1" dirty="0">
                <a:latin typeface="Arial" charset="0"/>
              </a:rPr>
              <a:t>Ca </a:t>
            </a:r>
            <a:r>
              <a:rPr lang="en-US" altLang="en-US" sz="2000" b="1" i="1" dirty="0" err="1">
                <a:latin typeface="Arial" charset="0"/>
              </a:rPr>
              <a:t>ngợi</a:t>
            </a:r>
            <a:r>
              <a:rPr lang="en-US" altLang="en-US" sz="2000" b="1" i="1" dirty="0">
                <a:latin typeface="Arial" charset="0"/>
              </a:rPr>
              <a:t> Cao </a:t>
            </a:r>
            <a:r>
              <a:rPr lang="en-US" altLang="en-US" sz="2000" b="1" i="1" dirty="0" err="1">
                <a:latin typeface="Arial" charset="0"/>
              </a:rPr>
              <a:t>Bằng</a:t>
            </a:r>
            <a:r>
              <a:rPr lang="en-US" altLang="en-US" sz="2000" b="1" i="1" dirty="0">
                <a:latin typeface="Arial" charset="0"/>
              </a:rPr>
              <a:t> – </a:t>
            </a:r>
            <a:r>
              <a:rPr lang="en-US" altLang="en-US" sz="2000" b="1" i="1" dirty="0" err="1">
                <a:latin typeface="Arial" charset="0"/>
              </a:rPr>
              <a:t>mảnh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đất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có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địa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thế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đặc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biệt</a:t>
            </a:r>
            <a:r>
              <a:rPr lang="en-US" altLang="en-US" sz="2000" b="1" i="1" dirty="0">
                <a:latin typeface="Arial" charset="0"/>
              </a:rPr>
              <a:t>, </a:t>
            </a:r>
            <a:r>
              <a:rPr lang="en-US" altLang="en-US" sz="2000" b="1" i="1" dirty="0" err="1">
                <a:latin typeface="Arial" charset="0"/>
              </a:rPr>
              <a:t>có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những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người</a:t>
            </a:r>
            <a:endParaRPr lang="en-US" altLang="en-US" sz="2000" b="1" i="1" dirty="0">
              <a:latin typeface="Arial" charset="0"/>
            </a:endParaRPr>
          </a:p>
          <a:p>
            <a:pPr algn="ctr" eaLnBrk="1" hangingPunct="1"/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dân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mến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khách</a:t>
            </a:r>
            <a:r>
              <a:rPr lang="en-US" altLang="en-US" sz="2000" b="1" i="1" dirty="0">
                <a:latin typeface="Arial" charset="0"/>
              </a:rPr>
              <a:t>, </a:t>
            </a:r>
            <a:r>
              <a:rPr lang="en-US" altLang="en-US" sz="2000" b="1" i="1" dirty="0" err="1">
                <a:latin typeface="Arial" charset="0"/>
              </a:rPr>
              <a:t>đôn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hậu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đang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gìn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giữ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biên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cương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của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Tổ</a:t>
            </a:r>
            <a:r>
              <a:rPr lang="en-US" altLang="en-US" sz="2000" b="1" i="1" dirty="0">
                <a:latin typeface="Arial" charset="0"/>
              </a:rPr>
              <a:t> </a:t>
            </a:r>
            <a:r>
              <a:rPr lang="en-US" altLang="en-US" sz="2000" b="1" i="1" dirty="0" err="1">
                <a:latin typeface="Arial" charset="0"/>
              </a:rPr>
              <a:t>quốc</a:t>
            </a:r>
            <a:r>
              <a:rPr lang="en-US" altLang="en-US" sz="2000" i="1" dirty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71600"/>
            <a:ext cx="8763000" cy="366254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Nội</a:t>
            </a:r>
            <a:r>
              <a:rPr lang="en-US" sz="4800" b="1" dirty="0">
                <a:solidFill>
                  <a:srgbClr val="FF0000"/>
                </a:solidFill>
              </a:rPr>
              <a:t> dung </a:t>
            </a:r>
            <a:r>
              <a:rPr lang="en-US" sz="4800" b="1" dirty="0" err="1">
                <a:solidFill>
                  <a:srgbClr val="FF0000"/>
                </a:solidFill>
              </a:rPr>
              <a:t>chính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bài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thơ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4600" b="1" dirty="0"/>
              <a:t>Ca </a:t>
            </a:r>
            <a:r>
              <a:rPr lang="en-US" sz="4600" b="1" dirty="0" err="1"/>
              <a:t>ngợi</a:t>
            </a:r>
            <a:r>
              <a:rPr lang="en-US" sz="4600" b="1" dirty="0"/>
              <a:t> Cao </a:t>
            </a:r>
            <a:r>
              <a:rPr lang="en-US" sz="4600" b="1" dirty="0" err="1"/>
              <a:t>Bằng</a:t>
            </a:r>
            <a:r>
              <a:rPr lang="en-US" sz="4600" b="1" dirty="0"/>
              <a:t> – </a:t>
            </a:r>
            <a:r>
              <a:rPr lang="en-US" sz="4600" b="1" dirty="0" err="1"/>
              <a:t>mảnh</a:t>
            </a:r>
            <a:r>
              <a:rPr lang="en-US" sz="4600" b="1" dirty="0"/>
              <a:t> </a:t>
            </a:r>
            <a:r>
              <a:rPr lang="en-US" sz="4600" b="1" dirty="0" err="1"/>
              <a:t>đất</a:t>
            </a:r>
            <a:r>
              <a:rPr lang="en-US" sz="4600" b="1" dirty="0"/>
              <a:t> </a:t>
            </a:r>
            <a:r>
              <a:rPr lang="en-US" sz="4600" b="1" dirty="0" err="1"/>
              <a:t>có</a:t>
            </a:r>
            <a:r>
              <a:rPr lang="en-US" sz="4600" b="1" dirty="0"/>
              <a:t> </a:t>
            </a:r>
            <a:r>
              <a:rPr lang="en-US" sz="4600" b="1" dirty="0" err="1"/>
              <a:t>địa</a:t>
            </a:r>
            <a:r>
              <a:rPr lang="en-US" sz="4600" b="1" dirty="0"/>
              <a:t> </a:t>
            </a:r>
            <a:r>
              <a:rPr lang="en-US" sz="4600" b="1" dirty="0" err="1"/>
              <a:t>thế</a:t>
            </a:r>
            <a:r>
              <a:rPr lang="en-US" sz="4600" b="1" dirty="0"/>
              <a:t> </a:t>
            </a:r>
            <a:r>
              <a:rPr lang="en-US" sz="4600" b="1" dirty="0" err="1"/>
              <a:t>đặc</a:t>
            </a:r>
            <a:r>
              <a:rPr lang="en-US" sz="4600" b="1" dirty="0"/>
              <a:t> </a:t>
            </a:r>
            <a:r>
              <a:rPr lang="en-US" sz="4600" b="1" dirty="0" err="1"/>
              <a:t>biệt</a:t>
            </a:r>
            <a:r>
              <a:rPr lang="en-US" sz="4600" b="1" dirty="0"/>
              <a:t>, </a:t>
            </a:r>
            <a:r>
              <a:rPr lang="en-US" sz="4600" b="1" dirty="0" err="1"/>
              <a:t>có</a:t>
            </a:r>
            <a:r>
              <a:rPr lang="en-US" sz="4600" b="1" dirty="0"/>
              <a:t> </a:t>
            </a:r>
            <a:r>
              <a:rPr lang="en-US" sz="4600" b="1" dirty="0" err="1"/>
              <a:t>những</a:t>
            </a:r>
            <a:r>
              <a:rPr lang="en-US" sz="4600" b="1" dirty="0"/>
              <a:t> </a:t>
            </a:r>
            <a:r>
              <a:rPr lang="en-US" sz="4600" b="1" dirty="0" err="1"/>
              <a:t>người</a:t>
            </a:r>
            <a:r>
              <a:rPr lang="en-US" sz="4600" b="1" dirty="0"/>
              <a:t> </a:t>
            </a:r>
            <a:r>
              <a:rPr lang="en-US" sz="4600" b="1" dirty="0" err="1"/>
              <a:t>dân</a:t>
            </a:r>
            <a:r>
              <a:rPr lang="en-US" sz="4600" b="1" dirty="0"/>
              <a:t> </a:t>
            </a:r>
            <a:r>
              <a:rPr lang="en-US" sz="4600" b="1" dirty="0" err="1"/>
              <a:t>mến</a:t>
            </a:r>
            <a:r>
              <a:rPr lang="en-US" sz="4600" b="1" dirty="0"/>
              <a:t> </a:t>
            </a:r>
            <a:r>
              <a:rPr lang="en-US" sz="4600" b="1" dirty="0" err="1"/>
              <a:t>khách</a:t>
            </a:r>
            <a:r>
              <a:rPr lang="en-US" sz="4600" b="1" dirty="0"/>
              <a:t>, </a:t>
            </a:r>
            <a:r>
              <a:rPr lang="en-US" sz="4600" b="1" dirty="0" err="1"/>
              <a:t>đôn</a:t>
            </a:r>
            <a:r>
              <a:rPr lang="en-US" sz="4600" b="1" dirty="0"/>
              <a:t> </a:t>
            </a:r>
            <a:r>
              <a:rPr lang="en-US" sz="4600" b="1" dirty="0" err="1"/>
              <a:t>hậu</a:t>
            </a:r>
            <a:r>
              <a:rPr lang="en-US" sz="4600" b="1" dirty="0"/>
              <a:t> </a:t>
            </a:r>
            <a:r>
              <a:rPr lang="en-US" sz="4600" b="1" dirty="0" err="1"/>
              <a:t>đang</a:t>
            </a:r>
            <a:r>
              <a:rPr lang="en-US" sz="4600" b="1" dirty="0"/>
              <a:t> </a:t>
            </a:r>
            <a:r>
              <a:rPr lang="en-US" sz="4600" b="1" dirty="0" err="1"/>
              <a:t>gìn</a:t>
            </a:r>
            <a:r>
              <a:rPr lang="en-US" sz="4600" b="1" dirty="0"/>
              <a:t> </a:t>
            </a:r>
            <a:r>
              <a:rPr lang="en-US" sz="4600" b="1" dirty="0" err="1"/>
              <a:t>giữ</a:t>
            </a:r>
            <a:r>
              <a:rPr lang="en-US" sz="4600" b="1" dirty="0"/>
              <a:t> </a:t>
            </a:r>
            <a:r>
              <a:rPr lang="en-US" sz="4600" b="1" dirty="0" err="1"/>
              <a:t>biên</a:t>
            </a:r>
            <a:r>
              <a:rPr lang="en-US" sz="4600" b="1" dirty="0"/>
              <a:t> </a:t>
            </a:r>
            <a:r>
              <a:rPr lang="en-US" sz="4600" b="1" dirty="0" err="1"/>
              <a:t>cương</a:t>
            </a:r>
            <a:r>
              <a:rPr lang="en-US" sz="4600" b="1" dirty="0"/>
              <a:t> </a:t>
            </a:r>
            <a:r>
              <a:rPr lang="en-US" sz="4600" b="1" dirty="0" err="1"/>
              <a:t>của</a:t>
            </a:r>
            <a:r>
              <a:rPr lang="en-US" sz="4600" b="1" dirty="0"/>
              <a:t> </a:t>
            </a:r>
            <a:r>
              <a:rPr lang="en-US" sz="4600" b="1" dirty="0" err="1"/>
              <a:t>Tổ</a:t>
            </a:r>
            <a:r>
              <a:rPr lang="en-US" sz="4600" b="1" dirty="0"/>
              <a:t> </a:t>
            </a:r>
            <a:r>
              <a:rPr lang="en-US" sz="4600" b="1" dirty="0" err="1"/>
              <a:t>quốc</a:t>
            </a:r>
            <a:r>
              <a:rPr lang="en-US" sz="4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81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/>
              <a:t> </a:t>
            </a:r>
          </a:p>
          <a:p>
            <a:pPr eaLnBrk="1" hangingPunct="1">
              <a:buFontTx/>
              <a:buNone/>
            </a:pPr>
            <a:endParaRPr lang="en-US" altLang="en-US" sz="4800" b="1"/>
          </a:p>
          <a:p>
            <a:pPr eaLnBrk="1" hangingPunct="1">
              <a:buFontTx/>
              <a:buNone/>
            </a:pPr>
            <a:r>
              <a:rPr lang="en-US" altLang="en-US" sz="4400" b="1"/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28800" y="1524000"/>
            <a:ext cx="594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15365" name="Date Placeholder 2"/>
          <p:cNvSpPr txBox="1">
            <a:spLocks noGrp="1"/>
          </p:cNvSpPr>
          <p:nvPr/>
        </p:nvSpPr>
        <p:spPr bwMode="auto">
          <a:xfrm>
            <a:off x="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900">
                <a:solidFill>
                  <a:srgbClr val="FF0000"/>
                </a:solidFill>
                <a:latin typeface="Arial" charset="0"/>
              </a:rPr>
              <a:t>GV: Nguyễn Phạm Tr</a:t>
            </a:r>
            <a:r>
              <a:rPr lang="vi-VN" altLang="en-US" sz="9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altLang="en-US" sz="900">
                <a:solidFill>
                  <a:srgbClr val="FF0000"/>
                </a:solidFill>
                <a:latin typeface="Arial" charset="0"/>
              </a:rPr>
              <a:t>ờng Giang</a:t>
            </a:r>
          </a:p>
        </p:txBody>
      </p:sp>
      <p:pic>
        <p:nvPicPr>
          <p:cNvPr id="15366" name="Picture 9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Oval 93"/>
          <p:cNvSpPr>
            <a:spLocks noChangeArrowheads="1"/>
          </p:cNvSpPr>
          <p:nvPr/>
        </p:nvSpPr>
        <p:spPr bwMode="auto">
          <a:xfrm>
            <a:off x="3048000" y="533400"/>
            <a:ext cx="8382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charset="0"/>
            </a:endParaRPr>
          </a:p>
        </p:txBody>
      </p:sp>
      <p:pic>
        <p:nvPicPr>
          <p:cNvPr id="15368" name="Picture 12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8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57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38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295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6764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3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1336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3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571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3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9718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3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4099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3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8671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3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7053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14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1625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14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619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14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0007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14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4579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14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910388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14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343775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14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7533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14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21055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15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457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15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457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15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8953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15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8953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15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1371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5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1371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5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1828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5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1828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58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2286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5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2286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6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2667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2743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16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3200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16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3657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16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4114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16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4572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16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5029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6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5486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68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667750" y="5943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6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31813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7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36385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17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4095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17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45529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17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50101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17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54673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17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59245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17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5" name="Picture 17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57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6" name="Picture 178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914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7" name="Picture 17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371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8" name="Picture 18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752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9" name="Picture 18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209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0" name="Picture 18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6670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1" name="Picture 18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0480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2" name="Picture 18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505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3" name="Picture 18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886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4" name="Picture 18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343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5" name="Picture 187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800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6" name="Picture 188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181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7" name="Picture 18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56388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8" name="Picture 190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0960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9" name="Picture 191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5532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0" name="Picture 192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0104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1" name="Picture 193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467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2" name="Picture 194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848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3" name="Picture 195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7848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4" name="Picture 196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8229600" y="638175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5" name="Picture 199" descr="Rhombus_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4267200" y="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6" name="Picture 200" descr="deo Ma Quy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37" name="WordArt 5"/>
          <p:cNvSpPr>
            <a:spLocks noChangeArrowheads="1" noChangeShapeType="1" noTextEdit="1"/>
          </p:cNvSpPr>
          <p:nvPr/>
        </p:nvSpPr>
        <p:spPr bwMode="auto">
          <a:xfrm>
            <a:off x="381000" y="-381000"/>
            <a:ext cx="8215313" cy="159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MỘT VÀI CẢNH ĐẸP Ở CAO BẰNG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/>
              <a:t> </a:t>
            </a:r>
          </a:p>
          <a:p>
            <a:pPr eaLnBrk="1" hangingPunct="1">
              <a:buFontTx/>
              <a:buNone/>
            </a:pPr>
            <a:endParaRPr lang="en-US" altLang="en-US" sz="4800" b="1"/>
          </a:p>
          <a:p>
            <a:pPr eaLnBrk="1" hangingPunct="1">
              <a:buFontTx/>
              <a:buNone/>
            </a:pPr>
            <a:r>
              <a:rPr lang="en-US" altLang="en-US" sz="4400" b="1"/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</a:t>
            </a:r>
          </a:p>
        </p:txBody>
      </p:sp>
      <p:pic>
        <p:nvPicPr>
          <p:cNvPr id="15384" name="Picture 24" descr="caobang3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ơi giữ chỗ cho Số hiệu Bản chiếu 5">
            <a:extLst>
              <a:ext uri="{FF2B5EF4-FFF2-40B4-BE49-F238E27FC236}">
                <a16:creationId xmlns:a16="http://schemas.microsoft.com/office/drawing/2014/main" xmlns="" id="{0775210D-A155-44CE-9879-8A262E2A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19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165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8B9B82-186C-4E1A-9F45-8A539C7E213F}" type="slidenum">
              <a:rPr lang="en-US" altLang="en-US" sz="9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900">
              <a:latin typeface="Garamond" panose="02020404030301010803" pitchFamily="18" charset="0"/>
            </a:endParaRPr>
          </a:p>
        </p:txBody>
      </p:sp>
      <p:pic>
        <p:nvPicPr>
          <p:cNvPr id="6147" name="Picture 4" descr="H10">
            <a:extLst>
              <a:ext uri="{FF2B5EF4-FFF2-40B4-BE49-F238E27FC236}">
                <a16:creationId xmlns:a16="http://schemas.microsoft.com/office/drawing/2014/main" xmlns="" id="{C5AB7516-2A5B-4F6A-845D-27B12986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21757"/>
            <a:ext cx="9753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BB37C17E-0016-41AC-8BD2-1B0D576CB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81200"/>
            <a:ext cx="6553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WordArt 4">
            <a:extLst>
              <a:ext uri="{FF2B5EF4-FFF2-40B4-BE49-F238E27FC236}">
                <a16:creationId xmlns:a16="http://schemas.microsoft.com/office/drawing/2014/main" xmlns="" id="{7F489BC4-81FA-4F58-BAE2-7C047B3BAA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81350" y="1197977"/>
            <a:ext cx="27813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ao bang 13x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47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3733800"/>
            <a:ext cx="3598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Arial" charset="0"/>
              </a:rPr>
              <a:t>   </a:t>
            </a:r>
            <a:endParaRPr lang="en-US" altLang="en-US" sz="6000" b="1">
              <a:latin typeface="Arial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843588" y="2638425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latin typeface="Arial" charset="0"/>
              </a:rPr>
              <a:t>   </a:t>
            </a:r>
            <a:endParaRPr lang="en-US" altLang="en-US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85900" y="1066800"/>
            <a:ext cx="182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>
                <a:latin typeface="Arial" charset="0"/>
              </a:rPr>
              <a:t>      </a:t>
            </a:r>
            <a:endParaRPr lang="en-US" altLang="en-US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91225" y="1143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charset="0"/>
              </a:rPr>
              <a:t>   </a:t>
            </a:r>
            <a:endParaRPr lang="en-US" altLang="en-US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143000" y="609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Tập đọc:</a:t>
            </a:r>
          </a:p>
          <a:p>
            <a:pPr algn="ctr" eaLnBrk="1" hangingPunct="1"/>
            <a:r>
              <a:rPr lang="en-US" altLang="en-US" sz="2400" b="1">
                <a:solidFill>
                  <a:srgbClr val="CC6600"/>
                </a:solidFill>
                <a:latin typeface="Arial" charset="0"/>
              </a:rPr>
              <a:t>CAO BẰNG</a:t>
            </a:r>
          </a:p>
          <a:p>
            <a:pPr algn="ctr" eaLnBrk="1" hangingPunct="1"/>
            <a:r>
              <a:rPr lang="en-US" altLang="en-US" sz="2400">
                <a:latin typeface="Arial" charset="0"/>
              </a:rPr>
              <a:t>                       </a:t>
            </a:r>
            <a:r>
              <a:rPr lang="en-US" altLang="en-US" sz="2400" i="1">
                <a:latin typeface="Arial" charset="0"/>
              </a:rPr>
              <a:t>(Trúc Thông)</a:t>
            </a:r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4191000" y="2057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838200" y="1676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Luyện đọc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5257800" y="1752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Tìm hiểu bài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990600" y="2133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vượt 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1219200" y="3124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sâu sắc</a:t>
            </a:r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3843338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51054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Cao Bằng</a:t>
            </a:r>
          </a:p>
        </p:txBody>
      </p:sp>
      <p:sp>
        <p:nvSpPr>
          <p:cNvPr id="6158" name="Rectangle 15"/>
          <p:cNvSpPr>
            <a:spLocks noChangeArrowheads="1"/>
          </p:cNvSpPr>
          <p:nvPr/>
        </p:nvSpPr>
        <p:spPr bwMode="auto">
          <a:xfrm>
            <a:off x="5105400" y="29718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2400">
              <a:latin typeface="Arial" charset="0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1676400" y="2743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charset="0"/>
              </a:rPr>
              <a:t>- dải</a:t>
            </a: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9829800" y="-3810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i="1" u="sng">
                <a:latin typeface="Arial" charset="0"/>
              </a:rPr>
              <a:t>Câu 1</a:t>
            </a:r>
            <a:r>
              <a:rPr lang="en-US" altLang="en-US" sz="2400" i="1">
                <a:latin typeface="Arial" charset="0"/>
              </a:rPr>
              <a:t>: Những từ ngữ và chi tiết nào ở khổ thơ 1 nói lên địa thế</a:t>
            </a:r>
          </a:p>
          <a:p>
            <a:pPr algn="ctr" eaLnBrk="1" hangingPunct="1"/>
            <a:r>
              <a:rPr lang="en-US" altLang="en-US" sz="2400" i="1">
                <a:latin typeface="Arial" charset="0"/>
              </a:rPr>
              <a:t>đặc biệt của Cao Bằng?</a:t>
            </a:r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381000" y="3886200"/>
            <a:ext cx="3657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2400">
                <a:latin typeface="Arial" charset="0"/>
              </a:rPr>
              <a:t>Rồi dần bằng bằng xuống</a:t>
            </a:r>
          </a:p>
          <a:p>
            <a:pPr eaLnBrk="1" hangingPunct="1"/>
            <a:r>
              <a:rPr lang="en-US" altLang="en-US" sz="2400">
                <a:latin typeface="Arial" charset="0"/>
              </a:rPr>
              <a:t>Ông lành như hạt gạo </a:t>
            </a:r>
          </a:p>
          <a:p>
            <a:pPr eaLnBrk="1" hangingPunct="1"/>
            <a:r>
              <a:rPr lang="en-US" altLang="en-US" sz="2400">
                <a:latin typeface="Arial" charset="0"/>
              </a:rPr>
              <a:t>Bà hiền như suối trong.</a:t>
            </a:r>
          </a:p>
        </p:txBody>
      </p:sp>
      <p:sp>
        <p:nvSpPr>
          <p:cNvPr id="86044" name="Line 28"/>
          <p:cNvSpPr>
            <a:spLocks noChangeShapeType="1"/>
          </p:cNvSpPr>
          <p:nvPr/>
        </p:nvSpPr>
        <p:spPr bwMode="auto">
          <a:xfrm flipH="1">
            <a:off x="1524000" y="398145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Line 29"/>
          <p:cNvSpPr>
            <a:spLocks noChangeShapeType="1"/>
          </p:cNvSpPr>
          <p:nvPr/>
        </p:nvSpPr>
        <p:spPr bwMode="auto">
          <a:xfrm flipH="1">
            <a:off x="1752600" y="4376738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6" name="Line 30"/>
          <p:cNvSpPr>
            <a:spLocks noChangeShapeType="1"/>
          </p:cNvSpPr>
          <p:nvPr/>
        </p:nvSpPr>
        <p:spPr bwMode="auto">
          <a:xfrm flipH="1">
            <a:off x="1524000" y="4724400"/>
            <a:ext cx="76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  <p:bldP spid="86028" grpId="0"/>
      <p:bldP spid="86030" grpId="0"/>
      <p:bldP spid="86032" grpId="0"/>
      <p:bldP spid="86040" grpId="0" animBg="1"/>
      <p:bldP spid="86040" grpId="1" animBg="1"/>
      <p:bldP spid="86044" grpId="0" animBg="1"/>
      <p:bldP spid="86044" grpId="1" animBg="1"/>
      <p:bldP spid="86045" grpId="0" animBg="1"/>
      <p:bldP spid="86045" grpId="1" animBg="1"/>
      <p:bldP spid="86046" grpId="0" animBg="1"/>
      <p:bldP spid="860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1" name="Picture 29" descr="ban do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"/>
            <a:ext cx="8686800" cy="6400800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/>
              <a:t> </a:t>
            </a:r>
          </a:p>
          <a:p>
            <a:pPr eaLnBrk="1" hangingPunct="1">
              <a:buFontTx/>
              <a:buNone/>
            </a:pPr>
            <a:endParaRPr lang="en-US" altLang="en-US" sz="4800" b="1"/>
          </a:p>
          <a:p>
            <a:pPr eaLnBrk="1" hangingPunct="1">
              <a:buFontTx/>
              <a:buNone/>
            </a:pPr>
            <a:r>
              <a:rPr lang="en-US" altLang="en-US" sz="4400" b="1"/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133600" y="1143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1143000" y="609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Tập đọc:</a:t>
            </a:r>
          </a:p>
          <a:p>
            <a:pPr algn="ctr" eaLnBrk="1" hangingPunct="1"/>
            <a:r>
              <a:rPr lang="en-US" altLang="en-US" sz="2400" b="1">
                <a:solidFill>
                  <a:srgbClr val="CC6600"/>
                </a:solidFill>
                <a:latin typeface="Arial" charset="0"/>
              </a:rPr>
              <a:t>CAO BẰNG</a:t>
            </a:r>
          </a:p>
          <a:p>
            <a:pPr algn="ctr" eaLnBrk="1" hangingPunct="1"/>
            <a:r>
              <a:rPr lang="en-US" altLang="en-US" sz="2400">
                <a:latin typeface="Arial" charset="0"/>
              </a:rPr>
              <a:t>                       </a:t>
            </a:r>
            <a:r>
              <a:rPr lang="en-US" altLang="en-US" sz="2400" i="1">
                <a:latin typeface="Arial" charset="0"/>
              </a:rPr>
              <a:t>(Trúc Thông)</a:t>
            </a:r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191000" y="2057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838200" y="1676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Luyện đọc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5257800" y="1752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u="sng">
                <a:latin typeface="Arial" charset="0"/>
              </a:rPr>
              <a:t>Tìm hiểu bài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990600" y="2133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vượt 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1219200" y="3124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sâu sắc</a:t>
            </a: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3843338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Rectangle 13"/>
          <p:cNvSpPr>
            <a:spLocks noChangeArrowheads="1"/>
          </p:cNvSpPr>
          <p:nvPr/>
        </p:nvSpPr>
        <p:spPr bwMode="auto">
          <a:xfrm>
            <a:off x="51054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Cao Bằng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1676400" y="2743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charset="0"/>
              </a:rPr>
              <a:t>- dải</a:t>
            </a: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5105400" y="29718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latin typeface="Arial" charset="0"/>
              </a:rPr>
              <a:t>- Đèo Cao Bắc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5486400" y="2743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" charset="0"/>
              </a:rPr>
              <a:t>- Đèo Gió, Đèo Giàng</a:t>
            </a:r>
          </a:p>
        </p:txBody>
      </p:sp>
      <p:sp>
        <p:nvSpPr>
          <p:cNvPr id="88081" name="Rectangle 17"/>
          <p:cNvSpPr>
            <a:spLocks noChangeArrowheads="1"/>
          </p:cNvSpPr>
          <p:nvPr/>
        </p:nvSpPr>
        <p:spPr bwMode="auto">
          <a:xfrm>
            <a:off x="304800" y="58674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400" i="1" u="sng">
                <a:latin typeface="Arial" charset="0"/>
              </a:rPr>
              <a:t>Câu 1</a:t>
            </a:r>
            <a:r>
              <a:rPr lang="en-US" altLang="en-US" sz="2400" i="1">
                <a:latin typeface="Arial" charset="0"/>
              </a:rPr>
              <a:t>: Những từ ngữ và chi tiết nào ở khổ thơ 1 nói lên địa thế</a:t>
            </a:r>
          </a:p>
          <a:p>
            <a:pPr algn="ctr" eaLnBrk="1" hangingPunct="1"/>
            <a:r>
              <a:rPr lang="en-US" altLang="en-US" sz="2400" i="1">
                <a:latin typeface="Arial" charset="0"/>
              </a:rPr>
              <a:t>đặc biệt của Cao Bằng?</a:t>
            </a:r>
          </a:p>
        </p:txBody>
      </p:sp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800" b="1"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4800" b="1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400" b="1">
                <a:latin typeface="Arial" charset="0"/>
              </a:rPr>
              <a:t> </a:t>
            </a:r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2133600" y="11430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9" grpId="0"/>
      <p:bldP spid="88080" grpId="0"/>
      <p:bldP spid="880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6096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/>
              <a:t> </a:t>
            </a:r>
          </a:p>
          <a:p>
            <a:pPr eaLnBrk="1" hangingPunct="1">
              <a:buFontTx/>
              <a:buNone/>
            </a:pPr>
            <a:endParaRPr lang="en-US" altLang="en-US" sz="4800" b="1"/>
          </a:p>
          <a:p>
            <a:pPr eaLnBrk="1" hangingPunct="1">
              <a:buFontTx/>
              <a:buNone/>
            </a:pPr>
            <a:r>
              <a:rPr lang="en-US" altLang="en-US" sz="4400" b="1"/>
              <a:t> 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609600" y="233045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Arial" charset="0"/>
              </a:rPr>
              <a:t>    </a:t>
            </a:r>
            <a:endParaRPr lang="en-US" altLang="en-US" sz="2800" b="1">
              <a:latin typeface="Arial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3400" y="4191000"/>
            <a:ext cx="800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charset="0"/>
              </a:rPr>
              <a:t>   </a:t>
            </a:r>
            <a:endParaRPr lang="en-US" altLang="en-US" sz="32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9221" name="Picture 29" descr="ban d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30"/>
          <p:cNvSpPr txBox="1">
            <a:spLocks noChangeArrowheads="1"/>
          </p:cNvSpPr>
          <p:nvPr/>
        </p:nvSpPr>
        <p:spPr bwMode="auto">
          <a:xfrm>
            <a:off x="3600450" y="32766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Arial" charset="0"/>
              </a:rPr>
              <a:t>Đèo</a:t>
            </a:r>
            <a:r>
              <a:rPr lang="en-US" altLang="en-US" sz="1400" b="1" i="1">
                <a:latin typeface="Arial" charset="0"/>
              </a:rPr>
              <a:t> </a:t>
            </a:r>
            <a:r>
              <a:rPr lang="en-US" altLang="en-US" sz="1400" b="1" i="1">
                <a:solidFill>
                  <a:schemeClr val="bg1"/>
                </a:solidFill>
                <a:latin typeface="Arial" charset="0"/>
              </a:rPr>
              <a:t>Gió</a:t>
            </a:r>
          </a:p>
        </p:txBody>
      </p:sp>
      <p:sp>
        <p:nvSpPr>
          <p:cNvPr id="9223" name="Text Box 31"/>
          <p:cNvSpPr txBox="1">
            <a:spLocks noChangeArrowheads="1"/>
          </p:cNvSpPr>
          <p:nvPr/>
        </p:nvSpPr>
        <p:spPr bwMode="auto">
          <a:xfrm>
            <a:off x="3581400" y="28194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Arial" charset="0"/>
              </a:rPr>
              <a:t>Đèo</a:t>
            </a:r>
            <a:r>
              <a:rPr lang="en-US" altLang="en-US" sz="1400" b="1" i="1">
                <a:latin typeface="Arial" charset="0"/>
              </a:rPr>
              <a:t> </a:t>
            </a:r>
            <a:r>
              <a:rPr lang="en-US" altLang="en-US" sz="1400" b="1" i="1">
                <a:solidFill>
                  <a:schemeClr val="bg1"/>
                </a:solidFill>
                <a:latin typeface="Arial" charset="0"/>
              </a:rPr>
              <a:t>Giàng</a:t>
            </a:r>
          </a:p>
        </p:txBody>
      </p:sp>
      <p:sp>
        <p:nvSpPr>
          <p:cNvPr id="9224" name="Text Box 32"/>
          <p:cNvSpPr txBox="1">
            <a:spLocks noChangeArrowheads="1"/>
          </p:cNvSpPr>
          <p:nvPr/>
        </p:nvSpPr>
        <p:spPr bwMode="auto">
          <a:xfrm>
            <a:off x="3505200" y="2362200"/>
            <a:ext cx="178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i="1">
                <a:solidFill>
                  <a:schemeClr val="bg1"/>
                </a:solidFill>
                <a:latin typeface="Arial" charset="0"/>
              </a:rPr>
              <a:t>Đèo Cao Bắc</a:t>
            </a:r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3886200" y="3505200"/>
            <a:ext cx="76200" cy="228600"/>
          </a:xfrm>
          <a:prstGeom prst="line">
            <a:avLst/>
          </a:prstGeom>
          <a:noFill/>
          <a:ln w="28575">
            <a:solidFill>
              <a:srgbClr val="CC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V="1">
            <a:off x="4005263" y="3124200"/>
            <a:ext cx="76200" cy="228600"/>
          </a:xfrm>
          <a:prstGeom prst="line">
            <a:avLst/>
          </a:prstGeom>
          <a:noFill/>
          <a:ln w="28575">
            <a:solidFill>
              <a:srgbClr val="CC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4124325" y="2590800"/>
            <a:ext cx="76200" cy="228600"/>
          </a:xfrm>
          <a:prstGeom prst="line">
            <a:avLst/>
          </a:prstGeom>
          <a:noFill/>
          <a:ln w="28575">
            <a:solidFill>
              <a:srgbClr val="CC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4248150" y="2209800"/>
            <a:ext cx="76200" cy="228600"/>
          </a:xfrm>
          <a:prstGeom prst="line">
            <a:avLst/>
          </a:prstGeom>
          <a:noFill/>
          <a:ln w="28575">
            <a:solidFill>
              <a:srgbClr val="CC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25" grpId="0" animBg="1"/>
      <p:bldP spid="8226" grpId="0" animBg="1"/>
      <p:bldP spid="8227" grpId="0" animBg="1"/>
      <p:bldP spid="82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-61913"/>
            <a:ext cx="9144000" cy="57912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/>
              <a:t> </a:t>
            </a:r>
          </a:p>
          <a:p>
            <a:pPr eaLnBrk="1" hangingPunct="1">
              <a:buFontTx/>
              <a:buNone/>
            </a:pPr>
            <a:endParaRPr lang="en-US" altLang="en-US" sz="4800" b="1"/>
          </a:p>
          <a:p>
            <a:pPr eaLnBrk="1" hangingPunct="1">
              <a:buFontTx/>
              <a:buNone/>
            </a:pPr>
            <a:r>
              <a:rPr lang="en-US" altLang="en-US" sz="4400" b="1"/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0" y="2376488"/>
            <a:ext cx="281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6000" b="1">
                <a:latin typeface="Arial" charset="0"/>
              </a:rPr>
              <a:t>     </a:t>
            </a:r>
            <a:endParaRPr lang="en-US" altLang="en-US" sz="6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905000" y="3519488"/>
            <a:ext cx="411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latin typeface="Arial" charset="0"/>
              </a:rPr>
              <a:t>   </a:t>
            </a:r>
          </a:p>
        </p:txBody>
      </p:sp>
      <p:pic>
        <p:nvPicPr>
          <p:cNvPr id="10245" name="Picture 6" descr="caobang2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676400" y="6096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altLang="en-US" sz="4400" b="1"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altLang="en-US" sz="4400" b="1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altLang="en-US" b="1">
                <a:latin typeface="Arial" charset="0"/>
              </a:rPr>
              <a:t> </a:t>
            </a:r>
          </a:p>
        </p:txBody>
      </p:sp>
      <p:sp>
        <p:nvSpPr>
          <p:cNvPr id="11267" name="Rectangle 33"/>
          <p:cNvSpPr>
            <a:spLocks noChangeArrowheads="1"/>
          </p:cNvSpPr>
          <p:nvPr/>
        </p:nvSpPr>
        <p:spPr bwMode="auto">
          <a:xfrm>
            <a:off x="1143000" y="609600"/>
            <a:ext cx="6096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Tập đọc:</a:t>
            </a:r>
          </a:p>
          <a:p>
            <a:pPr algn="ctr" eaLnBrk="1" hangingPunct="1"/>
            <a:r>
              <a:rPr lang="en-US" altLang="en-US" sz="2000" b="1">
                <a:solidFill>
                  <a:srgbClr val="CC6600"/>
                </a:solidFill>
                <a:latin typeface="Arial" charset="0"/>
              </a:rPr>
              <a:t>CAO BẰNG</a:t>
            </a:r>
          </a:p>
          <a:p>
            <a:pPr algn="ctr" eaLnBrk="1" hangingPunct="1"/>
            <a:r>
              <a:rPr lang="en-US" altLang="en-US" sz="2000">
                <a:latin typeface="Arial" charset="0"/>
              </a:rPr>
              <a:t>                       </a:t>
            </a:r>
            <a:r>
              <a:rPr lang="en-US" altLang="en-US" sz="2000" i="1">
                <a:latin typeface="Arial" charset="0"/>
              </a:rPr>
              <a:t>(Trúc Thông)</a:t>
            </a:r>
          </a:p>
        </p:txBody>
      </p:sp>
      <p:sp>
        <p:nvSpPr>
          <p:cNvPr id="11268" name="Line 34"/>
          <p:cNvSpPr>
            <a:spLocks noChangeShapeType="1"/>
          </p:cNvSpPr>
          <p:nvPr/>
        </p:nvSpPr>
        <p:spPr bwMode="auto">
          <a:xfrm>
            <a:off x="4191000" y="2057400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Rectangle 35"/>
          <p:cNvSpPr>
            <a:spLocks noChangeArrowheads="1"/>
          </p:cNvSpPr>
          <p:nvPr/>
        </p:nvSpPr>
        <p:spPr bwMode="auto">
          <a:xfrm>
            <a:off x="838200" y="16764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Luyện đọc</a:t>
            </a:r>
          </a:p>
        </p:txBody>
      </p:sp>
      <p:sp>
        <p:nvSpPr>
          <p:cNvPr id="11270" name="Rectangle 36"/>
          <p:cNvSpPr>
            <a:spLocks noChangeArrowheads="1"/>
          </p:cNvSpPr>
          <p:nvPr/>
        </p:nvSpPr>
        <p:spPr bwMode="auto">
          <a:xfrm>
            <a:off x="5257800" y="1752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u="sng">
                <a:latin typeface="Arial" charset="0"/>
              </a:rPr>
              <a:t>Tìm hiểu bài</a:t>
            </a:r>
          </a:p>
        </p:txBody>
      </p:sp>
      <p:sp>
        <p:nvSpPr>
          <p:cNvPr id="11271" name="Rectangle 37"/>
          <p:cNvSpPr>
            <a:spLocks noChangeArrowheads="1"/>
          </p:cNvSpPr>
          <p:nvPr/>
        </p:nvSpPr>
        <p:spPr bwMode="auto">
          <a:xfrm>
            <a:off x="990600" y="2133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vượt </a:t>
            </a:r>
          </a:p>
        </p:txBody>
      </p:sp>
      <p:sp>
        <p:nvSpPr>
          <p:cNvPr id="11272" name="Rectangle 38"/>
          <p:cNvSpPr>
            <a:spLocks noChangeArrowheads="1"/>
          </p:cNvSpPr>
          <p:nvPr/>
        </p:nvSpPr>
        <p:spPr bwMode="auto">
          <a:xfrm>
            <a:off x="1219200" y="3124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sâu sắc</a:t>
            </a:r>
          </a:p>
        </p:txBody>
      </p:sp>
      <p:sp>
        <p:nvSpPr>
          <p:cNvPr id="11273" name="Line 39"/>
          <p:cNvSpPr>
            <a:spLocks noChangeShapeType="1"/>
          </p:cNvSpPr>
          <p:nvPr/>
        </p:nvSpPr>
        <p:spPr bwMode="auto">
          <a:xfrm>
            <a:off x="3843338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Rectangle 40"/>
          <p:cNvSpPr>
            <a:spLocks noChangeArrowheads="1"/>
          </p:cNvSpPr>
          <p:nvPr/>
        </p:nvSpPr>
        <p:spPr bwMode="auto">
          <a:xfrm>
            <a:off x="5105400" y="21336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Cao Bằng</a:t>
            </a:r>
          </a:p>
        </p:txBody>
      </p:sp>
      <p:sp>
        <p:nvSpPr>
          <p:cNvPr id="11275" name="Text Box 41"/>
          <p:cNvSpPr txBox="1">
            <a:spLocks noChangeArrowheads="1"/>
          </p:cNvSpPr>
          <p:nvPr/>
        </p:nvSpPr>
        <p:spPr bwMode="auto">
          <a:xfrm>
            <a:off x="1676400" y="27432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- dải</a:t>
            </a:r>
          </a:p>
        </p:txBody>
      </p:sp>
      <p:sp>
        <p:nvSpPr>
          <p:cNvPr id="11276" name="Rectangle 42"/>
          <p:cNvSpPr>
            <a:spLocks noChangeArrowheads="1"/>
          </p:cNvSpPr>
          <p:nvPr/>
        </p:nvSpPr>
        <p:spPr bwMode="auto">
          <a:xfrm>
            <a:off x="5105400" y="29718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>
                <a:latin typeface="Arial" charset="0"/>
              </a:rPr>
              <a:t>- Đèo Cao Bắc</a:t>
            </a:r>
          </a:p>
        </p:txBody>
      </p:sp>
      <p:sp>
        <p:nvSpPr>
          <p:cNvPr id="11277" name="Text Box 43"/>
          <p:cNvSpPr txBox="1">
            <a:spLocks noChangeArrowheads="1"/>
          </p:cNvSpPr>
          <p:nvPr/>
        </p:nvSpPr>
        <p:spPr bwMode="auto">
          <a:xfrm>
            <a:off x="5486400" y="27432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Arial" charset="0"/>
              </a:rPr>
              <a:t>- Đèo Gió, Đèo Giàng</a:t>
            </a:r>
          </a:p>
        </p:txBody>
      </p: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4267200" y="35814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Ý1:</a:t>
            </a:r>
            <a:r>
              <a:rPr lang="en-US" altLang="en-US" sz="2000">
                <a:latin typeface="Arial" charset="0"/>
              </a:rPr>
              <a:t>Cao Bằng là mảnh đất có địa thế đặc biệt. </a:t>
            </a: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304800" y="5867400"/>
            <a:ext cx="8686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i="1" u="sng">
                <a:latin typeface="Arial" charset="0"/>
              </a:rPr>
              <a:t>Câu 1</a:t>
            </a:r>
            <a:r>
              <a:rPr lang="en-US" altLang="en-US" sz="2000" i="1">
                <a:latin typeface="Arial" charset="0"/>
              </a:rPr>
              <a:t>: Những từ ngữ và chi tiết nào ở khổ thơ 1 nói lên địa thế</a:t>
            </a:r>
          </a:p>
          <a:p>
            <a:pPr algn="ctr" eaLnBrk="1" hangingPunct="1"/>
            <a:r>
              <a:rPr lang="en-US" altLang="en-US" sz="2000" i="1">
                <a:latin typeface="Arial" charset="0"/>
              </a:rPr>
              <a:t>đặc biệt của Cao Bằng?</a:t>
            </a: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304800" y="5943600"/>
            <a:ext cx="8610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i="1" u="sng">
                <a:latin typeface="Arial" charset="0"/>
              </a:rPr>
              <a:t>Câu 2:</a:t>
            </a:r>
            <a:r>
              <a:rPr lang="en-US" altLang="en-US" sz="2000" i="1">
                <a:latin typeface="Arial" charset="0"/>
              </a:rPr>
              <a:t> Tác giả sử dụng những từ ngữ và hình ảnh nào để nói lên lòng </a:t>
            </a:r>
          </a:p>
          <a:p>
            <a:pPr algn="ctr" eaLnBrk="1" hangingPunct="1"/>
            <a:r>
              <a:rPr lang="en-US" altLang="en-US" sz="2000" i="1">
                <a:latin typeface="Arial" charset="0"/>
              </a:rPr>
              <a:t>mến khách, sự đôn hậu của người Cao Bằng?</a:t>
            </a:r>
          </a:p>
        </p:txBody>
      </p:sp>
      <p:sp>
        <p:nvSpPr>
          <p:cNvPr id="91184" name="Text Box 48"/>
          <p:cNvSpPr txBox="1">
            <a:spLocks noChangeArrowheads="1"/>
          </p:cNvSpPr>
          <p:nvPr/>
        </p:nvSpPr>
        <p:spPr bwMode="auto">
          <a:xfrm>
            <a:off x="4267200" y="42672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Ý2:</a:t>
            </a:r>
            <a:r>
              <a:rPr lang="en-US" altLang="en-US" sz="2000">
                <a:latin typeface="Arial" charset="0"/>
              </a:rPr>
              <a:t> Lòng mến khách và sự đôn hậu của người Cao Bằng.</a:t>
            </a:r>
          </a:p>
        </p:txBody>
      </p:sp>
      <p:sp>
        <p:nvSpPr>
          <p:cNvPr id="91185" name="Rectangle 49"/>
          <p:cNvSpPr>
            <a:spLocks noChangeArrowheads="1"/>
          </p:cNvSpPr>
          <p:nvPr/>
        </p:nvSpPr>
        <p:spPr bwMode="auto">
          <a:xfrm>
            <a:off x="304800" y="5791200"/>
            <a:ext cx="883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i="1" u="sng">
                <a:latin typeface="Arial" charset="0"/>
              </a:rPr>
              <a:t>Câu 3:</a:t>
            </a:r>
            <a:r>
              <a:rPr lang="en-US" altLang="en-US" sz="2000" i="1">
                <a:latin typeface="Arial" charset="0"/>
              </a:rPr>
              <a:t> Tìm những từ ngữ và hình ảnh cho biết người Cao Bằng </a:t>
            </a:r>
          </a:p>
          <a:p>
            <a:pPr algn="ctr" eaLnBrk="1" hangingPunct="1"/>
            <a:r>
              <a:rPr lang="en-US" altLang="en-US" sz="2000" i="1">
                <a:latin typeface="Arial" charset="0"/>
              </a:rPr>
              <a:t>rất đôn hậu mến khách và yêu nước?</a:t>
            </a:r>
          </a:p>
        </p:txBody>
      </p:sp>
      <p:sp>
        <p:nvSpPr>
          <p:cNvPr id="91186" name="Rectangle 50"/>
          <p:cNvSpPr>
            <a:spLocks noChangeArrowheads="1"/>
          </p:cNvSpPr>
          <p:nvPr/>
        </p:nvSpPr>
        <p:spPr bwMode="auto">
          <a:xfrm>
            <a:off x="304800" y="5715000"/>
            <a:ext cx="883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000" i="1" u="sng">
                <a:latin typeface="Arial" charset="0"/>
              </a:rPr>
              <a:t>Câu 4:</a:t>
            </a:r>
            <a:r>
              <a:rPr lang="en-US" altLang="en-US" sz="2000" i="1">
                <a:latin typeface="Arial" charset="0"/>
              </a:rPr>
              <a:t> Qua khổ thơ cuối bài tác giả muốn nói lên điều gì?</a:t>
            </a:r>
          </a:p>
        </p:txBody>
      </p:sp>
      <p:sp>
        <p:nvSpPr>
          <p:cNvPr id="91187" name="Text Box 51"/>
          <p:cNvSpPr txBox="1">
            <a:spLocks noChangeArrowheads="1"/>
          </p:cNvSpPr>
          <p:nvPr/>
        </p:nvSpPr>
        <p:spPr bwMode="auto">
          <a:xfrm>
            <a:off x="4267200" y="50292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Arial" charset="0"/>
              </a:rPr>
              <a:t>Ý3:</a:t>
            </a:r>
            <a:r>
              <a:rPr lang="en-US" altLang="en-US" sz="2000">
                <a:latin typeface="Arial" charset="0"/>
              </a:rPr>
              <a:t> Cao Bằng có vị trí rất quan trọng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1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1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91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91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81" grpId="0"/>
      <p:bldP spid="91182" grpId="0" animBg="1"/>
      <p:bldP spid="91183" grpId="0" animBg="1"/>
      <p:bldP spid="91183" grpId="1" animBg="1"/>
      <p:bldP spid="91184" grpId="0"/>
      <p:bldP spid="91185" grpId="0" animBg="1"/>
      <p:bldP spid="91185" grpId="1" animBg="1"/>
      <p:bldP spid="91186" grpId="0" animBg="1"/>
      <p:bldP spid="9118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1395</TotalTime>
  <Words>646</Words>
  <Application>Microsoft Macintosh PowerPoint</Application>
  <PresentationFormat>On-screen Show 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Garamond</vt:lpstr>
      <vt:lpstr>Wingdings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CONG TY V&amp;H</dc:creator>
  <cp:lastModifiedBy>Microsoft Office User</cp:lastModifiedBy>
  <cp:revision>108</cp:revision>
  <dcterms:created xsi:type="dcterms:W3CDTF">2007-12-22T09:14:45Z</dcterms:created>
  <dcterms:modified xsi:type="dcterms:W3CDTF">2021-02-03T02:42:00Z</dcterms:modified>
</cp:coreProperties>
</file>