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7" r:id="rId3"/>
    <p:sldId id="265" r:id="rId4"/>
    <p:sldId id="266" r:id="rId5"/>
    <p:sldId id="282" r:id="rId6"/>
    <p:sldId id="281" r:id="rId7"/>
    <p:sldId id="288" r:id="rId8"/>
    <p:sldId id="274" r:id="rId9"/>
    <p:sldId id="280" r:id="rId10"/>
    <p:sldId id="284" r:id="rId11"/>
    <p:sldId id="276" r:id="rId12"/>
    <p:sldId id="277" r:id="rId13"/>
    <p:sldId id="285" r:id="rId14"/>
    <p:sldId id="286"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BD"/>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81" autoAdjust="0"/>
  </p:normalViewPr>
  <p:slideViewPr>
    <p:cSldViewPr snapToGrid="0">
      <p:cViewPr varScale="1">
        <p:scale>
          <a:sx n="68" d="100"/>
          <a:sy n="68" d="100"/>
        </p:scale>
        <p:origin x="5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3/11/2021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20"/>
          <p:cNvSpPr>
            <a:spLocks noChangeArrowheads="1" noChangeShapeType="1" noTextEdit="1"/>
          </p:cNvSpPr>
          <p:nvPr/>
        </p:nvSpPr>
        <p:spPr bwMode="auto">
          <a:xfrm>
            <a:off x="3149600" y="1600200"/>
            <a:ext cx="7213600" cy="838200"/>
          </a:xfrm>
          <a:prstGeom prst="rect">
            <a:avLst/>
          </a:prstGeom>
        </p:spPr>
        <p:txBody>
          <a:bodyPr wrap="none" fromWordArt="1">
            <a:prstTxWarp prst="textPlain">
              <a:avLst>
                <a:gd name="adj" fmla="val 50000"/>
              </a:avLst>
            </a:prstTxWarp>
          </a:bodyPr>
          <a:lstStyle/>
          <a:p>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Chính</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tả</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5B</a:t>
            </a:r>
          </a:p>
        </p:txBody>
      </p:sp>
      <p:sp>
        <p:nvSpPr>
          <p:cNvPr id="5124" name="WordArt 21"/>
          <p:cNvSpPr>
            <a:spLocks noChangeArrowheads="1" noChangeShapeType="1" noTextEdit="1"/>
          </p:cNvSpPr>
          <p:nvPr/>
        </p:nvSpPr>
        <p:spPr bwMode="auto">
          <a:xfrm>
            <a:off x="508000" y="2971800"/>
            <a:ext cx="11176000" cy="4114800"/>
          </a:xfrm>
          <a:prstGeom prst="rect">
            <a:avLst/>
          </a:prstGeom>
        </p:spPr>
        <p:txBody>
          <a:bodyPr wrap="none" fromWordArt="1">
            <a:prstTxWarp prst="textPlain">
              <a:avLst>
                <a:gd name="adj" fmla="val 50000"/>
              </a:avLst>
            </a:prstTxWarp>
          </a:bodyPr>
          <a:lstStyle/>
          <a:p>
            <a:pPr>
              <a:defRPr/>
            </a:pP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Nhà</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yêu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nước</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Nguyễn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Trung</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Trực</a:t>
            </a:r>
            <a:r>
              <a:rPr lang="vi-VN"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defRPr/>
            </a:pP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12192000" cy="6858000"/>
            <a:chOff x="8" y="0"/>
            <a:chExt cx="5760" cy="4320"/>
          </a:xfrm>
        </p:grpSpPr>
        <p:pic>
          <p:nvPicPr>
            <p:cNvPr id="3079"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3080"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3082"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3"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4"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5"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3078" name="Picture 10" descr="cartoon1%20(1)">
            <a:hlinkClick r:id="rId5" action="ppaction://hlinksldjump"/>
          </p:cNvPr>
          <p:cNvPicPr>
            <a:picLocks noChangeAspect="1" noChangeArrowheads="1" noCrop="1"/>
          </p:cNvPicPr>
          <p:nvPr/>
        </p:nvPicPr>
        <p:blipFill>
          <a:blip r:embed="rId6"/>
          <a:srcRect/>
          <a:stretch>
            <a:fillRect/>
          </a:stretch>
        </p:blipFill>
        <p:spPr bwMode="auto">
          <a:xfrm>
            <a:off x="812800" y="1447801"/>
            <a:ext cx="2133600" cy="1420813"/>
          </a:xfrm>
          <a:prstGeom prst="rect">
            <a:avLst/>
          </a:prstGeom>
          <a:noFill/>
          <a:ln w="9525">
            <a:noFill/>
            <a:miter lim="800000"/>
            <a:headEnd/>
            <a:tailEnd/>
          </a:ln>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a:xfrm>
            <a:off x="1159808" y="1653293"/>
            <a:ext cx="3348211" cy="584775"/>
          </a:xfrm>
          <a:prstGeom prst="rect">
            <a:avLst/>
          </a:prstGeom>
        </p:spPr>
        <p:txBody>
          <a:bodyPr wrap="square">
            <a:spAutoFit/>
          </a:bodyPr>
          <a:lstStyle/>
          <a:p>
            <a:pPr algn="just">
              <a:tabLst>
                <a:tab pos="5486400" algn="l"/>
              </a:tabLst>
            </a:pPr>
            <a:r>
              <a:rPr lang="en-US" sz="3200" b="1">
                <a:solidFill>
                  <a:srgbClr val="C00000"/>
                </a:solidFill>
                <a:latin typeface="Times New Roman" pitchFamily="18" charset="0"/>
                <a:ea typeface="Times New Roman" pitchFamily="18" charset="0"/>
                <a:cs typeface="Times New Roman" pitchFamily="18" charset="0"/>
              </a:rPr>
              <a:t> Luyện tập</a:t>
            </a:r>
            <a:r>
              <a:rPr lang="en-US" sz="3200" b="1" dirty="0">
                <a:solidFill>
                  <a:srgbClr val="C00000"/>
                </a:solidFill>
                <a:latin typeface="Times New Roman" pitchFamily="18" charset="0"/>
                <a:ea typeface="Times New Roman" pitchFamily="18" charset="0"/>
                <a:cs typeface="Times New Roman" pitchFamily="18" charset="0"/>
              </a:rPr>
              <a:t>:</a:t>
            </a:r>
          </a:p>
        </p:txBody>
      </p:sp>
      <p:sp>
        <p:nvSpPr>
          <p:cNvPr id="24" name="Text Box 9"/>
          <p:cNvSpPr txBox="1">
            <a:spLocks noChangeArrowheads="1"/>
          </p:cNvSpPr>
          <p:nvPr/>
        </p:nvSpPr>
        <p:spPr bwMode="auto">
          <a:xfrm>
            <a:off x="430745" y="12700"/>
            <a:ext cx="11460163" cy="87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400" b="1" u="sng" dirty="0" err="1">
                <a:solidFill>
                  <a:srgbClr val="0070C0"/>
                </a:solidFill>
                <a:latin typeface="Times New Roman" panose="02020603050405020304" pitchFamily="18" charset="0"/>
              </a:rPr>
              <a:t>Chính</a:t>
            </a:r>
            <a:r>
              <a:rPr lang="en-US" altLang="en-US" sz="2400" b="1" u="sng" dirty="0">
                <a:solidFill>
                  <a:srgbClr val="0070C0"/>
                </a:solidFill>
                <a:latin typeface="Times New Roman" panose="02020603050405020304" pitchFamily="18" charset="0"/>
              </a:rPr>
              <a:t> </a:t>
            </a:r>
            <a:r>
              <a:rPr lang="en-US" altLang="en-US" sz="2400" b="1" u="sng" dirty="0" err="1">
                <a:solidFill>
                  <a:srgbClr val="0070C0"/>
                </a:solidFill>
                <a:latin typeface="Times New Roman" panose="02020603050405020304" pitchFamily="18" charset="0"/>
              </a:rPr>
              <a:t>tả</a:t>
            </a:r>
            <a:r>
              <a:rPr lang="en-US" altLang="en-US" sz="2400" b="1" u="sng" dirty="0">
                <a:solidFill>
                  <a:srgbClr val="0070C0"/>
                </a:solidFill>
                <a:latin typeface="Times New Roman" panose="02020603050405020304" pitchFamily="18" charset="0"/>
              </a:rPr>
              <a:t> (</a:t>
            </a:r>
            <a:r>
              <a:rPr lang="en-US" altLang="en-US" sz="2400" b="1" u="sng" dirty="0" err="1">
                <a:solidFill>
                  <a:srgbClr val="0070C0"/>
                </a:solidFill>
                <a:latin typeface="Times New Roman" panose="02020603050405020304" pitchFamily="18" charset="0"/>
              </a:rPr>
              <a:t>Nghe</a:t>
            </a:r>
            <a:r>
              <a:rPr lang="en-US" altLang="en-US" sz="2400" b="1" u="sng" dirty="0">
                <a:solidFill>
                  <a:srgbClr val="0070C0"/>
                </a:solidFill>
                <a:latin typeface="Times New Roman" panose="02020603050405020304" pitchFamily="18" charset="0"/>
              </a:rPr>
              <a:t> - </a:t>
            </a:r>
            <a:r>
              <a:rPr lang="en-US" altLang="en-US" sz="2400" b="1" u="sng" dirty="0" err="1">
                <a:solidFill>
                  <a:srgbClr val="0070C0"/>
                </a:solidFill>
                <a:latin typeface="Times New Roman" panose="02020603050405020304" pitchFamily="18" charset="0"/>
              </a:rPr>
              <a:t>viết</a:t>
            </a:r>
            <a:r>
              <a:rPr lang="en-US" altLang="en-US" sz="2400" b="1" dirty="0">
                <a:solidFill>
                  <a:srgbClr val="0070C0"/>
                </a:solidFill>
                <a:latin typeface="Times New Roman" panose="02020603050405020304" pitchFamily="18" charset="0"/>
              </a:rPr>
              <a:t>)</a:t>
            </a:r>
          </a:p>
          <a:p>
            <a:pPr>
              <a:spcBef>
                <a:spcPct val="0"/>
              </a:spcBef>
              <a:buFontTx/>
              <a:buNone/>
            </a:pPr>
            <a:r>
              <a:rPr lang="en-US" altLang="en-US" sz="2400" b="1" dirty="0">
                <a:solidFill>
                  <a:srgbClr val="0070C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Nhà</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yêu</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nước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Nguyễn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Trung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Trực</a:t>
            </a:r>
            <a:endParaRPr lang="en-US" altLang="en-US" sz="2400" b="1" dirty="0">
              <a:solidFill>
                <a:srgbClr val="0070C0"/>
              </a:solidFill>
              <a:latin typeface="Times New Roman" panose="02020603050405020304" pitchFamily="18" charset="0"/>
            </a:endParaRPr>
          </a:p>
        </p:txBody>
      </p:sp>
      <p:sp>
        <p:nvSpPr>
          <p:cNvPr id="2" name="Rectangle 1"/>
          <p:cNvSpPr/>
          <p:nvPr/>
        </p:nvSpPr>
        <p:spPr>
          <a:xfrm>
            <a:off x="1304376" y="2102687"/>
            <a:ext cx="10305032" cy="2554545"/>
          </a:xfrm>
          <a:prstGeom prst="rect">
            <a:avLst/>
          </a:prstGeom>
        </p:spPr>
        <p:txBody>
          <a:bodyPr wrap="square">
            <a:spAutoFit/>
          </a:bodyPr>
          <a:lstStyle/>
          <a:p>
            <a:r>
              <a:rPr lang="en-US" sz="3200" b="1" u="sng">
                <a:solidFill>
                  <a:srgbClr val="C00000"/>
                </a:solidFill>
                <a:latin typeface="Times New Roman" pitchFamily="18" charset="0"/>
                <a:cs typeface="Times New Roman" pitchFamily="18" charset="0"/>
              </a:rPr>
              <a:t>Bài 2 (Trang 6)</a:t>
            </a:r>
            <a:r>
              <a:rPr lang="en-US" sz="3200" b="1">
                <a:solidFill>
                  <a:srgbClr val="C0000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Tìm chữ cái thích hợp với mỗi chỗ trống để hoàn chỉnh bài thơ sau. </a:t>
            </a:r>
            <a:br>
              <a:rPr lang="en-US" sz="3200" b="1">
                <a:solidFill>
                  <a:srgbClr val="002060"/>
                </a:solidFill>
                <a:latin typeface="Times New Roman" pitchFamily="18" charset="0"/>
                <a:cs typeface="Times New Roman" pitchFamily="18" charset="0"/>
              </a:rPr>
            </a:br>
            <a:r>
              <a:rPr lang="en-US" sz="3200" b="1">
                <a:solidFill>
                  <a:srgbClr val="002060"/>
                </a:solidFill>
                <a:latin typeface="Times New Roman" pitchFamily="18" charset="0"/>
                <a:cs typeface="Times New Roman" pitchFamily="18" charset="0"/>
              </a:rPr>
              <a:t>        Biết rằng: </a:t>
            </a:r>
            <a:br>
              <a:rPr lang="en-US" sz="3200" b="1">
                <a:solidFill>
                  <a:srgbClr val="002060"/>
                </a:solidFill>
                <a:latin typeface="Times New Roman" pitchFamily="18" charset="0"/>
                <a:cs typeface="Times New Roman" pitchFamily="18" charset="0"/>
              </a:rPr>
            </a:br>
            <a:r>
              <a:rPr lang="en-US" sz="3200" b="1">
                <a:solidFill>
                  <a:srgbClr val="002060"/>
                </a:solidFill>
                <a:latin typeface="Times New Roman" pitchFamily="18" charset="0"/>
                <a:cs typeface="Times New Roman" pitchFamily="18" charset="0"/>
              </a:rPr>
              <a:t>        Chữ </a:t>
            </a:r>
            <a:r>
              <a:rPr lang="en-US" sz="3200" b="1">
                <a:solidFill>
                  <a:srgbClr val="FF0000"/>
                </a:solidFill>
                <a:latin typeface="Times New Roman" pitchFamily="18" charset="0"/>
                <a:cs typeface="Times New Roman" pitchFamily="18" charset="0"/>
              </a:rPr>
              <a:t>r</a:t>
            </a:r>
            <a:r>
              <a:rPr lang="en-US" sz="3200" b="1">
                <a:solidFill>
                  <a:srgbClr val="002060"/>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d</a:t>
            </a:r>
            <a:r>
              <a:rPr lang="en-US" sz="3200" b="1">
                <a:solidFill>
                  <a:srgbClr val="002060"/>
                </a:solidFill>
                <a:latin typeface="Times New Roman" pitchFamily="18" charset="0"/>
                <a:cs typeface="Times New Roman" pitchFamily="18" charset="0"/>
              </a:rPr>
              <a:t> hoặc </a:t>
            </a:r>
            <a:r>
              <a:rPr lang="en-US" sz="3200" b="1">
                <a:solidFill>
                  <a:srgbClr val="FF0000"/>
                </a:solidFill>
                <a:latin typeface="Times New Roman" pitchFamily="18" charset="0"/>
                <a:cs typeface="Times New Roman" pitchFamily="18" charset="0"/>
              </a:rPr>
              <a:t>gi</a:t>
            </a:r>
            <a:br>
              <a:rPr lang="en-US" sz="3200" b="1">
                <a:solidFill>
                  <a:srgbClr val="002060"/>
                </a:solidFill>
                <a:latin typeface="Times New Roman" pitchFamily="18" charset="0"/>
                <a:cs typeface="Times New Roman" pitchFamily="18" charset="0"/>
              </a:rPr>
            </a:br>
            <a:r>
              <a:rPr lang="en-US" sz="3200" b="1">
                <a:solidFill>
                  <a:srgbClr val="002060"/>
                </a:solidFill>
                <a:latin typeface="Times New Roman" pitchFamily="18" charset="0"/>
                <a:cs typeface="Times New Roman" pitchFamily="18" charset="0"/>
              </a:rPr>
              <a:t>        Chữ </a:t>
            </a:r>
            <a:r>
              <a:rPr lang="en-US" sz="3200" b="1">
                <a:solidFill>
                  <a:srgbClr val="FF0000"/>
                </a:solidFill>
                <a:latin typeface="Times New Roman" pitchFamily="18" charset="0"/>
                <a:cs typeface="Times New Roman" pitchFamily="18" charset="0"/>
              </a:rPr>
              <a:t>o</a:t>
            </a:r>
            <a:r>
              <a:rPr lang="en-US" sz="3200" b="1">
                <a:solidFill>
                  <a:srgbClr val="002060"/>
                </a:solidFill>
                <a:latin typeface="Times New Roman" pitchFamily="18" charset="0"/>
                <a:cs typeface="Times New Roman" pitchFamily="18" charset="0"/>
              </a:rPr>
              <a:t> hoặc </a:t>
            </a:r>
            <a:r>
              <a:rPr lang="en-US" sz="3200" b="1">
                <a:solidFill>
                  <a:srgbClr val="FF0000"/>
                </a:solidFill>
                <a:latin typeface="Times New Roman" pitchFamily="18" charset="0"/>
                <a:cs typeface="Times New Roman" pitchFamily="18" charset="0"/>
              </a:rPr>
              <a:t>ô</a:t>
            </a:r>
            <a:r>
              <a:rPr lang="en-US" sz="3200" b="1">
                <a:solidFill>
                  <a:srgbClr val="002060"/>
                </a:solidFill>
                <a:latin typeface="Times New Roman" pitchFamily="18" charset="0"/>
                <a:cs typeface="Times New Roman" pitchFamily="18" charset="0"/>
              </a:rPr>
              <a:t> (thêm dấu thanh thích hợp)</a:t>
            </a:r>
          </a:p>
        </p:txBody>
      </p:sp>
      <p:sp>
        <p:nvSpPr>
          <p:cNvPr id="25" name="Text Box 5"/>
          <p:cNvSpPr txBox="1">
            <a:spLocks noChangeArrowheads="1"/>
          </p:cNvSpPr>
          <p:nvPr/>
        </p:nvSpPr>
        <p:spPr bwMode="auto">
          <a:xfrm>
            <a:off x="1632850" y="3570500"/>
            <a:ext cx="359091" cy="5847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chemeClr val="bg1"/>
                </a:solidFill>
                <a:latin typeface="Times New Roman" pitchFamily="18" charset="0"/>
                <a:cs typeface="Times New Roman" pitchFamily="18" charset="0"/>
              </a:rPr>
              <a:t>1</a:t>
            </a:r>
          </a:p>
        </p:txBody>
      </p:sp>
      <p:sp>
        <p:nvSpPr>
          <p:cNvPr id="26" name="Text Box 6"/>
          <p:cNvSpPr txBox="1">
            <a:spLocks noChangeArrowheads="1"/>
          </p:cNvSpPr>
          <p:nvPr/>
        </p:nvSpPr>
        <p:spPr bwMode="auto">
          <a:xfrm>
            <a:off x="1632850" y="4040400"/>
            <a:ext cx="359091" cy="5847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990000"/>
                </a:solidFill>
                <a:latin typeface="Times New Roman" pitchFamily="18" charset="0"/>
                <a:cs typeface="Times New Roman" pitchFamily="18" charset="0"/>
              </a:rPr>
              <a:t>2</a:t>
            </a:r>
          </a:p>
        </p:txBody>
      </p:sp>
    </p:spTree>
    <p:extLst>
      <p:ext uri="{BB962C8B-B14F-4D97-AF65-F5344CB8AC3E}">
        <p14:creationId xmlns:p14="http://schemas.microsoft.com/office/powerpoint/2010/main" val="11151304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Rectangle 5"/>
          <p:cNvSpPr txBox="1">
            <a:spLocks noChangeArrowheads="1"/>
          </p:cNvSpPr>
          <p:nvPr/>
        </p:nvSpPr>
        <p:spPr>
          <a:xfrm>
            <a:off x="1451741" y="609600"/>
            <a:ext cx="10488745" cy="6152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a:solidFill>
                  <a:srgbClr val="990000"/>
                </a:solidFill>
                <a:latin typeface="Times New Roman" pitchFamily="18" charset="0"/>
                <a:cs typeface="Times New Roman" pitchFamily="18" charset="0"/>
              </a:rPr>
              <a:t>		</a:t>
            </a:r>
            <a:r>
              <a:rPr lang="en-US" sz="4000" b="1" i="1">
                <a:solidFill>
                  <a:srgbClr val="990000"/>
                </a:solidFill>
                <a:latin typeface="Times New Roman" pitchFamily="18" charset="0"/>
                <a:cs typeface="Times New Roman" pitchFamily="18" charset="0"/>
              </a:rPr>
              <a:t>Tháng giêng của bé</a:t>
            </a:r>
          </a:p>
          <a:p>
            <a:pPr algn="l"/>
            <a:br>
              <a:rPr lang="en-US" sz="4000" b="1">
                <a:solidFill>
                  <a:srgbClr val="990000"/>
                </a:solidFill>
                <a:latin typeface="Times New Roman" pitchFamily="18" charset="0"/>
                <a:cs typeface="Times New Roman" pitchFamily="18" charset="0"/>
              </a:rPr>
            </a:br>
            <a:r>
              <a:rPr lang="en-US" sz="4000" b="1">
                <a:solidFill>
                  <a:srgbClr val="990000"/>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Đồng làng vương chút heo may</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Mầm cây tỉnh  </a:t>
            </a:r>
            <a:r>
              <a:rPr lang="en-US" sz="4000" b="1">
                <a:solidFill>
                  <a:srgbClr val="FF0000"/>
                </a:solidFill>
                <a:latin typeface="Times New Roman" pitchFamily="18" charset="0"/>
                <a:cs typeface="Times New Roman" pitchFamily="18" charset="0"/>
              </a:rPr>
              <a:t>gi</a:t>
            </a:r>
            <a:r>
              <a:rPr lang="en-US" sz="4000" b="1">
                <a:solidFill>
                  <a:srgbClr val="0000FF"/>
                </a:solidFill>
                <a:latin typeface="Times New Roman" pitchFamily="18" charset="0"/>
                <a:cs typeface="Times New Roman" pitchFamily="18" charset="0"/>
              </a:rPr>
              <a:t>ấc, vườn đầy tiếng chim</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	Hạt mưa mải miết tr</a:t>
            </a:r>
            <a:r>
              <a:rPr lang="en-US" sz="4000" b="1">
                <a:solidFill>
                  <a:srgbClr val="FF0000"/>
                </a:solidFill>
                <a:latin typeface="Times New Roman" pitchFamily="18" charset="0"/>
                <a:cs typeface="Times New Roman" pitchFamily="18" charset="0"/>
              </a:rPr>
              <a:t>ố</a:t>
            </a:r>
            <a:r>
              <a:rPr lang="en-US" sz="4000" b="1">
                <a:solidFill>
                  <a:srgbClr val="0000FF"/>
                </a:solidFill>
                <a:latin typeface="Times New Roman" pitchFamily="18" charset="0"/>
                <a:cs typeface="Times New Roman" pitchFamily="18" charset="0"/>
              </a:rPr>
              <a:t>n tìm</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Cây đào trước cửa lim </a:t>
            </a:r>
            <a:r>
              <a:rPr lang="en-US" sz="4000" b="1">
                <a:solidFill>
                  <a:srgbClr val="FF0000"/>
                </a:solidFill>
                <a:latin typeface="Times New Roman" pitchFamily="18" charset="0"/>
                <a:cs typeface="Times New Roman" pitchFamily="18" charset="0"/>
              </a:rPr>
              <a:t>d</a:t>
            </a:r>
            <a:r>
              <a:rPr lang="en-US" sz="4000" b="1">
                <a:solidFill>
                  <a:srgbClr val="0000FF"/>
                </a:solidFill>
                <a:latin typeface="Times New Roman" pitchFamily="18" charset="0"/>
                <a:cs typeface="Times New Roman" pitchFamily="18" charset="0"/>
              </a:rPr>
              <a:t>im mắt cười</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	Quất g</a:t>
            </a:r>
            <a:r>
              <a:rPr lang="en-US" sz="4000" b="1">
                <a:solidFill>
                  <a:srgbClr val="FF0000"/>
                </a:solidFill>
                <a:latin typeface="Times New Roman" pitchFamily="18" charset="0"/>
                <a:cs typeface="Times New Roman" pitchFamily="18" charset="0"/>
              </a:rPr>
              <a:t>o</a:t>
            </a:r>
            <a:r>
              <a:rPr lang="en-US" sz="4000" b="1">
                <a:solidFill>
                  <a:srgbClr val="0000FF"/>
                </a:solidFill>
                <a:latin typeface="Times New Roman" pitchFamily="18" charset="0"/>
                <a:cs typeface="Times New Roman" pitchFamily="18" charset="0"/>
              </a:rPr>
              <a:t>m từng hạt nắng rơi</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Làm thành quả - những mặt trời vàng mơ</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	Tháng </a:t>
            </a:r>
            <a:r>
              <a:rPr lang="en-US" sz="4000" b="1">
                <a:solidFill>
                  <a:srgbClr val="FF0000"/>
                </a:solidFill>
                <a:latin typeface="Times New Roman" pitchFamily="18" charset="0"/>
                <a:cs typeface="Times New Roman" pitchFamily="18" charset="0"/>
              </a:rPr>
              <a:t>gi</a:t>
            </a:r>
            <a:r>
              <a:rPr lang="en-US" sz="4000" b="1">
                <a:solidFill>
                  <a:srgbClr val="0000FF"/>
                </a:solidFill>
                <a:latin typeface="Times New Roman" pitchFamily="18" charset="0"/>
                <a:cs typeface="Times New Roman" pitchFamily="18" charset="0"/>
              </a:rPr>
              <a:t>êng đến tự bao giờ?</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Đất trời viết tiếp bài thơ ng</a:t>
            </a:r>
            <a:r>
              <a:rPr lang="en-US" sz="4000" b="1">
                <a:solidFill>
                  <a:srgbClr val="FF0000"/>
                </a:solidFill>
                <a:latin typeface="Times New Roman" pitchFamily="18" charset="0"/>
                <a:cs typeface="Times New Roman" pitchFamily="18" charset="0"/>
              </a:rPr>
              <a:t>ọ</a:t>
            </a:r>
            <a:r>
              <a:rPr lang="en-US" sz="4000" b="1">
                <a:solidFill>
                  <a:srgbClr val="0000FF"/>
                </a:solidFill>
                <a:latin typeface="Times New Roman" pitchFamily="18" charset="0"/>
                <a:cs typeface="Times New Roman" pitchFamily="18" charset="0"/>
              </a:rPr>
              <a:t>t ngào.</a:t>
            </a:r>
            <a:br>
              <a:rPr lang="en-US" sz="4000" b="1">
                <a:solidFill>
                  <a:srgbClr val="0000FF"/>
                </a:solidFill>
                <a:latin typeface="Times New Roman" pitchFamily="18" charset="0"/>
                <a:cs typeface="Times New Roman" pitchFamily="18" charset="0"/>
              </a:rPr>
            </a:br>
            <a:r>
              <a:rPr lang="en-US" sz="4000" b="1">
                <a:solidFill>
                  <a:srgbClr val="0000FF"/>
                </a:solidFill>
                <a:latin typeface="Times New Roman" pitchFamily="18" charset="0"/>
                <a:cs typeface="Times New Roman" pitchFamily="18" charset="0"/>
              </a:rPr>
              <a:t>			 	                    </a:t>
            </a:r>
            <a:r>
              <a:rPr lang="en-US" sz="2400" b="1" i="1">
                <a:solidFill>
                  <a:srgbClr val="0000FF"/>
                </a:solidFill>
                <a:latin typeface="Times New Roman" pitchFamily="18" charset="0"/>
                <a:cs typeface="Times New Roman" pitchFamily="18" charset="0"/>
              </a:rPr>
              <a:t>Theo</a:t>
            </a:r>
            <a:r>
              <a:rPr lang="en-US" sz="4000" b="1" i="1">
                <a:solidFill>
                  <a:srgbClr val="0000FF"/>
                </a:solidFill>
                <a:latin typeface="Times New Roman" pitchFamily="18" charset="0"/>
                <a:cs typeface="Times New Roman" pitchFamily="18" charset="0"/>
              </a:rPr>
              <a:t> </a:t>
            </a:r>
            <a:r>
              <a:rPr lang="en-US" sz="2400" b="1">
                <a:solidFill>
                  <a:srgbClr val="002060"/>
                </a:solidFill>
                <a:latin typeface="Times New Roman" pitchFamily="18" charset="0"/>
                <a:cs typeface="Times New Roman" pitchFamily="18" charset="0"/>
              </a:rPr>
              <a:t>Đỗ Quang Huỳnh</a:t>
            </a:r>
            <a:br>
              <a:rPr lang="en-US" sz="2400" b="1">
                <a:solidFill>
                  <a:srgbClr val="002060"/>
                </a:solidFill>
                <a:latin typeface="Times New Roman" pitchFamily="18" charset="0"/>
                <a:cs typeface="Times New Roman" pitchFamily="18" charset="0"/>
              </a:rPr>
            </a:br>
            <a:endParaRPr lang="en-US" sz="2400" b="1">
              <a:solidFill>
                <a:srgbClr val="002060"/>
              </a:solidFill>
              <a:latin typeface="Times New Roman" pitchFamily="18" charset="0"/>
              <a:cs typeface="Times New Roman" pitchFamily="18" charset="0"/>
            </a:endParaRPr>
          </a:p>
        </p:txBody>
      </p:sp>
      <p:sp>
        <p:nvSpPr>
          <p:cNvPr id="28" name="Text Box 6"/>
          <p:cNvSpPr txBox="1">
            <a:spLocks noChangeArrowheads="1"/>
          </p:cNvSpPr>
          <p:nvPr/>
        </p:nvSpPr>
        <p:spPr bwMode="auto">
          <a:xfrm>
            <a:off x="4825506" y="2070830"/>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bg1"/>
                </a:solidFill>
                <a:latin typeface="Times New Roman" pitchFamily="18" charset="0"/>
                <a:cs typeface="Times New Roman" pitchFamily="18" charset="0"/>
              </a:rPr>
              <a:t>1</a:t>
            </a:r>
          </a:p>
        </p:txBody>
      </p:sp>
      <p:sp>
        <p:nvSpPr>
          <p:cNvPr id="29" name="Text Box 7"/>
          <p:cNvSpPr txBox="1">
            <a:spLocks noChangeArrowheads="1"/>
          </p:cNvSpPr>
          <p:nvPr/>
        </p:nvSpPr>
        <p:spPr bwMode="auto">
          <a:xfrm>
            <a:off x="6939405" y="2520052"/>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990000"/>
                </a:solidFill>
                <a:latin typeface="Times New Roman" pitchFamily="18" charset="0"/>
                <a:cs typeface="Times New Roman" pitchFamily="18" charset="0"/>
              </a:rPr>
              <a:t>2</a:t>
            </a:r>
          </a:p>
        </p:txBody>
      </p:sp>
      <p:sp>
        <p:nvSpPr>
          <p:cNvPr id="30" name="Text Box 8"/>
          <p:cNvSpPr txBox="1">
            <a:spLocks noChangeArrowheads="1"/>
          </p:cNvSpPr>
          <p:nvPr/>
        </p:nvSpPr>
        <p:spPr bwMode="auto">
          <a:xfrm>
            <a:off x="6431280" y="3129280"/>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bg1"/>
                </a:solidFill>
                <a:latin typeface="Times New Roman" pitchFamily="18" charset="0"/>
                <a:cs typeface="Times New Roman" pitchFamily="18" charset="0"/>
              </a:rPr>
              <a:t>1</a:t>
            </a:r>
          </a:p>
        </p:txBody>
      </p:sp>
      <p:sp>
        <p:nvSpPr>
          <p:cNvPr id="31" name="Text Box 9"/>
          <p:cNvSpPr txBox="1">
            <a:spLocks noChangeArrowheads="1"/>
          </p:cNvSpPr>
          <p:nvPr/>
        </p:nvSpPr>
        <p:spPr bwMode="auto">
          <a:xfrm>
            <a:off x="4015182" y="4829098"/>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chemeClr val="bg1"/>
                </a:solidFill>
                <a:latin typeface="Times New Roman" pitchFamily="18" charset="0"/>
                <a:cs typeface="Times New Roman" pitchFamily="18" charset="0"/>
              </a:rPr>
              <a:t>1</a:t>
            </a:r>
          </a:p>
        </p:txBody>
      </p:sp>
      <p:sp>
        <p:nvSpPr>
          <p:cNvPr id="33" name="Text Box 11"/>
          <p:cNvSpPr txBox="1">
            <a:spLocks noChangeArrowheads="1"/>
          </p:cNvSpPr>
          <p:nvPr/>
        </p:nvSpPr>
        <p:spPr bwMode="auto">
          <a:xfrm>
            <a:off x="7437120" y="5368608"/>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990000"/>
                </a:solidFill>
                <a:latin typeface="Times New Roman" pitchFamily="18" charset="0"/>
                <a:cs typeface="Times New Roman" pitchFamily="18" charset="0"/>
              </a:rPr>
              <a:t>2</a:t>
            </a:r>
          </a:p>
        </p:txBody>
      </p:sp>
      <p:sp>
        <p:nvSpPr>
          <p:cNvPr id="34" name="Text Box 7"/>
          <p:cNvSpPr txBox="1">
            <a:spLocks noChangeArrowheads="1"/>
          </p:cNvSpPr>
          <p:nvPr/>
        </p:nvSpPr>
        <p:spPr bwMode="auto">
          <a:xfrm>
            <a:off x="3916680" y="3662680"/>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990000"/>
                </a:solidFill>
                <a:latin typeface="Times New Roman" pitchFamily="18" charset="0"/>
                <a:cs typeface="Times New Roman" pitchFamily="18" charset="0"/>
              </a:rPr>
              <a:t>2</a:t>
            </a:r>
          </a:p>
        </p:txBody>
      </p:sp>
    </p:spTree>
    <p:extLst>
      <p:ext uri="{BB962C8B-B14F-4D97-AF65-F5344CB8AC3E}">
        <p14:creationId xmlns:p14="http://schemas.microsoft.com/office/powerpoint/2010/main" val="73211833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1059925" y="1826613"/>
            <a:ext cx="2163919" cy="584775"/>
          </a:xfrm>
          <a:prstGeom prst="rect">
            <a:avLst/>
          </a:prstGeom>
        </p:spPr>
        <p:txBody>
          <a:bodyPr wrap="square">
            <a:spAutoFit/>
          </a:bodyPr>
          <a:lstStyle/>
          <a:p>
            <a:pPr algn="just">
              <a:tabLst>
                <a:tab pos="5486400" algn="l"/>
              </a:tabLst>
            </a:pPr>
            <a:r>
              <a:rPr lang="en-US" sz="3200" b="1">
                <a:solidFill>
                  <a:srgbClr val="C00000"/>
                </a:solidFill>
                <a:latin typeface="Times New Roman" pitchFamily="18" charset="0"/>
                <a:ea typeface="Times New Roman" pitchFamily="18" charset="0"/>
                <a:cs typeface="Times New Roman" pitchFamily="18" charset="0"/>
              </a:rPr>
              <a:t>Luyện tập</a:t>
            </a:r>
            <a:r>
              <a:rPr lang="en-US" sz="3200" b="1" dirty="0">
                <a:solidFill>
                  <a:srgbClr val="C00000"/>
                </a:solidFill>
                <a:latin typeface="Times New Roman" pitchFamily="18" charset="0"/>
                <a:ea typeface="Times New Roman" pitchFamily="18" charset="0"/>
                <a:cs typeface="Times New Roman" pitchFamily="18" charset="0"/>
              </a:rPr>
              <a:t>:</a:t>
            </a:r>
          </a:p>
        </p:txBody>
      </p:sp>
      <p:sp>
        <p:nvSpPr>
          <p:cNvPr id="14" name="Rectangle 9"/>
          <p:cNvSpPr>
            <a:spLocks noChangeArrowheads="1"/>
          </p:cNvSpPr>
          <p:nvPr/>
        </p:nvSpPr>
        <p:spPr bwMode="auto">
          <a:xfrm>
            <a:off x="1011394" y="2482854"/>
            <a:ext cx="10329309" cy="954107"/>
          </a:xfrm>
          <a:prstGeom prst="rect">
            <a:avLst/>
          </a:prstGeom>
          <a:solidFill>
            <a:schemeClr val="bg1"/>
          </a:solidFill>
          <a:ln w="9525">
            <a:noFill/>
            <a:miter lim="800000"/>
            <a:headEnd/>
            <a:tailEnd/>
          </a:ln>
        </p:spPr>
        <p:txBody>
          <a:bodyPr wrap="square">
            <a:spAutoFit/>
          </a:bodyPr>
          <a:lstStyle/>
          <a:p>
            <a:r>
              <a:rPr lang="en-US" sz="2800" b="1" u="sng">
                <a:solidFill>
                  <a:srgbClr val="C00000"/>
                </a:solidFill>
                <a:latin typeface="Times New Roman" pitchFamily="18" charset="0"/>
                <a:cs typeface="Times New Roman" pitchFamily="18" charset="0"/>
              </a:rPr>
              <a:t>Bài 3a (Trang 7):</a:t>
            </a:r>
            <a:r>
              <a:rPr lang="en-US" sz="2800" b="1">
                <a:solidFill>
                  <a:srgbClr val="C0000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Tìm tiếng bắt đầu bằng </a:t>
            </a:r>
            <a:r>
              <a:rPr lang="en-US" sz="2800" b="1" i="1">
                <a:solidFill>
                  <a:srgbClr val="C00000"/>
                </a:solidFill>
                <a:latin typeface="Times New Roman" pitchFamily="18" charset="0"/>
                <a:cs typeface="Times New Roman" pitchFamily="18" charset="0"/>
              </a:rPr>
              <a:t>r</a:t>
            </a:r>
            <a:r>
              <a:rPr lang="en-US" sz="2800" b="1">
                <a:solidFill>
                  <a:srgbClr val="002060"/>
                </a:solidFill>
                <a:latin typeface="Times New Roman" pitchFamily="18" charset="0"/>
                <a:cs typeface="Times New Roman" pitchFamily="18" charset="0"/>
              </a:rPr>
              <a:t>, </a:t>
            </a:r>
            <a:r>
              <a:rPr lang="en-US" sz="2800" b="1" i="1">
                <a:solidFill>
                  <a:srgbClr val="C00000"/>
                </a:solidFill>
                <a:latin typeface="Times New Roman" pitchFamily="18" charset="0"/>
                <a:cs typeface="Times New Roman" pitchFamily="18" charset="0"/>
              </a:rPr>
              <a:t>d</a:t>
            </a:r>
            <a:r>
              <a:rPr lang="en-US" sz="2800" b="1">
                <a:solidFill>
                  <a:srgbClr val="002060"/>
                </a:solidFill>
                <a:latin typeface="Times New Roman" pitchFamily="18" charset="0"/>
                <a:cs typeface="Times New Roman" pitchFamily="18" charset="0"/>
              </a:rPr>
              <a:t> hay </a:t>
            </a:r>
            <a:r>
              <a:rPr lang="en-US" sz="2800" b="1" i="1">
                <a:solidFill>
                  <a:srgbClr val="C00000"/>
                </a:solidFill>
                <a:latin typeface="Times New Roman" pitchFamily="18" charset="0"/>
                <a:cs typeface="Times New Roman" pitchFamily="18" charset="0"/>
              </a:rPr>
              <a:t>gi </a:t>
            </a:r>
            <a:r>
              <a:rPr lang="en-US" sz="2800" b="1">
                <a:solidFill>
                  <a:srgbClr val="002060"/>
                </a:solidFill>
                <a:latin typeface="Times New Roman" pitchFamily="18" charset="0"/>
                <a:cs typeface="Times New Roman" pitchFamily="18" charset="0"/>
              </a:rPr>
              <a:t>thích hợp với mỗi ô trống:</a:t>
            </a:r>
            <a:endParaRPr lang="en-US" sz="2800" b="1" dirty="0">
              <a:solidFill>
                <a:srgbClr val="C00000"/>
              </a:solidFill>
              <a:latin typeface="Times New Roman" pitchFamily="18" charset="0"/>
              <a:cs typeface="Times New Roman" pitchFamily="18" charset="0"/>
            </a:endParaRPr>
          </a:p>
        </p:txBody>
      </p:sp>
      <p:sp>
        <p:nvSpPr>
          <p:cNvPr id="12" name="Text Box 9"/>
          <p:cNvSpPr txBox="1">
            <a:spLocks noChangeArrowheads="1"/>
          </p:cNvSpPr>
          <p:nvPr/>
        </p:nvSpPr>
        <p:spPr bwMode="auto">
          <a:xfrm>
            <a:off x="430745" y="38100"/>
            <a:ext cx="11460163" cy="99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800" b="1" u="sng" dirty="0" err="1">
                <a:solidFill>
                  <a:srgbClr val="0070C0"/>
                </a:solidFill>
                <a:latin typeface="Times New Roman" panose="02020603050405020304" pitchFamily="18" charset="0"/>
              </a:rPr>
              <a:t>Chính</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tả</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Nghe</a:t>
            </a:r>
            <a:r>
              <a:rPr lang="en-US" altLang="en-US" sz="2800" b="1" u="sng" dirty="0">
                <a:solidFill>
                  <a:srgbClr val="0070C0"/>
                </a:solidFill>
                <a:latin typeface="Times New Roman" panose="02020603050405020304" pitchFamily="18" charset="0"/>
              </a:rPr>
              <a:t> - </a:t>
            </a:r>
            <a:r>
              <a:rPr lang="en-US" altLang="en-US" sz="2800" b="1" u="sng" dirty="0" err="1">
                <a:solidFill>
                  <a:srgbClr val="0070C0"/>
                </a:solidFill>
                <a:latin typeface="Times New Roman" panose="02020603050405020304" pitchFamily="18" charset="0"/>
              </a:rPr>
              <a:t>viết</a:t>
            </a:r>
            <a:r>
              <a:rPr lang="en-US" altLang="en-US" sz="2800" b="1" dirty="0">
                <a:solidFill>
                  <a:srgbClr val="0070C0"/>
                </a:solidFill>
                <a:latin typeface="Times New Roman" panose="02020603050405020304" pitchFamily="18" charset="0"/>
              </a:rPr>
              <a:t>)</a:t>
            </a:r>
          </a:p>
          <a:p>
            <a:pPr>
              <a:spcBef>
                <a:spcPct val="0"/>
              </a:spcBef>
              <a:buFontTx/>
              <a:buNone/>
            </a:pPr>
            <a:r>
              <a:rPr lang="en-US" altLang="en-US" sz="2800" b="1" dirty="0">
                <a:solidFill>
                  <a:srgbClr val="0070C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yêu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nước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Nguyễn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Trung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1508317937"/>
      </p:ext>
    </p:extLst>
  </p:cSld>
  <p:clrMapOvr>
    <a:masterClrMapping/>
  </p:clrMapOvr>
  <p:transition spd="med">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06400" y="249344"/>
            <a:ext cx="11277600" cy="5119255"/>
          </a:xfrm>
        </p:spPr>
        <p:txBody>
          <a:bodyPr/>
          <a:lstStyle/>
          <a:p>
            <a:pPr eaLnBrk="1" hangingPunct="1"/>
            <a:r>
              <a:rPr lang="en-US" sz="3600" b="1">
                <a:solidFill>
                  <a:srgbClr val="0000FF"/>
                </a:solidFill>
                <a:latin typeface="Times New Roman" pitchFamily="18" charset="0"/>
                <a:cs typeface="Times New Roman" pitchFamily="18" charset="0"/>
              </a:rPr>
              <a:t>                           Làm việc cho cả ba thời</a:t>
            </a:r>
            <a:br>
              <a:rPr lang="en-US" sz="3600" b="1">
                <a:solidFill>
                  <a:srgbClr val="0000FF"/>
                </a:solidFill>
                <a:latin typeface="Times New Roman" pitchFamily="18" charset="0"/>
                <a:cs typeface="Times New Roman" pitchFamily="18" charset="0"/>
              </a:rPr>
            </a:br>
            <a:br>
              <a:rPr lang="en-US" sz="3600" b="1">
                <a:solidFill>
                  <a:srgbClr val="0000FF"/>
                </a:solidFill>
                <a:latin typeface="Times New Roman" pitchFamily="18" charset="0"/>
                <a:cs typeface="Times New Roman" pitchFamily="18" charset="0"/>
              </a:rPr>
            </a:br>
            <a:r>
              <a:rPr lang="en-US" sz="3600" b="1">
                <a:solidFill>
                  <a:srgbClr val="990000"/>
                </a:solidFill>
                <a:latin typeface="Times New Roman" pitchFamily="18" charset="0"/>
                <a:cs typeface="Times New Roman" pitchFamily="18" charset="0"/>
              </a:rPr>
              <a:t>	</a:t>
            </a:r>
            <a:r>
              <a:rPr lang="en-US" sz="3600" b="1">
                <a:solidFill>
                  <a:srgbClr val="002060"/>
                </a:solidFill>
                <a:latin typeface="Times New Roman" pitchFamily="18" charset="0"/>
                <a:cs typeface="Times New Roman" pitchFamily="18" charset="0"/>
              </a:rPr>
              <a:t>Có một con ve thấy bác nông dân nọ làm việc miệt mài, từ sáng đến tối chẳng lúc nào ngơi, liền tò mò hỏi:</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 Bác làm việc quần quật như thế để làm gì?</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Bác nông dân đáp:</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 Tôi làm cho cả ba thời nên không thể ngừng tay.</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Ve nghĩ mãi không ra, lại hỏi:</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 Thế nào là làm việc cho cả ba thời?</a:t>
            </a:r>
          </a:p>
        </p:txBody>
      </p:sp>
      <p:sp>
        <p:nvSpPr>
          <p:cNvPr id="36869" name="Text Box 5"/>
          <p:cNvSpPr txBox="1">
            <a:spLocks noChangeArrowheads="1"/>
          </p:cNvSpPr>
          <p:nvPr/>
        </p:nvSpPr>
        <p:spPr bwMode="auto">
          <a:xfrm>
            <a:off x="5135360" y="3990066"/>
            <a:ext cx="448023" cy="5191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800"/>
          </a:p>
        </p:txBody>
      </p:sp>
    </p:spTree>
    <p:extLst>
      <p:ext uri="{BB962C8B-B14F-4D97-AF65-F5344CB8AC3E}">
        <p14:creationId xmlns:p14="http://schemas.microsoft.com/office/powerpoint/2010/main" val="128367382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1000"/>
                                        <p:tgtEl>
                                          <p:spTgt spid="36869"/>
                                        </p:tgtEl>
                                      </p:cBhvr>
                                    </p:animEffect>
                                    <p:set>
                                      <p:cBhvr>
                                        <p:cTn id="7" dur="1" fill="hold">
                                          <p:stCondLst>
                                            <p:cond delay="999"/>
                                          </p:stCondLst>
                                        </p:cTn>
                                        <p:tgtEl>
                                          <p:spTgt spid="368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6400" y="274638"/>
            <a:ext cx="11277600" cy="6202362"/>
          </a:xfrm>
        </p:spPr>
        <p:txBody>
          <a:bodyPr/>
          <a:lstStyle/>
          <a:p>
            <a:pPr algn="l" eaLnBrk="1" hangingPunct="1"/>
            <a:r>
              <a:rPr lang="en-US" sz="3600" b="1">
                <a:solidFill>
                  <a:srgbClr val="002060"/>
                </a:solidFill>
                <a:latin typeface="Times New Roman" pitchFamily="18" charset="0"/>
                <a:cs typeface="Times New Roman" pitchFamily="18" charset="0"/>
              </a:rPr>
              <a:t>	Bác nông dân ôn tồn giảng giải:</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 Trước hết, tôi phải làm việc để nuôi thân. Đó là làm việc cho hiện tại. Nhà tôi còn bố mẹ già. Làm việc để phụng dưỡng bố mẹ là làm vì quá khứ. Còn làm để nuôi con là dành dụm cho tương lai. Sau này tôi già, các con tôi lại nuôi tôi như bây giờ tôi đang phụng dưỡng cha mẹ.</a:t>
            </a:r>
            <a:br>
              <a:rPr lang="en-US" sz="3600" b="1">
                <a:solidFill>
                  <a:srgbClr val="002060"/>
                </a:solidFill>
                <a:latin typeface="Times New Roman" pitchFamily="18" charset="0"/>
                <a:cs typeface="Times New Roman" pitchFamily="18" charset="0"/>
              </a:rPr>
            </a:br>
            <a:r>
              <a:rPr lang="en-US" sz="3600" b="1">
                <a:solidFill>
                  <a:srgbClr val="002060"/>
                </a:solidFill>
                <a:latin typeface="Times New Roman" pitchFamily="18" charset="0"/>
                <a:cs typeface="Times New Roman" pitchFamily="18" charset="0"/>
              </a:rPr>
              <a:t>			                     </a:t>
            </a:r>
            <a:r>
              <a:rPr lang="en-US" sz="2400" b="1">
                <a:solidFill>
                  <a:srgbClr val="002060"/>
                </a:solidFill>
                <a:latin typeface="Times New Roman" pitchFamily="18" charset="0"/>
                <a:cs typeface="Times New Roman" pitchFamily="18" charset="0"/>
              </a:rPr>
              <a:t>TRUYỆN VUI DÂN GIAN THẾ GIỚI</a:t>
            </a:r>
          </a:p>
        </p:txBody>
      </p:sp>
      <p:sp>
        <p:nvSpPr>
          <p:cNvPr id="38915" name="Text Box 3"/>
          <p:cNvSpPr txBox="1">
            <a:spLocks noChangeArrowheads="1"/>
          </p:cNvSpPr>
          <p:nvPr/>
        </p:nvSpPr>
        <p:spPr bwMode="auto">
          <a:xfrm>
            <a:off x="2835430" y="3352801"/>
            <a:ext cx="933006" cy="5191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800"/>
          </a:p>
        </p:txBody>
      </p:sp>
      <p:sp>
        <p:nvSpPr>
          <p:cNvPr id="38916" name="Text Box 4"/>
          <p:cNvSpPr txBox="1">
            <a:spLocks noChangeArrowheads="1"/>
          </p:cNvSpPr>
          <p:nvPr/>
        </p:nvSpPr>
        <p:spPr bwMode="auto">
          <a:xfrm>
            <a:off x="6705639" y="1288440"/>
            <a:ext cx="720395" cy="579438"/>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3200"/>
          </a:p>
        </p:txBody>
      </p:sp>
      <p:sp>
        <p:nvSpPr>
          <p:cNvPr id="38917" name="Text Box 5"/>
          <p:cNvSpPr txBox="1">
            <a:spLocks noChangeArrowheads="1"/>
          </p:cNvSpPr>
          <p:nvPr/>
        </p:nvSpPr>
        <p:spPr bwMode="auto">
          <a:xfrm>
            <a:off x="8284990" y="2376111"/>
            <a:ext cx="651191" cy="5191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800"/>
          </a:p>
        </p:txBody>
      </p:sp>
    </p:spTree>
    <p:extLst>
      <p:ext uri="{BB962C8B-B14F-4D97-AF65-F5344CB8AC3E}">
        <p14:creationId xmlns:p14="http://schemas.microsoft.com/office/powerpoint/2010/main" val="4143391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xit" presetSubtype="16" fill="hold" grpId="0" nodeType="afterEffect">
                                  <p:stCondLst>
                                    <p:cond delay="0"/>
                                  </p:stCondLst>
                                  <p:childTnLst>
                                    <p:animEffect transition="out" filter="diamond(in)">
                                      <p:cBhvr>
                                        <p:cTn id="6" dur="1000"/>
                                        <p:tgtEl>
                                          <p:spTgt spid="38917"/>
                                        </p:tgtEl>
                                      </p:cBhvr>
                                    </p:animEffect>
                                    <p:set>
                                      <p:cBhvr>
                                        <p:cTn id="7" dur="1" fill="hold">
                                          <p:stCondLst>
                                            <p:cond delay="999"/>
                                          </p:stCondLst>
                                        </p:cTn>
                                        <p:tgtEl>
                                          <p:spTgt spid="38917"/>
                                        </p:tgtEl>
                                        <p:attrNameLst>
                                          <p:attrName>style.visibility</p:attrName>
                                        </p:attrNameLst>
                                      </p:cBhvr>
                                      <p:to>
                                        <p:strVal val="hidden"/>
                                      </p:to>
                                    </p:set>
                                  </p:childTnLst>
                                </p:cTn>
                              </p:par>
                            </p:childTnLst>
                          </p:cTn>
                        </p:par>
                        <p:par>
                          <p:cTn id="8" fill="hold" nodeType="afterGroup">
                            <p:stCondLst>
                              <p:cond delay="1000"/>
                            </p:stCondLst>
                            <p:childTnLst>
                              <p:par>
                                <p:cTn id="9" presetID="8" presetClass="exit" presetSubtype="16" fill="hold" grpId="0" nodeType="afterEffect">
                                  <p:stCondLst>
                                    <p:cond delay="0"/>
                                  </p:stCondLst>
                                  <p:childTnLst>
                                    <p:animEffect transition="out" filter="diamond(in)">
                                      <p:cBhvr>
                                        <p:cTn id="10" dur="1000"/>
                                        <p:tgtEl>
                                          <p:spTgt spid="38916"/>
                                        </p:tgtEl>
                                      </p:cBhvr>
                                    </p:animEffect>
                                    <p:set>
                                      <p:cBhvr>
                                        <p:cTn id="11" dur="1" fill="hold">
                                          <p:stCondLst>
                                            <p:cond delay="999"/>
                                          </p:stCondLst>
                                        </p:cTn>
                                        <p:tgtEl>
                                          <p:spTgt spid="38916"/>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xit" presetSubtype="16" fill="hold" grpId="0" nodeType="afterEffect">
                                  <p:stCondLst>
                                    <p:cond delay="0"/>
                                  </p:stCondLst>
                                  <p:childTnLst>
                                    <p:animEffect transition="out" filter="diamond(in)">
                                      <p:cBhvr>
                                        <p:cTn id="14" dur="1000"/>
                                        <p:tgtEl>
                                          <p:spTgt spid="38915"/>
                                        </p:tgtEl>
                                      </p:cBhvr>
                                    </p:animEffect>
                                    <p:set>
                                      <p:cBhvr>
                                        <p:cTn id="15" dur="1" fill="hold">
                                          <p:stCondLst>
                                            <p:cond delay="999"/>
                                          </p:stCondLst>
                                        </p:cTn>
                                        <p:tgtEl>
                                          <p:spTgt spid="389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01023_"/>
          <p:cNvPicPr>
            <a:picLocks noChangeAspect="1" noChangeArrowheads="1"/>
          </p:cNvPicPr>
          <p:nvPr/>
        </p:nvPicPr>
        <p:blipFill>
          <a:blip r:embed="rId2"/>
          <a:srcRect/>
          <a:stretch>
            <a:fillRect/>
          </a:stretch>
        </p:blipFill>
        <p:spPr bwMode="auto">
          <a:xfrm>
            <a:off x="0" y="1"/>
            <a:ext cx="12192000" cy="6838951"/>
          </a:xfrm>
          <a:prstGeom prst="rect">
            <a:avLst/>
          </a:prstGeom>
          <a:noFill/>
          <a:ln w="9525">
            <a:noFill/>
            <a:miter lim="800000"/>
            <a:headEnd/>
            <a:tailEnd/>
          </a:ln>
        </p:spPr>
      </p:pic>
      <p:grpSp>
        <p:nvGrpSpPr>
          <p:cNvPr id="2" name="Group 4"/>
          <p:cNvGrpSpPr>
            <a:grpSpLocks/>
          </p:cNvGrpSpPr>
          <p:nvPr/>
        </p:nvGrpSpPr>
        <p:grpSpPr bwMode="auto">
          <a:xfrm>
            <a:off x="1016000" y="4114801"/>
            <a:ext cx="10566400" cy="2281767"/>
            <a:chOff x="243" y="3600"/>
            <a:chExt cx="4557" cy="720"/>
          </a:xfrm>
        </p:grpSpPr>
        <p:pic>
          <p:nvPicPr>
            <p:cNvPr id="28677" name="Picture 5" descr="blumen-pflanzen051"/>
            <p:cNvPicPr>
              <a:picLocks noChangeAspect="1" noChangeArrowheads="1" noCrop="1"/>
            </p:cNvPicPr>
            <p:nvPr/>
          </p:nvPicPr>
          <p:blipFill>
            <a:blip r:embed="rId3"/>
            <a:srcRect/>
            <a:stretch>
              <a:fillRect/>
            </a:stretch>
          </p:blipFill>
          <p:spPr bwMode="auto">
            <a:xfrm>
              <a:off x="243" y="3744"/>
              <a:ext cx="525" cy="576"/>
            </a:xfrm>
            <a:prstGeom prst="rect">
              <a:avLst/>
            </a:prstGeom>
            <a:noFill/>
            <a:ln w="9525">
              <a:noFill/>
              <a:miter lim="800000"/>
              <a:headEnd/>
              <a:tailEnd/>
            </a:ln>
          </p:spPr>
        </p:pic>
        <p:pic>
          <p:nvPicPr>
            <p:cNvPr id="28678" name="Picture 6" descr="blumen-pflanzen051"/>
            <p:cNvPicPr>
              <a:picLocks noChangeAspect="1" noChangeArrowheads="1" noCrop="1"/>
            </p:cNvPicPr>
            <p:nvPr/>
          </p:nvPicPr>
          <p:blipFill>
            <a:blip r:embed="rId3"/>
            <a:srcRect/>
            <a:stretch>
              <a:fillRect/>
            </a:stretch>
          </p:blipFill>
          <p:spPr bwMode="auto">
            <a:xfrm flipH="1">
              <a:off x="819" y="3744"/>
              <a:ext cx="525" cy="576"/>
            </a:xfrm>
            <a:prstGeom prst="rect">
              <a:avLst/>
            </a:prstGeom>
            <a:noFill/>
            <a:ln w="9525">
              <a:noFill/>
              <a:miter lim="800000"/>
              <a:headEnd/>
              <a:tailEnd/>
            </a:ln>
          </p:spPr>
        </p:pic>
        <p:pic>
          <p:nvPicPr>
            <p:cNvPr id="28679" name="Picture 7" descr="blumen-pflanzen051"/>
            <p:cNvPicPr>
              <a:picLocks noChangeAspect="1" noChangeArrowheads="1" noCrop="1"/>
            </p:cNvPicPr>
            <p:nvPr/>
          </p:nvPicPr>
          <p:blipFill>
            <a:blip r:embed="rId3"/>
            <a:srcRect/>
            <a:stretch>
              <a:fillRect/>
            </a:stretch>
          </p:blipFill>
          <p:spPr bwMode="auto">
            <a:xfrm>
              <a:off x="1359" y="3600"/>
              <a:ext cx="657" cy="720"/>
            </a:xfrm>
            <a:prstGeom prst="rect">
              <a:avLst/>
            </a:prstGeom>
            <a:noFill/>
            <a:ln w="9525">
              <a:noFill/>
              <a:miter lim="800000"/>
              <a:headEnd/>
              <a:tailEnd/>
            </a:ln>
          </p:spPr>
        </p:pic>
        <p:pic>
          <p:nvPicPr>
            <p:cNvPr id="28680" name="Picture 8" descr="blumen-pflanzen051"/>
            <p:cNvPicPr>
              <a:picLocks noChangeAspect="1" noChangeArrowheads="1" noCrop="1"/>
            </p:cNvPicPr>
            <p:nvPr/>
          </p:nvPicPr>
          <p:blipFill>
            <a:blip r:embed="rId3"/>
            <a:srcRect/>
            <a:stretch>
              <a:fillRect/>
            </a:stretch>
          </p:blipFill>
          <p:spPr bwMode="auto">
            <a:xfrm flipH="1">
              <a:off x="1971" y="3744"/>
              <a:ext cx="525" cy="576"/>
            </a:xfrm>
            <a:prstGeom prst="rect">
              <a:avLst/>
            </a:prstGeom>
            <a:noFill/>
            <a:ln w="9525">
              <a:noFill/>
              <a:miter lim="800000"/>
              <a:headEnd/>
              <a:tailEnd/>
            </a:ln>
          </p:spPr>
        </p:pic>
        <p:pic>
          <p:nvPicPr>
            <p:cNvPr id="28681" name="Picture 9" descr="blumen-pflanzen051"/>
            <p:cNvPicPr>
              <a:picLocks noChangeAspect="1" noChangeArrowheads="1" noCrop="1"/>
            </p:cNvPicPr>
            <p:nvPr/>
          </p:nvPicPr>
          <p:blipFill>
            <a:blip r:embed="rId3"/>
            <a:srcRect/>
            <a:stretch>
              <a:fillRect/>
            </a:stretch>
          </p:blipFill>
          <p:spPr bwMode="auto">
            <a:xfrm>
              <a:off x="2568" y="3744"/>
              <a:ext cx="525" cy="576"/>
            </a:xfrm>
            <a:prstGeom prst="rect">
              <a:avLst/>
            </a:prstGeom>
            <a:noFill/>
            <a:ln w="9525">
              <a:noFill/>
              <a:miter lim="800000"/>
              <a:headEnd/>
              <a:tailEnd/>
            </a:ln>
          </p:spPr>
        </p:pic>
        <p:pic>
          <p:nvPicPr>
            <p:cNvPr id="28682" name="Picture 10" descr="blumen-pflanzen051"/>
            <p:cNvPicPr>
              <a:picLocks noChangeAspect="1" noChangeArrowheads="1" noCrop="1"/>
            </p:cNvPicPr>
            <p:nvPr/>
          </p:nvPicPr>
          <p:blipFill>
            <a:blip r:embed="rId3"/>
            <a:srcRect/>
            <a:stretch>
              <a:fillRect/>
            </a:stretch>
          </p:blipFill>
          <p:spPr bwMode="auto">
            <a:xfrm flipH="1">
              <a:off x="3083" y="3648"/>
              <a:ext cx="613" cy="672"/>
            </a:xfrm>
            <a:prstGeom prst="rect">
              <a:avLst/>
            </a:prstGeom>
            <a:noFill/>
            <a:ln w="9525">
              <a:noFill/>
              <a:miter lim="800000"/>
              <a:headEnd/>
              <a:tailEnd/>
            </a:ln>
          </p:spPr>
        </p:pic>
        <p:pic>
          <p:nvPicPr>
            <p:cNvPr id="28683" name="Picture 11" descr="blumen-pflanzen051"/>
            <p:cNvPicPr>
              <a:picLocks noChangeAspect="1" noChangeArrowheads="1" noCrop="1"/>
            </p:cNvPicPr>
            <p:nvPr/>
          </p:nvPicPr>
          <p:blipFill>
            <a:blip r:embed="rId3"/>
            <a:srcRect/>
            <a:stretch>
              <a:fillRect/>
            </a:stretch>
          </p:blipFill>
          <p:spPr bwMode="auto">
            <a:xfrm>
              <a:off x="3720" y="3744"/>
              <a:ext cx="525" cy="576"/>
            </a:xfrm>
            <a:prstGeom prst="rect">
              <a:avLst/>
            </a:prstGeom>
            <a:noFill/>
            <a:ln w="9525">
              <a:noFill/>
              <a:miter lim="800000"/>
              <a:headEnd/>
              <a:tailEnd/>
            </a:ln>
          </p:spPr>
        </p:pic>
        <p:pic>
          <p:nvPicPr>
            <p:cNvPr id="28684" name="Picture 12" descr="blumen-pflanzen051"/>
            <p:cNvPicPr>
              <a:picLocks noChangeAspect="1" noChangeArrowheads="1" noCrop="1"/>
            </p:cNvPicPr>
            <p:nvPr/>
          </p:nvPicPr>
          <p:blipFill>
            <a:blip r:embed="rId3"/>
            <a:srcRect/>
            <a:stretch>
              <a:fillRect/>
            </a:stretch>
          </p:blipFill>
          <p:spPr bwMode="auto">
            <a:xfrm flipH="1">
              <a:off x="4275" y="3744"/>
              <a:ext cx="525" cy="576"/>
            </a:xfrm>
            <a:prstGeom prst="rect">
              <a:avLst/>
            </a:prstGeom>
            <a:noFill/>
            <a:ln w="9525">
              <a:noFill/>
              <a:miter lim="800000"/>
              <a:headEnd/>
              <a:tailEnd/>
            </a:ln>
          </p:spPr>
        </p:pic>
      </p:grpSp>
      <p:sp>
        <p:nvSpPr>
          <p:cNvPr id="13" name="WordArt 4" descr="90%"/>
          <p:cNvSpPr>
            <a:spLocks noChangeArrowheads="1" noChangeShapeType="1" noTextEdit="1"/>
          </p:cNvSpPr>
          <p:nvPr/>
        </p:nvSpPr>
        <p:spPr bwMode="auto">
          <a:xfrm>
            <a:off x="1219200" y="1168400"/>
            <a:ext cx="10058400" cy="3276600"/>
          </a:xfrm>
          <a:prstGeom prst="rect">
            <a:avLst/>
          </a:prstGeom>
        </p:spPr>
        <p:txBody>
          <a:bodyPr wrap="none" lIns="121917" tIns="60958" rIns="121917" bIns="60958" fromWordArt="1">
            <a:prstTxWarp prst="textPlain">
              <a:avLst>
                <a:gd name="adj" fmla="val 50000"/>
              </a:avLst>
            </a:prstTxWarp>
          </a:bodyPr>
          <a:lstStyle/>
          <a:p>
            <a:pPr algn="ctr"/>
            <a:r>
              <a:rPr lang="vi-VN" sz="6400" b="1" kern="10" dirty="0" err="1">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Cảm</a:t>
            </a:r>
            <a:r>
              <a:rPr lang="vi-VN"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 ơn </a:t>
            </a:r>
            <a:r>
              <a:rPr lang="vi-VN" sz="6400" b="1" kern="10" dirty="0" err="1">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các</a:t>
            </a:r>
            <a:r>
              <a:rPr lang="vi-VN"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 em </a:t>
            </a:r>
          </a:p>
          <a:p>
            <a:pPr algn="ctr"/>
            <a:r>
              <a:rPr lang="vi-VN" sz="6400" b="1" kern="10" dirty="0" err="1">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học</a:t>
            </a:r>
            <a:r>
              <a:rPr lang="vi-VN"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rPr>
              <a:t> sinh thân yêu</a:t>
            </a:r>
            <a:endParaRPr lang="en-US" sz="6400" b="1" kern="10" dirty="0">
              <a:ln w="19050">
                <a:pattFill prst="pct90">
                  <a:fgClr>
                    <a:srgbClr val="FFFF00"/>
                  </a:fgClr>
                  <a:bgClr>
                    <a:srgbClr val="FFFFFF"/>
                  </a:bgClr>
                </a:pattFill>
                <a:round/>
                <a:headEnd/>
                <a:tailEnd/>
              </a:ln>
              <a:solidFill>
                <a:srgbClr val="FF0000"/>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2" presetClass="emph" presetSubtype="0" repeatCount="indefinite" fill="hold" grpId="1" nodeType="afterEffect">
                                  <p:stCondLst>
                                    <p:cond delay="0"/>
                                  </p:stCondLst>
                                  <p:childTnLst>
                                    <p:animClr clrSpc="hsl" dir="cw">
                                      <p:cBhvr override="childStyle">
                                        <p:cTn id="11" dur="500" fill="hold"/>
                                        <p:tgtEl>
                                          <p:spTgt spid="13"/>
                                        </p:tgtEl>
                                        <p:attrNameLst>
                                          <p:attrName>style.color</p:attrName>
                                        </p:attrNameLst>
                                      </p:cBhvr>
                                      <p:by>
                                        <p:hsl h="-7200000" s="0" l="0"/>
                                      </p:by>
                                    </p:animClr>
                                    <p:animClr clrSpc="hsl" dir="cw">
                                      <p:cBhvr>
                                        <p:cTn id="12" dur="500" fill="hold"/>
                                        <p:tgtEl>
                                          <p:spTgt spid="13"/>
                                        </p:tgtEl>
                                        <p:attrNameLst>
                                          <p:attrName>fillcolor</p:attrName>
                                        </p:attrNameLst>
                                      </p:cBhvr>
                                      <p:by>
                                        <p:hsl h="-7200000" s="0" l="0"/>
                                      </p:by>
                                    </p:animClr>
                                    <p:animClr clrSpc="hsl" dir="cw">
                                      <p:cBhvr>
                                        <p:cTn id="13" dur="500" fill="hold"/>
                                        <p:tgtEl>
                                          <p:spTgt spid="13"/>
                                        </p:tgtEl>
                                        <p:attrNameLst>
                                          <p:attrName>stroke.color</p:attrName>
                                        </p:attrNameLst>
                                      </p:cBhvr>
                                      <p:by>
                                        <p:hsl h="-7200000" s="0" l="0"/>
                                      </p:by>
                                    </p:animClr>
                                    <p:set>
                                      <p:cBhvr>
                                        <p:cTn id="14"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51200" y="1856505"/>
            <a:ext cx="7010400" cy="1143000"/>
          </a:xfrm>
          <a:prstGeom prst="rect">
            <a:avLst/>
          </a:prstGeom>
          <a:noFill/>
        </p:spPr>
        <p:txBody>
          <a:bodyPr wrap="none">
            <a:prstTxWarp prst="textChevronInverted">
              <a:avLst/>
            </a:prstTxWarp>
            <a:spAutoFit/>
          </a:bodyPr>
          <a:lstStyle/>
          <a:p>
            <a:pPr algn="ctr">
              <a:defRPr/>
            </a:pPr>
            <a:r>
              <a:rPr lang="en-US" sz="1000" b="1" dirty="0" err="1">
                <a:solidFill>
                  <a:srgbClr val="006600"/>
                </a:solidFill>
              </a:rPr>
              <a:t>CHÍNH</a:t>
            </a:r>
            <a:r>
              <a:rPr lang="en-US" sz="1000" b="1" dirty="0">
                <a:solidFill>
                  <a:srgbClr val="006600"/>
                </a:solidFill>
              </a:rPr>
              <a:t> </a:t>
            </a:r>
            <a:r>
              <a:rPr lang="en-US" sz="1000" b="1" dirty="0" err="1">
                <a:solidFill>
                  <a:srgbClr val="006600"/>
                </a:solidFill>
              </a:rPr>
              <a:t>TẢ</a:t>
            </a:r>
            <a:endParaRPr lang="en-US" sz="1000" b="1" dirty="0">
              <a:solidFill>
                <a:srgbClr val="006600"/>
              </a:solidFill>
            </a:endParaRPr>
          </a:p>
        </p:txBody>
      </p:sp>
      <p:sp>
        <p:nvSpPr>
          <p:cNvPr id="4" name="TextBox 7"/>
          <p:cNvSpPr txBox="1">
            <a:spLocks noChangeArrowheads="1"/>
          </p:cNvSpPr>
          <p:nvPr/>
        </p:nvSpPr>
        <p:spPr bwMode="auto">
          <a:xfrm>
            <a:off x="4983480" y="3222768"/>
            <a:ext cx="28833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eaLnBrk="1" hangingPunct="1"/>
            <a:r>
              <a:rPr lang="en-US" sz="6000" b="1" dirty="0">
                <a:solidFill>
                  <a:srgbClr val="FF3300"/>
                </a:solidFill>
                <a:latin typeface="Times New Roman" pitchFamily="18" charset="0"/>
              </a:rPr>
              <a:t>LỚP 5B</a:t>
            </a:r>
          </a:p>
        </p:txBody>
      </p:sp>
      <p:sp>
        <p:nvSpPr>
          <p:cNvPr id="5" name="TextBox 7"/>
          <p:cNvSpPr txBox="1">
            <a:spLocks noChangeArrowheads="1"/>
          </p:cNvSpPr>
          <p:nvPr/>
        </p:nvSpPr>
        <p:spPr bwMode="auto">
          <a:xfrm>
            <a:off x="7758625" y="4026353"/>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eaLnBrk="1" hangingPunct="1"/>
            <a:r>
              <a:rPr lang="en-US" sz="4800" b="1" dirty="0" err="1">
                <a:solidFill>
                  <a:srgbClr val="002060"/>
                </a:solidFill>
                <a:latin typeface="Times New Roman" pitchFamily="18" charset="0"/>
              </a:rPr>
              <a:t>Tuần</a:t>
            </a:r>
            <a:r>
              <a:rPr lang="en-US" sz="4800" b="1" dirty="0">
                <a:solidFill>
                  <a:srgbClr val="002060"/>
                </a:solidFill>
                <a:latin typeface="Times New Roman" pitchFamily="18" charset="0"/>
              </a:rPr>
              <a:t> 19</a:t>
            </a:r>
          </a:p>
        </p:txBody>
      </p:sp>
    </p:spTree>
    <p:extLst>
      <p:ext uri="{BB962C8B-B14F-4D97-AF65-F5344CB8AC3E}">
        <p14:creationId xmlns:p14="http://schemas.microsoft.com/office/powerpoint/2010/main" val="374237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9"/>
          <p:cNvGrpSpPr>
            <a:grpSpLocks/>
          </p:cNvGrpSpPr>
          <p:nvPr/>
        </p:nvGrpSpPr>
        <p:grpSpPr bwMode="auto">
          <a:xfrm>
            <a:off x="1323" y="5519210"/>
            <a:ext cx="12190677" cy="1338792"/>
            <a:chOff x="1" y="4172"/>
            <a:chExt cx="9215" cy="1012"/>
          </a:xfrm>
        </p:grpSpPr>
        <p:pic>
          <p:nvPicPr>
            <p:cNvPr id="17" name="Picture 6"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9"/>
          <p:cNvSpPr txBox="1">
            <a:spLocks noChangeArrowheads="1"/>
          </p:cNvSpPr>
          <p:nvPr/>
        </p:nvSpPr>
        <p:spPr bwMode="auto">
          <a:xfrm>
            <a:off x="430745" y="254000"/>
            <a:ext cx="11460163" cy="14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50000"/>
              </a:spcBef>
              <a:buFontTx/>
              <a:buNone/>
            </a:pPr>
            <a:r>
              <a:rPr lang="en-US" altLang="en-US" sz="2800" b="1" dirty="0">
                <a:solidFill>
                  <a:srgbClr val="0070C0"/>
                </a:solidFill>
                <a:latin typeface="Times New Roman" panose="02020603050405020304" pitchFamily="18" charset="0"/>
              </a:rPr>
              <a:t> </a:t>
            </a:r>
            <a:endParaRPr lang="en-US" altLang="en-US" sz="2800" b="1" dirty="0">
              <a:solidFill>
                <a:srgbClr val="002060"/>
              </a:solidFill>
              <a:latin typeface="Times New Roman" panose="02020603050405020304" pitchFamily="18" charset="0"/>
            </a:endParaRPr>
          </a:p>
          <a:p>
            <a:pPr algn="ctr">
              <a:spcBef>
                <a:spcPct val="0"/>
              </a:spcBef>
              <a:buFontTx/>
              <a:buNone/>
            </a:pPr>
            <a:r>
              <a:rPr lang="en-US" altLang="en-US" sz="2800" b="1" dirty="0" err="1">
                <a:solidFill>
                  <a:srgbClr val="034EBD"/>
                </a:solidFill>
                <a:latin typeface="Times New Roman" panose="02020603050405020304" pitchFamily="18" charset="0"/>
              </a:rPr>
              <a:t>Chính</a:t>
            </a:r>
            <a:r>
              <a:rPr lang="en-US" altLang="en-US" sz="2800" b="1" dirty="0">
                <a:solidFill>
                  <a:srgbClr val="034EBD"/>
                </a:solidFill>
                <a:latin typeface="Times New Roman" panose="02020603050405020304" pitchFamily="18" charset="0"/>
              </a:rPr>
              <a:t> </a:t>
            </a:r>
            <a:r>
              <a:rPr lang="en-US" altLang="en-US" sz="2800" b="1" dirty="0" err="1">
                <a:solidFill>
                  <a:srgbClr val="034EBD"/>
                </a:solidFill>
                <a:latin typeface="Times New Roman" panose="02020603050405020304" pitchFamily="18" charset="0"/>
              </a:rPr>
              <a:t>tả</a:t>
            </a:r>
            <a:r>
              <a:rPr lang="en-US" altLang="en-US" sz="2800" b="1" dirty="0">
                <a:solidFill>
                  <a:srgbClr val="034EBD"/>
                </a:solidFill>
                <a:latin typeface="Times New Roman" panose="02020603050405020304" pitchFamily="18" charset="0"/>
              </a:rPr>
              <a:t> (</a:t>
            </a:r>
            <a:r>
              <a:rPr lang="en-US" altLang="en-US" sz="2800" b="1" dirty="0" err="1">
                <a:solidFill>
                  <a:srgbClr val="034EBD"/>
                </a:solidFill>
                <a:latin typeface="Times New Roman" panose="02020603050405020304" pitchFamily="18" charset="0"/>
              </a:rPr>
              <a:t>Nghe</a:t>
            </a:r>
            <a:r>
              <a:rPr lang="en-US" altLang="en-US" sz="2800" b="1" dirty="0">
                <a:solidFill>
                  <a:srgbClr val="034EBD"/>
                </a:solidFill>
                <a:latin typeface="Times New Roman" panose="02020603050405020304" pitchFamily="18" charset="0"/>
              </a:rPr>
              <a:t> - </a:t>
            </a:r>
            <a:r>
              <a:rPr lang="en-US" altLang="en-US" sz="2800" b="1" dirty="0" err="1">
                <a:solidFill>
                  <a:srgbClr val="034EBD"/>
                </a:solidFill>
                <a:latin typeface="Times New Roman" panose="02020603050405020304" pitchFamily="18" charset="0"/>
              </a:rPr>
              <a:t>viết</a:t>
            </a:r>
            <a:r>
              <a:rPr lang="en-US" altLang="en-US" sz="2800" b="1" dirty="0">
                <a:solidFill>
                  <a:srgbClr val="034EBD"/>
                </a:solidFill>
                <a:latin typeface="Times New Roman" panose="02020603050405020304" pitchFamily="18" charset="0"/>
              </a:rPr>
              <a:t>)</a:t>
            </a:r>
          </a:p>
          <a:p>
            <a:pPr>
              <a:spcBef>
                <a:spcPct val="0"/>
              </a:spcBef>
              <a:buFontTx/>
              <a:buNone/>
            </a:pPr>
            <a:r>
              <a:rPr lang="en-US" altLang="en-US" sz="2800" b="1" dirty="0">
                <a:solidFill>
                  <a:srgbClr val="0070C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yêu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nước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Nguyễn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Trung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
        <p:nvSpPr>
          <p:cNvPr id="20" name="Text Box 8"/>
          <p:cNvSpPr txBox="1">
            <a:spLocks noChangeArrowheads="1"/>
          </p:cNvSpPr>
          <p:nvPr/>
        </p:nvSpPr>
        <p:spPr bwMode="auto">
          <a:xfrm>
            <a:off x="3721099" y="1808163"/>
            <a:ext cx="77978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spcBef>
                <a:spcPts val="600"/>
              </a:spcBef>
            </a:pPr>
            <a:r>
              <a:rPr lang="en-US" sz="2800" b="1">
                <a:solidFill>
                  <a:srgbClr val="0000FF"/>
                </a:solidFill>
                <a:latin typeface="Times New Roman" pitchFamily="18" charset="0"/>
                <a:cs typeface="Times New Roman" pitchFamily="18" charset="0"/>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nhỏ hết cỏ nước Nam thì mới hết người Nam đánh Tây.”</a:t>
            </a:r>
          </a:p>
        </p:txBody>
      </p:sp>
      <p:sp>
        <p:nvSpPr>
          <p:cNvPr id="2" name="AutoShape 2"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1808163"/>
            <a:ext cx="2765425" cy="3589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744" y="5354108"/>
            <a:ext cx="2998255" cy="646331"/>
          </a:xfrm>
          <a:prstGeom prst="rect">
            <a:avLst/>
          </a:prstGeom>
          <a:noFill/>
        </p:spPr>
        <p:txBody>
          <a:bodyPr wrap="square" rtlCol="0">
            <a:spAutoFit/>
          </a:bodyPr>
          <a:lstStyle/>
          <a:p>
            <a:pPr algn="ctr"/>
            <a:r>
              <a:rPr lang="en-US" b="1">
                <a:solidFill>
                  <a:srgbClr val="002060"/>
                </a:solidFill>
                <a:latin typeface="Times New Roman" pitchFamily="18" charset="0"/>
                <a:cs typeface="Times New Roman" pitchFamily="18" charset="0"/>
              </a:rPr>
              <a:t>NGUYỄN TRUNG TRỰC</a:t>
            </a:r>
          </a:p>
          <a:p>
            <a:pPr algn="ctr"/>
            <a:r>
              <a:rPr lang="en-US" b="1">
                <a:solidFill>
                  <a:srgbClr val="002060"/>
                </a:solidFill>
                <a:latin typeface="Times New Roman" pitchFamily="18" charset="0"/>
                <a:cs typeface="Times New Roman" pitchFamily="18" charset="0"/>
              </a:rPr>
              <a:t>(1838-1868)</a:t>
            </a:r>
          </a:p>
        </p:txBody>
      </p:sp>
    </p:spTree>
    <p:extLst>
      <p:ext uri="{BB962C8B-B14F-4D97-AF65-F5344CB8AC3E}">
        <p14:creationId xmlns:p14="http://schemas.microsoft.com/office/powerpoint/2010/main" val="353339417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arn(inVertic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par>
                                <p:cTn id="13" presetID="6"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500"/>
                                        <p:tgtEl>
                                          <p:spTgt spid="102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9090" y="1249272"/>
            <a:ext cx="11291818" cy="2062103"/>
          </a:xfrm>
          <a:prstGeom prst="rect">
            <a:avLst/>
          </a:prstGeom>
        </p:spPr>
        <p:txBody>
          <a:bodyPr wrap="square">
            <a:spAutoFit/>
          </a:bodyPr>
          <a:lstStyle/>
          <a:p>
            <a:pPr algn="just">
              <a:tabLst>
                <a:tab pos="5486400" algn="l"/>
              </a:tabLst>
            </a:pP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biết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gì</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Nguyễn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Trung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Trực</a:t>
            </a:r>
            <a:r>
              <a:rPr lang="en-US" sz="3200" b="1" dirty="0">
                <a:solidFill>
                  <a:srgbClr val="C00000"/>
                </a:solidFill>
                <a:latin typeface="Times New Roman" pitchFamily="18" charset="0"/>
                <a:cs typeface="Times New Roman" pitchFamily="18" charset="0"/>
              </a:rPr>
              <a:t>?</a:t>
            </a:r>
            <a:endParaRPr lang="en-US" sz="3200" b="1" dirty="0">
              <a:solidFill>
                <a:srgbClr val="C00000"/>
              </a:solidFill>
              <a:latin typeface="Times New Roman" panose="02020603050405020304" pitchFamily="18" charset="0"/>
              <a:ea typeface="Times New Roman" panose="02020603050405020304" pitchFamily="18" charset="0"/>
              <a:cs typeface="Times New Roman" pitchFamily="18" charset="0"/>
            </a:endParaRPr>
          </a:p>
          <a:p>
            <a:pPr marL="0" lvl="2" algn="just">
              <a:tabLst>
                <a:tab pos="5486400" algn="l"/>
              </a:tabLst>
            </a:pPr>
            <a:r>
              <a:rPr lang="en-US" sz="3200" b="1" dirty="0">
                <a:solidFill>
                  <a:srgbClr val="002060"/>
                </a:solidFill>
                <a:latin typeface="Times New Roman" pitchFamily="18" charset="0"/>
                <a:ea typeface="Times New Roman" panose="02020603050405020304"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nghèo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Năm</a:t>
            </a:r>
            <a:r>
              <a:rPr lang="en-US" sz="3200" b="1" dirty="0">
                <a:solidFill>
                  <a:srgbClr val="002060"/>
                </a:solidFill>
                <a:latin typeface="Times New Roman" pitchFamily="18" charset="0"/>
                <a:cs typeface="Times New Roman" pitchFamily="18" charset="0"/>
              </a:rPr>
              <a:t> 23 </a:t>
            </a:r>
            <a:r>
              <a:rPr lang="en-US" sz="3200" b="1" dirty="0" err="1">
                <a:solidFill>
                  <a:srgbClr val="002060"/>
                </a:solidFill>
                <a:latin typeface="Times New Roman" pitchFamily="18" charset="0"/>
                <a:cs typeface="Times New Roman" pitchFamily="18" charset="0"/>
              </a:rPr>
              <a:t>tuổi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lãnh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cuộc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dậy</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phủ</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Tân</a:t>
            </a:r>
            <a:r>
              <a:rPr lang="en-US" sz="3200" b="1" dirty="0">
                <a:solidFill>
                  <a:srgbClr val="002060"/>
                </a:solidFill>
                <a:latin typeface="Times New Roman" pitchFamily="18" charset="0"/>
                <a:cs typeface="Times New Roman" pitchFamily="18" charset="0"/>
              </a:rPr>
              <a:t> An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lập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nhiều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chiến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giặc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ea typeface="Times New Roman" panose="02020603050405020304" pitchFamily="18" charset="0"/>
              <a:cs typeface="Times New Roman" pitchFamily="18" charset="0"/>
            </a:endParaRPr>
          </a:p>
        </p:txBody>
      </p:sp>
      <p:sp>
        <p:nvSpPr>
          <p:cNvPr id="11" name="TextBox 10"/>
          <p:cNvSpPr txBox="1"/>
          <p:nvPr/>
        </p:nvSpPr>
        <p:spPr>
          <a:xfrm>
            <a:off x="604910" y="4137650"/>
            <a:ext cx="11380764" cy="2062103"/>
          </a:xfrm>
          <a:prstGeom prst="rect">
            <a:avLst/>
          </a:prstGeom>
          <a:noFill/>
        </p:spPr>
        <p:txBody>
          <a:bodyPr wrap="square" rtlCol="0">
            <a:spAutoFit/>
          </a:bodyPr>
          <a:lstStyle/>
          <a:p>
            <a:pPr marL="0" lvl="2"/>
            <a:r>
              <a:rPr lang="en-US" sz="3200" b="1">
                <a:solidFill>
                  <a:srgbClr val="C00000"/>
                </a:solidFill>
                <a:latin typeface="Times New Roman" pitchFamily="18" charset="0"/>
                <a:cs typeface="Times New Roman" pitchFamily="18" charset="0"/>
              </a:rPr>
              <a:t>- Nhà yêu nước Nguyễn Trung Trực đã có câu nói nào lưu danh muôn đời? </a:t>
            </a:r>
            <a:endParaRPr lang="en-US" sz="3200" b="1" dirty="0">
              <a:solidFill>
                <a:srgbClr val="C00000"/>
              </a:solidFill>
              <a:latin typeface="Times New Roman" pitchFamily="18" charset="0"/>
              <a:cs typeface="Times New Roman" pitchFamily="18" charset="0"/>
            </a:endParaRPr>
          </a:p>
          <a:p>
            <a:pPr>
              <a:buFontTx/>
              <a:buChar char="-"/>
            </a:pPr>
            <a:r>
              <a:rPr lang="en-US" sz="3200" b="1" i="1">
                <a:solidFill>
                  <a:srgbClr val="0070C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Câu nói: “Bao giờ người Tây nhổ hết cỏ nước Nam thì mới hết người Nam đánh Tây.”</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03811289"/>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slide(fromBottom)">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p:cTn id="26"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áº¿t quáº£ hÃ¬nh áº£nh cho áº£nh Nguyá»n trung Tr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2" y="-1"/>
            <a:ext cx="5583767" cy="520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Káº¿t quáº£ hÃ¬nh áº£nh cho áº£nh Nguyá»n trung Tr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64008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3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arn(inVertical)">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338"/>
                                        </p:tgtEl>
                                      </p:cBhvr>
                                    </p:animEffect>
                                    <p:set>
                                      <p:cBhvr>
                                        <p:cTn id="15" dur="1" fill="hold">
                                          <p:stCondLst>
                                            <p:cond delay="499"/>
                                          </p:stCondLst>
                                        </p:cTn>
                                        <p:tgtEl>
                                          <p:spTgt spid="1433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339"/>
                                        </p:tgtEl>
                                      </p:cBhvr>
                                    </p:animEffect>
                                    <p:set>
                                      <p:cBhvr>
                                        <p:cTn id="18" dur="1" fill="hold">
                                          <p:stCondLst>
                                            <p:cond delay="499"/>
                                          </p:stCondLst>
                                        </p:cTn>
                                        <p:tgtEl>
                                          <p:spTgt spid="143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circle(in)">
                                      <p:cBhvr>
                                        <p:cTn id="23"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9090" y="2272222"/>
            <a:ext cx="11291818" cy="2062103"/>
          </a:xfrm>
          <a:prstGeom prst="rect">
            <a:avLst/>
          </a:prstGeom>
        </p:spPr>
        <p:txBody>
          <a:bodyPr wrap="square">
            <a:spAutoFit/>
          </a:bodyPr>
          <a:lstStyle/>
          <a:p>
            <a:pPr algn="just">
              <a:tabLst>
                <a:tab pos="5486400" algn="l"/>
              </a:tabLst>
            </a:pPr>
            <a:r>
              <a:rPr lang="en-US" sz="3200" b="1">
                <a:solidFill>
                  <a:srgbClr val="C00000"/>
                </a:solidFill>
                <a:latin typeface="Times New Roman" pitchFamily="18" charset="0"/>
                <a:ea typeface="Times New Roman" pitchFamily="18" charset="0"/>
                <a:cs typeface="Times New Roman" pitchFamily="18" charset="0"/>
              </a:rPr>
              <a:t>- </a:t>
            </a:r>
            <a:r>
              <a:rPr lang="en-US" sz="3200" b="1">
                <a:solidFill>
                  <a:srgbClr val="FF66CC"/>
                </a:solidFill>
                <a:latin typeface="Times New Roman" pitchFamily="18" charset="0"/>
                <a:cs typeface="Times New Roman" pitchFamily="18" charset="0"/>
              </a:rPr>
              <a:t>Dân tộc Việt Nam từ xa xưa luôn có truyền thống yêu nước. Trong kháng chiến chống giặc ngoại xâm có rất nhiều tấm gương anh dũng hi sinh vì đất nước. Em biết tấm gương nào như vậy? Hãy nêu tên người anh hùng đó cho các bạn biết.</a:t>
            </a:r>
          </a:p>
        </p:txBody>
      </p:sp>
      <p:sp>
        <p:nvSpPr>
          <p:cNvPr id="10" name="Text Box 9"/>
          <p:cNvSpPr txBox="1">
            <a:spLocks noChangeArrowheads="1"/>
          </p:cNvSpPr>
          <p:nvPr/>
        </p:nvSpPr>
        <p:spPr bwMode="auto">
          <a:xfrm>
            <a:off x="430745" y="254000"/>
            <a:ext cx="11460163" cy="99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800" b="1" u="sng" dirty="0" err="1">
                <a:solidFill>
                  <a:srgbClr val="0070C0"/>
                </a:solidFill>
                <a:latin typeface="Times New Roman" panose="02020603050405020304" pitchFamily="18" charset="0"/>
              </a:rPr>
              <a:t>Chính</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tả</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Nghe</a:t>
            </a:r>
            <a:r>
              <a:rPr lang="en-US" altLang="en-US" sz="2800" b="1" u="sng" dirty="0">
                <a:solidFill>
                  <a:srgbClr val="0070C0"/>
                </a:solidFill>
                <a:latin typeface="Times New Roman" panose="02020603050405020304" pitchFamily="18" charset="0"/>
              </a:rPr>
              <a:t> - </a:t>
            </a:r>
            <a:r>
              <a:rPr lang="en-US" altLang="en-US" sz="2800" b="1" u="sng" dirty="0" err="1">
                <a:solidFill>
                  <a:srgbClr val="0070C0"/>
                </a:solidFill>
                <a:latin typeface="Times New Roman" panose="02020603050405020304" pitchFamily="18" charset="0"/>
              </a:rPr>
              <a:t>viết</a:t>
            </a:r>
            <a:r>
              <a:rPr lang="en-US" altLang="en-US" sz="2800" b="1" dirty="0">
                <a:solidFill>
                  <a:srgbClr val="0070C0"/>
                </a:solidFill>
                <a:latin typeface="Times New Roman" panose="02020603050405020304" pitchFamily="18" charset="0"/>
              </a:rPr>
              <a:t>)</a:t>
            </a:r>
          </a:p>
          <a:p>
            <a:pPr>
              <a:spcBef>
                <a:spcPct val="0"/>
              </a:spcBef>
              <a:buFontTx/>
              <a:buNone/>
            </a:pPr>
            <a:r>
              <a:rPr lang="en-US" altLang="en-US" sz="2800" b="1" dirty="0">
                <a:solidFill>
                  <a:srgbClr val="0070C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yêu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nước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Nguyễn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Trung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120746779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Grp="1" noChangeArrowheads="1"/>
          </p:cNvSpPr>
          <p:nvPr>
            <p:ph idx="1"/>
          </p:nvPr>
        </p:nvSpPr>
        <p:spPr bwMode="auto">
          <a:xfrm>
            <a:off x="457200" y="415636"/>
            <a:ext cx="10896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eaLnBrk="1" hangingPunct="1">
              <a:spcBef>
                <a:spcPts val="600"/>
              </a:spcBef>
              <a:buNone/>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Nguyễn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Trung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Trực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sinh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ra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trong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một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gia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đình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làm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nghề</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chài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lưới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trên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Cỏ</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Năm</a:t>
            </a:r>
            <a:r>
              <a:rPr lang="en-US" sz="4400" b="1" dirty="0">
                <a:solidFill>
                  <a:srgbClr val="0000FF"/>
                </a:solidFill>
                <a:latin typeface="Times New Roman" pitchFamily="18" charset="0"/>
                <a:cs typeface="Times New Roman" pitchFamily="18" charset="0"/>
              </a:rPr>
              <a:t> 23 </a:t>
            </a:r>
            <a:r>
              <a:rPr lang="en-US" sz="4400" b="1" dirty="0" err="1">
                <a:solidFill>
                  <a:srgbClr val="0000FF"/>
                </a:solidFill>
                <a:latin typeface="Times New Roman" pitchFamily="18" charset="0"/>
                <a:cs typeface="Times New Roman" pitchFamily="18" charset="0"/>
              </a:rPr>
              <a:t>tuổi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lãnh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đạo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cuộc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dậy</a:t>
            </a:r>
            <a:r>
              <a:rPr lang="en-US" sz="4400" b="1" dirty="0">
                <a:solidFill>
                  <a:srgbClr val="0000FF"/>
                </a:solidFill>
                <a:latin typeface="Times New Roman" pitchFamily="18" charset="0"/>
                <a:cs typeface="Times New Roman" pitchFamily="18" charset="0"/>
              </a:rPr>
              <a:t> ở </a:t>
            </a:r>
            <a:r>
              <a:rPr lang="en-US" sz="4400" b="1" dirty="0" err="1">
                <a:solidFill>
                  <a:srgbClr val="0000FF"/>
                </a:solidFill>
                <a:latin typeface="Times New Roman" pitchFamily="18" charset="0"/>
                <a:cs typeface="Times New Roman" pitchFamily="18" charset="0"/>
              </a:rPr>
              <a:t>phủ</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Tân</a:t>
            </a:r>
            <a:r>
              <a:rPr lang="en-US" sz="4400" b="1" dirty="0">
                <a:solidFill>
                  <a:srgbClr val="0000FF"/>
                </a:solidFill>
                <a:latin typeface="Times New Roman" pitchFamily="18" charset="0"/>
                <a:cs typeface="Times New Roman" pitchFamily="18" charset="0"/>
              </a:rPr>
              <a:t> An, nay </a:t>
            </a:r>
            <a:r>
              <a:rPr lang="en-US" sz="4400" b="1" dirty="0" err="1">
                <a:solidFill>
                  <a:srgbClr val="0000FF"/>
                </a:solidFill>
                <a:latin typeface="Times New Roman" pitchFamily="18" charset="0"/>
                <a:cs typeface="Times New Roman" pitchFamily="18" charset="0"/>
              </a:rPr>
              <a:t>thuộc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tỉnh</a:t>
            </a:r>
            <a:r>
              <a:rPr lang="en-US" sz="4400" b="1" dirty="0">
                <a:solidFill>
                  <a:srgbClr val="0000FF"/>
                </a:solidFill>
                <a:latin typeface="Times New Roman" pitchFamily="18" charset="0"/>
                <a:cs typeface="Times New Roman" pitchFamily="18" charset="0"/>
              </a:rPr>
              <a:t> Long An. </a:t>
            </a:r>
            <a:r>
              <a:rPr lang="en-US" sz="4400" b="1" dirty="0" err="1">
                <a:solidFill>
                  <a:srgbClr val="0000FF"/>
                </a:solidFill>
                <a:latin typeface="Times New Roman" pitchFamily="18" charset="0"/>
                <a:cs typeface="Times New Roman" pitchFamily="18" charset="0"/>
              </a:rPr>
              <a:t>Đội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quân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khởi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nghĩa</a:t>
            </a:r>
            <a:r>
              <a:rPr lang="en-US" sz="4400" b="1" dirty="0">
                <a:solidFill>
                  <a:srgbClr val="0000FF"/>
                </a:solidFill>
                <a:latin typeface="Times New Roman" pitchFamily="18" charset="0"/>
                <a:cs typeface="Times New Roman" pitchFamily="18" charset="0"/>
              </a:rPr>
              <a:t> do </a:t>
            </a:r>
            <a:r>
              <a:rPr lang="en-US" sz="4400" b="1" dirty="0" err="1">
                <a:solidFill>
                  <a:srgbClr val="0000FF"/>
                </a:solidFill>
                <a:latin typeface="Times New Roman" pitchFamily="18" charset="0"/>
                <a:cs typeface="Times New Roman" pitchFamily="18" charset="0"/>
              </a:rPr>
              <a:t>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chỉ</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huy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lập</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nên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nhiều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dội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khắp</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vùng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Tây</a:t>
            </a:r>
            <a:r>
              <a:rPr lang="en-US" sz="4400" b="1" dirty="0">
                <a:solidFill>
                  <a:srgbClr val="0000FF"/>
                </a:solidFill>
                <a:latin typeface="Times New Roman" pitchFamily="18" charset="0"/>
                <a:cs typeface="Times New Roman" pitchFamily="18" charset="0"/>
              </a:rPr>
              <a:t> Nam </a:t>
            </a:r>
            <a:r>
              <a:rPr lang="en-US" sz="4400" b="1" dirty="0" err="1">
                <a:solidFill>
                  <a:srgbClr val="0000FF"/>
                </a:solidFill>
                <a:latin typeface="Times New Roman" pitchFamily="18" charset="0"/>
                <a:cs typeface="Times New Roman" pitchFamily="18" charset="0"/>
              </a:rPr>
              <a:t>Bộ</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Bị</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giặc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bắt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đưa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ra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hành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hình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khảng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lời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viên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thống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đốc</a:t>
            </a:r>
            <a:r>
              <a:rPr lang="en-US" sz="4400" b="1" dirty="0">
                <a:solidFill>
                  <a:srgbClr val="0000FF"/>
                </a:solidFill>
                <a:latin typeface="Times New Roman" pitchFamily="18" charset="0"/>
                <a:cs typeface="Times New Roman" pitchFamily="18" charset="0"/>
              </a:rPr>
              <a:t> Nam </a:t>
            </a:r>
            <a:r>
              <a:rPr lang="en-US" sz="4400" b="1" dirty="0" err="1">
                <a:solidFill>
                  <a:srgbClr val="0000FF"/>
                </a:solidFill>
                <a:latin typeface="Times New Roman" pitchFamily="18" charset="0"/>
                <a:cs typeface="Times New Roman" pitchFamily="18" charset="0"/>
              </a:rPr>
              <a:t>Kì</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Bao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giờ</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người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Tây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nhỏ</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hết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cỏ</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nước</a:t>
            </a:r>
            <a:r>
              <a:rPr lang="en-US" sz="4400" b="1" dirty="0">
                <a:solidFill>
                  <a:srgbClr val="0000FF"/>
                </a:solidFill>
                <a:latin typeface="Times New Roman" pitchFamily="18" charset="0"/>
                <a:cs typeface="Times New Roman" pitchFamily="18" charset="0"/>
              </a:rPr>
              <a:t> Nam </a:t>
            </a:r>
            <a:r>
              <a:rPr lang="en-US" sz="4400" b="1" dirty="0" err="1">
                <a:solidFill>
                  <a:srgbClr val="0000FF"/>
                </a:solidFill>
                <a:latin typeface="Times New Roman" pitchFamily="18" charset="0"/>
                <a:cs typeface="Times New Roman" pitchFamily="18" charset="0"/>
              </a:rPr>
              <a:t>thì</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mới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hết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người</a:t>
            </a:r>
            <a:r>
              <a:rPr lang="en-US" sz="4400" b="1" dirty="0">
                <a:solidFill>
                  <a:srgbClr val="0000FF"/>
                </a:solidFill>
                <a:latin typeface="Times New Roman" pitchFamily="18" charset="0"/>
                <a:cs typeface="Times New Roman" pitchFamily="18" charset="0"/>
              </a:rPr>
              <a:t> Nam </a:t>
            </a:r>
            <a:r>
              <a:rPr lang="en-US" sz="4400" b="1" dirty="0" err="1">
                <a:solidFill>
                  <a:srgbClr val="0000FF"/>
                </a:solidFill>
                <a:latin typeface="Times New Roman" pitchFamily="18" charset="0"/>
                <a:cs typeface="Times New Roman" pitchFamily="18" charset="0"/>
              </a:rPr>
              <a:t>đánh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Tây</a:t>
            </a:r>
            <a:r>
              <a:rPr lang="en-US" sz="4400" b="1" dirty="0">
                <a:solidFill>
                  <a:srgbClr val="0000FF"/>
                </a:solidFill>
                <a:latin typeface="Times New Roman" pitchFamily="18" charset="0"/>
                <a:cs typeface="Times New Roman"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9090" y="2201883"/>
            <a:ext cx="7614744" cy="1231106"/>
          </a:xfrm>
          <a:prstGeom prst="rect">
            <a:avLst/>
          </a:prstGeom>
        </p:spPr>
        <p:txBody>
          <a:bodyPr wrap="square">
            <a:spAutoFit/>
          </a:bodyPr>
          <a:lstStyle/>
          <a:p>
            <a:pPr algn="just">
              <a:tabLst>
                <a:tab pos="5486400" algn="l"/>
              </a:tabLst>
            </a:pP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Viết</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từ</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khó</a:t>
            </a:r>
            <a:r>
              <a:rPr lang="en-US" sz="3200" dirty="0">
                <a:solidFill>
                  <a:srgbClr val="C00000"/>
                </a:solidFill>
                <a:latin typeface="Times New Roman" pitchFamily="18" charset="0"/>
                <a:ea typeface="Times New Roman" pitchFamily="18" charset="0"/>
                <a:cs typeface="Times New Roman" pitchFamily="18" charset="0"/>
              </a:rPr>
              <a:t> </a:t>
            </a:r>
            <a:r>
              <a:rPr lang="en-US" sz="3200" err="1">
                <a:solidFill>
                  <a:srgbClr val="C00000"/>
                </a:solidFill>
                <a:latin typeface="Times New Roman" pitchFamily="18" charset="0"/>
                <a:ea typeface="Times New Roman" pitchFamily="18" charset="0"/>
                <a:cs typeface="Times New Roman" pitchFamily="18" charset="0"/>
              </a:rPr>
              <a:t>vào</a:t>
            </a:r>
            <a:r>
              <a:rPr lang="en-US" sz="3200">
                <a:solidFill>
                  <a:srgbClr val="C00000"/>
                </a:solidFill>
                <a:latin typeface="Times New Roman" pitchFamily="18" charset="0"/>
                <a:ea typeface="Times New Roman" pitchFamily="18" charset="0"/>
                <a:cs typeface="Times New Roman" pitchFamily="18" charset="0"/>
              </a:rPr>
              <a:t> nháp :</a:t>
            </a:r>
            <a:endParaRPr lang="en-US" sz="3200" dirty="0">
              <a:solidFill>
                <a:srgbClr val="C00000"/>
              </a:solidFill>
              <a:latin typeface="Times New Roman" pitchFamily="18" charset="0"/>
              <a:ea typeface="Times New Roman" pitchFamily="18" charset="0"/>
              <a:cs typeface="Times New Roman" pitchFamily="18" charset="0"/>
            </a:endParaRPr>
          </a:p>
          <a:p>
            <a:pPr algn="just">
              <a:spcBef>
                <a:spcPts val="1200"/>
              </a:spcBef>
              <a:tabLst>
                <a:tab pos="5486400" algn="l"/>
              </a:tabLst>
            </a:pP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Lưu</a:t>
            </a:r>
            <a:r>
              <a:rPr lang="en-US" sz="3200" dirty="0">
                <a:solidFill>
                  <a:srgbClr val="C00000"/>
                </a:solidFill>
                <a:latin typeface="Times New Roman" pitchFamily="18" charset="0"/>
                <a:ea typeface="Times New Roman" pitchFamily="18" charset="0"/>
                <a:cs typeface="Times New Roman" pitchFamily="18" charset="0"/>
              </a:rPr>
              <a:t> ý </a:t>
            </a:r>
            <a:r>
              <a:rPr lang="en-US" sz="3200" dirty="0" err="1">
                <a:solidFill>
                  <a:srgbClr val="C00000"/>
                </a:solidFill>
                <a:latin typeface="Times New Roman" pitchFamily="18" charset="0"/>
                <a:ea typeface="Times New Roman" pitchFamily="18" charset="0"/>
                <a:cs typeface="Times New Roman" pitchFamily="18" charset="0"/>
              </a:rPr>
              <a:t>một</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số</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tên</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riêng</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cần</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viết</a:t>
            </a:r>
            <a:r>
              <a:rPr lang="en-US" sz="3200" dirty="0">
                <a:solidFill>
                  <a:srgbClr val="C00000"/>
                </a:solidFill>
                <a:latin typeface="Times New Roman" pitchFamily="18" charset="0"/>
                <a:ea typeface="Times New Roman" pitchFamily="18" charset="0"/>
                <a:cs typeface="Times New Roman" pitchFamily="18" charset="0"/>
              </a:rPr>
              <a:t> </a:t>
            </a:r>
            <a:r>
              <a:rPr lang="en-US" sz="3200" dirty="0" err="1">
                <a:solidFill>
                  <a:srgbClr val="C00000"/>
                </a:solidFill>
                <a:latin typeface="Times New Roman" pitchFamily="18" charset="0"/>
                <a:ea typeface="Times New Roman" pitchFamily="18" charset="0"/>
                <a:cs typeface="Times New Roman" pitchFamily="18" charset="0"/>
              </a:rPr>
              <a:t>hoa</a:t>
            </a:r>
            <a:r>
              <a:rPr lang="en-US" sz="3200" dirty="0">
                <a:solidFill>
                  <a:srgbClr val="C00000"/>
                </a:solidFill>
                <a:latin typeface="Times New Roman" pitchFamily="18" charset="0"/>
                <a:ea typeface="Times New Roman" pitchFamily="18" charset="0"/>
                <a:cs typeface="Times New Roman" pitchFamily="18" charset="0"/>
              </a:rPr>
              <a:t>:  </a:t>
            </a:r>
            <a:endParaRPr lang="en-US" sz="3200" dirty="0">
              <a:solidFill>
                <a:srgbClr val="C00000"/>
              </a:solidFill>
              <a:effectLst/>
              <a:latin typeface="Times New Roman" pitchFamily="18" charset="0"/>
              <a:ea typeface="Times New Roman" pitchFamily="18" charset="0"/>
              <a:cs typeface="Times New Roman" pitchFamily="18" charset="0"/>
            </a:endParaRPr>
          </a:p>
        </p:txBody>
      </p:sp>
      <p:sp>
        <p:nvSpPr>
          <p:cNvPr id="2" name="Rectangle 1"/>
          <p:cNvSpPr/>
          <p:nvPr/>
        </p:nvSpPr>
        <p:spPr>
          <a:xfrm>
            <a:off x="5144048" y="2211887"/>
            <a:ext cx="1718740" cy="584775"/>
          </a:xfrm>
          <a:prstGeom prst="rect">
            <a:avLst/>
          </a:prstGeom>
        </p:spPr>
        <p:txBody>
          <a:bodyPr wrap="none">
            <a:spAutoFit/>
          </a:bodyPr>
          <a:lstStyle/>
          <a:p>
            <a:r>
              <a:rPr lang="en-US" sz="3200" b="1">
                <a:solidFill>
                  <a:srgbClr val="0070C0"/>
                </a:solidFill>
                <a:latin typeface="Times New Roman" pitchFamily="18" charset="0"/>
                <a:cs typeface="Times New Roman" pitchFamily="18" charset="0"/>
              </a:rPr>
              <a:t>chài lưới</a:t>
            </a:r>
            <a:endParaRPr lang="en-US" sz="3200" b="1" dirty="0">
              <a:solidFill>
                <a:srgbClr val="0070C0"/>
              </a:solidFill>
              <a:latin typeface="Times New Roman" pitchFamily="18" charset="0"/>
              <a:cs typeface="Times New Roman" pitchFamily="18" charset="0"/>
            </a:endParaRPr>
          </a:p>
        </p:txBody>
      </p:sp>
      <p:sp>
        <p:nvSpPr>
          <p:cNvPr id="11" name="Rectangle 10"/>
          <p:cNvSpPr/>
          <p:nvPr/>
        </p:nvSpPr>
        <p:spPr>
          <a:xfrm>
            <a:off x="7189243" y="2211883"/>
            <a:ext cx="1471878" cy="584775"/>
          </a:xfrm>
          <a:prstGeom prst="rect">
            <a:avLst/>
          </a:prstGeom>
        </p:spPr>
        <p:txBody>
          <a:bodyPr wrap="none">
            <a:spAutoFit/>
          </a:bodyPr>
          <a:lstStyle/>
          <a:p>
            <a:r>
              <a:rPr lang="en-US" sz="3200" b="1">
                <a:solidFill>
                  <a:srgbClr val="0070C0"/>
                </a:solidFill>
                <a:latin typeface="Times New Roman" pitchFamily="18" charset="0"/>
                <a:cs typeface="Times New Roman" pitchFamily="18" charset="0"/>
              </a:rPr>
              <a:t>nổi dậy</a:t>
            </a:r>
            <a:endParaRPr lang="en-US" sz="3200" b="1" dirty="0">
              <a:solidFill>
                <a:srgbClr val="0070C0"/>
              </a:solidFill>
              <a:latin typeface="Times New Roman" pitchFamily="18" charset="0"/>
              <a:cs typeface="Times New Roman" pitchFamily="18" charset="0"/>
            </a:endParaRPr>
          </a:p>
        </p:txBody>
      </p:sp>
      <p:sp>
        <p:nvSpPr>
          <p:cNvPr id="12" name="Rectangle 11"/>
          <p:cNvSpPr/>
          <p:nvPr/>
        </p:nvSpPr>
        <p:spPr>
          <a:xfrm>
            <a:off x="8844956" y="2211873"/>
            <a:ext cx="2154757" cy="584775"/>
          </a:xfrm>
          <a:prstGeom prst="rect">
            <a:avLst/>
          </a:prstGeom>
        </p:spPr>
        <p:txBody>
          <a:bodyPr wrap="none">
            <a:spAutoFit/>
          </a:bodyPr>
          <a:lstStyle/>
          <a:p>
            <a:r>
              <a:rPr lang="en-US" sz="3200" b="1">
                <a:solidFill>
                  <a:srgbClr val="0070C0"/>
                </a:solidFill>
                <a:latin typeface="Times New Roman" pitchFamily="18" charset="0"/>
                <a:cs typeface="Times New Roman" pitchFamily="18" charset="0"/>
              </a:rPr>
              <a:t>khảng khái</a:t>
            </a:r>
            <a:endParaRPr lang="en-US" sz="3200" b="1" dirty="0">
              <a:solidFill>
                <a:srgbClr val="0070C0"/>
              </a:solidFill>
              <a:latin typeface="Times New Roman" pitchFamily="18" charset="0"/>
              <a:cs typeface="Times New Roman" pitchFamily="18" charset="0"/>
            </a:endParaRPr>
          </a:p>
        </p:txBody>
      </p:sp>
      <p:sp>
        <p:nvSpPr>
          <p:cNvPr id="13" name="Rectangle 12"/>
          <p:cNvSpPr/>
          <p:nvPr/>
        </p:nvSpPr>
        <p:spPr>
          <a:xfrm>
            <a:off x="6275822" y="3744809"/>
            <a:ext cx="1598323" cy="584775"/>
          </a:xfrm>
          <a:prstGeom prst="rect">
            <a:avLst/>
          </a:prstGeom>
        </p:spPr>
        <p:txBody>
          <a:bodyPr wrap="none">
            <a:spAutoFit/>
          </a:bodyPr>
          <a:lstStyle/>
          <a:p>
            <a:r>
              <a:rPr lang="en-US" sz="3200" b="1">
                <a:solidFill>
                  <a:srgbClr val="0000FF"/>
                </a:solidFill>
                <a:latin typeface="Times New Roman" pitchFamily="18" charset="0"/>
                <a:cs typeface="Times New Roman" pitchFamily="18" charset="0"/>
              </a:rPr>
              <a:t>Tân An,</a:t>
            </a:r>
            <a:endParaRPr lang="en-US" sz="3200" b="1" dirty="0">
              <a:latin typeface="Times New Roman" pitchFamily="18" charset="0"/>
              <a:cs typeface="Times New Roman" pitchFamily="18" charset="0"/>
            </a:endParaRPr>
          </a:p>
        </p:txBody>
      </p:sp>
      <p:sp>
        <p:nvSpPr>
          <p:cNvPr id="14" name="Rectangle 13"/>
          <p:cNvSpPr/>
          <p:nvPr/>
        </p:nvSpPr>
        <p:spPr>
          <a:xfrm>
            <a:off x="7762289" y="3744816"/>
            <a:ext cx="2499402" cy="584775"/>
          </a:xfrm>
          <a:prstGeom prst="rect">
            <a:avLst/>
          </a:prstGeom>
        </p:spPr>
        <p:txBody>
          <a:bodyPr wrap="none">
            <a:spAutoFit/>
          </a:bodyPr>
          <a:lstStyle/>
          <a:p>
            <a:r>
              <a:rPr lang="en-US" sz="3200" b="1">
                <a:solidFill>
                  <a:srgbClr val="0000FF"/>
                </a:solidFill>
                <a:latin typeface="Times New Roman" pitchFamily="18" charset="0"/>
                <a:cs typeface="Times New Roman" pitchFamily="18" charset="0"/>
              </a:rPr>
              <a:t>Tây Nam Bộ,</a:t>
            </a:r>
            <a:endParaRPr lang="en-US" sz="3200" b="1" dirty="0">
              <a:solidFill>
                <a:srgbClr val="0070C0"/>
              </a:solidFill>
              <a:latin typeface="Times New Roman" pitchFamily="18" charset="0"/>
              <a:cs typeface="Times New Roman" pitchFamily="18" charset="0"/>
            </a:endParaRPr>
          </a:p>
        </p:txBody>
      </p:sp>
      <p:sp>
        <p:nvSpPr>
          <p:cNvPr id="17" name="TextBox 16"/>
          <p:cNvSpPr txBox="1"/>
          <p:nvPr/>
        </p:nvSpPr>
        <p:spPr>
          <a:xfrm>
            <a:off x="977901" y="3711500"/>
            <a:ext cx="3816838" cy="584775"/>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Nguyễn Trung Trực, </a:t>
            </a:r>
            <a:endParaRPr lang="en-US" sz="3200" b="1" dirty="0">
              <a:latin typeface="Times New Roman" pitchFamily="18" charset="0"/>
              <a:cs typeface="Times New Roman" pitchFamily="18" charset="0"/>
            </a:endParaRPr>
          </a:p>
        </p:txBody>
      </p:sp>
      <p:sp>
        <p:nvSpPr>
          <p:cNvPr id="18" name="TextBox 17"/>
          <p:cNvSpPr txBox="1"/>
          <p:nvPr/>
        </p:nvSpPr>
        <p:spPr>
          <a:xfrm>
            <a:off x="4591330" y="3739629"/>
            <a:ext cx="1784868" cy="584775"/>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Vàm Cỏ,</a:t>
            </a:r>
            <a:endParaRPr lang="en-US" sz="3200" b="1" dirty="0">
              <a:latin typeface="Times New Roman" pitchFamily="18" charset="0"/>
              <a:cs typeface="Times New Roman" pitchFamily="18" charset="0"/>
            </a:endParaRPr>
          </a:p>
        </p:txBody>
      </p:sp>
      <p:sp>
        <p:nvSpPr>
          <p:cNvPr id="20" name="TextBox 19"/>
          <p:cNvSpPr txBox="1"/>
          <p:nvPr/>
        </p:nvSpPr>
        <p:spPr>
          <a:xfrm>
            <a:off x="965201" y="4257600"/>
            <a:ext cx="1803399" cy="584775"/>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Nam Kì, </a:t>
            </a:r>
            <a:endParaRPr lang="en-US" sz="3200" b="1" dirty="0">
              <a:latin typeface="Times New Roman" pitchFamily="18" charset="0"/>
              <a:cs typeface="Times New Roman" pitchFamily="18" charset="0"/>
            </a:endParaRPr>
          </a:p>
        </p:txBody>
      </p:sp>
      <p:sp>
        <p:nvSpPr>
          <p:cNvPr id="21" name="TextBox 20"/>
          <p:cNvSpPr txBox="1"/>
          <p:nvPr/>
        </p:nvSpPr>
        <p:spPr>
          <a:xfrm>
            <a:off x="2610130" y="4285729"/>
            <a:ext cx="1161770" cy="584775"/>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Nam,</a:t>
            </a:r>
            <a:endParaRPr lang="en-US" sz="3200" b="1" dirty="0">
              <a:latin typeface="Times New Roman" pitchFamily="18" charset="0"/>
              <a:cs typeface="Times New Roman" pitchFamily="18" charset="0"/>
            </a:endParaRPr>
          </a:p>
        </p:txBody>
      </p:sp>
      <p:sp>
        <p:nvSpPr>
          <p:cNvPr id="22" name="TextBox 21"/>
          <p:cNvSpPr txBox="1"/>
          <p:nvPr/>
        </p:nvSpPr>
        <p:spPr>
          <a:xfrm>
            <a:off x="3715030" y="4298429"/>
            <a:ext cx="1784868" cy="584775"/>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Tây.</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5117321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7" grpId="0"/>
      <p:bldP spid="18"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9"/>
          <p:cNvGrpSpPr>
            <a:grpSpLocks/>
          </p:cNvGrpSpPr>
          <p:nvPr/>
        </p:nvGrpSpPr>
        <p:grpSpPr bwMode="auto">
          <a:xfrm>
            <a:off x="0" y="0"/>
            <a:ext cx="12192000" cy="6858000"/>
            <a:chOff x="0" y="0"/>
            <a:chExt cx="9216" cy="5184"/>
          </a:xfrm>
        </p:grpSpPr>
        <p:pic>
          <p:nvPicPr>
            <p:cNvPr id="15"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283344" y="2145323"/>
            <a:ext cx="3207685" cy="707886"/>
          </a:xfrm>
          <a:prstGeom prst="rect">
            <a:avLst/>
          </a:prstGeom>
          <a:noFill/>
        </p:spPr>
        <p:txBody>
          <a:bodyPr wrap="square" rtlCol="0">
            <a:spAutoFit/>
          </a:bodyPr>
          <a:lstStyle/>
          <a:p>
            <a:r>
              <a:rPr lang="en-US" sz="4000" b="1">
                <a:solidFill>
                  <a:srgbClr val="FF66CC"/>
                </a:solidFill>
                <a:latin typeface="Times New Roman" pitchFamily="18" charset="0"/>
                <a:cs typeface="Times New Roman" pitchFamily="18" charset="0"/>
              </a:rPr>
              <a:t>Nghe viết bài</a:t>
            </a:r>
          </a:p>
        </p:txBody>
      </p:sp>
      <p:sp>
        <p:nvSpPr>
          <p:cNvPr id="9" name="Text Box 9"/>
          <p:cNvSpPr txBox="1">
            <a:spLocks noChangeArrowheads="1"/>
          </p:cNvSpPr>
          <p:nvPr/>
        </p:nvSpPr>
        <p:spPr bwMode="auto">
          <a:xfrm>
            <a:off x="430745" y="254000"/>
            <a:ext cx="11460163" cy="99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800" b="1" u="sng" dirty="0" err="1">
                <a:solidFill>
                  <a:srgbClr val="0070C0"/>
                </a:solidFill>
                <a:latin typeface="Times New Roman" panose="02020603050405020304" pitchFamily="18" charset="0"/>
              </a:rPr>
              <a:t>Chính</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tả</a:t>
            </a:r>
            <a:r>
              <a:rPr lang="en-US" altLang="en-US" sz="2800" b="1" u="sng" dirty="0">
                <a:solidFill>
                  <a:srgbClr val="0070C0"/>
                </a:solidFill>
                <a:latin typeface="Times New Roman" panose="02020603050405020304" pitchFamily="18" charset="0"/>
              </a:rPr>
              <a:t> (</a:t>
            </a:r>
            <a:r>
              <a:rPr lang="en-US" altLang="en-US" sz="2800" b="1" u="sng" dirty="0" err="1">
                <a:solidFill>
                  <a:srgbClr val="0070C0"/>
                </a:solidFill>
                <a:latin typeface="Times New Roman" panose="02020603050405020304" pitchFamily="18" charset="0"/>
              </a:rPr>
              <a:t>Nghe</a:t>
            </a:r>
            <a:r>
              <a:rPr lang="en-US" altLang="en-US" sz="2800" b="1" u="sng" dirty="0">
                <a:solidFill>
                  <a:srgbClr val="0070C0"/>
                </a:solidFill>
                <a:latin typeface="Times New Roman" panose="02020603050405020304" pitchFamily="18" charset="0"/>
              </a:rPr>
              <a:t> - </a:t>
            </a:r>
            <a:r>
              <a:rPr lang="en-US" altLang="en-US" sz="2800" b="1" u="sng" dirty="0" err="1">
                <a:solidFill>
                  <a:srgbClr val="0070C0"/>
                </a:solidFill>
                <a:latin typeface="Times New Roman" panose="02020603050405020304" pitchFamily="18" charset="0"/>
              </a:rPr>
              <a:t>viết</a:t>
            </a:r>
            <a:r>
              <a:rPr lang="en-US" altLang="en-US" sz="2800" b="1" dirty="0">
                <a:solidFill>
                  <a:srgbClr val="0070C0"/>
                </a:solidFill>
                <a:latin typeface="Times New Roman" panose="02020603050405020304" pitchFamily="18" charset="0"/>
              </a:rPr>
              <a:t>)</a:t>
            </a:r>
          </a:p>
          <a:p>
            <a:pPr>
              <a:spcBef>
                <a:spcPct val="0"/>
              </a:spcBef>
              <a:buFontTx/>
              <a:buNone/>
            </a:pPr>
            <a:r>
              <a:rPr lang="en-US" altLang="en-US" sz="2800" b="1" dirty="0">
                <a:solidFill>
                  <a:srgbClr val="0070C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yêu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nước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Nguyễn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Trung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226832282"/>
      </p:ext>
    </p:extLst>
  </p:cSld>
  <p:clrMapOvr>
    <a:masterClrMapping/>
  </p:clrMapOvr>
  <p:transition spd="med">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863</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Bác nông dân ôn tồn giảng giải:  - Trước hết, tôi phải làm việc để nuôi thân. Đó là làm việc cho hiện tại. Nhà tôi còn bố mẹ già. Làm việc để phụng dưỡng bố mẹ là làm vì quá khứ. Còn làm để nuôi con là dành dụm cho tương lai. Sau này tôi già, các con tôi lại nuôi tôi như bây giờ tôi đang phụng dưỡng cha mẹ.                         TRUYỆN VUI DÂN GIAN THẾ GIỚI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84</cp:revision>
  <dcterms:created xsi:type="dcterms:W3CDTF">2017-11-24T09:12:01Z</dcterms:created>
  <dcterms:modified xsi:type="dcterms:W3CDTF">2021-03-11T07:57:18Z</dcterms:modified>
</cp:coreProperties>
</file>