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69" r:id="rId5"/>
    <p:sldId id="260" r:id="rId6"/>
    <p:sldId id="278" r:id="rId7"/>
    <p:sldId id="275" r:id="rId8"/>
    <p:sldId id="271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E02B1"/>
    <a:srgbClr val="3333FF"/>
    <a:srgbClr val="FF33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>
        <p:scale>
          <a:sx n="50" d="100"/>
          <a:sy n="50" d="100"/>
        </p:scale>
        <p:origin x="-1380" y="-5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42" name="Picture 2" descr="Kết quả hình ảnh cho hình ảnh người nông dân cày ruộ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1895" y="483870"/>
            <a:ext cx="9744075" cy="6191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95300" y="2822030"/>
            <a:ext cx="43510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6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36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kiểu</a:t>
            </a:r>
            <a:r>
              <a:rPr lang="en-US" sz="36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US" sz="36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6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6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718533" y="2817347"/>
            <a:ext cx="549226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36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US" sz="3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6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36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US" sz="3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1402096" y="1650609"/>
            <a:ext cx="58178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mấy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kiểu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6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25083" y="479349"/>
            <a:ext cx="11760591" cy="5709255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/>
              <a:t>1</a:t>
            </a:r>
            <a:r>
              <a:rPr lang="en-US" sz="3600" dirty="0" smtClean="0"/>
              <a:t>. </a:t>
            </a:r>
            <a:r>
              <a:rPr lang="en-US" sz="3600" dirty="0" err="1" smtClean="0"/>
              <a:t>Đọc</a:t>
            </a:r>
            <a:r>
              <a:rPr lang="en-US" sz="3600" dirty="0" smtClean="0"/>
              <a:t> </a:t>
            </a:r>
            <a:r>
              <a:rPr lang="en-US" sz="3600" dirty="0" err="1"/>
              <a:t>hai</a:t>
            </a:r>
            <a:r>
              <a:rPr lang="en-US" sz="3600" dirty="0"/>
              <a:t> </a:t>
            </a:r>
            <a:r>
              <a:rPr lang="en-US" sz="3600" dirty="0" err="1"/>
              <a:t>đoạn</a:t>
            </a:r>
            <a:r>
              <a:rPr lang="en-US" sz="3600" dirty="0"/>
              <a:t> </a:t>
            </a:r>
            <a:r>
              <a:rPr lang="en-US" sz="3600" dirty="0" err="1"/>
              <a:t>kết</a:t>
            </a:r>
            <a:r>
              <a:rPr lang="en-US" sz="3600" dirty="0"/>
              <a:t> </a:t>
            </a:r>
            <a:r>
              <a:rPr lang="en-US" sz="3600" dirty="0" err="1"/>
              <a:t>bài</a:t>
            </a:r>
            <a:r>
              <a:rPr lang="en-US" sz="3600" dirty="0"/>
              <a:t> </a:t>
            </a:r>
            <a:r>
              <a:rPr lang="en-US" sz="3600" dirty="0" err="1"/>
              <a:t>dưới</a:t>
            </a:r>
            <a:r>
              <a:rPr lang="en-US" sz="3600" dirty="0"/>
              <a:t> </a:t>
            </a:r>
            <a:r>
              <a:rPr lang="en-US" sz="3600" dirty="0" err="1"/>
              <a:t>đây</a:t>
            </a:r>
            <a:r>
              <a:rPr lang="en-US" sz="3600" dirty="0"/>
              <a:t> </a:t>
            </a:r>
            <a:r>
              <a:rPr lang="en-US" sz="3600" dirty="0" err="1"/>
              <a:t>và</a:t>
            </a:r>
            <a:r>
              <a:rPr lang="en-US" sz="3600" dirty="0"/>
              <a:t> </a:t>
            </a:r>
            <a:r>
              <a:rPr lang="en-US" sz="3600" dirty="0" err="1"/>
              <a:t>cho</a:t>
            </a:r>
            <a:r>
              <a:rPr lang="en-US" sz="3600" dirty="0"/>
              <a:t> </a:t>
            </a:r>
            <a:r>
              <a:rPr lang="en-US" sz="3600" dirty="0" err="1"/>
              <a:t>biết</a:t>
            </a:r>
            <a:r>
              <a:rPr lang="en-US" sz="3600" dirty="0"/>
              <a:t> </a:t>
            </a:r>
            <a:r>
              <a:rPr lang="en-US" sz="3600" dirty="0" err="1"/>
              <a:t>cách</a:t>
            </a:r>
            <a:r>
              <a:rPr lang="en-US" sz="3600" dirty="0"/>
              <a:t> </a:t>
            </a:r>
            <a:r>
              <a:rPr lang="en-US" sz="3600" dirty="0" err="1"/>
              <a:t>kết</a:t>
            </a:r>
            <a:r>
              <a:rPr lang="en-US" sz="3600" dirty="0"/>
              <a:t> </a:t>
            </a:r>
            <a:r>
              <a:rPr lang="en-US" sz="3600" dirty="0" err="1"/>
              <a:t>bài</a:t>
            </a:r>
            <a:r>
              <a:rPr lang="en-US" sz="3600" dirty="0"/>
              <a:t> ở </a:t>
            </a:r>
            <a:r>
              <a:rPr lang="en-US" sz="3600" dirty="0" err="1"/>
              <a:t>hai</a:t>
            </a:r>
            <a:r>
              <a:rPr lang="en-US" sz="3600" dirty="0"/>
              <a:t> </a:t>
            </a:r>
            <a:r>
              <a:rPr lang="en-US" sz="3600" dirty="0" err="1"/>
              <a:t>đoạn</a:t>
            </a:r>
            <a:r>
              <a:rPr lang="en-US" sz="3600" dirty="0"/>
              <a:t> </a:t>
            </a:r>
            <a:r>
              <a:rPr lang="en-US" sz="3600" dirty="0" err="1"/>
              <a:t>này</a:t>
            </a:r>
            <a:r>
              <a:rPr lang="en-US" sz="3600" dirty="0"/>
              <a:t>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gì</a:t>
            </a:r>
            <a:r>
              <a:rPr lang="en-US" sz="3600" dirty="0"/>
              <a:t> </a:t>
            </a:r>
            <a:r>
              <a:rPr lang="en-US" sz="3600" dirty="0" err="1"/>
              <a:t>khác</a:t>
            </a:r>
            <a:r>
              <a:rPr lang="en-US" sz="3600" dirty="0"/>
              <a:t> </a:t>
            </a:r>
            <a:r>
              <a:rPr lang="en-US" sz="3600" dirty="0" err="1" smtClean="0"/>
              <a:t>nhau</a:t>
            </a:r>
            <a:r>
              <a:rPr lang="en-US" sz="3600" dirty="0" smtClean="0"/>
              <a:t>:</a:t>
            </a:r>
            <a:endParaRPr lang="en-US" sz="3600" dirty="0"/>
          </a:p>
          <a:p>
            <a:r>
              <a:rPr lang="en-US" sz="3600" dirty="0">
                <a:solidFill>
                  <a:srgbClr val="FF0000"/>
                </a:solidFill>
              </a:rPr>
              <a:t>a</a:t>
            </a:r>
            <a:r>
              <a:rPr lang="en-US" sz="3600" dirty="0" smtClean="0">
                <a:solidFill>
                  <a:srgbClr val="FF0000"/>
                </a:solidFill>
              </a:rPr>
              <a:t>) </a:t>
            </a:r>
            <a:r>
              <a:rPr lang="en-US" sz="3600" dirty="0" err="1" smtClean="0">
                <a:solidFill>
                  <a:srgbClr val="FF0000"/>
                </a:solidFill>
              </a:rPr>
              <a:t>Đến</a:t>
            </a:r>
            <a:r>
              <a:rPr lang="en-US" sz="3600" dirty="0" smtClean="0">
                <a:solidFill>
                  <a:srgbClr val="FF0000"/>
                </a:solidFill>
              </a:rPr>
              <a:t> nay, </a:t>
            </a:r>
            <a:r>
              <a:rPr lang="en-US" sz="3600" dirty="0" err="1">
                <a:solidFill>
                  <a:srgbClr val="FF0000"/>
                </a:solidFill>
              </a:rPr>
              <a:t>bà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xa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nhưng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những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kỉ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niệm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về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</a:t>
            </a:r>
            <a:r>
              <a:rPr lang="en-US" sz="3600" dirty="0">
                <a:solidFill>
                  <a:srgbClr val="FF0000"/>
                </a:solidFill>
              </a:rPr>
              <a:t>  </a:t>
            </a:r>
            <a:r>
              <a:rPr lang="en-US" sz="3600" dirty="0" err="1">
                <a:solidFill>
                  <a:srgbClr val="FF0000"/>
                </a:solidFill>
              </a:rPr>
              <a:t>vẫn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mãi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tâm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tôi</a:t>
            </a:r>
            <a:r>
              <a:rPr lang="en-US" sz="3600" dirty="0" smtClean="0">
                <a:solidFill>
                  <a:srgbClr val="FF0000"/>
                </a:solidFill>
              </a:rPr>
              <a:t>. </a:t>
            </a:r>
            <a:r>
              <a:rPr lang="en-US" sz="3600" i="1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n-US" sz="3600" i="1" dirty="0" err="1">
                <a:solidFill>
                  <a:schemeClr val="accent2">
                    <a:lumMod val="50000"/>
                  </a:schemeClr>
                </a:solidFill>
              </a:rPr>
              <a:t>Đề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accent2">
                    <a:lumMod val="50000"/>
                  </a:schemeClr>
                </a:solidFill>
              </a:rPr>
              <a:t>bài</a:t>
            </a:r>
            <a:r>
              <a:rPr lang="en-US" sz="3600" i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n-US" sz="3600" i="1" dirty="0" err="1">
                <a:solidFill>
                  <a:schemeClr val="accent2">
                    <a:lumMod val="50000"/>
                  </a:schemeClr>
                </a:solidFill>
              </a:rPr>
              <a:t>Tả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i="1" dirty="0" err="1">
                <a:solidFill>
                  <a:schemeClr val="accent2">
                    <a:lumMod val="50000"/>
                  </a:schemeClr>
                </a:solidFill>
              </a:rPr>
              <a:t>một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i="1" dirty="0" err="1">
                <a:solidFill>
                  <a:schemeClr val="accent2">
                    <a:lumMod val="50000"/>
                  </a:schemeClr>
                </a:solidFill>
              </a:rPr>
              <a:t>người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i="1" dirty="0" err="1">
                <a:solidFill>
                  <a:schemeClr val="accent2">
                    <a:lumMod val="50000"/>
                  </a:schemeClr>
                </a:solidFill>
              </a:rPr>
              <a:t>thân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i="1" dirty="0" err="1">
                <a:solidFill>
                  <a:schemeClr val="accent2">
                    <a:lumMod val="50000"/>
                  </a:schemeClr>
                </a:solidFill>
              </a:rPr>
              <a:t>trong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i="1" dirty="0" err="1">
                <a:solidFill>
                  <a:schemeClr val="accent2">
                    <a:lumMod val="50000"/>
                  </a:schemeClr>
                </a:solidFill>
              </a:rPr>
              <a:t>gia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i="1" dirty="0" err="1">
                <a:solidFill>
                  <a:schemeClr val="accent2">
                    <a:lumMod val="50000"/>
                  </a:schemeClr>
                </a:solidFill>
              </a:rPr>
              <a:t>đình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accent2">
                    <a:lumMod val="50000"/>
                  </a:schemeClr>
                </a:solidFill>
              </a:rPr>
              <a:t>em</a:t>
            </a:r>
            <a:r>
              <a:rPr lang="en-US" sz="3600" i="1" dirty="0" smtClean="0">
                <a:solidFill>
                  <a:schemeClr val="accent2">
                    <a:lumMod val="50000"/>
                  </a:schemeClr>
                </a:solidFill>
              </a:rPr>
              <a:t>.)</a:t>
            </a:r>
            <a:endParaRPr lang="en-US" sz="36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en-US" sz="3600" dirty="0">
                <a:solidFill>
                  <a:srgbClr val="3333FF"/>
                </a:solidFill>
              </a:rPr>
              <a:t>b</a:t>
            </a:r>
            <a:r>
              <a:rPr lang="en-US" sz="3600" dirty="0" smtClean="0">
                <a:solidFill>
                  <a:srgbClr val="3333FF"/>
                </a:solidFill>
              </a:rPr>
              <a:t>) </a:t>
            </a:r>
            <a:r>
              <a:rPr lang="en-US" sz="3600" dirty="0" err="1" smtClean="0">
                <a:solidFill>
                  <a:srgbClr val="3333FF"/>
                </a:solidFill>
              </a:rPr>
              <a:t>Nhìn</a:t>
            </a:r>
            <a:r>
              <a:rPr lang="en-US" sz="3600" dirty="0" smtClean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bác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Tư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cần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mẫn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cày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ruộng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giữa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buổi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trưa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hè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nắng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</a:rPr>
              <a:t>gắt</a:t>
            </a:r>
            <a:r>
              <a:rPr lang="en-US" sz="3600" dirty="0" smtClean="0">
                <a:solidFill>
                  <a:srgbClr val="3333FF"/>
                </a:solidFill>
              </a:rPr>
              <a:t>, </a:t>
            </a:r>
            <a:r>
              <a:rPr lang="en-US" sz="3600" dirty="0" err="1">
                <a:solidFill>
                  <a:srgbClr val="3333FF"/>
                </a:solidFill>
              </a:rPr>
              <a:t>em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rất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cảm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phục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</a:rPr>
              <a:t>bác</a:t>
            </a:r>
            <a:r>
              <a:rPr lang="en-US" sz="3600" dirty="0" smtClean="0">
                <a:solidFill>
                  <a:srgbClr val="3333FF"/>
                </a:solidFill>
              </a:rPr>
              <a:t>. </a:t>
            </a:r>
            <a:r>
              <a:rPr lang="en-US" sz="3600" dirty="0" err="1">
                <a:solidFill>
                  <a:srgbClr val="3333FF"/>
                </a:solidFill>
              </a:rPr>
              <a:t>Em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cũng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hiểu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thêm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điều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</a:rPr>
              <a:t>này</a:t>
            </a:r>
            <a:r>
              <a:rPr lang="en-US" sz="3600" dirty="0" smtClean="0">
                <a:solidFill>
                  <a:srgbClr val="3333FF"/>
                </a:solidFill>
              </a:rPr>
              <a:t>: </a:t>
            </a:r>
            <a:r>
              <a:rPr lang="en-US" sz="3600" dirty="0" err="1">
                <a:solidFill>
                  <a:srgbClr val="3333FF"/>
                </a:solidFill>
              </a:rPr>
              <a:t>có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được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hạt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gạo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nuôi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tất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cả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chúng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ta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là</a:t>
            </a:r>
            <a:r>
              <a:rPr lang="en-US" sz="3600" dirty="0">
                <a:solidFill>
                  <a:srgbClr val="3333FF"/>
                </a:solidFill>
              </a:rPr>
              <a:t>  </a:t>
            </a:r>
            <a:r>
              <a:rPr lang="en-US" sz="3600" dirty="0" err="1">
                <a:solidFill>
                  <a:srgbClr val="3333FF"/>
                </a:solidFill>
              </a:rPr>
              <a:t>nhờ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có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công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sức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lao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động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vất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vả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của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những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người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nông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dân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như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bác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r>
              <a:rPr lang="en-US" sz="3600" dirty="0" err="1">
                <a:solidFill>
                  <a:srgbClr val="3333FF"/>
                </a:solidFill>
              </a:rPr>
              <a:t>Tư</a:t>
            </a:r>
            <a:r>
              <a:rPr lang="en-US" sz="3600" dirty="0">
                <a:solidFill>
                  <a:srgbClr val="3333FF"/>
                </a:solidFill>
              </a:rPr>
              <a:t>. </a:t>
            </a:r>
            <a:r>
              <a:rPr lang="en-US" sz="36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3600" i="1" dirty="0" err="1"/>
              <a:t>Đề</a:t>
            </a:r>
            <a:r>
              <a:rPr lang="en-US" sz="3600" i="1" dirty="0"/>
              <a:t> </a:t>
            </a:r>
            <a:r>
              <a:rPr lang="en-US" sz="3600" i="1" dirty="0" err="1" smtClean="0"/>
              <a:t>bài</a:t>
            </a:r>
            <a:r>
              <a:rPr lang="en-US" sz="3600" i="1" dirty="0" smtClean="0"/>
              <a:t>: </a:t>
            </a:r>
            <a:r>
              <a:rPr lang="en-US" sz="3600" i="1" dirty="0" err="1"/>
              <a:t>Tả</a:t>
            </a:r>
            <a:r>
              <a:rPr lang="en-US" sz="3600" i="1" dirty="0"/>
              <a:t> </a:t>
            </a:r>
            <a:r>
              <a:rPr lang="en-US" sz="3600" i="1" dirty="0" err="1"/>
              <a:t>một</a:t>
            </a:r>
            <a:r>
              <a:rPr lang="en-US" sz="3600" i="1" dirty="0"/>
              <a:t> </a:t>
            </a:r>
            <a:r>
              <a:rPr lang="en-US" sz="3600" i="1" dirty="0" err="1"/>
              <a:t>bác</a:t>
            </a:r>
            <a:r>
              <a:rPr lang="en-US" sz="3600" i="1" dirty="0"/>
              <a:t> </a:t>
            </a:r>
            <a:r>
              <a:rPr lang="en-US" sz="3600" i="1" dirty="0" err="1"/>
              <a:t>nông</a:t>
            </a:r>
            <a:r>
              <a:rPr lang="en-US" sz="3600" i="1" dirty="0"/>
              <a:t> </a:t>
            </a:r>
            <a:r>
              <a:rPr lang="en-US" sz="3600" i="1" dirty="0" err="1"/>
              <a:t>dân</a:t>
            </a:r>
            <a:r>
              <a:rPr lang="en-US" sz="3600" i="1" dirty="0"/>
              <a:t> </a:t>
            </a:r>
            <a:r>
              <a:rPr lang="en-US" sz="3600" i="1" dirty="0" err="1"/>
              <a:t>đang</a:t>
            </a:r>
            <a:r>
              <a:rPr lang="en-US" sz="3600" i="1" dirty="0"/>
              <a:t> </a:t>
            </a:r>
            <a:r>
              <a:rPr lang="en-US" sz="3600" i="1" dirty="0" err="1"/>
              <a:t>cày</a:t>
            </a:r>
            <a:r>
              <a:rPr lang="en-US" sz="3600" i="1" dirty="0"/>
              <a:t> </a:t>
            </a:r>
            <a:r>
              <a:rPr lang="en-US" sz="3600" i="1" dirty="0" err="1" smtClean="0"/>
              <a:t>ruộng</a:t>
            </a:r>
            <a:r>
              <a:rPr lang="en-US" sz="3600" i="1" dirty="0" smtClean="0"/>
              <a:t>.)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22166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975360" y="533400"/>
            <a:ext cx="10492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VNI-Times" pitchFamily="2" charset="0"/>
              </a:rPr>
              <a:t>- </a:t>
            </a:r>
            <a:r>
              <a:rPr lang="en-US" sz="3600" dirty="0" err="1" smtClean="0">
                <a:latin typeface="VNI-Times" pitchFamily="2" charset="0"/>
              </a:rPr>
              <a:t>Coù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maáy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kieåu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keát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baøi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maø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caùc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em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ñaõ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hoïc</a:t>
            </a:r>
            <a:r>
              <a:rPr lang="en-US" sz="3600" dirty="0" smtClean="0">
                <a:latin typeface="VNI-Times" pitchFamily="2" charset="0"/>
              </a:rPr>
              <a:t> ? </a:t>
            </a:r>
            <a:endParaRPr lang="en-US" sz="3600" dirty="0">
              <a:latin typeface="VNI-Times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5360" y="1455420"/>
            <a:ext cx="1127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+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Coù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2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kieåu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keát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baøi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: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Keát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baøi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môû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roäng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vaø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keát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baøi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khoâng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môû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roäng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7650" y="2510790"/>
            <a:ext cx="118529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 smtClean="0">
                <a:latin typeface="VNI-Times" pitchFamily="2" charset="0"/>
              </a:rPr>
              <a:t>Caâu</a:t>
            </a:r>
            <a:r>
              <a:rPr lang="en-US" sz="3600" u="sng" dirty="0" smtClean="0">
                <a:latin typeface="VNI-Times" pitchFamily="2" charset="0"/>
              </a:rPr>
              <a:t> 1</a:t>
            </a:r>
            <a:r>
              <a:rPr lang="en-US" sz="3600" dirty="0" smtClean="0">
                <a:latin typeface="VNI-Times" pitchFamily="2" charset="0"/>
              </a:rPr>
              <a:t>. </a:t>
            </a:r>
            <a:r>
              <a:rPr lang="en-US" sz="3600" dirty="0" err="1" smtClean="0">
                <a:latin typeface="VNI-Times" pitchFamily="2" charset="0"/>
              </a:rPr>
              <a:t>Theá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naøo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laø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keát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baøi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khoâng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môû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roäng</a:t>
            </a:r>
            <a:r>
              <a:rPr lang="en-US" sz="3600" dirty="0" smtClean="0">
                <a:latin typeface="VNI-Times" pitchFamily="2" charset="0"/>
              </a:rPr>
              <a:t> ?</a:t>
            </a:r>
          </a:p>
          <a:p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+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Keát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baøi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khoâng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môû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roäng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laø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neâu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nhaän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xeùt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chung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hoaëc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nhaán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maïnh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tình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caûm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vôùi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ñöôïc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taû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.</a:t>
            </a:r>
          </a:p>
          <a:p>
            <a:r>
              <a:rPr lang="en-US" sz="3600" u="sng" dirty="0" err="1" smtClean="0">
                <a:latin typeface="VNI-Times" pitchFamily="2" charset="0"/>
              </a:rPr>
              <a:t>Caâu</a:t>
            </a:r>
            <a:r>
              <a:rPr lang="en-US" sz="3600" u="sng" dirty="0" smtClean="0">
                <a:latin typeface="VNI-Times" pitchFamily="2" charset="0"/>
              </a:rPr>
              <a:t> 2</a:t>
            </a:r>
            <a:r>
              <a:rPr lang="en-US" sz="3600" dirty="0" smtClean="0">
                <a:latin typeface="VNI-Times" pitchFamily="2" charset="0"/>
              </a:rPr>
              <a:t>. </a:t>
            </a:r>
            <a:r>
              <a:rPr lang="en-US" sz="3600" dirty="0" err="1" smtClean="0">
                <a:latin typeface="VNI-Times" pitchFamily="2" charset="0"/>
              </a:rPr>
              <a:t>Theá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naøo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laø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keát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baøi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môû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 smtClean="0">
                <a:latin typeface="VNI-Times" pitchFamily="2" charset="0"/>
              </a:rPr>
              <a:t>roäng</a:t>
            </a:r>
            <a:r>
              <a:rPr lang="en-US" sz="3600" dirty="0" smtClean="0">
                <a:latin typeface="VNI-Times" pitchFamily="2" charset="0"/>
              </a:rPr>
              <a:t> ?</a:t>
            </a:r>
          </a:p>
          <a:p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+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Keát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baøi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môû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roäng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laø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töø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hình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aûnh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,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hoaït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ñoäng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cuûa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ñöôïc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taû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,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suy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roäng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ra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caùc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vaán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ñeà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khaùc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(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coù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lôøi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bình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latin typeface="VNI-Times" pitchFamily="2" charset="0"/>
              </a:rPr>
              <a:t>luaän</a:t>
            </a:r>
            <a:r>
              <a:rPr lang="en-US" sz="3600" dirty="0" smtClean="0">
                <a:solidFill>
                  <a:srgbClr val="3333FF"/>
                </a:solidFill>
                <a:latin typeface="VNI-Times" pitchFamily="2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76300" y="2716531"/>
            <a:ext cx="11003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a) </a:t>
            </a:r>
            <a:r>
              <a:rPr lang="en-US" sz="4000" dirty="0" err="1" smtClean="0">
                <a:solidFill>
                  <a:srgbClr val="FF0000"/>
                </a:solidFill>
              </a:rPr>
              <a:t>Đến</a:t>
            </a:r>
            <a:r>
              <a:rPr lang="en-US" sz="4000" dirty="0" smtClean="0">
                <a:solidFill>
                  <a:srgbClr val="FF0000"/>
                </a:solidFill>
              </a:rPr>
              <a:t> nay, </a:t>
            </a:r>
            <a:r>
              <a:rPr lang="en-US" sz="4000" dirty="0" err="1" smtClean="0">
                <a:solidFill>
                  <a:srgbClr val="FF0000"/>
                </a:solidFill>
              </a:rPr>
              <a:t>bà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xa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nhưng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những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kỉ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niệm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về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</a:t>
            </a:r>
            <a:r>
              <a:rPr lang="en-US" sz="4000" dirty="0" smtClean="0">
                <a:solidFill>
                  <a:srgbClr val="FF0000"/>
                </a:solidFill>
              </a:rPr>
              <a:t>  </a:t>
            </a:r>
            <a:r>
              <a:rPr lang="en-US" sz="4000" dirty="0" err="1" smtClean="0">
                <a:solidFill>
                  <a:srgbClr val="FF0000"/>
                </a:solidFill>
              </a:rPr>
              <a:t>vẫn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mãi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tâm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trí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tôi</a:t>
            </a:r>
            <a:r>
              <a:rPr lang="en-US" sz="4000" dirty="0" smtClean="0">
                <a:solidFill>
                  <a:srgbClr val="FF0000"/>
                </a:solidFill>
              </a:rPr>
              <a:t>. </a:t>
            </a:r>
            <a:r>
              <a:rPr lang="en-US" sz="4000" i="1" dirty="0" smtClean="0"/>
              <a:t>(</a:t>
            </a:r>
            <a:r>
              <a:rPr lang="en-US" sz="4000" i="1" dirty="0" err="1" smtClean="0"/>
              <a:t>Đề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bài</a:t>
            </a:r>
            <a:r>
              <a:rPr lang="en-US" sz="4000" i="1" dirty="0" smtClean="0"/>
              <a:t>: </a:t>
            </a:r>
            <a:r>
              <a:rPr lang="en-US" sz="4000" i="1" dirty="0" err="1" smtClean="0"/>
              <a:t>Tả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một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người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thân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trong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gia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đình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em</a:t>
            </a:r>
            <a:r>
              <a:rPr lang="en-US" sz="4000" i="1" dirty="0" smtClean="0"/>
              <a:t>.)</a:t>
            </a:r>
            <a:endParaRPr lang="en-US" sz="4000" dirty="0" smtClean="0"/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990600" y="803910"/>
            <a:ext cx="10073640" cy="13234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err="1" smtClean="0"/>
              <a:t>Cách</a:t>
            </a:r>
            <a:r>
              <a:rPr lang="en-US" sz="4000" dirty="0" smtClean="0"/>
              <a:t> </a:t>
            </a:r>
            <a:r>
              <a:rPr lang="en-US" sz="4000" dirty="0" err="1"/>
              <a:t>kết</a:t>
            </a:r>
            <a:r>
              <a:rPr lang="en-US" sz="4000" dirty="0"/>
              <a:t> </a:t>
            </a:r>
            <a:r>
              <a:rPr lang="en-US" sz="4000" dirty="0" err="1"/>
              <a:t>bài</a:t>
            </a:r>
            <a:r>
              <a:rPr lang="en-US" sz="4000" dirty="0"/>
              <a:t> ở </a:t>
            </a:r>
            <a:r>
              <a:rPr lang="en-US" sz="4000" dirty="0" err="1" smtClean="0"/>
              <a:t>đoạn</a:t>
            </a:r>
            <a:r>
              <a:rPr lang="en-US" sz="4000" dirty="0" smtClean="0"/>
              <a:t> </a:t>
            </a:r>
            <a:r>
              <a:rPr lang="en-US" sz="4000" dirty="0" err="1"/>
              <a:t>văn</a:t>
            </a:r>
            <a:r>
              <a:rPr lang="en-US" sz="4000" dirty="0"/>
              <a:t> </a:t>
            </a:r>
            <a:r>
              <a:rPr lang="en-US" sz="4000" dirty="0" err="1"/>
              <a:t>này</a:t>
            </a:r>
            <a:r>
              <a:rPr lang="en-US" sz="4000" dirty="0"/>
              <a:t> </a:t>
            </a:r>
            <a:r>
              <a:rPr lang="en-US" sz="4000" dirty="0" err="1" smtClean="0"/>
              <a:t>thuộc</a:t>
            </a:r>
            <a:r>
              <a:rPr lang="en-US" sz="4000" dirty="0" smtClean="0"/>
              <a:t> </a:t>
            </a:r>
            <a:r>
              <a:rPr lang="en-US" sz="4000" dirty="0" err="1" smtClean="0"/>
              <a:t>kiểu</a:t>
            </a:r>
            <a:r>
              <a:rPr lang="en-US" sz="4000" dirty="0" smtClean="0"/>
              <a:t> </a:t>
            </a:r>
            <a:r>
              <a:rPr lang="en-US" sz="4000" dirty="0" err="1" smtClean="0"/>
              <a:t>kết</a:t>
            </a:r>
            <a:r>
              <a:rPr lang="en-US" sz="4000" dirty="0" smtClean="0"/>
              <a:t> </a:t>
            </a:r>
            <a:r>
              <a:rPr lang="en-US" sz="4000" dirty="0" err="1" smtClean="0"/>
              <a:t>bài</a:t>
            </a:r>
            <a:r>
              <a:rPr lang="en-US" sz="4000" dirty="0" smtClean="0"/>
              <a:t> </a:t>
            </a:r>
            <a:r>
              <a:rPr lang="en-US" sz="4000" dirty="0" err="1" smtClean="0"/>
              <a:t>gì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777240" y="4823460"/>
            <a:ext cx="11201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err="1" smtClean="0">
                <a:solidFill>
                  <a:srgbClr val="3333FF"/>
                </a:solidFill>
              </a:rPr>
              <a:t>Kết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bài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này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là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kết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>
                <a:solidFill>
                  <a:srgbClr val="3333FF"/>
                </a:solidFill>
              </a:rPr>
              <a:t>bài</a:t>
            </a:r>
            <a:r>
              <a:rPr lang="en-US" sz="4000" dirty="0">
                <a:solidFill>
                  <a:srgbClr val="3333FF"/>
                </a:solidFill>
              </a:rPr>
              <a:t> </a:t>
            </a:r>
            <a:r>
              <a:rPr lang="en-US" sz="4000" dirty="0" err="1">
                <a:solidFill>
                  <a:srgbClr val="3333FF"/>
                </a:solidFill>
              </a:rPr>
              <a:t>không</a:t>
            </a:r>
            <a:r>
              <a:rPr lang="en-US" sz="4000" dirty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mở</a:t>
            </a:r>
            <a:r>
              <a:rPr lang="en-US" sz="4000" dirty="0" smtClean="0">
                <a:solidFill>
                  <a:srgbClr val="3333FF"/>
                </a:solidFill>
              </a:rPr>
              <a:t> </a:t>
            </a:r>
            <a:r>
              <a:rPr lang="en-US" sz="4000" dirty="0" err="1" smtClean="0">
                <a:solidFill>
                  <a:srgbClr val="3333FF"/>
                </a:solidFill>
              </a:rPr>
              <a:t>rộng</a:t>
            </a:r>
            <a:r>
              <a:rPr lang="en-US" sz="4000" dirty="0" smtClean="0">
                <a:solidFill>
                  <a:srgbClr val="3333FF"/>
                </a:solidFill>
              </a:rPr>
              <a:t>: </a:t>
            </a:r>
          </a:p>
          <a:p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Keát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nhaán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maïnh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tình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caûm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vôùi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ngöôøi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ñöôïc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VNI-Times" pitchFamily="2" charset="0"/>
              </a:rPr>
              <a:t>taû</a:t>
            </a:r>
            <a:r>
              <a:rPr lang="en-US" sz="4000" dirty="0" smtClean="0">
                <a:solidFill>
                  <a:srgbClr val="FF0000"/>
                </a:solidFill>
                <a:latin typeface="VNI-Times" pitchFamily="2" charset="0"/>
              </a:rPr>
              <a:t>.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13360" y="973574"/>
            <a:ext cx="11734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b)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Nhìn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bác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Tư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cần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mẫn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cày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ruộng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giữa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buổi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trưa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hè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nắng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gắt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,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em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rất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cảm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phục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bác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.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Em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cũng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hiểu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thêm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điều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này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: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có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được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hạt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gạo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nuôi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tất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cả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chúng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ta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là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nhờ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có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công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sức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lao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động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vất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vả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của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những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người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nông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dân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như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bác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cs typeface="Arial" pitchFamily="34" charset="0"/>
              </a:rPr>
              <a:t>Tư</a:t>
            </a:r>
            <a:r>
              <a:rPr lang="en-US" sz="3600" dirty="0" smtClean="0">
                <a:solidFill>
                  <a:srgbClr val="3333FF"/>
                </a:solidFill>
                <a:cs typeface="Arial" pitchFamily="34" charset="0"/>
              </a:rPr>
              <a:t>. </a:t>
            </a:r>
            <a:r>
              <a:rPr lang="en-US" sz="3600" i="1" dirty="0" smtClean="0">
                <a:cs typeface="Arial" pitchFamily="34" charset="0"/>
              </a:rPr>
              <a:t>(</a:t>
            </a:r>
            <a:r>
              <a:rPr lang="en-US" sz="3600" i="1" dirty="0" err="1" smtClean="0">
                <a:cs typeface="Arial" pitchFamily="34" charset="0"/>
              </a:rPr>
              <a:t>Đề</a:t>
            </a:r>
            <a:r>
              <a:rPr lang="en-US" sz="3600" i="1" dirty="0" smtClean="0">
                <a:cs typeface="Arial" pitchFamily="34" charset="0"/>
              </a:rPr>
              <a:t> </a:t>
            </a:r>
            <a:r>
              <a:rPr lang="en-US" sz="3600" i="1" dirty="0" err="1" smtClean="0">
                <a:cs typeface="Arial" pitchFamily="34" charset="0"/>
              </a:rPr>
              <a:t>bài</a:t>
            </a:r>
            <a:r>
              <a:rPr lang="en-US" sz="3600" i="1" dirty="0" smtClean="0">
                <a:cs typeface="Arial" pitchFamily="34" charset="0"/>
              </a:rPr>
              <a:t>: </a:t>
            </a:r>
            <a:r>
              <a:rPr lang="en-US" sz="3600" i="1" dirty="0" err="1" smtClean="0">
                <a:cs typeface="Arial" pitchFamily="34" charset="0"/>
              </a:rPr>
              <a:t>Tả</a:t>
            </a:r>
            <a:r>
              <a:rPr lang="en-US" sz="3600" i="1" dirty="0" smtClean="0">
                <a:cs typeface="Arial" pitchFamily="34" charset="0"/>
              </a:rPr>
              <a:t> </a:t>
            </a:r>
            <a:r>
              <a:rPr lang="en-US" sz="3600" i="1" dirty="0" err="1" smtClean="0">
                <a:cs typeface="Arial" pitchFamily="34" charset="0"/>
              </a:rPr>
              <a:t>một</a:t>
            </a:r>
            <a:r>
              <a:rPr lang="en-US" sz="3600" i="1" dirty="0" smtClean="0">
                <a:cs typeface="Arial" pitchFamily="34" charset="0"/>
              </a:rPr>
              <a:t> </a:t>
            </a:r>
            <a:r>
              <a:rPr lang="en-US" sz="3600" i="1" dirty="0" err="1" smtClean="0">
                <a:cs typeface="Arial" pitchFamily="34" charset="0"/>
              </a:rPr>
              <a:t>bác</a:t>
            </a:r>
            <a:r>
              <a:rPr lang="en-US" sz="3600" i="1" dirty="0" smtClean="0">
                <a:cs typeface="Arial" pitchFamily="34" charset="0"/>
              </a:rPr>
              <a:t> </a:t>
            </a:r>
            <a:r>
              <a:rPr lang="en-US" sz="3600" i="1" dirty="0" err="1" smtClean="0">
                <a:cs typeface="Arial" pitchFamily="34" charset="0"/>
              </a:rPr>
              <a:t>nông</a:t>
            </a:r>
            <a:r>
              <a:rPr lang="en-US" sz="3600" i="1" dirty="0" smtClean="0">
                <a:cs typeface="Arial" pitchFamily="34" charset="0"/>
              </a:rPr>
              <a:t> </a:t>
            </a:r>
            <a:r>
              <a:rPr lang="en-US" sz="3600" i="1" dirty="0" err="1" smtClean="0">
                <a:cs typeface="Arial" pitchFamily="34" charset="0"/>
              </a:rPr>
              <a:t>dân</a:t>
            </a:r>
            <a:r>
              <a:rPr lang="en-US" sz="3600" i="1" dirty="0" smtClean="0">
                <a:cs typeface="Arial" pitchFamily="34" charset="0"/>
              </a:rPr>
              <a:t> </a:t>
            </a:r>
            <a:r>
              <a:rPr lang="en-US" sz="3600" i="1" dirty="0" err="1" smtClean="0">
                <a:cs typeface="Arial" pitchFamily="34" charset="0"/>
              </a:rPr>
              <a:t>đang</a:t>
            </a:r>
            <a:r>
              <a:rPr lang="en-US" sz="3600" i="1" dirty="0" smtClean="0">
                <a:cs typeface="Arial" pitchFamily="34" charset="0"/>
              </a:rPr>
              <a:t> </a:t>
            </a:r>
            <a:r>
              <a:rPr lang="en-US" sz="3600" i="1" dirty="0" err="1" smtClean="0">
                <a:cs typeface="Arial" pitchFamily="34" charset="0"/>
              </a:rPr>
              <a:t>cày</a:t>
            </a:r>
            <a:r>
              <a:rPr lang="en-US" sz="3600" i="1" dirty="0" smtClean="0">
                <a:cs typeface="Arial" pitchFamily="34" charset="0"/>
              </a:rPr>
              <a:t> </a:t>
            </a:r>
            <a:r>
              <a:rPr lang="en-US" sz="3600" i="1" dirty="0" err="1" smtClean="0">
                <a:cs typeface="Arial" pitchFamily="34" charset="0"/>
              </a:rPr>
              <a:t>ruộng</a:t>
            </a:r>
            <a:r>
              <a:rPr lang="en-US" sz="3600" i="1" dirty="0" smtClean="0">
                <a:cs typeface="Arial" pitchFamily="34" charset="0"/>
              </a:rPr>
              <a:t>.)</a:t>
            </a: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213360" y="3793510"/>
            <a:ext cx="7543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này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3360" y="4564380"/>
            <a:ext cx="11079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ngoaøi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vieäc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noùi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leân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tình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caûm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vôùi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noâng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daân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ñöôïc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taû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coøn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ñöa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ra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lôøi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bình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luaän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veà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vai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troø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cuûa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nhöõng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noâng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daân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vôùi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xaõ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NI-Times" pitchFamily="2" charset="0"/>
              </a:rPr>
              <a:t>hoäi</a:t>
            </a:r>
            <a:r>
              <a:rPr lang="en-US" sz="3600" dirty="0" smtClean="0">
                <a:solidFill>
                  <a:srgbClr val="FF0000"/>
                </a:solidFill>
                <a:latin typeface="VNI-Times" pitchFamily="2" charset="0"/>
              </a:rPr>
              <a:t>.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990600" y="251460"/>
            <a:ext cx="10073640" cy="646331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/>
              <a:t>kết</a:t>
            </a:r>
            <a:r>
              <a:rPr lang="en-US" sz="3600" dirty="0"/>
              <a:t> </a:t>
            </a:r>
            <a:r>
              <a:rPr lang="en-US" sz="3600" dirty="0" err="1"/>
              <a:t>bài</a:t>
            </a:r>
            <a:r>
              <a:rPr lang="en-US" sz="3600" dirty="0"/>
              <a:t> ở </a:t>
            </a:r>
            <a:r>
              <a:rPr lang="en-US" sz="3600" dirty="0" err="1" smtClean="0"/>
              <a:t>đoạn</a:t>
            </a:r>
            <a:r>
              <a:rPr lang="en-US" sz="3600" dirty="0" smtClean="0"/>
              <a:t> </a:t>
            </a:r>
            <a:r>
              <a:rPr lang="en-US" sz="3600" dirty="0" err="1"/>
              <a:t>văn</a:t>
            </a:r>
            <a:r>
              <a:rPr lang="en-US" sz="3600" dirty="0"/>
              <a:t> </a:t>
            </a:r>
            <a:r>
              <a:rPr lang="en-US" sz="3600" dirty="0" err="1"/>
              <a:t>này</a:t>
            </a:r>
            <a:r>
              <a:rPr lang="en-US" sz="3600" dirty="0"/>
              <a:t> </a:t>
            </a:r>
            <a:r>
              <a:rPr lang="en-US" sz="3600" dirty="0" err="1" smtClean="0"/>
              <a:t>thuộc</a:t>
            </a:r>
            <a:r>
              <a:rPr lang="en-US" sz="3600" dirty="0" smtClean="0"/>
              <a:t> </a:t>
            </a:r>
            <a:r>
              <a:rPr lang="en-US" sz="3600" dirty="0" err="1" smtClean="0"/>
              <a:t>kiểu</a:t>
            </a:r>
            <a:r>
              <a:rPr lang="en-US" sz="3600" dirty="0" smtClean="0"/>
              <a:t> </a:t>
            </a:r>
            <a:r>
              <a:rPr lang="en-US" sz="3600" dirty="0" err="1" smtClean="0"/>
              <a:t>kết</a:t>
            </a:r>
            <a:r>
              <a:rPr lang="en-US" sz="3600" dirty="0" smtClean="0"/>
              <a:t> </a:t>
            </a:r>
            <a:r>
              <a:rPr lang="en-US" sz="3600" dirty="0" err="1" smtClean="0"/>
              <a:t>bài</a:t>
            </a:r>
            <a:r>
              <a:rPr lang="en-US" sz="3600" dirty="0" smtClean="0"/>
              <a:t> </a:t>
            </a:r>
            <a:r>
              <a:rPr lang="en-US" sz="3600" dirty="0" err="1" smtClean="0"/>
              <a:t>gì</a:t>
            </a:r>
            <a:r>
              <a:rPr lang="en-US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224790"/>
            <a:ext cx="12325350" cy="1754326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880" y="1623060"/>
            <a:ext cx="11216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a)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Taû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moät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thaân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trong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gia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ñình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em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.</a:t>
            </a:r>
          </a:p>
          <a:p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b)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Taû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moät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baïn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cuøng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lôùp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hoaëc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baïn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ôû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gaàn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nhaø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em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.</a:t>
            </a:r>
          </a:p>
          <a:p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c)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Taû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moät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ca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só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ñang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bieåu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dieãn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.</a:t>
            </a:r>
          </a:p>
          <a:p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d)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Taû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moät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ngheä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só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haøi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maø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em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yeâu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VNI-Times" pitchFamily="2" charset="0"/>
              </a:rPr>
              <a:t>thích</a:t>
            </a:r>
            <a:r>
              <a:rPr lang="en-US" sz="3600" dirty="0" smtClean="0">
                <a:solidFill>
                  <a:srgbClr val="0033CC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1940" y="5574030"/>
            <a:ext cx="1178052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-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Ngoaøi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tình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caûm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daønh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cho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em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taû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,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em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thaáy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nhöõng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vieäc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laøm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cuûa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ñoù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coù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ích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gì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cho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xaõ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hoäi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?</a:t>
            </a:r>
            <a:endParaRPr lang="en-US" sz="3600" dirty="0">
              <a:solidFill>
                <a:srgbClr val="BE02B1"/>
              </a:solidFill>
              <a:latin typeface="VNI-Times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4373701"/>
            <a:ext cx="1178052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-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Ñoái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vôùi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em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taû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,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em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coù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tình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caûm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,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coù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aán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töôïng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veà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ngöôøi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ñoù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nhö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theá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BE02B1"/>
                </a:solidFill>
                <a:latin typeface="VNI-Times" pitchFamily="2" charset="0"/>
              </a:rPr>
              <a:t>naøo</a:t>
            </a:r>
            <a:r>
              <a:rPr lang="en-US" sz="3600" dirty="0" smtClean="0">
                <a:solidFill>
                  <a:srgbClr val="BE02B1"/>
                </a:solidFill>
                <a:latin typeface="VNI-Times" pitchFamily="2" charset="0"/>
              </a:rPr>
              <a:t> ? </a:t>
            </a:r>
          </a:p>
        </p:txBody>
      </p:sp>
    </p:spTree>
    <p:extLst>
      <p:ext uri="{BB962C8B-B14F-4D97-AF65-F5344CB8AC3E}">
        <p14:creationId xmlns:p14="http://schemas.microsoft.com/office/powerpoint/2010/main" val="363693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43840" y="891540"/>
            <a:ext cx="11765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VNI-Times" pitchFamily="2" charset="0"/>
              </a:rPr>
              <a:t>- </a:t>
            </a:r>
            <a:r>
              <a:rPr lang="en-US" sz="4000" u="sng" dirty="0" err="1" smtClean="0">
                <a:latin typeface="VNI-Times" pitchFamily="2" charset="0"/>
              </a:rPr>
              <a:t>Keát</a:t>
            </a:r>
            <a:r>
              <a:rPr lang="en-US" sz="4000" u="sng" dirty="0" smtClean="0">
                <a:latin typeface="VNI-Times" pitchFamily="2" charset="0"/>
              </a:rPr>
              <a:t> </a:t>
            </a:r>
            <a:r>
              <a:rPr lang="en-US" sz="4000" u="sng" dirty="0" err="1" smtClean="0">
                <a:latin typeface="VNI-Times" pitchFamily="2" charset="0"/>
              </a:rPr>
              <a:t>baøi</a:t>
            </a:r>
            <a:r>
              <a:rPr lang="en-US" sz="4000" u="sng" dirty="0" smtClean="0">
                <a:latin typeface="VNI-Times" pitchFamily="2" charset="0"/>
              </a:rPr>
              <a:t> 1</a:t>
            </a:r>
            <a:r>
              <a:rPr lang="en-US" sz="4000" dirty="0" smtClean="0">
                <a:latin typeface="VNI-Times" pitchFamily="2" charset="0"/>
              </a:rPr>
              <a:t>: </a:t>
            </a:r>
            <a:r>
              <a:rPr lang="en-US" sz="4000" dirty="0" err="1" smtClean="0">
                <a:latin typeface="VNI-Times" pitchFamily="2" charset="0"/>
              </a:rPr>
              <a:t>Töøng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ngaøy</a:t>
            </a:r>
            <a:r>
              <a:rPr lang="en-US" sz="4000" dirty="0" smtClean="0">
                <a:latin typeface="VNI-Times" pitchFamily="2" charset="0"/>
              </a:rPr>
              <a:t>, </a:t>
            </a:r>
            <a:r>
              <a:rPr lang="en-US" sz="4000" dirty="0" err="1" smtClean="0">
                <a:latin typeface="VNI-Times" pitchFamily="2" charset="0"/>
              </a:rPr>
              <a:t>töøng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giôø</a:t>
            </a:r>
            <a:r>
              <a:rPr lang="en-US" sz="4000" dirty="0" smtClean="0">
                <a:latin typeface="VNI-Times" pitchFamily="2" charset="0"/>
              </a:rPr>
              <a:t>, </a:t>
            </a:r>
            <a:r>
              <a:rPr lang="en-US" sz="4000" dirty="0" err="1" smtClean="0">
                <a:latin typeface="VNI-Times" pitchFamily="2" charset="0"/>
              </a:rPr>
              <a:t>chuùng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em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soáng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trong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söï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aân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caàn</a:t>
            </a:r>
            <a:r>
              <a:rPr lang="en-US" sz="4000" dirty="0" smtClean="0">
                <a:latin typeface="VNI-Times" pitchFamily="2" charset="0"/>
              </a:rPr>
              <a:t>, </a:t>
            </a:r>
            <a:r>
              <a:rPr lang="en-US" sz="4000" dirty="0" err="1" smtClean="0">
                <a:latin typeface="VNI-Times" pitchFamily="2" charset="0"/>
              </a:rPr>
              <a:t>chaêm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soùc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cuûa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meï</a:t>
            </a:r>
            <a:r>
              <a:rPr lang="en-US" sz="4000" dirty="0" smtClean="0">
                <a:latin typeface="VNI-Times" pitchFamily="2" charset="0"/>
              </a:rPr>
              <a:t>. </a:t>
            </a:r>
            <a:r>
              <a:rPr lang="en-US" sz="4000" dirty="0" err="1" smtClean="0">
                <a:latin typeface="VNI-Times" pitchFamily="2" charset="0"/>
              </a:rPr>
              <a:t>Meï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ñoái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vôùi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chò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em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toâi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laø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taát</a:t>
            </a:r>
            <a:r>
              <a:rPr lang="en-US" sz="4000" dirty="0" smtClean="0">
                <a:latin typeface="VNI-Times" pitchFamily="2" charset="0"/>
              </a:rPr>
              <a:t> </a:t>
            </a:r>
            <a:r>
              <a:rPr lang="en-US" sz="4000" dirty="0" err="1" smtClean="0">
                <a:latin typeface="VNI-Times" pitchFamily="2" charset="0"/>
              </a:rPr>
              <a:t>caû</a:t>
            </a:r>
            <a:r>
              <a:rPr lang="en-US" sz="4000" dirty="0" smtClean="0">
                <a:latin typeface="VNI-Times" pitchFamily="2" charset="0"/>
              </a:rPr>
              <a:t>.</a:t>
            </a:r>
          </a:p>
          <a:p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- </a:t>
            </a:r>
            <a:r>
              <a:rPr lang="en-US" sz="4000" u="sng" dirty="0" err="1" smtClean="0">
                <a:solidFill>
                  <a:srgbClr val="0033CC"/>
                </a:solidFill>
                <a:latin typeface="VNI-Times" pitchFamily="2" charset="0"/>
              </a:rPr>
              <a:t>Keát</a:t>
            </a:r>
            <a:r>
              <a:rPr lang="en-US" sz="4000" u="sng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u="sng" dirty="0" err="1" smtClean="0">
                <a:solidFill>
                  <a:srgbClr val="0033CC"/>
                </a:solidFill>
                <a:latin typeface="VNI-Times" pitchFamily="2" charset="0"/>
              </a:rPr>
              <a:t>baøi</a:t>
            </a:r>
            <a:r>
              <a:rPr lang="en-US" sz="4000" u="sng" dirty="0" smtClean="0">
                <a:solidFill>
                  <a:srgbClr val="0033CC"/>
                </a:solidFill>
                <a:latin typeface="VNI-Times" pitchFamily="2" charset="0"/>
              </a:rPr>
              <a:t> 2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: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Nhìn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böõa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côm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ngon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laønh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,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tinh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töôm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,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em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thaàm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caùm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ôn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meï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ñaõ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ñem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laïi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haïnh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phuùc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cho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gia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ñình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.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Baøn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tay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meï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ñaõ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cho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em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böõa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côm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ngon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,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li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nöôùc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maùt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. ...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Em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yeâu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meï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bieát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chöøng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naøo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!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Em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töï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nhuû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mình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khoâng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nhöõng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seõ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coá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gaéng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hoïc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gioûi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maø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coøn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phaûi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bieát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phuï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giuùp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,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ñôõ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ñaàn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cho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meï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,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ñeå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meï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bôùt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nhoïc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nhaèn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,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vaát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VNI-Times" pitchFamily="2" charset="0"/>
              </a:rPr>
              <a:t>vaû</a:t>
            </a:r>
            <a:r>
              <a:rPr lang="en-US" sz="4000" dirty="0" smtClean="0">
                <a:solidFill>
                  <a:srgbClr val="0033CC"/>
                </a:solidFill>
                <a:latin typeface="VNI-Times" pitchFamily="2" charset="0"/>
              </a:rPr>
              <a:t>.</a:t>
            </a:r>
            <a:endParaRPr lang="en-US" sz="4000" dirty="0">
              <a:solidFill>
                <a:srgbClr val="0033CC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1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325880" y="2506980"/>
            <a:ext cx="92278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18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706</Words>
  <Application>Microsoft Office PowerPoint</Application>
  <PresentationFormat>Custom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100</cp:revision>
  <dcterms:created xsi:type="dcterms:W3CDTF">2017-11-24T09:12:01Z</dcterms:created>
  <dcterms:modified xsi:type="dcterms:W3CDTF">2019-01-11T00:45:59Z</dcterms:modified>
</cp:coreProperties>
</file>